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256" r:id="rId2"/>
    <p:sldId id="258" r:id="rId3"/>
    <p:sldId id="259" r:id="rId4"/>
    <p:sldId id="260" r:id="rId5"/>
    <p:sldId id="261" r:id="rId6"/>
    <p:sldId id="262" r:id="rId7"/>
    <p:sldId id="263" r:id="rId8"/>
    <p:sldId id="264" r:id="rId9"/>
    <p:sldId id="265" r:id="rId10"/>
    <p:sldId id="266" r:id="rId11"/>
    <p:sldId id="11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1138" r:id="rId25"/>
    <p:sldId id="1146" r:id="rId26"/>
    <p:sldId id="1147" r:id="rId27"/>
    <p:sldId id="1139" r:id="rId28"/>
    <p:sldId id="1168" r:id="rId29"/>
    <p:sldId id="312" r:id="rId30"/>
    <p:sldId id="282" r:id="rId31"/>
    <p:sldId id="283" r:id="rId32"/>
    <p:sldId id="395" r:id="rId33"/>
    <p:sldId id="313" r:id="rId34"/>
    <p:sldId id="1162" r:id="rId35"/>
    <p:sldId id="1149" r:id="rId36"/>
    <p:sldId id="315" r:id="rId37"/>
    <p:sldId id="1150" r:id="rId38"/>
    <p:sldId id="320" r:id="rId39"/>
    <p:sldId id="316" r:id="rId40"/>
    <p:sldId id="1152" r:id="rId41"/>
    <p:sldId id="1153" r:id="rId42"/>
    <p:sldId id="1163" r:id="rId43"/>
    <p:sldId id="324" r:id="rId44"/>
    <p:sldId id="1151" r:id="rId45"/>
    <p:sldId id="328" r:id="rId46"/>
    <p:sldId id="1164" r:id="rId47"/>
    <p:sldId id="1158" r:id="rId48"/>
    <p:sldId id="1142" r:id="rId49"/>
    <p:sldId id="1165" r:id="rId50"/>
    <p:sldId id="1203" r:id="rId51"/>
    <p:sldId id="1204" r:id="rId52"/>
    <p:sldId id="1205" r:id="rId53"/>
    <p:sldId id="1206" r:id="rId54"/>
    <p:sldId id="1207" r:id="rId55"/>
    <p:sldId id="1213" r:id="rId56"/>
    <p:sldId id="1208" r:id="rId57"/>
    <p:sldId id="1154" r:id="rId58"/>
    <p:sldId id="1155" r:id="rId59"/>
    <p:sldId id="1157" r:id="rId60"/>
    <p:sldId id="1210" r:id="rId61"/>
    <p:sldId id="1141" r:id="rId62"/>
    <p:sldId id="1209" r:id="rId63"/>
    <p:sldId id="1211" r:id="rId64"/>
    <p:sldId id="1212" r:id="rId65"/>
    <p:sldId id="1161" r:id="rId66"/>
    <p:sldId id="1160" r:id="rId67"/>
    <p:sldId id="1166" r:id="rId68"/>
    <p:sldId id="329" r:id="rId69"/>
    <p:sldId id="1143" r:id="rId70"/>
    <p:sldId id="1144" r:id="rId71"/>
    <p:sldId id="1169" r:id="rId72"/>
    <p:sldId id="286" r:id="rId73"/>
    <p:sldId id="287" r:id="rId74"/>
    <p:sldId id="288" r:id="rId75"/>
    <p:sldId id="289" r:id="rId76"/>
    <p:sldId id="290" r:id="rId77"/>
    <p:sldId id="291" r:id="rId78"/>
    <p:sldId id="292" r:id="rId79"/>
    <p:sldId id="293" r:id="rId80"/>
    <p:sldId id="294" r:id="rId81"/>
    <p:sldId id="295" r:id="rId82"/>
    <p:sldId id="296" r:id="rId83"/>
    <p:sldId id="297" r:id="rId84"/>
    <p:sldId id="298" r:id="rId85"/>
    <p:sldId id="299" r:id="rId86"/>
    <p:sldId id="300" r:id="rId87"/>
    <p:sldId id="301" r:id="rId88"/>
    <p:sldId id="302" r:id="rId89"/>
    <p:sldId id="303" r:id="rId90"/>
    <p:sldId id="304" r:id="rId91"/>
    <p:sldId id="305" r:id="rId92"/>
    <p:sldId id="306" r:id="rId93"/>
    <p:sldId id="307" r:id="rId94"/>
    <p:sldId id="308" r:id="rId95"/>
    <p:sldId id="309" r:id="rId96"/>
    <p:sldId id="310" r:id="rId97"/>
    <p:sldId id="311" r:id="rId98"/>
    <p:sldId id="1194" r:id="rId99"/>
    <p:sldId id="1195" r:id="rId100"/>
    <p:sldId id="314" r:id="rId101"/>
    <p:sldId id="1196" r:id="rId102"/>
    <p:sldId id="1197" r:id="rId103"/>
    <p:sldId id="317" r:id="rId104"/>
    <p:sldId id="318" r:id="rId105"/>
    <p:sldId id="319" r:id="rId106"/>
    <p:sldId id="1198" r:id="rId107"/>
    <p:sldId id="321" r:id="rId108"/>
    <p:sldId id="322" r:id="rId109"/>
    <p:sldId id="323" r:id="rId110"/>
    <p:sldId id="1199" r:id="rId111"/>
    <p:sldId id="325" r:id="rId112"/>
    <p:sldId id="326" r:id="rId113"/>
    <p:sldId id="327" r:id="rId114"/>
    <p:sldId id="1200" r:id="rId115"/>
    <p:sldId id="1201" r:id="rId116"/>
    <p:sldId id="330" r:id="rId117"/>
    <p:sldId id="331" r:id="rId118"/>
    <p:sldId id="332" r:id="rId119"/>
    <p:sldId id="333" r:id="rId120"/>
    <p:sldId id="334" r:id="rId121"/>
    <p:sldId id="335" r:id="rId122"/>
    <p:sldId id="336" r:id="rId123"/>
    <p:sldId id="337" r:id="rId124"/>
    <p:sldId id="338" r:id="rId125"/>
    <p:sldId id="339" r:id="rId126"/>
    <p:sldId id="340" r:id="rId127"/>
    <p:sldId id="341" r:id="rId128"/>
    <p:sldId id="342" r:id="rId129"/>
    <p:sldId id="343" r:id="rId130"/>
    <p:sldId id="344" r:id="rId131"/>
    <p:sldId id="345" r:id="rId132"/>
    <p:sldId id="346" r:id="rId133"/>
    <p:sldId id="347" r:id="rId134"/>
    <p:sldId id="348" r:id="rId135"/>
    <p:sldId id="349" r:id="rId136"/>
    <p:sldId id="350" r:id="rId137"/>
    <p:sldId id="351" r:id="rId138"/>
    <p:sldId id="352" r:id="rId139"/>
    <p:sldId id="353" r:id="rId140"/>
    <p:sldId id="354" r:id="rId141"/>
    <p:sldId id="355" r:id="rId142"/>
    <p:sldId id="356" r:id="rId143"/>
    <p:sldId id="794" r:id="rId144"/>
    <p:sldId id="1011"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ha M" initials="GM" lastIdx="3" clrIdx="0">
    <p:extLst>
      <p:ext uri="{19B8F6BF-5375-455C-9EA6-DF929625EA0E}">
        <p15:presenceInfo xmlns:p15="http://schemas.microsoft.com/office/powerpoint/2012/main" userId="Geetha 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AFE"/>
    <a:srgbClr val="FED9FF"/>
    <a:srgbClr val="FAD8FE"/>
    <a:srgbClr val="FDD9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D058D-A846-2939-86F7-0F17D71563AB}" v="58" dt="2025-05-27T16:48:04.576"/>
    <p1510:client id="{340010F4-3538-AB1F-D4B8-E0DA115DBDBC}" v="183" dt="2025-05-27T15:57:57.473"/>
    <p1510:client id="{5805C497-247D-9B81-7933-BE8911009EB9}" v="2" dt="2025-05-27T08:39:15.584"/>
    <p1510:client id="{5927EC9C-137E-0EBC-5219-458BE6A4766C}" v="393" dt="2025-05-27T17:07:49.917"/>
    <p1510:client id="{F8206D86-E083-1629-D0E1-2A42D478EE60}" v="3" dt="2025-05-27T17:21:30.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4" autoAdjust="0"/>
    <p:restoredTop sz="62222" autoAdjust="0"/>
  </p:normalViewPr>
  <p:slideViewPr>
    <p:cSldViewPr snapToGrid="0">
      <p:cViewPr varScale="1">
        <p:scale>
          <a:sx n="49" d="100"/>
          <a:sy n="49" d="100"/>
        </p:scale>
        <p:origin x="1910"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78E88-302C-457E-BDC4-2DC4E135B8EE}" type="datetimeFigureOut">
              <a:rPr lang="en-IN" smtClean="0"/>
              <a:t>30-05-2025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E30E6-9EB3-46B3-B453-23E1904BDDC3}" type="slidenum">
              <a:rPr lang="en-IN" smtClean="0"/>
              <a:t>‹#›</a:t>
            </a:fld>
            <a:endParaRPr lang="en-IN"/>
          </a:p>
        </p:txBody>
      </p:sp>
    </p:spTree>
    <p:extLst>
      <p:ext uri="{BB962C8B-B14F-4D97-AF65-F5344CB8AC3E}">
        <p14:creationId xmlns:p14="http://schemas.microsoft.com/office/powerpoint/2010/main" val="1802737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walk through the training cycle of a Large Language Model — like GPT. It’s a multi-stage process designed to move from raw language understanding to safe, instruction-following behavior.”</a:t>
            </a:r>
          </a:p>
          <a:p>
            <a:br>
              <a:rPr lang="en-US"/>
            </a:br>
            <a:endParaRPr lang="en-US"/>
          </a:p>
          <a:p>
            <a:r>
              <a:rPr lang="en-US"/>
              <a:t>🧠 </a:t>
            </a:r>
            <a:r>
              <a:rPr lang="en-US" b="1"/>
              <a:t>1. Pretraining Phase: The Foundation</a:t>
            </a:r>
            <a:endParaRPr lang="en-US"/>
          </a:p>
          <a:p>
            <a:r>
              <a:rPr lang="en-US"/>
              <a:t>"First, we have the </a:t>
            </a:r>
            <a:r>
              <a:rPr lang="en-US" b="1"/>
              <a:t>pretraining phase</a:t>
            </a:r>
            <a:r>
              <a:rPr lang="en-US"/>
              <a:t>.</a:t>
            </a:r>
            <a:br>
              <a:rPr lang="en-US">
                <a:cs typeface="+mn-lt"/>
              </a:rPr>
            </a:br>
            <a:r>
              <a:rPr lang="en-US"/>
              <a:t> In this stage, the model learns general language patterns and world knowledge from a vast and diverse corpus of text — this includes books, articles, websites, and more.</a:t>
            </a:r>
            <a:endParaRPr lang="en-US">
              <a:ea typeface="Calibri"/>
              <a:cs typeface="Calibri"/>
            </a:endParaRPr>
          </a:p>
          <a:p>
            <a:r>
              <a:rPr lang="en-US"/>
              <a:t>The training is </a:t>
            </a:r>
            <a:r>
              <a:rPr lang="en-US" b="1"/>
              <a:t>self-supervised</a:t>
            </a:r>
            <a:r>
              <a:rPr lang="en-US"/>
              <a:t>, meaning the model learns by predicting the next word or filling in blanks in sentences — no labeled data is required.</a:t>
            </a:r>
            <a:endParaRPr lang="en-US">
              <a:ea typeface="Calibri"/>
              <a:cs typeface="Calibri"/>
            </a:endParaRPr>
          </a:p>
          <a:p>
            <a:r>
              <a:rPr lang="en-US"/>
              <a:t>This phase gives the model a </a:t>
            </a:r>
            <a:r>
              <a:rPr lang="en-US" b="1"/>
              <a:t>broad understanding of language</a:t>
            </a:r>
            <a:r>
              <a:rPr lang="en-US"/>
              <a:t>, but it doesn’t yet know how to follow instructions or interact with users in a meaningful way."</a:t>
            </a:r>
            <a:endParaRPr lang="en-US">
              <a:ea typeface="Calibri"/>
              <a:cs typeface="Calibri"/>
            </a:endParaRPr>
          </a:p>
          <a:p>
            <a:br>
              <a:rPr lang="en-US"/>
            </a:br>
            <a:endParaRPr lang="en-US"/>
          </a:p>
          <a:p>
            <a:r>
              <a:rPr lang="en-US"/>
              <a:t>📘 </a:t>
            </a:r>
            <a:r>
              <a:rPr lang="en-US" b="1"/>
              <a:t>2. Instruction Tuning: Teaching the Model to Follow Orders</a:t>
            </a:r>
            <a:endParaRPr lang="en-US"/>
          </a:p>
          <a:p>
            <a:r>
              <a:rPr lang="en-US"/>
              <a:t>"Next is the </a:t>
            </a:r>
            <a:r>
              <a:rPr lang="en-US" b="1"/>
              <a:t>instruction tuning phase</a:t>
            </a:r>
            <a:r>
              <a:rPr lang="en-US"/>
              <a:t>.</a:t>
            </a:r>
            <a:br>
              <a:rPr lang="en-US">
                <a:cs typeface="+mn-lt"/>
              </a:rPr>
            </a:br>
            <a:r>
              <a:rPr lang="en-US"/>
              <a:t> Here, the goal is to make the model actually </a:t>
            </a:r>
            <a:r>
              <a:rPr lang="en-US" i="1"/>
              <a:t>follow instructions</a:t>
            </a:r>
            <a:r>
              <a:rPr lang="en-US"/>
              <a:t> — to respond helpfully, clearly, and contextually.</a:t>
            </a:r>
            <a:endParaRPr lang="en-US">
              <a:ea typeface="Calibri"/>
              <a:cs typeface="Calibri"/>
            </a:endParaRPr>
          </a:p>
          <a:p>
            <a:r>
              <a:rPr lang="en-US"/>
              <a:t>This is done using </a:t>
            </a:r>
            <a:r>
              <a:rPr lang="en-US" b="1"/>
              <a:t>supervised fine-tuning</a:t>
            </a:r>
            <a:r>
              <a:rPr lang="en-US"/>
              <a:t>, where we provide examples of tasks along with ideal responses.</a:t>
            </a:r>
          </a:p>
          <a:p>
            <a:r>
              <a:rPr lang="en-US"/>
              <a:t>For example, we might show it:</a:t>
            </a:r>
          </a:p>
          <a:p>
            <a:pPr marL="285750" indent="-285750">
              <a:buFont typeface="Arial"/>
              <a:buChar char="•"/>
            </a:pPr>
            <a:r>
              <a:rPr lang="en-US"/>
              <a:t>A question → and the correct answer</a:t>
            </a:r>
          </a:p>
          <a:p>
            <a:pPr marL="285750" indent="-285750">
              <a:buFont typeface="Arial"/>
              <a:buChar char="•"/>
            </a:pPr>
            <a:r>
              <a:rPr lang="en-US"/>
              <a:t>A task → and the appropriate completion</a:t>
            </a:r>
          </a:p>
          <a:p>
            <a:r>
              <a:rPr lang="en-US"/>
              <a:t>This helps the model become more usable for everyday tasks like answering questions, summarizing, or translating."</a:t>
            </a:r>
          </a:p>
          <a:p>
            <a:br>
              <a:rPr lang="en-US"/>
            </a:br>
            <a:endParaRPr lang="en-US"/>
          </a:p>
          <a:p>
            <a:r>
              <a:rPr lang="en-US"/>
              <a:t>🛡️ </a:t>
            </a:r>
            <a:r>
              <a:rPr lang="en-US" b="1"/>
              <a:t>3. Safety &amp; Alignment: Making It Trustworthy</a:t>
            </a:r>
            <a:endParaRPr lang="en-US"/>
          </a:p>
          <a:p>
            <a:r>
              <a:rPr lang="en-US"/>
              <a:t>"And finally, we enter the </a:t>
            </a:r>
            <a:r>
              <a:rPr lang="en-US" b="1"/>
              <a:t>safety and alignment phase</a:t>
            </a:r>
            <a:r>
              <a:rPr lang="en-US"/>
              <a:t>.</a:t>
            </a:r>
          </a:p>
          <a:p>
            <a:r>
              <a:rPr lang="en-US"/>
              <a:t>Even a helpful model can produce harmful or biased content. So, we refine it further using a technique called </a:t>
            </a:r>
            <a:r>
              <a:rPr lang="en-US" b="1"/>
              <a:t>Reinforcement Learning from Human Feedback</a:t>
            </a:r>
            <a:r>
              <a:rPr lang="en-US"/>
              <a:t>, or RLHF.</a:t>
            </a:r>
          </a:p>
          <a:p>
            <a:r>
              <a:rPr lang="en-US"/>
              <a:t>Here’s how it works:</a:t>
            </a:r>
          </a:p>
          <a:p>
            <a:pPr marL="285750" indent="-285750">
              <a:buFont typeface="Arial"/>
              <a:buChar char="•"/>
            </a:pPr>
            <a:r>
              <a:rPr lang="en-US"/>
              <a:t>Human reviewers rank model responses based on safety and quality.</a:t>
            </a:r>
          </a:p>
          <a:p>
            <a:pPr marL="285750" indent="-285750">
              <a:buFont typeface="Arial"/>
              <a:buChar char="•"/>
            </a:pPr>
            <a:r>
              <a:rPr lang="en-US"/>
              <a:t>A reward model is trained from this feedback.</a:t>
            </a:r>
          </a:p>
          <a:p>
            <a:pPr marL="285750" indent="-285750">
              <a:buFont typeface="Arial"/>
              <a:buChar char="•"/>
            </a:pPr>
            <a:r>
              <a:rPr lang="en-US"/>
              <a:t>The LLM is fine-tuned using this reward model so that it produces better, safer outputs.</a:t>
            </a:r>
          </a:p>
          <a:p>
            <a:r>
              <a:rPr lang="en-US"/>
              <a:t>We also conduct </a:t>
            </a:r>
            <a:r>
              <a:rPr lang="en-US" b="1"/>
              <a:t>red-teaming</a:t>
            </a:r>
            <a:r>
              <a:rPr lang="en-US"/>
              <a:t> — where experts try to break the model with adversarial prompts — and apply </a:t>
            </a:r>
            <a:r>
              <a:rPr lang="en-US" b="1"/>
              <a:t>filters and moderation tools</a:t>
            </a:r>
            <a:r>
              <a:rPr lang="en-US"/>
              <a:t> to further reduce harmful outputs.</a:t>
            </a:r>
          </a:p>
          <a:p>
            <a:r>
              <a:rPr lang="en-US"/>
              <a:t>The result is a model that’s not just smart and helpful, but also </a:t>
            </a:r>
            <a:r>
              <a:rPr lang="en-US" b="1"/>
              <a:t>aligned with human values</a:t>
            </a:r>
            <a:r>
              <a:rPr lang="en-US"/>
              <a:t> and </a:t>
            </a:r>
            <a:r>
              <a:rPr lang="en-US" b="1"/>
              <a:t>safer for deployment</a:t>
            </a:r>
            <a:r>
              <a:rPr lang="en-US"/>
              <a: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3</a:t>
            </a:fld>
            <a:endParaRPr lang="en-IN"/>
          </a:p>
        </p:txBody>
      </p:sp>
    </p:spTree>
    <p:extLst>
      <p:ext uri="{BB962C8B-B14F-4D97-AF65-F5344CB8AC3E}">
        <p14:creationId xmlns:p14="http://schemas.microsoft.com/office/powerpoint/2010/main" val="321885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you have a regular adapter layer with 1,000 parameters. Not all of these parameters are equally important—some contribute a lot to the model’s performance, while others have very little effect.</a:t>
            </a:r>
          </a:p>
          <a:p>
            <a:r>
              <a:rPr lang="en-US"/>
              <a:t>Sparse adapters work by identifying and removing these less important or redundant parameters. Suppose after pruning, only 300 parameters remain—these are the ones that really matter.</a:t>
            </a:r>
          </a:p>
          <a:p>
            <a:r>
              <a:rPr lang="en-US"/>
              <a:t>By training just these 300 parameters instead of all 1,000, the model becomes smaller and faster to train, without losing much accuracy.</a:t>
            </a:r>
          </a:p>
          <a:p>
            <a:r>
              <a:rPr lang="en-US"/>
              <a:t>Think of it like cleaning out a toolbox—you keep only the tools you actually need, so you can work more efficiently without carrying unnecessary weight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43</a:t>
            </a:fld>
            <a:endParaRPr lang="en-IN"/>
          </a:p>
        </p:txBody>
      </p:sp>
    </p:spTree>
    <p:extLst>
      <p:ext uri="{BB962C8B-B14F-4D97-AF65-F5344CB8AC3E}">
        <p14:creationId xmlns:p14="http://schemas.microsoft.com/office/powerpoint/2010/main" val="2764924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“When it comes to making adapter layers sparse, there are several techniques you can use. Let me walk you through two common approaches: pruning and magnitude thresholding.</a:t>
            </a:r>
            <a:endParaRPr lang="en-US"/>
          </a:p>
          <a:p>
            <a:r>
              <a:rPr lang="en-US" b="1"/>
              <a:t>First, pruning. Imagine you start with a fully connected adapter layer where all the weights are active—none are zero. During or after training, you remove connections that aren’t important by setting their weights to zero. This is done iteratively, based on certain criteria.</a:t>
            </a:r>
            <a:endParaRPr lang="en-US"/>
          </a:p>
          <a:p>
            <a:r>
              <a:rPr lang="en-US" b="1"/>
              <a:t>For example:</a:t>
            </a:r>
            <a:endParaRPr lang="en-US"/>
          </a:p>
          <a:p>
            <a:pPr marL="285750" indent="-285750">
              <a:buFont typeface="Arial"/>
              <a:buChar char="•"/>
            </a:pPr>
            <a:r>
              <a:rPr lang="en-US" b="1"/>
              <a:t>Magnitude-based pruning removes weights that are smaller than a set threshold. These small weights don’t contribute much, so it’s safe to remove them.</a:t>
            </a:r>
            <a:endParaRPr lang="en-US"/>
          </a:p>
          <a:p>
            <a:pPr marL="285750" indent="-285750">
              <a:buFont typeface="Arial"/>
              <a:buChar char="•"/>
            </a:pPr>
            <a:r>
              <a:rPr lang="en-US" b="1"/>
              <a:t>Gradient-based pruning removes weights that barely affect the training process, meaning their gradients are very small.</a:t>
            </a:r>
            <a:endParaRPr lang="en-US"/>
          </a:p>
          <a:p>
            <a:r>
              <a:rPr lang="en-US" b="1"/>
              <a:t>To put it simply, pruning is like trimming a tree: you cut off the branches that don’t add value to the shape.</a:t>
            </a:r>
            <a:endParaRPr lang="en-US"/>
          </a:p>
          <a:p>
            <a:r>
              <a:rPr lang="en-US" b="1"/>
              <a:t>The second approach is magnitude thresholding. Here, you start by initializing all weights randomly in the adapter layer. After training, you look at the absolute value of each weight and set to zero any weight below a certain threshold. These weights become inactive, making the layer sparse.</a:t>
            </a:r>
            <a:endParaRPr lang="en-US"/>
          </a:p>
          <a:p>
            <a:r>
              <a:rPr lang="en-US" b="1"/>
              <a:t>Think of magnitude thresholding like sorting coins—only keeping the ones that are above a certain size and putting the tiny ones away.”</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44</a:t>
            </a:fld>
            <a:endParaRPr lang="en-IN"/>
          </a:p>
        </p:txBody>
      </p:sp>
    </p:spTree>
    <p:extLst>
      <p:ext uri="{BB962C8B-B14F-4D97-AF65-F5344CB8AC3E}">
        <p14:creationId xmlns:p14="http://schemas.microsoft.com/office/powerpoint/2010/main" val="214065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“Let’s look at a special kind of additive parameter-efficient fine-tuning called IA3, which stands for Inhibiting and Amplifying Inner Activations.</a:t>
            </a:r>
            <a:endParaRPr lang="en-US"/>
          </a:p>
          <a:p>
            <a:r>
              <a:rPr lang="en-US"/>
              <a:t>IA3 works by infusing adapters that don’t add extra layers but instead </a:t>
            </a:r>
            <a:r>
              <a:rPr lang="en-US" b="1"/>
              <a:t>modulate the internal activations</a:t>
            </a:r>
            <a:r>
              <a:rPr lang="en-US"/>
              <a:t> of the model during training.</a:t>
            </a:r>
            <a:endParaRPr lang="en-US">
              <a:ea typeface="Calibri"/>
              <a:cs typeface="Calibri"/>
            </a:endParaRPr>
          </a:p>
          <a:p>
            <a:r>
              <a:rPr lang="en-US"/>
              <a:t>Specifically, it learns small vectors that </a:t>
            </a:r>
            <a:r>
              <a:rPr lang="en-US" b="1"/>
              <a:t>scale (amplify) or suppress (inhibit)</a:t>
            </a:r>
            <a:r>
              <a:rPr lang="en-US"/>
              <a:t> the activations inside certain layers of the transformer.</a:t>
            </a:r>
            <a:endParaRPr lang="en-US">
              <a:ea typeface="Calibri"/>
              <a:cs typeface="Calibri"/>
            </a:endParaRPr>
          </a:p>
          <a:p>
            <a:r>
              <a:rPr lang="en-US"/>
              <a:t>This approach is lightweight and efficient because it only adjusts these scaling factors rather than the full set of parameters, making fine-tuning faster and less resource-heavy.</a:t>
            </a:r>
            <a:endParaRPr lang="en-US">
              <a:ea typeface="Calibri"/>
              <a:cs typeface="Calibri"/>
            </a:endParaRPr>
          </a:p>
          <a:p>
            <a:r>
              <a:rPr lang="en-US"/>
              <a:t>So, instead of adding new layers like traditional adapters, IA3 tweaks the existing inner workings to adapt the model</a:t>
            </a:r>
            <a:endParaRPr lang="en-US">
              <a:ea typeface="Calibri"/>
              <a:cs typeface="Calibri"/>
            </a:endParaRPr>
          </a:p>
          <a:p>
            <a:endParaRPr lang="en-US">
              <a:ea typeface="Calibri"/>
              <a:cs typeface="Calibri"/>
            </a:endParaRPr>
          </a:p>
          <a:p>
            <a:r>
              <a:rPr lang="en-US" b="1"/>
              <a:t>“Think of IA3 like adjusting the volume knobs on a mixing board instead of adding new instruments to a song.</a:t>
            </a:r>
            <a:endParaRPr lang="en-US"/>
          </a:p>
          <a:p>
            <a:r>
              <a:rPr lang="en-US"/>
              <a:t>In a transformer model, each layer produces certain activations — like sounds from different instruments.</a:t>
            </a:r>
            <a:endParaRPr lang="en-US">
              <a:ea typeface="Calibri"/>
              <a:cs typeface="Calibri"/>
            </a:endParaRPr>
          </a:p>
          <a:p>
            <a:r>
              <a:rPr lang="en-US"/>
              <a:t>Instead of adding new layers (new instruments), IA3 learns small vectors that turn up or turn down the volume (amplify or inhibit) of these activations.</a:t>
            </a:r>
            <a:endParaRPr lang="en-US">
              <a:ea typeface="Calibri"/>
              <a:cs typeface="Calibri"/>
            </a:endParaRPr>
          </a:p>
          <a:p>
            <a:r>
              <a:rPr lang="en-US"/>
              <a:t>By carefully adjusting these ‘volume knobs,’ the model can emphasize important signals and quiet down less relevant ones, effectively fine-tuning its behavior without adding much complexity.</a:t>
            </a:r>
            <a:endParaRPr lang="en-US">
              <a:ea typeface="Calibri"/>
              <a:cs typeface="Calibri"/>
            </a:endParaRPr>
          </a:p>
          <a:p>
            <a:r>
              <a:rPr lang="en-US"/>
              <a:t>This makes IA3 a very lightweight and efficient way to personalize large models.”**</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47</a:t>
            </a:fld>
            <a:endParaRPr lang="en-IN"/>
          </a:p>
        </p:txBody>
      </p:sp>
    </p:spTree>
    <p:extLst>
      <p:ext uri="{BB962C8B-B14F-4D97-AF65-F5344CB8AC3E}">
        <p14:creationId xmlns:p14="http://schemas.microsoft.com/office/powerpoint/2010/main" val="4001368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Poor performance </a:t>
            </a:r>
            <a:r>
              <a:rPr lang="en-US" err="1">
                <a:ea typeface="Calibri"/>
                <a:cs typeface="Calibri"/>
              </a:rPr>
              <a:t>bcz</a:t>
            </a:r>
            <a:r>
              <a:rPr lang="en-US">
                <a:ea typeface="Calibri"/>
                <a:cs typeface="Calibri"/>
              </a:rPr>
              <a:t> </a:t>
            </a:r>
            <a:r>
              <a:rPr lang="en-US" err="1">
                <a:ea typeface="Calibri"/>
                <a:cs typeface="Calibri"/>
              </a:rPr>
              <a:t>llms</a:t>
            </a:r>
            <a:r>
              <a:rPr lang="en-US">
                <a:ea typeface="Calibri"/>
                <a:cs typeface="Calibri"/>
              </a:rPr>
              <a:t> assumes something and give ans...model may not learn some aspects of the domain</a:t>
            </a:r>
          </a:p>
          <a:p>
            <a:endParaRPr lang="en-US">
              <a:ea typeface="Calibri"/>
              <a:cs typeface="Calibri"/>
            </a:endParaRPr>
          </a:p>
          <a:p>
            <a:r>
              <a:rPr lang="en-US">
                <a:ea typeface="Calibri"/>
                <a:cs typeface="Calibri"/>
              </a:rPr>
              <a:t>Sensitivity- if </a:t>
            </a:r>
            <a:r>
              <a:rPr lang="en-US" err="1">
                <a:ea typeface="Calibri"/>
                <a:cs typeface="Calibri"/>
              </a:rPr>
              <a:t>ip</a:t>
            </a:r>
            <a:r>
              <a:rPr lang="en-US">
                <a:ea typeface="Calibri"/>
                <a:cs typeface="Calibri"/>
              </a:rPr>
              <a:t> or op is long the order in which u place also get affected … assumptions in different models may be different\</a:t>
            </a:r>
          </a:p>
          <a:p>
            <a:r>
              <a:rPr lang="en-US">
                <a:ea typeface="Calibri"/>
                <a:cs typeface="Calibri"/>
              </a:rPr>
              <a:t>Lack of clarity reg the model understand from the prompt</a:t>
            </a:r>
          </a:p>
          <a:p>
            <a:endParaRPr lang="en-US">
              <a:ea typeface="Calibri"/>
              <a:cs typeface="Calibri"/>
            </a:endParaRPr>
          </a:p>
          <a:p>
            <a:r>
              <a:rPr lang="en-US">
                <a:ea typeface="Calibri"/>
                <a:cs typeface="Calibri"/>
              </a:rPr>
              <a:t>We want to provide the ex in a detailed manner</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50</a:t>
            </a:fld>
            <a:endParaRPr lang="en-IN"/>
          </a:p>
        </p:txBody>
      </p:sp>
    </p:spTree>
    <p:extLst>
      <p:ext uri="{BB962C8B-B14F-4D97-AF65-F5344CB8AC3E}">
        <p14:creationId xmlns:p14="http://schemas.microsoft.com/office/powerpoint/2010/main" val="2872547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why full fine-tuning of large language models is so challenging, both from a hardware and storage perspective.</a:t>
            </a:r>
          </a:p>
          <a:p>
            <a:r>
              <a:rPr lang="en-US" dirty="0"/>
              <a:t>On the </a:t>
            </a:r>
            <a:r>
              <a:rPr lang="en-US" b="1" dirty="0"/>
              <a:t>left side</a:t>
            </a:r>
            <a:r>
              <a:rPr lang="en-US" dirty="0"/>
              <a:t> of the slide, we see the </a:t>
            </a:r>
            <a:r>
              <a:rPr lang="en-US" b="1" dirty="0"/>
              <a:t>hardware requirements</a:t>
            </a:r>
            <a:r>
              <a:rPr lang="en-US" dirty="0"/>
              <a:t> involved in full fine-tuning. Fine-tuning a model means we’re not just updating the trainable weights — we also have to store a lot of extra information during training. This includes gradients, optimizer states like momentum and learning rates, and forward activations needed for backpropagation. On top of that, temporary memory is used for intermediate computations. Altogether, this leads to memory usage that can be </a:t>
            </a:r>
            <a:r>
              <a:rPr lang="en-US" b="1" dirty="0"/>
              <a:t>12 to 20 times</a:t>
            </a:r>
            <a:r>
              <a:rPr lang="en-US" dirty="0"/>
              <a:t> the size of the model weights. So if the model has 11 billion parameters, we may need memory for 132 to 220 billion parameters during training. That makes fine-tuning extremely </a:t>
            </a:r>
            <a:r>
              <a:rPr lang="en-US" b="1" dirty="0"/>
              <a:t>hardware-intensive</a:t>
            </a:r>
            <a:r>
              <a:rPr lang="en-US" dirty="0"/>
              <a:t> and costly.</a:t>
            </a:r>
            <a:endParaRPr lang="en-US" dirty="0">
              <a:ea typeface="Calibri"/>
              <a:cs typeface="Calibri"/>
            </a:endParaRPr>
          </a:p>
          <a:p>
            <a:r>
              <a:rPr lang="en-US" dirty="0"/>
              <a:t>Now looking at the </a:t>
            </a:r>
            <a:r>
              <a:rPr lang="en-US" b="1" dirty="0"/>
              <a:t>right side</a:t>
            </a:r>
            <a:r>
              <a:rPr lang="en-US" dirty="0"/>
              <a:t>, we see the </a:t>
            </a:r>
            <a:r>
              <a:rPr lang="en-US" b="1" dirty="0"/>
              <a:t>storage challenges</a:t>
            </a:r>
            <a:r>
              <a:rPr lang="en-US" dirty="0"/>
              <a:t>. If we want to fine-tune the same model for different tasks — like question answering, summarization, or classification — we end up creating and saving a </a:t>
            </a:r>
            <a:r>
              <a:rPr lang="en-US" b="1" dirty="0"/>
              <a:t>separate full model</a:t>
            </a:r>
            <a:r>
              <a:rPr lang="en-US" dirty="0"/>
              <a:t> for each task. That means storing multiple copies of a huge model, each one with 11 billion parameters or more. As the number of tasks grows, the storage demands become completely unmanageable.</a:t>
            </a:r>
            <a:endParaRPr lang="en-US" dirty="0">
              <a:ea typeface="Calibri"/>
              <a:cs typeface="Calibri"/>
            </a:endParaRPr>
          </a:p>
          <a:p>
            <a:r>
              <a:rPr lang="en-US" dirty="0"/>
              <a:t>So, in summary, full fine-tuning is resource-heavy both in terms of compute and storage. This is exactly why lightweight alternatives like </a:t>
            </a:r>
            <a:r>
              <a:rPr lang="en-US" b="1" dirty="0"/>
              <a:t>prompt tuning</a:t>
            </a:r>
            <a:r>
              <a:rPr lang="en-US" dirty="0"/>
              <a:t> or </a:t>
            </a:r>
            <a:r>
              <a:rPr lang="en-US" b="1" dirty="0"/>
              <a:t>adapter tuning</a:t>
            </a:r>
            <a:r>
              <a:rPr lang="en-US" dirty="0"/>
              <a:t> have gained popularity — they significantly reduce both memory and storage requirements by keeping the core model frozen and only learning a small number of parameters for each task."</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51</a:t>
            </a:fld>
            <a:endParaRPr lang="en-IN"/>
          </a:p>
        </p:txBody>
      </p:sp>
    </p:spTree>
    <p:extLst>
      <p:ext uri="{BB962C8B-B14F-4D97-AF65-F5344CB8AC3E}">
        <p14:creationId xmlns:p14="http://schemas.microsoft.com/office/powerpoint/2010/main" val="125192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say we want to fine-tune a large language model for three different tasks — question answering, summarization, and text classification.</a:t>
            </a:r>
          </a:p>
          <a:p>
            <a:r>
              <a:rPr lang="en-US"/>
              <a:t>With traditional full fine-tuning, we would need to create and store a separate copy of the entire model — which might be 11 billion parameters — for each task. That’s incredibly resource-intensive in terms of compute, memory, and storage.</a:t>
            </a:r>
            <a:endParaRPr lang="en-US">
              <a:ea typeface="Calibri"/>
              <a:cs typeface="Calibri"/>
            </a:endParaRPr>
          </a:p>
          <a:p>
            <a:r>
              <a:rPr lang="en-US"/>
              <a:t>This is where PEFT, or Parameter-Efficient Fine-Tuning, comes in.</a:t>
            </a:r>
            <a:endParaRPr lang="en-US">
              <a:ea typeface="Calibri"/>
              <a:cs typeface="Calibri"/>
            </a:endParaRPr>
          </a:p>
          <a:p>
            <a:r>
              <a:rPr lang="en-US"/>
              <a:t>Instead of modifying the whole model, PEFT keeps the base model frozen and only fine-tunes a small set of task-specific parameters. These could be prompt embeddings, adapters, or low-rank updates like in </a:t>
            </a:r>
            <a:r>
              <a:rPr lang="en-US" err="1"/>
              <a:t>LoRA</a:t>
            </a:r>
            <a:r>
              <a:rPr lang="en-US"/>
              <a:t>.</a:t>
            </a:r>
            <a:endParaRPr lang="en-US">
              <a:ea typeface="Calibri"/>
              <a:cs typeface="Calibri"/>
            </a:endParaRPr>
          </a:p>
          <a:p>
            <a:r>
              <a:rPr lang="en-US"/>
              <a:t>As a result, we only need to store and train a small number of additional parameters per task — sometimes as little as 0.1% of the model — drastically reducing hardware and storage requirements.</a:t>
            </a:r>
            <a:endParaRPr lang="en-US">
              <a:ea typeface="Calibri"/>
              <a:cs typeface="Calibri"/>
            </a:endParaRPr>
          </a:p>
          <a:p>
            <a:r>
              <a:rPr lang="en-US"/>
              <a:t>So now, the same large model can be reused for all tasks, and we just plug in small modules trained for each one. This makes fine-tuning scalable, lightweight, and efficient, especially when dealing with multiple tasks."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52</a:t>
            </a:fld>
            <a:endParaRPr lang="en-IN"/>
          </a:p>
        </p:txBody>
      </p:sp>
    </p:spTree>
    <p:extLst>
      <p:ext uri="{BB962C8B-B14F-4D97-AF65-F5344CB8AC3E}">
        <p14:creationId xmlns:p14="http://schemas.microsoft.com/office/powerpoint/2010/main" val="59779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 of soft prompts like giving the model a “mental hint” in its own internal language — a nudge in vector space — rather than saying it out loud in human language.”</a:t>
            </a:r>
          </a:p>
        </p:txBody>
      </p:sp>
      <p:sp>
        <p:nvSpPr>
          <p:cNvPr id="4" name="Slide Number Placeholder 3"/>
          <p:cNvSpPr>
            <a:spLocks noGrp="1"/>
          </p:cNvSpPr>
          <p:nvPr>
            <p:ph type="sldNum" sz="quarter" idx="5"/>
          </p:nvPr>
        </p:nvSpPr>
        <p:spPr/>
        <p:txBody>
          <a:bodyPr/>
          <a:lstStyle/>
          <a:p>
            <a:fld id="{18EE30E6-9EB3-46B3-B453-23E1904BDDC3}" type="slidenum">
              <a:rPr lang="en-IN" smtClean="0"/>
              <a:t>57</a:t>
            </a:fld>
            <a:endParaRPr lang="en-IN"/>
          </a:p>
        </p:txBody>
      </p:sp>
    </p:spTree>
    <p:extLst>
      <p:ext uri="{BB962C8B-B14F-4D97-AF65-F5344CB8AC3E}">
        <p14:creationId xmlns:p14="http://schemas.microsoft.com/office/powerpoint/2010/main" val="126866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Suppose you want to fine-tune a large language model to perform </a:t>
            </a:r>
            <a:r>
              <a:rPr lang="en-US" b="1"/>
              <a:t>sentiment analysis</a:t>
            </a:r>
            <a:r>
              <a:rPr lang="en-US"/>
              <a:t> on movie reviews. Instead of modifying the whole model:</a:t>
            </a:r>
          </a:p>
          <a:p>
            <a:pPr marL="285750" indent="-285750">
              <a:buFont typeface="Arial"/>
              <a:buChar char="•"/>
            </a:pPr>
            <a:r>
              <a:rPr lang="en-US"/>
              <a:t>You initialize a set of learnable vectors (e.g., 10 vectors of size 768).</a:t>
            </a:r>
            <a:endParaRPr lang="en-US">
              <a:ea typeface="Calibri"/>
              <a:cs typeface="Calibri"/>
            </a:endParaRPr>
          </a:p>
          <a:p>
            <a:pPr marL="285750" indent="-285750">
              <a:buFont typeface="Arial"/>
              <a:buChar char="•"/>
            </a:pPr>
            <a:r>
              <a:rPr lang="en-US"/>
              <a:t>You train these vectors on your sentiment dataset.</a:t>
            </a:r>
            <a:endParaRPr lang="en-US">
              <a:ea typeface="Calibri"/>
              <a:cs typeface="Calibri"/>
            </a:endParaRPr>
          </a:p>
          <a:p>
            <a:pPr marL="285750" indent="-285750">
              <a:buFont typeface="Arial"/>
              <a:buChar char="•"/>
            </a:pPr>
            <a:r>
              <a:rPr lang="en-US"/>
              <a:t>During inference, these vectors are prepended to each input review's embedding before feeding into the model.</a:t>
            </a:r>
            <a:endParaRPr lang="en-US">
              <a:ea typeface="Calibri"/>
              <a:cs typeface="Calibri"/>
            </a:endParaRPr>
          </a:p>
          <a:p>
            <a:pPr marL="285750" indent="-285750">
              <a:buFont typeface="Arial"/>
              <a:buChar char="•"/>
            </a:pPr>
            <a:r>
              <a:rPr lang="en-US"/>
              <a:t>The model uses them to infer sentiment, without altering its original weights.</a:t>
            </a:r>
            <a:endParaRPr lang="en-US">
              <a:ea typeface="Calibri"/>
              <a:cs typeface="Calibri"/>
            </a:endParaRPr>
          </a:p>
          <a:p>
            <a:pPr marL="285750" indent="-285750">
              <a:buFont typeface="Arial"/>
              <a:buChar char="•"/>
            </a:pPr>
            <a:endParaRPr lang="en-US">
              <a:ea typeface="Calibri"/>
              <a:cs typeface="Calibri"/>
            </a:endParaRPr>
          </a:p>
          <a:p>
            <a:pPr>
              <a:buFont typeface="Arial"/>
              <a:buChar char="•"/>
            </a:pPr>
            <a:r>
              <a:rPr lang="en-US"/>
              <a:t>def </a:t>
            </a:r>
            <a:r>
              <a:rPr lang="en-US" err="1"/>
              <a:t>prompt_tuning</a:t>
            </a:r>
            <a:r>
              <a:rPr lang="en-US"/>
              <a:t>(</a:t>
            </a:r>
            <a:r>
              <a:rPr lang="en-US" err="1"/>
              <a:t>seq_tokens</a:t>
            </a:r>
            <a:r>
              <a:rPr lang="en-US"/>
              <a:t>, </a:t>
            </a:r>
            <a:r>
              <a:rPr lang="en-US" err="1"/>
              <a:t>prompt_tokens</a:t>
            </a:r>
            <a:r>
              <a:rPr lang="en-US"/>
              <a:t>):</a:t>
            </a:r>
            <a:endParaRPr lang="en-US">
              <a:ea typeface="Calibri"/>
              <a:cs typeface="Calibri"/>
            </a:endParaRPr>
          </a:p>
          <a:p>
            <a:pPr>
              <a:buFont typeface="Arial"/>
              <a:buChar char="•"/>
            </a:pPr>
            <a:r>
              <a:rPr lang="en-US"/>
              <a:t>    x = seq_embedding(seq_tokens)                   # Get embeddings for input sequence</a:t>
            </a:r>
          </a:p>
          <a:p>
            <a:pPr>
              <a:buFont typeface="Arial"/>
              <a:buChar char="•"/>
            </a:pPr>
            <a:r>
              <a:rPr lang="en-US"/>
              <a:t>    </a:t>
            </a:r>
            <a:r>
              <a:rPr lang="en-US" err="1"/>
              <a:t>soft_prompt</a:t>
            </a:r>
            <a:r>
              <a:rPr lang="en-US"/>
              <a:t> = prompt_embedding(prompt_tokens)   # Get learned embeddings for prompt</a:t>
            </a:r>
          </a:p>
          <a:p>
            <a:pPr>
              <a:buFont typeface="Arial"/>
              <a:buChar char="•"/>
            </a:pPr>
            <a:r>
              <a:rPr lang="en-US"/>
              <a:t>    </a:t>
            </a:r>
            <a:r>
              <a:rPr lang="en-US" err="1"/>
              <a:t>model_input</a:t>
            </a:r>
            <a:r>
              <a:rPr lang="en-US"/>
              <a:t> = concat([soft_prompt, x], dim=seq) # Prepend soft prompt to input</a:t>
            </a:r>
          </a:p>
          <a:p>
            <a:pPr>
              <a:buFont typeface="Arial"/>
              <a:buChar char="•"/>
            </a:pPr>
            <a:r>
              <a:rPr lang="en-US"/>
              <a:t>    return model(</a:t>
            </a:r>
            <a:r>
              <a:rPr lang="en-US" err="1"/>
              <a:t>model_input</a:t>
            </a:r>
            <a:r>
              <a:rPr lang="en-US"/>
              <a:t>)                       # Run through frozen model</a:t>
            </a:r>
            <a:endParaRPr lang="en-US">
              <a:ea typeface="Calibri"/>
              <a:cs typeface="Calibri"/>
            </a:endParaRPr>
          </a:p>
          <a:p>
            <a:pPr>
              <a:buFont typeface="Arial"/>
              <a:buChar char="•"/>
            </a:pPr>
            <a:endParaRPr lang="en-US">
              <a:ea typeface="Calibri"/>
              <a:cs typeface="Calibri"/>
            </a:endParaRPr>
          </a:p>
          <a:p>
            <a:pPr>
              <a:buFont typeface="Arial"/>
              <a:buChar char="•"/>
            </a:pPr>
            <a:r>
              <a:rPr lang="en-US"/>
              <a:t>The </a:t>
            </a:r>
            <a:r>
              <a:rPr lang="en-US" err="1"/>
              <a:t>prompt_tuning</a:t>
            </a:r>
            <a:r>
              <a:rPr lang="en-US"/>
              <a:t> function demonstrates how soft prompt tuning works for adapting large language models efficiently. It takes two inputs: </a:t>
            </a:r>
            <a:r>
              <a:rPr lang="en-US" err="1"/>
              <a:t>seq_tokens</a:t>
            </a:r>
            <a:r>
              <a:rPr lang="en-US"/>
              <a:t> (the main input sequence) and </a:t>
            </a:r>
            <a:r>
              <a:rPr lang="en-US" err="1"/>
              <a:t>prompt_tokens</a:t>
            </a:r>
            <a:r>
              <a:rPr lang="en-US"/>
              <a:t> (learnable prompt tokens). First, it converts the input sequence into embeddings using </a:t>
            </a:r>
            <a:r>
              <a:rPr lang="en-US" err="1"/>
              <a:t>seq_embedding</a:t>
            </a:r>
            <a:r>
              <a:rPr lang="en-US"/>
              <a:t>(</a:t>
            </a:r>
            <a:r>
              <a:rPr lang="en-US" err="1"/>
              <a:t>seq_tokens</a:t>
            </a:r>
            <a:r>
              <a:rPr lang="en-US"/>
              <a:t>), and then generates embeddings for the soft prompt using </a:t>
            </a:r>
            <a:r>
              <a:rPr lang="en-US" err="1"/>
              <a:t>prompt_embedding</a:t>
            </a:r>
            <a:r>
              <a:rPr lang="en-US"/>
              <a:t>(</a:t>
            </a:r>
            <a:r>
              <a:rPr lang="en-US" err="1"/>
              <a:t>prompt_tokens</a:t>
            </a:r>
            <a:r>
              <a:rPr lang="en-US"/>
              <a:t>). These soft prompt embeddings are prepended to the input embeddings using concatenation along the sequence dimension. The combined embeddings are then passed through the frozen pre-trained model. Importantly, during training, only the soft prompt embeddings are updated, keeping the rest of the model parameters fixed. This approach enables efficient and lightweight fine-tuning for specific downstream tasks.</a:t>
            </a:r>
          </a:p>
          <a:p>
            <a:pPr>
              <a:buFont typeface="Arial"/>
              <a:buChar char="•"/>
            </a:pPr>
            <a:endParaRPr lang="en-US"/>
          </a:p>
          <a:p>
            <a:pPr marL="285750" indent="-285750">
              <a:buFont typeface="Arial"/>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58</a:t>
            </a:fld>
            <a:endParaRPr lang="en-IN"/>
          </a:p>
        </p:txBody>
      </p:sp>
    </p:spTree>
    <p:extLst>
      <p:ext uri="{BB962C8B-B14F-4D97-AF65-F5344CB8AC3E}">
        <p14:creationId xmlns:p14="http://schemas.microsoft.com/office/powerpoint/2010/main" val="840107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you're fine-tuning a pre-trained large language model (LLM) for sentiment analysis using prompt tuning. You start by defining a prompt template that includes special tokens to represent the task and sentiment categories—such as [SENTIMENT] for the task and __label__ as a placeholder for the predicted sentiment. For example, a prompt might look like: [SENTIMENT] sentiment: __label__ , review: "This movie was fantastic!". In this setup, [SENTIMENT] signals the task type, __label__ is where the model will eventually predict the sentiment (positive, negative, or neutral), and the quoted sentence is the actual review. The model learns embeddings for each special token in the template, capturing task-specific information. During both training and inference, the prompt is combined with the real input, and __label__ is replaced with a special "unknown" token. The model, while frozen, uses the learned prompt embeddings to make accurate sentiment predictions.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59</a:t>
            </a:fld>
            <a:endParaRPr lang="en-IN"/>
          </a:p>
        </p:txBody>
      </p:sp>
    </p:spTree>
    <p:extLst>
      <p:ext uri="{BB962C8B-B14F-4D97-AF65-F5344CB8AC3E}">
        <p14:creationId xmlns:p14="http://schemas.microsoft.com/office/powerpoint/2010/main" val="128673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Small set of trainable parameters in every layer of transformer</a:t>
            </a:r>
          </a:p>
        </p:txBody>
      </p:sp>
      <p:sp>
        <p:nvSpPr>
          <p:cNvPr id="4" name="Slide Number Placeholder 3"/>
          <p:cNvSpPr>
            <a:spLocks noGrp="1"/>
          </p:cNvSpPr>
          <p:nvPr>
            <p:ph type="sldNum" sz="quarter" idx="5"/>
          </p:nvPr>
        </p:nvSpPr>
        <p:spPr/>
        <p:txBody>
          <a:bodyPr/>
          <a:lstStyle/>
          <a:p>
            <a:fld id="{18EE30E6-9EB3-46B3-B453-23E1904BDDC3}" type="slidenum">
              <a:rPr lang="en-IN" smtClean="0"/>
              <a:t>62</a:t>
            </a:fld>
            <a:endParaRPr lang="en-IN"/>
          </a:p>
        </p:txBody>
      </p:sp>
    </p:spTree>
    <p:extLst>
      <p:ext uri="{BB962C8B-B14F-4D97-AF65-F5344CB8AC3E}">
        <p14:creationId xmlns:p14="http://schemas.microsoft.com/office/powerpoint/2010/main" val="300316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have a pretrained LLM, we can customize it further based on our needs.</a:t>
            </a:r>
            <a:br>
              <a:rPr lang="en-US">
                <a:cs typeface="+mn-lt"/>
              </a:rPr>
            </a:br>
            <a:r>
              <a:rPr lang="en-US"/>
              <a:t> There are </a:t>
            </a:r>
            <a:r>
              <a:rPr lang="en-US" b="1"/>
              <a:t>two main types of fine-tuning</a:t>
            </a:r>
            <a:r>
              <a:rPr lang="en-US"/>
              <a:t> we can do — </a:t>
            </a:r>
            <a:r>
              <a:rPr lang="en-US" b="1"/>
              <a:t>Task-Specific Fine-Tuning</a:t>
            </a:r>
            <a:r>
              <a:rPr lang="en-US"/>
              <a:t> and </a:t>
            </a:r>
            <a:r>
              <a:rPr lang="en-US" b="1"/>
              <a:t>Domain-Specific Fine-Tuning</a:t>
            </a:r>
            <a:r>
              <a:rPr lang="en-US"/>
              <a:t>.</a:t>
            </a:r>
            <a:br>
              <a:rPr lang="en-US">
                <a:cs typeface="+mn-lt"/>
              </a:rPr>
            </a:br>
            <a:r>
              <a:rPr lang="en-US"/>
              <a:t> Let’s break down the difference between them."</a:t>
            </a:r>
          </a:p>
          <a:p>
            <a:br>
              <a:rPr lang="en-US"/>
            </a:br>
            <a:endParaRPr lang="en-US"/>
          </a:p>
          <a:p>
            <a:r>
              <a:rPr lang="en-US"/>
              <a:t>🔧 </a:t>
            </a:r>
            <a:r>
              <a:rPr lang="en-US" b="1"/>
              <a:t>1. Task-Specific Fine-Tuning</a:t>
            </a:r>
            <a:endParaRPr lang="en-US"/>
          </a:p>
          <a:p>
            <a:r>
              <a:rPr lang="en-US"/>
              <a:t>"First, let’s talk about </a:t>
            </a:r>
            <a:r>
              <a:rPr lang="en-US" b="1"/>
              <a:t>Task-Specific Fine-Tuning</a:t>
            </a:r>
            <a:r>
              <a:rPr lang="en-US"/>
              <a:t>.</a:t>
            </a:r>
            <a:br>
              <a:rPr lang="en-US">
                <a:cs typeface="+mn-lt"/>
              </a:rPr>
            </a:br>
            <a:r>
              <a:rPr lang="en-US"/>
              <a:t> Here, we fine-tune the model to perform a </a:t>
            </a:r>
            <a:r>
              <a:rPr lang="en-US" b="1"/>
              <a:t>specific kind of task</a:t>
            </a:r>
            <a:r>
              <a:rPr lang="en-US"/>
              <a:t> more accurately.</a:t>
            </a:r>
            <a:endParaRPr lang="en-US">
              <a:ea typeface="Calibri"/>
              <a:cs typeface="Calibri"/>
            </a:endParaRPr>
          </a:p>
          <a:p>
            <a:r>
              <a:rPr lang="en-US"/>
              <a:t>For example:</a:t>
            </a:r>
            <a:endParaRPr lang="en-US">
              <a:ea typeface="Calibri"/>
              <a:cs typeface="Calibri"/>
            </a:endParaRPr>
          </a:p>
          <a:p>
            <a:pPr marL="285750" indent="-285750">
              <a:buFont typeface="Arial"/>
              <a:buChar char="•"/>
            </a:pPr>
            <a:r>
              <a:rPr lang="en-US"/>
              <a:t>If we want a model that writes legal summaries,</a:t>
            </a:r>
            <a:endParaRPr lang="en-US">
              <a:ea typeface="Calibri"/>
              <a:cs typeface="Calibri"/>
            </a:endParaRPr>
          </a:p>
          <a:p>
            <a:pPr marL="285750" indent="-285750">
              <a:buFont typeface="Arial"/>
              <a:buChar char="•"/>
            </a:pPr>
            <a:r>
              <a:rPr lang="en-US"/>
              <a:t>Or translates from English to French,</a:t>
            </a:r>
            <a:endParaRPr lang="en-US">
              <a:ea typeface="Calibri"/>
              <a:cs typeface="Calibri"/>
            </a:endParaRPr>
          </a:p>
          <a:p>
            <a:pPr marL="285750" indent="-285750">
              <a:buFont typeface="Arial"/>
              <a:buChar char="•"/>
            </a:pPr>
            <a:r>
              <a:rPr lang="en-US"/>
              <a:t>Or generates code from natural language,</a:t>
            </a:r>
            <a:endParaRPr lang="en-US">
              <a:ea typeface="Calibri"/>
              <a:cs typeface="Calibri"/>
            </a:endParaRPr>
          </a:p>
          <a:p>
            <a:r>
              <a:rPr lang="en-US"/>
              <a:t>We collect a dataset that includes input-output pairs for that specific task and fine-tune the model on it.</a:t>
            </a:r>
            <a:endParaRPr lang="en-US">
              <a:ea typeface="Calibri"/>
              <a:cs typeface="Calibri"/>
            </a:endParaRPr>
          </a:p>
          <a:p>
            <a:r>
              <a:rPr lang="en-US"/>
              <a:t>This helps the model get really good at </a:t>
            </a:r>
            <a:r>
              <a:rPr lang="en-US" b="1"/>
              <a:t>one particular job</a:t>
            </a:r>
            <a:r>
              <a:rPr lang="en-US"/>
              <a:t>, even if the original model was more general-purpose."</a:t>
            </a:r>
            <a:endParaRPr lang="en-US">
              <a:ea typeface="Calibri"/>
              <a:cs typeface="Calibri"/>
            </a:endParaRPr>
          </a:p>
          <a:p>
            <a:r>
              <a:rPr lang="en-US"/>
              <a:t>📝 </a:t>
            </a:r>
            <a:r>
              <a:rPr lang="en-US" i="1"/>
              <a:t>Example:</a:t>
            </a:r>
            <a:endParaRPr lang="en-US"/>
          </a:p>
          <a:p>
            <a:r>
              <a:rPr lang="en-US"/>
              <a:t>“Fine-tuning GPT to summarize clinical notes for doctors.”</a:t>
            </a:r>
            <a:endParaRPr lang="en-US">
              <a:ea typeface="Calibri"/>
              <a:cs typeface="Calibri"/>
            </a:endParaRPr>
          </a:p>
          <a:p>
            <a:br>
              <a:rPr lang="en-US"/>
            </a:br>
            <a:endParaRPr lang="en-US"/>
          </a:p>
          <a:p>
            <a:r>
              <a:rPr lang="en-US"/>
              <a:t>🧠 </a:t>
            </a:r>
            <a:r>
              <a:rPr lang="en-US" b="1"/>
              <a:t>2. Domain-Specific Fine-Tuning</a:t>
            </a:r>
            <a:endParaRPr lang="en-US"/>
          </a:p>
          <a:p>
            <a:r>
              <a:rPr lang="en-US"/>
              <a:t>"Now, the second type is </a:t>
            </a:r>
            <a:r>
              <a:rPr lang="en-US" b="1"/>
              <a:t>Domain-Specific Fine-Tuning</a:t>
            </a:r>
            <a:r>
              <a:rPr lang="en-US"/>
              <a:t>.</a:t>
            </a:r>
            <a:br>
              <a:rPr lang="en-US">
                <a:cs typeface="+mn-lt"/>
              </a:rPr>
            </a:br>
            <a:r>
              <a:rPr lang="en-US"/>
              <a:t> Here, the goal is not to focus on one task, but to </a:t>
            </a:r>
            <a:r>
              <a:rPr lang="en-US" b="1"/>
              <a:t>teach the model the language and context of a specific domain</a:t>
            </a:r>
            <a:r>
              <a:rPr lang="en-US"/>
              <a:t>.</a:t>
            </a:r>
            <a:endParaRPr lang="en-US">
              <a:ea typeface="Calibri"/>
              <a:cs typeface="Calibri"/>
            </a:endParaRPr>
          </a:p>
          <a:p>
            <a:r>
              <a:rPr lang="en-US"/>
              <a:t>For instance:</a:t>
            </a:r>
            <a:endParaRPr lang="en-US">
              <a:ea typeface="Calibri"/>
              <a:cs typeface="Calibri"/>
            </a:endParaRPr>
          </a:p>
          <a:p>
            <a:pPr marL="285750" indent="-285750">
              <a:buFont typeface="Arial"/>
              <a:buChar char="•"/>
            </a:pPr>
            <a:r>
              <a:rPr lang="en-US"/>
              <a:t>Legal documents</a:t>
            </a:r>
            <a:endParaRPr lang="en-US">
              <a:ea typeface="Calibri"/>
              <a:cs typeface="Calibri"/>
            </a:endParaRPr>
          </a:p>
          <a:p>
            <a:pPr marL="285750" indent="-285750">
              <a:buFont typeface="Arial"/>
              <a:buChar char="•"/>
            </a:pPr>
            <a:r>
              <a:rPr lang="en-US"/>
              <a:t>Medical records</a:t>
            </a:r>
            <a:endParaRPr lang="en-US">
              <a:ea typeface="Calibri"/>
              <a:cs typeface="Calibri"/>
            </a:endParaRPr>
          </a:p>
          <a:p>
            <a:pPr marL="285750" indent="-285750">
              <a:buFont typeface="Arial"/>
              <a:buChar char="•"/>
            </a:pPr>
            <a:r>
              <a:rPr lang="en-US"/>
              <a:t>Scientific papers</a:t>
            </a:r>
            <a:endParaRPr lang="en-US">
              <a:ea typeface="Calibri"/>
              <a:cs typeface="Calibri"/>
            </a:endParaRPr>
          </a:p>
          <a:p>
            <a:pPr marL="285750" indent="-285750">
              <a:buFont typeface="Arial"/>
              <a:buChar char="•"/>
            </a:pPr>
            <a:r>
              <a:rPr lang="en-US"/>
              <a:t>Financial reports</a:t>
            </a:r>
            <a:endParaRPr lang="en-US">
              <a:ea typeface="Calibri"/>
              <a:cs typeface="Calibri"/>
            </a:endParaRPr>
          </a:p>
          <a:p>
            <a:r>
              <a:rPr lang="en-US"/>
              <a:t>We use large amounts of </a:t>
            </a:r>
            <a:r>
              <a:rPr lang="en-US" b="1"/>
              <a:t>domain-relevant text</a:t>
            </a:r>
            <a:r>
              <a:rPr lang="en-US"/>
              <a:t>, even if it’s not task-labeled, to help the model understand the terminology, tone, and structure used in that domain.</a:t>
            </a:r>
            <a:endParaRPr lang="en-US">
              <a:ea typeface="Calibri"/>
              <a:cs typeface="Calibri"/>
            </a:endParaRPr>
          </a:p>
          <a:p>
            <a:r>
              <a:rPr lang="en-US"/>
              <a:t>Once domain fine-tuned, the model becomes much better at </a:t>
            </a:r>
            <a:r>
              <a:rPr lang="en-US" b="1"/>
              <a:t>understanding and generating text in that domain</a:t>
            </a:r>
            <a:r>
              <a:rPr lang="en-US"/>
              <a:t>, no matter what the task is."</a:t>
            </a:r>
            <a:endParaRPr lang="en-US">
              <a:ea typeface="Calibri"/>
              <a:cs typeface="Calibri"/>
            </a:endParaRPr>
          </a:p>
          <a:p>
            <a:r>
              <a:rPr lang="en-US"/>
              <a:t>📝 </a:t>
            </a:r>
            <a:r>
              <a:rPr lang="en-US" i="1"/>
              <a:t>Example:</a:t>
            </a:r>
            <a:endParaRPr lang="en-US"/>
          </a:p>
          <a:p>
            <a:r>
              <a:rPr lang="en-US"/>
              <a:t>“Fine-tuning GPT on thousands of medical textbooks and articles to improve its performance on all healthcare-related tasks.”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8</a:t>
            </a:fld>
            <a:endParaRPr lang="en-IN"/>
          </a:p>
        </p:txBody>
      </p:sp>
    </p:spTree>
    <p:extLst>
      <p:ext uri="{BB962C8B-B14F-4D97-AF65-F5344CB8AC3E}">
        <p14:creationId xmlns:p14="http://schemas.microsoft.com/office/powerpoint/2010/main" val="4291454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67942-1217-C0AA-0998-2C496DC38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001181-65F3-643D-F5E6-02CDFB0EB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D710F-FBCB-D73E-DF41-F02EC4166EA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6AB6A4C0-1F47-1C97-6CC6-4DE2F17E58E9}"/>
              </a:ext>
            </a:extLst>
          </p:cNvPr>
          <p:cNvSpPr>
            <a:spLocks noGrp="1"/>
          </p:cNvSpPr>
          <p:nvPr>
            <p:ph type="sldNum" sz="quarter" idx="5"/>
          </p:nvPr>
        </p:nvSpPr>
        <p:spPr/>
        <p:txBody>
          <a:bodyPr/>
          <a:lstStyle/>
          <a:p>
            <a:fld id="{18EE30E6-9EB3-46B3-B453-23E1904BDDC3}" type="slidenum">
              <a:rPr lang="en-IN" smtClean="0"/>
              <a:t>63</a:t>
            </a:fld>
            <a:endParaRPr lang="en-IN"/>
          </a:p>
        </p:txBody>
      </p:sp>
    </p:spTree>
    <p:extLst>
      <p:ext uri="{BB962C8B-B14F-4D97-AF65-F5344CB8AC3E}">
        <p14:creationId xmlns:p14="http://schemas.microsoft.com/office/powerpoint/2010/main" val="1404813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EE30E6-9EB3-46B3-B453-23E1904BDDC3}" type="slidenum">
              <a:rPr lang="en-IN" smtClean="0"/>
              <a:t>144</a:t>
            </a:fld>
            <a:endParaRPr lang="en-IN"/>
          </a:p>
        </p:txBody>
      </p:sp>
    </p:spTree>
    <p:extLst>
      <p:ext uri="{BB962C8B-B14F-4D97-AF65-F5344CB8AC3E}">
        <p14:creationId xmlns:p14="http://schemas.microsoft.com/office/powerpoint/2010/main" val="607047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most common ways to adapt a large language model for a particular purpose.</a:t>
            </a:r>
          </a:p>
          <a:p>
            <a:r>
              <a:rPr lang="en-US"/>
              <a:t>In this process, we train the model on a </a:t>
            </a:r>
            <a:r>
              <a:rPr lang="en-US" b="1"/>
              <a:t>smaller, focused dataset that is specific to a single task</a:t>
            </a:r>
            <a:r>
              <a:rPr lang="en-US"/>
              <a:t>.</a:t>
            </a:r>
            <a:endParaRPr lang="en-US">
              <a:ea typeface="Calibri"/>
              <a:cs typeface="Calibri"/>
            </a:endParaRPr>
          </a:p>
          <a:p>
            <a:r>
              <a:rPr lang="en-US"/>
              <a:t>For example:</a:t>
            </a:r>
            <a:endParaRPr lang="en-US">
              <a:ea typeface="Calibri"/>
              <a:cs typeface="Calibri"/>
            </a:endParaRPr>
          </a:p>
          <a:p>
            <a:pPr marL="285750" indent="-285750">
              <a:buFont typeface="Arial"/>
              <a:buChar char="•"/>
            </a:pPr>
            <a:r>
              <a:rPr lang="en-US"/>
              <a:t>If we want the model to </a:t>
            </a:r>
            <a:r>
              <a:rPr lang="en-US" b="1"/>
              <a:t>summarize articles</a:t>
            </a:r>
            <a:r>
              <a:rPr lang="en-US"/>
              <a:t>, we fine-tune it on a dataset where inputs are long texts and outputs are their summaries.</a:t>
            </a:r>
            <a:endParaRPr lang="en-US">
              <a:ea typeface="Calibri"/>
              <a:cs typeface="Calibri"/>
            </a:endParaRPr>
          </a:p>
          <a:p>
            <a:pPr marL="285750" indent="-285750">
              <a:buFont typeface="Arial"/>
              <a:buChar char="•"/>
            </a:pPr>
            <a:r>
              <a:rPr lang="en-US"/>
              <a:t>If we want it to </a:t>
            </a:r>
            <a:r>
              <a:rPr lang="en-US" b="1"/>
              <a:t>translate languages</a:t>
            </a:r>
            <a:r>
              <a:rPr lang="en-US"/>
              <a:t>, we use pairs of sentences — one in the source language, one in the target language.</a:t>
            </a:r>
            <a:endParaRPr lang="en-US">
              <a:ea typeface="Calibri"/>
              <a:cs typeface="Calibri"/>
            </a:endParaRPr>
          </a:p>
          <a:p>
            <a:r>
              <a:rPr lang="en-US"/>
              <a:t>So the idea is:</a:t>
            </a:r>
            <a:br>
              <a:rPr lang="en-US">
                <a:cs typeface="+mn-lt"/>
              </a:rPr>
            </a:br>
            <a:r>
              <a:rPr lang="en-US"/>
              <a:t> </a:t>
            </a:r>
            <a:r>
              <a:rPr lang="en-US" b="1"/>
              <a:t>‘Give the model examples of the exact job you want it to do, and let it learn from those.’</a:t>
            </a:r>
            <a:endParaRPr lang="en-US"/>
          </a:p>
          <a:p>
            <a:r>
              <a:rPr lang="en-US"/>
              <a:t>By doing this, the model starts to pick up on the </a:t>
            </a:r>
            <a:r>
              <a:rPr lang="en-US" b="1"/>
              <a:t>patterns, tone, structure, and specialized vocabulary</a:t>
            </a:r>
            <a:r>
              <a:rPr lang="en-US"/>
              <a:t> that are relevant to that particular task.</a:t>
            </a:r>
          </a:p>
          <a:p>
            <a:r>
              <a:rPr lang="en-US"/>
              <a:t>It’s like training a general employee to become an expert in one specific job role — the more examples they see, the better they get at it."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14</a:t>
            </a:fld>
            <a:endParaRPr lang="en-IN"/>
          </a:p>
        </p:txBody>
      </p:sp>
    </p:spTree>
    <p:extLst>
      <p:ext uri="{BB962C8B-B14F-4D97-AF65-F5344CB8AC3E}">
        <p14:creationId xmlns:p14="http://schemas.microsoft.com/office/powerpoint/2010/main" val="2158453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a:t>
            </a:r>
            <a:r>
              <a:rPr lang="en-US" b="1"/>
              <a:t>Instruction-Tuning</a:t>
            </a:r>
            <a:r>
              <a:rPr lang="en-US"/>
              <a:t>, specifically the </a:t>
            </a:r>
            <a:r>
              <a:rPr lang="en-US" b="1"/>
              <a:t>full parameter version</a:t>
            </a:r>
            <a:r>
              <a:rPr lang="en-US"/>
              <a:t>.</a:t>
            </a:r>
          </a:p>
          <a:p>
            <a:r>
              <a:rPr lang="en-US"/>
              <a:t>This means we’re fine-tuning </a:t>
            </a:r>
            <a:r>
              <a:rPr lang="en-US" b="1"/>
              <a:t>all the parameters</a:t>
            </a:r>
            <a:r>
              <a:rPr lang="en-US"/>
              <a:t> of the model — not just a few layers — to make it better at </a:t>
            </a:r>
            <a:r>
              <a:rPr lang="en-US" b="1"/>
              <a:t>following instructions</a:t>
            </a:r>
            <a:r>
              <a:rPr lang="en-US"/>
              <a:t> in natural language.</a:t>
            </a:r>
            <a:endParaRPr lang="en-US">
              <a:ea typeface="Calibri"/>
              <a:cs typeface="Calibri"/>
            </a:endParaRPr>
          </a:p>
          <a:p>
            <a:r>
              <a:rPr lang="en-US"/>
              <a:t>For example, imagine we want to train the model for </a:t>
            </a:r>
            <a:r>
              <a:rPr lang="en-US" b="1"/>
              <a:t>question answering</a:t>
            </a:r>
            <a:r>
              <a:rPr lang="en-US"/>
              <a:t>.</a:t>
            </a:r>
            <a:endParaRPr lang="en-US">
              <a:ea typeface="Calibri"/>
              <a:cs typeface="Calibri"/>
            </a:endParaRPr>
          </a:p>
          <a:p>
            <a:r>
              <a:rPr lang="en-US"/>
              <a:t>We give it lots of examples like:</a:t>
            </a:r>
            <a:endParaRPr lang="en-US">
              <a:ea typeface="Calibri"/>
              <a:cs typeface="Calibri"/>
            </a:endParaRPr>
          </a:p>
          <a:p>
            <a:pPr marL="285750" indent="-285750">
              <a:buFont typeface="Arial"/>
              <a:buChar char="•"/>
            </a:pPr>
            <a:r>
              <a:rPr lang="en-US"/>
              <a:t>‘What is the capital of France?’ → ‘The capital of France is Paris.’</a:t>
            </a:r>
            <a:endParaRPr lang="en-US">
              <a:ea typeface="Calibri"/>
              <a:cs typeface="Calibri"/>
            </a:endParaRPr>
          </a:p>
          <a:p>
            <a:pPr marL="285750" indent="-285750">
              <a:buFont typeface="Arial"/>
              <a:buChar char="•"/>
            </a:pPr>
            <a:r>
              <a:rPr lang="en-US"/>
              <a:t>‘Who discovered gravity?’ → ‘Isaac Newton discovered gravity.’</a:t>
            </a:r>
            <a:endParaRPr lang="en-US">
              <a:ea typeface="Calibri"/>
              <a:cs typeface="Calibri"/>
            </a:endParaRPr>
          </a:p>
          <a:p>
            <a:r>
              <a:rPr lang="en-US"/>
              <a:t>Over time, the model </a:t>
            </a:r>
            <a:r>
              <a:rPr lang="en-US" b="1"/>
              <a:t>learns not just the answers</a:t>
            </a:r>
            <a:r>
              <a:rPr lang="en-US"/>
              <a:t>, but also </a:t>
            </a:r>
            <a:r>
              <a:rPr lang="en-US" b="1"/>
              <a:t>how to respond politely and clearly</a:t>
            </a:r>
            <a:r>
              <a:rPr lang="en-US"/>
              <a:t> — often starting with phrases like:</a:t>
            </a:r>
            <a:endParaRPr lang="en-US">
              <a:ea typeface="Calibri"/>
              <a:cs typeface="Calibri"/>
            </a:endParaRPr>
          </a:p>
          <a:p>
            <a:r>
              <a:rPr lang="en-US"/>
              <a:t>‘Sure, here’s your answer...’</a:t>
            </a:r>
            <a:br>
              <a:rPr lang="en-US">
                <a:cs typeface="+mn-lt"/>
              </a:rPr>
            </a:br>
            <a:r>
              <a:rPr lang="en-US"/>
              <a:t> ‘Of course, the capital of France is Paris.’</a:t>
            </a:r>
            <a:endParaRPr lang="en-US">
              <a:ea typeface="Calibri"/>
              <a:cs typeface="Calibri"/>
            </a:endParaRPr>
          </a:p>
          <a:p>
            <a:r>
              <a:rPr lang="en-US"/>
              <a:t>This is because the instruction-tuning process includes those polite and helpful phrases in the training data.</a:t>
            </a:r>
            <a:endParaRPr lang="en-US">
              <a:ea typeface="Calibri"/>
              <a:cs typeface="Calibri"/>
            </a:endParaRPr>
          </a:p>
          <a:p>
            <a:r>
              <a:rPr lang="en-US"/>
              <a:t>It’s not just learning facts — it’s learning </a:t>
            </a:r>
            <a:r>
              <a:rPr lang="en-US" b="1"/>
              <a:t>how to follow instructions and speak like a helpful assistant</a:t>
            </a:r>
            <a:r>
              <a:rPr lang="en-US"/>
              <a:t>.</a:t>
            </a:r>
            <a:endParaRPr lang="en-US">
              <a:ea typeface="Calibri"/>
              <a:cs typeface="Calibri"/>
            </a:endParaRPr>
          </a:p>
          <a:p>
            <a:r>
              <a:rPr lang="en-US"/>
              <a:t>This approach helps the model behave more naturally and predictably in real-world use cases — whether it’s answering questions, writing code, summarizing text, or anything else.”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15</a:t>
            </a:fld>
            <a:endParaRPr lang="en-IN"/>
          </a:p>
        </p:txBody>
      </p:sp>
    </p:spTree>
    <p:extLst>
      <p:ext uri="{BB962C8B-B14F-4D97-AF65-F5344CB8AC3E}">
        <p14:creationId xmlns:p14="http://schemas.microsoft.com/office/powerpoint/2010/main" val="206799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a:t>
            </a:r>
            <a:r>
              <a:rPr lang="en-US" b="1"/>
              <a:t>Instruction-Tuning</a:t>
            </a:r>
            <a:r>
              <a:rPr lang="en-US"/>
              <a:t>, particularly with </a:t>
            </a:r>
            <a:r>
              <a:rPr lang="en-US" b="1"/>
              <a:t>full parameter fine-tuning</a:t>
            </a:r>
            <a:r>
              <a:rPr lang="en-US"/>
              <a:t>.</a:t>
            </a:r>
          </a:p>
          <a:p>
            <a:r>
              <a:rPr lang="en-US"/>
              <a:t>This process involves training </a:t>
            </a:r>
            <a:r>
              <a:rPr lang="en-US" b="1"/>
              <a:t>all the model’s parameters</a:t>
            </a:r>
            <a:r>
              <a:rPr lang="en-US"/>
              <a:t> on curated datasets where the model is explicitly taught to follow human instructions — not just predict the next word.</a:t>
            </a:r>
          </a:p>
          <a:p>
            <a:r>
              <a:rPr lang="en-US"/>
              <a:t>Here’s a simple example:</a:t>
            </a:r>
            <a:br>
              <a:rPr lang="en-US">
                <a:cs typeface="+mn-lt"/>
              </a:rPr>
            </a:br>
            <a:r>
              <a:rPr lang="en-US"/>
              <a:t> Suppose we want to fine-tune a model specifically for </a:t>
            </a:r>
            <a:r>
              <a:rPr lang="en-US" b="1"/>
              <a:t>question answering</a:t>
            </a:r>
            <a:r>
              <a:rPr lang="en-US"/>
              <a:t>.</a:t>
            </a:r>
            <a:endParaRPr lang="en-US">
              <a:ea typeface="Calibri"/>
              <a:cs typeface="Calibri"/>
            </a:endParaRPr>
          </a:p>
          <a:p>
            <a:r>
              <a:rPr lang="en-US"/>
              <a:t>We train it on examples where a user asks a question, and the model is expected to respond </a:t>
            </a:r>
            <a:r>
              <a:rPr lang="en-US" b="1"/>
              <a:t>helpfully and politely</a:t>
            </a:r>
            <a:r>
              <a:rPr lang="en-US"/>
              <a:t>.</a:t>
            </a:r>
            <a:endParaRPr lang="en-US">
              <a:ea typeface="Calibri"/>
              <a:cs typeface="Calibri"/>
            </a:endParaRPr>
          </a:p>
          <a:p>
            <a:r>
              <a:rPr lang="en-US"/>
              <a:t>So instead of just saying:</a:t>
            </a:r>
          </a:p>
          <a:p>
            <a:r>
              <a:rPr lang="en-US"/>
              <a:t>‘Paris’</a:t>
            </a:r>
            <a:endParaRPr lang="en-US">
              <a:ea typeface="Calibri"/>
              <a:cs typeface="Calibri"/>
            </a:endParaRPr>
          </a:p>
          <a:p>
            <a:r>
              <a:rPr lang="en-US"/>
              <a:t>The instruction-tuned model learns to respond more like:</a:t>
            </a:r>
          </a:p>
          <a:p>
            <a:r>
              <a:rPr lang="en-US"/>
              <a:t>‘Sure! The capital of France is Paris.’</a:t>
            </a:r>
          </a:p>
          <a:p>
            <a:r>
              <a:rPr lang="en-US"/>
              <a:t>Or</a:t>
            </a:r>
            <a:endParaRPr lang="en-US">
              <a:ea typeface="Calibri"/>
              <a:cs typeface="Calibri"/>
            </a:endParaRPr>
          </a:p>
          <a:p>
            <a:r>
              <a:rPr lang="en-US"/>
              <a:t>‘Of course! Isaac Newton discovered gravity.’</a:t>
            </a:r>
          </a:p>
          <a:p>
            <a:r>
              <a:rPr lang="en-US"/>
              <a:t>This change in behavior — starting with phrases like </a:t>
            </a:r>
            <a:r>
              <a:rPr lang="en-US" i="1"/>
              <a:t>“Sure”</a:t>
            </a:r>
            <a:r>
              <a:rPr lang="en-US"/>
              <a:t> or </a:t>
            </a:r>
            <a:r>
              <a:rPr lang="en-US" i="1"/>
              <a:t>“Of course”</a:t>
            </a:r>
            <a:r>
              <a:rPr lang="en-US"/>
              <a:t> — reflects its training on </a:t>
            </a:r>
            <a:r>
              <a:rPr lang="en-US" b="1"/>
              <a:t>instructional prompts</a:t>
            </a:r>
            <a:r>
              <a:rPr lang="en-US"/>
              <a:t>, where the model is expected to act like a helpful assistant.</a:t>
            </a:r>
            <a:endParaRPr lang="en-US">
              <a:ea typeface="Calibri"/>
              <a:cs typeface="Calibri"/>
            </a:endParaRPr>
          </a:p>
          <a:p>
            <a:r>
              <a:rPr lang="en-US"/>
              <a:t>Now, this is quite different from how language models are trained </a:t>
            </a:r>
            <a:r>
              <a:rPr lang="en-US" b="1"/>
              <a:t>during pretraining</a:t>
            </a:r>
            <a:r>
              <a:rPr lang="en-US"/>
              <a:t>.</a:t>
            </a:r>
            <a:br>
              <a:rPr lang="en-US">
                <a:cs typeface="+mn-lt"/>
              </a:rPr>
            </a:br>
            <a:r>
              <a:rPr lang="en-US"/>
              <a:t> In pretraining, they’re trained via </a:t>
            </a:r>
            <a:r>
              <a:rPr lang="en-US" b="1"/>
              <a:t>next word prediction</a:t>
            </a:r>
            <a:r>
              <a:rPr lang="en-US"/>
              <a:t>.</a:t>
            </a:r>
            <a:endParaRPr lang="en-US">
              <a:ea typeface="Calibri"/>
              <a:cs typeface="Calibri"/>
            </a:endParaRPr>
          </a:p>
          <a:p>
            <a:r>
              <a:rPr lang="en-US"/>
              <a:t>So if the prompt was:</a:t>
            </a:r>
          </a:p>
          <a:p>
            <a:r>
              <a:rPr lang="en-US"/>
              <a:t>‘Write a haiku about the ocean’</a:t>
            </a:r>
          </a:p>
          <a:p>
            <a:r>
              <a:rPr lang="en-US"/>
              <a:t>A pretrained model might simply continue with:</a:t>
            </a:r>
          </a:p>
          <a:p>
            <a:r>
              <a:rPr lang="en-US"/>
              <a:t>‘Waves crash on the shore / Echoes in the salty breeze / Moonlight kisses foam’</a:t>
            </a:r>
          </a:p>
          <a:p>
            <a:r>
              <a:rPr lang="en-US"/>
              <a:t>Just the haiku — no explanation, no context, no politeness.</a:t>
            </a:r>
          </a:p>
          <a:p>
            <a:r>
              <a:rPr lang="en-US"/>
              <a:t>But after </a:t>
            </a:r>
            <a:r>
              <a:rPr lang="en-US" b="1"/>
              <a:t>instruction-tuning</a:t>
            </a:r>
            <a:r>
              <a:rPr lang="en-US"/>
              <a:t>, the same prompt would lead to:</a:t>
            </a:r>
          </a:p>
          <a:p>
            <a:r>
              <a:rPr lang="en-US"/>
              <a:t>‘Sure! Here’s a haiku about the ocean:</a:t>
            </a:r>
            <a:br>
              <a:rPr lang="en-US"/>
            </a:br>
            <a:r>
              <a:rPr lang="en-US"/>
              <a:t> Waves crash on the shore / Echoes in the salty breeze / Moonlight kisses foam’</a:t>
            </a:r>
          </a:p>
          <a:p>
            <a:r>
              <a:rPr lang="en-US"/>
              <a:t>This shows that instruction-tuning doesn't just make the model correct — it makes it </a:t>
            </a:r>
            <a:r>
              <a:rPr lang="en-US" b="1"/>
              <a:t>cooperative, conversational, and user-aware</a:t>
            </a:r>
            <a:r>
              <a:rPr lang="en-US"/>
              <a: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16</a:t>
            </a:fld>
            <a:endParaRPr lang="en-IN"/>
          </a:p>
        </p:txBody>
      </p:sp>
    </p:spTree>
    <p:extLst>
      <p:ext uri="{BB962C8B-B14F-4D97-AF65-F5344CB8AC3E}">
        <p14:creationId xmlns:p14="http://schemas.microsoft.com/office/powerpoint/2010/main" val="50657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perform </a:t>
            </a:r>
            <a:r>
              <a:rPr lang="en-US" b="1"/>
              <a:t>task-specific fine-tuning</a:t>
            </a:r>
            <a:r>
              <a:rPr lang="en-US"/>
              <a:t>, it’s important to be careful — because we may run into a problem called </a:t>
            </a:r>
            <a:r>
              <a:rPr lang="en-US" b="1"/>
              <a:t>catastrophic forgetting</a:t>
            </a:r>
            <a:r>
              <a:rPr lang="en-US"/>
              <a:t>.</a:t>
            </a:r>
          </a:p>
          <a:p>
            <a:r>
              <a:rPr lang="en-US"/>
              <a:t>So what exactly is catastrophic forgetting?</a:t>
            </a:r>
          </a:p>
          <a:p>
            <a:r>
              <a:rPr lang="en-US"/>
              <a:t>It refers to a situation where a model, while learning a new task, </a:t>
            </a:r>
            <a:r>
              <a:rPr lang="en-US" b="1"/>
              <a:t>forgets how to perform previously learned tasks</a:t>
            </a:r>
            <a:r>
              <a:rPr lang="en-US"/>
              <a:t>.</a:t>
            </a:r>
            <a:endParaRPr lang="en-US">
              <a:ea typeface="Calibri"/>
              <a:cs typeface="Calibri"/>
            </a:endParaRPr>
          </a:p>
          <a:p>
            <a:r>
              <a:rPr lang="en-US"/>
              <a:t>Let’s say we fine-tuned a model to summarize news articles.</a:t>
            </a:r>
            <a:br>
              <a:rPr lang="en-US">
                <a:cs typeface="+mn-lt"/>
              </a:rPr>
            </a:br>
            <a:r>
              <a:rPr lang="en-US"/>
              <a:t> Now, we decide to fine-tune the same model for sentiment analysis.</a:t>
            </a:r>
            <a:endParaRPr lang="en-US">
              <a:ea typeface="Calibri"/>
              <a:cs typeface="Calibri"/>
            </a:endParaRPr>
          </a:p>
          <a:p>
            <a:r>
              <a:rPr lang="en-US"/>
              <a:t>If we’re not careful, the model might become very good at sentiment analysis — but completely </a:t>
            </a:r>
            <a:r>
              <a:rPr lang="en-US" b="1"/>
              <a:t>lose its ability to summarize</a:t>
            </a:r>
            <a:r>
              <a:rPr lang="en-US"/>
              <a:t>.</a:t>
            </a:r>
            <a:br>
              <a:rPr lang="en-US"/>
            </a:br>
            <a:r>
              <a:rPr lang="en-US"/>
              <a:t> Why? Because in the process of learning the new task, it </a:t>
            </a:r>
            <a:r>
              <a:rPr lang="en-US" b="1"/>
              <a:t>overwrites</a:t>
            </a:r>
            <a:r>
              <a:rPr lang="en-US"/>
              <a:t> the internal weights that were important for the previous one.</a:t>
            </a:r>
          </a:p>
          <a:p>
            <a:r>
              <a:rPr lang="en-US"/>
              <a:t>This is what we call </a:t>
            </a:r>
            <a:r>
              <a:rPr lang="en-US" b="1"/>
              <a:t>catastrophic forgetting</a:t>
            </a:r>
            <a:r>
              <a:rPr lang="en-US"/>
              <a:t> — the model </a:t>
            </a:r>
            <a:r>
              <a:rPr lang="en-US" b="1"/>
              <a:t>forgets what it once knew</a:t>
            </a:r>
            <a:r>
              <a:rPr lang="en-US"/>
              <a:t> because it was never taught to preserve that knowledge while learning something new.</a:t>
            </a:r>
          </a:p>
          <a:p>
            <a:r>
              <a:rPr lang="en-US"/>
              <a:t>It’s a common challenge in neural networks, especially when models are fine-tuned sequentially on different tasks.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17</a:t>
            </a:fld>
            <a:endParaRPr lang="en-IN"/>
          </a:p>
        </p:txBody>
      </p:sp>
    </p:spTree>
    <p:extLst>
      <p:ext uri="{BB962C8B-B14F-4D97-AF65-F5344CB8AC3E}">
        <p14:creationId xmlns:p14="http://schemas.microsoft.com/office/powerpoint/2010/main" val="254774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 </a:t>
            </a:r>
            <a:r>
              <a:rPr lang="en-US" b="1" dirty="0"/>
              <a:t>realistic example</a:t>
            </a:r>
            <a:r>
              <a:rPr lang="en-US" dirty="0"/>
              <a:t> to understand the </a:t>
            </a:r>
            <a:r>
              <a:rPr lang="en-US" b="1" dirty="0"/>
              <a:t>hardware demands of fine-tuning a large language model</a:t>
            </a:r>
            <a:r>
              <a:rPr lang="en-US" dirty="0"/>
              <a:t>.</a:t>
            </a:r>
          </a:p>
          <a:p>
            <a:r>
              <a:rPr lang="en-US" dirty="0"/>
              <a:t>Assume we’re working with a </a:t>
            </a:r>
            <a:r>
              <a:rPr lang="en-US" b="1" dirty="0"/>
              <a:t>10 billion parameter model</a:t>
            </a:r>
            <a:r>
              <a:rPr lang="en-US" dirty="0"/>
              <a:t>, and we want to fine-tune it using </a:t>
            </a:r>
            <a:r>
              <a:rPr lang="en-US" b="1" dirty="0"/>
              <a:t>FP16</a:t>
            </a:r>
            <a:r>
              <a:rPr lang="en-US" dirty="0"/>
              <a:t>, or half-precision format. In FP16, each parameter takes about </a:t>
            </a:r>
            <a:r>
              <a:rPr lang="en-US" b="1" dirty="0"/>
              <a:t>2 bytes</a:t>
            </a:r>
            <a:r>
              <a:rPr lang="en-US" dirty="0"/>
              <a:t>.</a:t>
            </a:r>
          </a:p>
          <a:p>
            <a:r>
              <a:rPr lang="en-US" dirty="0"/>
              <a:t>🔢 Memory Calculation</a:t>
            </a:r>
            <a:endParaRPr lang="en-US" dirty="0">
              <a:ea typeface="Calibri"/>
              <a:cs typeface="Calibri"/>
            </a:endParaRPr>
          </a:p>
          <a:p>
            <a:pPr marL="285750" indent="-285750">
              <a:buFont typeface="Arial"/>
              <a:buChar char="•"/>
            </a:pPr>
            <a:r>
              <a:rPr lang="en-US" b="1" dirty="0"/>
              <a:t>Model Parameters (FP16):</a:t>
            </a:r>
            <a:br>
              <a:rPr lang="en-US" b="1" dirty="0">
                <a:cs typeface="+mn-lt"/>
              </a:rPr>
            </a:br>
            <a:r>
              <a:rPr lang="en-US" b="1" dirty="0"/>
              <a:t> 10B × 2 bytes = 20 GB</a:t>
            </a:r>
            <a:endParaRPr lang="en-US" dirty="0"/>
          </a:p>
          <a:p>
            <a:pPr marL="285750" indent="-285750">
              <a:buFont typeface="Arial"/>
              <a:buChar char="•"/>
            </a:pPr>
            <a:r>
              <a:rPr lang="en-US" b="1" dirty="0"/>
              <a:t>Gradients (FP16):</a:t>
            </a:r>
            <a:br>
              <a:rPr lang="en-US" b="1" dirty="0">
                <a:cs typeface="+mn-lt"/>
              </a:rPr>
            </a:br>
            <a:r>
              <a:rPr lang="en-US" b="1" dirty="0"/>
              <a:t> Also about 20 GB</a:t>
            </a:r>
            <a:r>
              <a:rPr lang="en-US" dirty="0"/>
              <a:t>, since gradients are stored in the same precision.</a:t>
            </a:r>
            <a:endParaRPr lang="en-US" dirty="0">
              <a:ea typeface="Calibri"/>
              <a:cs typeface="Calibri"/>
            </a:endParaRPr>
          </a:p>
          <a:p>
            <a:pPr marL="285750" indent="-285750">
              <a:buFont typeface="Arial"/>
              <a:buChar char="•"/>
            </a:pPr>
            <a:r>
              <a:rPr lang="en-US" b="1" dirty="0"/>
              <a:t>Optimizer States (typically FP32):</a:t>
            </a:r>
            <a:br>
              <a:rPr lang="en-US" b="1" dirty="0">
                <a:cs typeface="+mn-lt"/>
              </a:rPr>
            </a:br>
            <a:r>
              <a:rPr lang="en-US" b="1" dirty="0"/>
              <a:t> This includes momentum, variance, and other optimizer internals.</a:t>
            </a:r>
            <a:br>
              <a:rPr lang="en-US" b="1" dirty="0">
                <a:cs typeface="+mn-lt"/>
              </a:rPr>
            </a:br>
            <a:r>
              <a:rPr lang="en-US" b="1" dirty="0"/>
              <a:t> These require 4 bytes per parameter</a:t>
            </a:r>
            <a:r>
              <a:rPr lang="en-US" dirty="0"/>
              <a:t>, or </a:t>
            </a:r>
            <a:r>
              <a:rPr lang="en-US" b="1" dirty="0"/>
              <a:t>40 GB</a:t>
            </a:r>
            <a:r>
              <a:rPr lang="en-US" dirty="0"/>
              <a:t> per copy.</a:t>
            </a:r>
            <a:br>
              <a:rPr lang="en-US" dirty="0">
                <a:cs typeface="+mn-lt"/>
              </a:rPr>
            </a:br>
            <a:r>
              <a:rPr lang="en-US" dirty="0"/>
              <a:t> Usually, 3× the parameter size is used — so:</a:t>
            </a:r>
            <a:br>
              <a:rPr lang="en-US" dirty="0">
                <a:cs typeface="+mn-lt"/>
              </a:rPr>
            </a:br>
            <a:r>
              <a:rPr lang="en-US" dirty="0"/>
              <a:t> </a:t>
            </a:r>
            <a:r>
              <a:rPr lang="en-US" b="1" dirty="0"/>
              <a:t>~120 GB for optimizer states</a:t>
            </a:r>
            <a:endParaRPr lang="en-US" dirty="0"/>
          </a:p>
          <a:p>
            <a:br>
              <a:rPr lang="en-US" dirty="0"/>
            </a:br>
            <a:endParaRPr lang="en-US" dirty="0"/>
          </a:p>
          <a:p>
            <a:r>
              <a:rPr lang="en-US" dirty="0"/>
              <a:t>📊 Total Memory Required</a:t>
            </a:r>
            <a:endParaRPr lang="en-US" dirty="0">
              <a:ea typeface="Calibri" panose="020F0502020204030204"/>
              <a:cs typeface="Calibri" panose="020F0502020204030204"/>
            </a:endParaRPr>
          </a:p>
          <a:p>
            <a:r>
              <a:rPr lang="en-US" dirty="0"/>
              <a:t>So, to fine-tune this model </a:t>
            </a:r>
            <a:r>
              <a:rPr lang="en-US" b="1" dirty="0"/>
              <a:t>end-to-end</a:t>
            </a:r>
            <a:r>
              <a:rPr lang="en-US" dirty="0"/>
              <a:t>, we need approximately:</a:t>
            </a:r>
            <a:endParaRPr lang="en-US" dirty="0">
              <a:ea typeface="Calibri"/>
              <a:cs typeface="Calibri"/>
            </a:endParaRPr>
          </a:p>
          <a:p>
            <a:pPr marL="285750" indent="-285750">
              <a:buFont typeface="Arial"/>
              <a:buChar char="•"/>
            </a:pPr>
            <a:r>
              <a:rPr lang="en-US" dirty="0"/>
              <a:t>20 GB (parameters)</a:t>
            </a:r>
            <a:endParaRPr lang="en-US" dirty="0">
              <a:ea typeface="Calibri"/>
              <a:cs typeface="Calibri"/>
            </a:endParaRPr>
          </a:p>
          <a:p>
            <a:pPr marL="285750" indent="-285750">
              <a:buFont typeface="Arial"/>
              <a:buChar char="•"/>
            </a:pPr>
            <a:r>
              <a:rPr lang="en-US" dirty="0"/>
              <a:t>20 GB (gradients)</a:t>
            </a:r>
            <a:endParaRPr lang="en-US" dirty="0">
              <a:ea typeface="Calibri"/>
              <a:cs typeface="Calibri"/>
            </a:endParaRPr>
          </a:p>
          <a:p>
            <a:pPr marL="285750" indent="-285750">
              <a:buFont typeface="Arial"/>
              <a:buChar char="•"/>
            </a:pPr>
            <a:r>
              <a:rPr lang="en-US" dirty="0"/>
              <a:t>120 GB (optimizer states)</a:t>
            </a:r>
            <a:endParaRPr lang="en-US" dirty="0">
              <a:ea typeface="Calibri"/>
              <a:cs typeface="Calibri"/>
            </a:endParaRPr>
          </a:p>
          <a:p>
            <a:r>
              <a:rPr lang="en-US" dirty="0"/>
              <a:t>That’s </a:t>
            </a:r>
            <a:r>
              <a:rPr lang="en-US" b="1" dirty="0"/>
              <a:t>at least 160 GB of GPU memory</a:t>
            </a:r>
            <a:r>
              <a:rPr lang="en-US" dirty="0"/>
              <a:t> needed during training.</a:t>
            </a:r>
            <a:endParaRPr lang="en-US" dirty="0">
              <a:ea typeface="Calibri"/>
              <a:cs typeface="Calibri"/>
            </a:endParaRPr>
          </a:p>
          <a:p>
            <a:br>
              <a:rPr lang="en-US" dirty="0"/>
            </a:br>
            <a:endParaRPr lang="en-US" dirty="0"/>
          </a:p>
          <a:p>
            <a:r>
              <a:rPr lang="en-US" dirty="0"/>
              <a:t>💻 Hardware Breakdown</a:t>
            </a:r>
            <a:endParaRPr lang="en-US" dirty="0">
              <a:ea typeface="Calibri" panose="020F0502020204030204"/>
              <a:cs typeface="Calibri" panose="020F0502020204030204"/>
            </a:endParaRPr>
          </a:p>
          <a:p>
            <a:r>
              <a:rPr lang="en-US" dirty="0"/>
              <a:t>Now let’s look at what that means in terms of </a:t>
            </a:r>
            <a:r>
              <a:rPr lang="en-US" b="1" dirty="0"/>
              <a:t>actual GPUs</a:t>
            </a:r>
            <a:r>
              <a:rPr lang="en-US" dirty="0"/>
              <a:t>.</a:t>
            </a:r>
            <a:endParaRPr lang="en-US" dirty="0">
              <a:ea typeface="Calibri"/>
              <a:cs typeface="Calibri"/>
            </a:endParaRPr>
          </a:p>
          <a:p>
            <a:r>
              <a:rPr lang="en-US" dirty="0"/>
              <a:t>If we use </a:t>
            </a:r>
            <a:r>
              <a:rPr lang="en-US" b="1" dirty="0"/>
              <a:t>NVIDIA RTX 4090s</a:t>
            </a:r>
            <a:r>
              <a:rPr lang="en-US" dirty="0"/>
              <a:t>, which are top-of-the-line consumer GPUs with </a:t>
            </a:r>
            <a:r>
              <a:rPr lang="en-US" b="1" dirty="0"/>
              <a:t>24 GB of memory each</a:t>
            </a:r>
            <a:r>
              <a:rPr lang="en-US" dirty="0"/>
              <a:t>, we’ll need </a:t>
            </a:r>
            <a:r>
              <a:rPr lang="en-US" b="1" dirty="0"/>
              <a:t>at least 7 GPUs</a:t>
            </a:r>
            <a:r>
              <a:rPr lang="en-US" dirty="0"/>
              <a:t> just to hold the model and training data in memory.</a:t>
            </a:r>
            <a:endParaRPr lang="en-US" dirty="0">
              <a:ea typeface="Calibri"/>
              <a:cs typeface="Calibri"/>
            </a:endParaRPr>
          </a:p>
          <a:p>
            <a:r>
              <a:rPr lang="en-US" dirty="0"/>
              <a:t>🔴 You can see in the diagram:</a:t>
            </a:r>
            <a:br>
              <a:rPr lang="en-US" dirty="0">
                <a:cs typeface="+mn-lt"/>
              </a:rPr>
            </a:br>
            <a:r>
              <a:rPr lang="en-US" dirty="0"/>
              <a:t> We’re stacking </a:t>
            </a:r>
            <a:r>
              <a:rPr lang="en-US" b="1" dirty="0"/>
              <a:t>seven 4090 GPUs</a:t>
            </a:r>
            <a:r>
              <a:rPr lang="en-US" dirty="0"/>
              <a:t>, each contributing 24 GB of VRAM, to meet the memory requirement.</a:t>
            </a:r>
            <a:endParaRPr lang="en-US" dirty="0">
              <a:ea typeface="Calibri"/>
              <a:cs typeface="Calibri"/>
            </a:endParaRPr>
          </a:p>
          <a:p>
            <a:r>
              <a:rPr lang="en-US" dirty="0"/>
              <a:t>💡 </a:t>
            </a:r>
            <a:r>
              <a:rPr lang="en-US" b="1" dirty="0"/>
              <a:t>Notice the orange bubble</a:t>
            </a:r>
            <a:r>
              <a:rPr lang="en-US" dirty="0"/>
              <a:t> in the image that sums it up perfectly:</a:t>
            </a:r>
            <a:endParaRPr lang="en-US" dirty="0">
              <a:ea typeface="Calibri"/>
              <a:cs typeface="Calibri"/>
            </a:endParaRPr>
          </a:p>
          <a:p>
            <a:r>
              <a:rPr lang="en-US" dirty="0"/>
              <a:t>“This model needs at least 7 top-of-the-line consumer-grade GPUs to fine-tune.”</a:t>
            </a:r>
            <a:endParaRPr lang="en-US" dirty="0">
              <a:ea typeface="Calibri"/>
              <a:cs typeface="Calibri"/>
            </a:endParaRPr>
          </a:p>
          <a:p>
            <a:br>
              <a:rPr lang="en-US" dirty="0"/>
            </a:br>
            <a:endParaRPr lang="en-US" dirty="0"/>
          </a:p>
          <a:p>
            <a:r>
              <a:rPr lang="en-US" dirty="0"/>
              <a:t>🚩 Key Insight</a:t>
            </a:r>
            <a:endParaRPr lang="en-US" dirty="0">
              <a:ea typeface="Calibri" panose="020F0502020204030204"/>
              <a:cs typeface="Calibri" panose="020F0502020204030204"/>
            </a:endParaRPr>
          </a:p>
          <a:p>
            <a:r>
              <a:rPr lang="en-US" dirty="0"/>
              <a:t>This example highlights a critical challenge in working with large models:</a:t>
            </a:r>
            <a:endParaRPr lang="en-US" dirty="0">
              <a:ea typeface="Calibri" panose="020F0502020204030204"/>
              <a:cs typeface="Calibri" panose="020F0502020204030204"/>
            </a:endParaRPr>
          </a:p>
          <a:p>
            <a:pPr marL="285750" indent="-285750">
              <a:buFont typeface="Arial"/>
              <a:buChar char="•"/>
            </a:pPr>
            <a:r>
              <a:rPr lang="en-US" b="1" dirty="0"/>
              <a:t>Memory requirements scale rapidly</a:t>
            </a:r>
            <a:r>
              <a:rPr lang="en-US" dirty="0"/>
              <a:t>, not just with the model’s size, but also due to the </a:t>
            </a:r>
            <a:r>
              <a:rPr lang="en-US" b="1" dirty="0"/>
              <a:t>training overhead</a:t>
            </a:r>
            <a:r>
              <a:rPr lang="en-US" dirty="0"/>
              <a:t> (like gradients and optimizer states).</a:t>
            </a:r>
            <a:endParaRPr lang="en-US" dirty="0">
              <a:ea typeface="Calibri"/>
              <a:cs typeface="Calibri"/>
            </a:endParaRPr>
          </a:p>
          <a:p>
            <a:pPr marL="285750" indent="-285750">
              <a:buFont typeface="Arial"/>
              <a:buChar char="•"/>
            </a:pPr>
            <a:r>
              <a:rPr lang="en-US" dirty="0"/>
              <a:t>For many researchers and developers, this means </a:t>
            </a:r>
            <a:r>
              <a:rPr lang="en-US" b="1" dirty="0"/>
              <a:t>full-parameter fine-tuning is out of reach</a:t>
            </a:r>
            <a:r>
              <a:rPr lang="en-US" dirty="0"/>
              <a:t> — unless you're using a powerful cluster or cloud setup.</a:t>
            </a:r>
            <a:endParaRPr lang="en-US" dirty="0">
              <a:ea typeface="Calibri"/>
              <a:cs typeface="Calibri"/>
            </a:endParaRPr>
          </a:p>
          <a:p>
            <a:br>
              <a:rPr lang="en-US" dirty="0"/>
            </a:br>
            <a:endParaRPr lang="en-US" dirty="0"/>
          </a:p>
          <a:p>
            <a:r>
              <a:rPr lang="en-US" dirty="0"/>
              <a:t>✅ </a:t>
            </a:r>
            <a:r>
              <a:rPr lang="en-US" b="1" dirty="0"/>
              <a:t>Takeaway</a:t>
            </a:r>
            <a:r>
              <a:rPr lang="en-US" dirty="0"/>
              <a:t>:</a:t>
            </a:r>
            <a:br>
              <a:rPr lang="en-US" dirty="0">
                <a:cs typeface="+mn-lt"/>
              </a:rPr>
            </a:br>
            <a:r>
              <a:rPr lang="en-US" dirty="0"/>
              <a:t> Fine-tuning a 10B model in FP16 requires </a:t>
            </a:r>
            <a:r>
              <a:rPr lang="en-US" b="1" dirty="0"/>
              <a:t>well over 150 GB of memory</a:t>
            </a:r>
            <a:r>
              <a:rPr lang="en-US" dirty="0"/>
              <a:t>, and realistically </a:t>
            </a:r>
            <a:r>
              <a:rPr lang="en-US" b="1" dirty="0"/>
              <a:t>7 or more high-end GPUs</a:t>
            </a:r>
            <a:r>
              <a:rPr lang="en-US" dirty="0"/>
              <a:t>.</a:t>
            </a:r>
            <a:br>
              <a:rPr lang="en-US" dirty="0">
                <a:cs typeface="+mn-lt"/>
              </a:rPr>
            </a:br>
            <a:r>
              <a:rPr lang="en-US" dirty="0"/>
              <a:t> This is why many turn to </a:t>
            </a:r>
            <a:r>
              <a:rPr lang="en-US" b="1" dirty="0"/>
              <a:t>parameter-efficient fine-tuning methods</a:t>
            </a:r>
            <a:r>
              <a:rPr lang="en-US" dirty="0"/>
              <a:t> like </a:t>
            </a:r>
            <a:r>
              <a:rPr lang="en-US" b="1" dirty="0" err="1"/>
              <a:t>LoRA</a:t>
            </a:r>
            <a:r>
              <a:rPr lang="en-US" dirty="0"/>
              <a:t>, </a:t>
            </a:r>
            <a:r>
              <a:rPr lang="en-US" b="1" dirty="0"/>
              <a:t>prefix-tuning</a:t>
            </a:r>
            <a:r>
              <a:rPr lang="en-US" dirty="0"/>
              <a:t>, or </a:t>
            </a:r>
            <a:r>
              <a:rPr lang="en-US" b="1" dirty="0"/>
              <a:t>adapter layers</a:t>
            </a:r>
            <a:r>
              <a:rPr lang="en-US" dirty="0"/>
              <a:t> as alternatives.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22</a:t>
            </a:fld>
            <a:endParaRPr lang="en-IN"/>
          </a:p>
        </p:txBody>
      </p:sp>
    </p:spTree>
    <p:extLst>
      <p:ext uri="{BB962C8B-B14F-4D97-AF65-F5344CB8AC3E}">
        <p14:creationId xmlns:p14="http://schemas.microsoft.com/office/powerpoint/2010/main" val="138466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seen how expensive and memory-intensive </a:t>
            </a:r>
            <a:r>
              <a:rPr lang="en-US" b="1"/>
              <a:t>full parameter fine-tuning</a:t>
            </a:r>
            <a:r>
              <a:rPr lang="en-US"/>
              <a:t> can be, let’s look at a much more efficient alternative — called </a:t>
            </a:r>
            <a:r>
              <a:rPr lang="en-US" b="1"/>
              <a:t>PEFT</a:t>
            </a:r>
            <a:r>
              <a:rPr lang="en-US"/>
              <a:t>, or </a:t>
            </a:r>
            <a:r>
              <a:rPr lang="en-US" b="1"/>
              <a:t>Parameter-Efficient Fine-Tuning</a:t>
            </a:r>
            <a:r>
              <a:rPr lang="en-US"/>
              <a:t>.</a:t>
            </a:r>
          </a:p>
          <a:p>
            <a:br>
              <a:rPr lang="en-US"/>
            </a:br>
            <a:endParaRPr lang="en-US"/>
          </a:p>
          <a:p>
            <a:r>
              <a:rPr lang="en-US"/>
              <a:t>🔍 What is PEFT?</a:t>
            </a:r>
            <a:endParaRPr lang="en-US">
              <a:ea typeface="Calibri" panose="020F0502020204030204"/>
              <a:cs typeface="Calibri" panose="020F0502020204030204"/>
            </a:endParaRPr>
          </a:p>
          <a:p>
            <a:r>
              <a:rPr lang="en-US"/>
              <a:t>PEFT stands for </a:t>
            </a:r>
            <a:r>
              <a:rPr lang="en-US" b="1"/>
              <a:t>Parameter-Efficient Fine-Tuning</a:t>
            </a:r>
            <a:r>
              <a:rPr lang="en-US"/>
              <a:t>.</a:t>
            </a:r>
            <a:endParaRPr lang="en-US">
              <a:ea typeface="Calibri"/>
              <a:cs typeface="Calibri"/>
            </a:endParaRPr>
          </a:p>
          <a:p>
            <a:r>
              <a:rPr lang="en-US"/>
              <a:t>Unlike full fine-tuning, where </a:t>
            </a:r>
            <a:r>
              <a:rPr lang="en-US" b="1"/>
              <a:t>all the parameters</a:t>
            </a:r>
            <a:r>
              <a:rPr lang="en-US"/>
              <a:t> of the model are updated, PEFT is a smarter approach:</a:t>
            </a:r>
            <a:br>
              <a:rPr lang="en-US">
                <a:cs typeface="+mn-lt"/>
              </a:rPr>
            </a:br>
            <a:r>
              <a:rPr lang="en-US"/>
              <a:t> It </a:t>
            </a:r>
            <a:r>
              <a:rPr lang="en-US" b="1"/>
              <a:t>preserves the vast majority of the model’s original weights</a:t>
            </a:r>
            <a:r>
              <a:rPr lang="en-US"/>
              <a:t> and only tunes a </a:t>
            </a:r>
            <a:r>
              <a:rPr lang="en-US" b="1"/>
              <a:t>small subset</a:t>
            </a:r>
            <a:r>
              <a:rPr lang="en-US"/>
              <a:t> of parameters — often less than 1% of the model.</a:t>
            </a:r>
            <a:endParaRPr lang="en-US">
              <a:ea typeface="Calibri"/>
              <a:cs typeface="Calibri"/>
            </a:endParaRPr>
          </a:p>
          <a:p>
            <a:r>
              <a:rPr lang="en-US"/>
              <a:t>This makes it:</a:t>
            </a:r>
            <a:endParaRPr lang="en-US">
              <a:ea typeface="Calibri"/>
              <a:cs typeface="Calibri"/>
            </a:endParaRPr>
          </a:p>
          <a:p>
            <a:pPr marL="285750" indent="-285750">
              <a:buFont typeface="Arial"/>
              <a:buChar char="•"/>
            </a:pPr>
            <a:r>
              <a:rPr lang="en-US"/>
              <a:t>Much </a:t>
            </a:r>
            <a:r>
              <a:rPr lang="en-US" b="1"/>
              <a:t>lighter on memory</a:t>
            </a:r>
            <a:endParaRPr lang="en-US"/>
          </a:p>
          <a:p>
            <a:pPr marL="285750" indent="-285750">
              <a:buFont typeface="Arial"/>
              <a:buChar char="•"/>
            </a:pPr>
            <a:r>
              <a:rPr lang="en-US" b="1"/>
              <a:t>Faster to train</a:t>
            </a:r>
            <a:endParaRPr lang="en-US"/>
          </a:p>
          <a:p>
            <a:pPr marL="285750" indent="-285750">
              <a:buFont typeface="Arial"/>
              <a:buChar char="•"/>
            </a:pPr>
            <a:r>
              <a:rPr lang="en-US"/>
              <a:t>And often just as </a:t>
            </a:r>
            <a:r>
              <a:rPr lang="en-US" b="1"/>
              <a:t>effective for downstream tasks</a:t>
            </a:r>
            <a:endParaRPr lang="en-US"/>
          </a:p>
          <a:p>
            <a:br>
              <a:rPr lang="en-US"/>
            </a:br>
            <a:endParaRPr lang="en-US"/>
          </a:p>
          <a:p>
            <a:r>
              <a:rPr lang="en-US"/>
              <a:t>🧠 How does PEFT work?</a:t>
            </a:r>
            <a:endParaRPr lang="en-US">
              <a:ea typeface="Calibri" panose="020F0502020204030204"/>
              <a:cs typeface="Calibri" panose="020F0502020204030204"/>
            </a:endParaRPr>
          </a:p>
          <a:p>
            <a:r>
              <a:rPr lang="en-US"/>
              <a:t>There are </a:t>
            </a:r>
            <a:r>
              <a:rPr lang="en-US" b="1"/>
              <a:t>three major methods</a:t>
            </a:r>
            <a:r>
              <a:rPr lang="en-US"/>
              <a:t> to implement PEFT:</a:t>
            </a:r>
            <a:endParaRPr lang="en-US">
              <a:ea typeface="Calibri"/>
              <a:cs typeface="Calibri"/>
            </a:endParaRPr>
          </a:p>
          <a:p>
            <a:pPr marL="285750" indent="-285750">
              <a:buFont typeface="Arial"/>
              <a:buChar char="•"/>
            </a:pPr>
            <a:r>
              <a:rPr lang="en-US" b="1"/>
              <a:t>Additive Methods</a:t>
            </a:r>
            <a:endParaRPr lang="en-US"/>
          </a:p>
          <a:p>
            <a:pPr marL="285750" lvl="1" indent="-285750">
              <a:buFont typeface="Arial"/>
              <a:buChar char="•"/>
            </a:pPr>
            <a:r>
              <a:rPr lang="en-US"/>
              <a:t>These methods </a:t>
            </a:r>
            <a:r>
              <a:rPr lang="en-US" b="1"/>
              <a:t>add new parameters</a:t>
            </a:r>
            <a:r>
              <a:rPr lang="en-US"/>
              <a:t> (like small adapter modules or </a:t>
            </a:r>
            <a:r>
              <a:rPr lang="en-US" err="1"/>
              <a:t>LoRA</a:t>
            </a:r>
            <a:r>
              <a:rPr lang="en-US"/>
              <a:t> layers) to the model.</a:t>
            </a:r>
            <a:endParaRPr lang="en-US">
              <a:ea typeface="Calibri"/>
              <a:cs typeface="Calibri"/>
            </a:endParaRPr>
          </a:p>
          <a:p>
            <a:pPr marL="285750" lvl="1" indent="-285750">
              <a:buFont typeface="Arial"/>
              <a:buChar char="•"/>
            </a:pPr>
            <a:r>
              <a:rPr lang="en-US"/>
              <a:t>The base model remains </a:t>
            </a:r>
            <a:r>
              <a:rPr lang="en-US" b="1"/>
              <a:t>frozen</a:t>
            </a:r>
            <a:r>
              <a:rPr lang="en-US"/>
              <a:t>, and the new modules are the only parts that are trained.</a:t>
            </a:r>
            <a:endParaRPr lang="en-US">
              <a:ea typeface="Calibri"/>
              <a:cs typeface="Calibri"/>
            </a:endParaRPr>
          </a:p>
          <a:p>
            <a:pPr marL="285750" lvl="1" indent="-285750">
              <a:buFont typeface="Arial"/>
              <a:buChar char="•"/>
            </a:pPr>
            <a:r>
              <a:rPr lang="en-US"/>
              <a:t>Example: </a:t>
            </a:r>
            <a:r>
              <a:rPr lang="en-US" b="1" err="1"/>
              <a:t>LoRA</a:t>
            </a:r>
            <a:r>
              <a:rPr lang="en-US" b="1"/>
              <a:t> (Low-Rank Adaptation)</a:t>
            </a:r>
            <a:endParaRPr lang="en-US"/>
          </a:p>
          <a:p>
            <a:pPr marL="285750" indent="-285750">
              <a:buFont typeface="Arial"/>
              <a:buChar char="•"/>
            </a:pPr>
            <a:r>
              <a:rPr lang="en-US" b="1"/>
              <a:t>Selective Methods</a:t>
            </a:r>
            <a:endParaRPr lang="en-US"/>
          </a:p>
          <a:p>
            <a:pPr marL="285750" lvl="1" indent="-285750">
              <a:buFont typeface="Arial"/>
              <a:buChar char="•"/>
            </a:pPr>
            <a:r>
              <a:rPr lang="en-US"/>
              <a:t>Here, we </a:t>
            </a:r>
            <a:r>
              <a:rPr lang="en-US" b="1"/>
              <a:t>selectively fine-tune</a:t>
            </a:r>
            <a:r>
              <a:rPr lang="en-US"/>
              <a:t> only a </a:t>
            </a:r>
            <a:r>
              <a:rPr lang="en-US" b="1"/>
              <a:t>few layers</a:t>
            </a:r>
            <a:r>
              <a:rPr lang="en-US"/>
              <a:t> or </a:t>
            </a:r>
            <a:r>
              <a:rPr lang="en-US" b="1"/>
              <a:t>components</a:t>
            </a:r>
            <a:r>
              <a:rPr lang="en-US"/>
              <a:t> of the model.</a:t>
            </a:r>
            <a:endParaRPr lang="en-US">
              <a:ea typeface="Calibri"/>
              <a:cs typeface="Calibri"/>
            </a:endParaRPr>
          </a:p>
          <a:p>
            <a:pPr marL="285750" lvl="1" indent="-285750">
              <a:buFont typeface="Arial"/>
              <a:buChar char="•"/>
            </a:pPr>
            <a:r>
              <a:rPr lang="en-US"/>
              <a:t>For example, just the </a:t>
            </a:r>
            <a:r>
              <a:rPr lang="en-US" b="1"/>
              <a:t>layer norms</a:t>
            </a:r>
            <a:r>
              <a:rPr lang="en-US"/>
              <a:t>, or the </a:t>
            </a:r>
            <a:r>
              <a:rPr lang="en-US" b="1"/>
              <a:t>last few transformer blocks</a:t>
            </a:r>
            <a:r>
              <a:rPr lang="en-US"/>
              <a:t>.</a:t>
            </a:r>
            <a:endParaRPr lang="en-US">
              <a:ea typeface="Calibri"/>
              <a:cs typeface="Calibri"/>
            </a:endParaRPr>
          </a:p>
          <a:p>
            <a:pPr marL="285750" lvl="1" indent="-285750">
              <a:buFont typeface="Arial"/>
              <a:buChar char="•"/>
            </a:pPr>
            <a:r>
              <a:rPr lang="en-US"/>
              <a:t>Everything else stays untouched.</a:t>
            </a:r>
            <a:endParaRPr lang="en-US">
              <a:ea typeface="Calibri"/>
              <a:cs typeface="Calibri"/>
            </a:endParaRPr>
          </a:p>
          <a:p>
            <a:pPr marL="285750" indent="-285750">
              <a:buFont typeface="Arial"/>
              <a:buChar char="•"/>
            </a:pPr>
            <a:r>
              <a:rPr lang="en-US" b="1"/>
              <a:t>Reparameterization Methods</a:t>
            </a:r>
            <a:endParaRPr lang="en-US"/>
          </a:p>
          <a:p>
            <a:pPr marL="285750" lvl="1" indent="-285750">
              <a:buFont typeface="Arial"/>
              <a:buChar char="•"/>
            </a:pPr>
            <a:r>
              <a:rPr lang="en-US"/>
              <a:t>These involve </a:t>
            </a:r>
            <a:r>
              <a:rPr lang="en-US" b="1"/>
              <a:t>modifying how the model represents its parameters</a:t>
            </a:r>
            <a:r>
              <a:rPr lang="en-US"/>
              <a:t>.</a:t>
            </a:r>
            <a:endParaRPr lang="en-US">
              <a:ea typeface="Calibri"/>
              <a:cs typeface="Calibri"/>
            </a:endParaRPr>
          </a:p>
          <a:p>
            <a:pPr marL="285750" lvl="1" indent="-285750">
              <a:buFont typeface="Arial"/>
              <a:buChar char="•"/>
            </a:pPr>
            <a:r>
              <a:rPr lang="en-US"/>
              <a:t>Instead of directly learning new weights, the model learns a more compact or constrained form — like using low-rank matrices or parameter decompositions.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30</a:t>
            </a:fld>
            <a:endParaRPr lang="en-IN"/>
          </a:p>
        </p:txBody>
      </p:sp>
    </p:spTree>
    <p:extLst>
      <p:ext uri="{BB962C8B-B14F-4D97-AF65-F5344CB8AC3E}">
        <p14:creationId xmlns:p14="http://schemas.microsoft.com/office/powerpoint/2010/main" val="1820320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“Now, let’s dive into a popular type of additive method called adapters.</a:t>
            </a:r>
            <a:endParaRPr lang="en-US" dirty="0"/>
          </a:p>
          <a:p>
            <a:r>
              <a:rPr lang="en-US" b="1" dirty="0"/>
              <a:t>Adapters work by attaching a small fully connected layer—called an adapter—at every layer inside the transformer model. Essentially, these adapters are tiny modules inserted between the transformer’s original layers.</a:t>
            </a:r>
            <a:endParaRPr lang="en-US" dirty="0"/>
          </a:p>
          <a:p>
            <a:r>
              <a:rPr lang="en-US" b="1" dirty="0"/>
              <a:t>Here’s what happens inside each adapter: first, it takes the input hidden state from the transformer and projects it down into a smaller, lower-dimensional space. Then, it applies a non-linear activation function to add complexity, and finally, it projects the data back up to the original dimension.</a:t>
            </a:r>
            <a:endParaRPr lang="en-US" dirty="0"/>
          </a:p>
          <a:p>
            <a:r>
              <a:rPr lang="en-US" b="1" dirty="0"/>
              <a:t>To make sure the original information flows through smoothly, adapters use a residual connection—meaning the output of the adapter is added back to the original hidden state.</a:t>
            </a:r>
            <a:endParaRPr lang="en-US" dirty="0"/>
          </a:p>
          <a:p>
            <a:r>
              <a:rPr lang="en-US" b="1" dirty="0"/>
              <a:t>The key thing to remember is: during fine-tuning, only these adapter layers are trained. The rest of the large language model’s parameters stay frozen, which helps reduce the computational cost and makes training more efficient.”</a:t>
            </a:r>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18EE30E6-9EB3-46B3-B453-23E1904BDDC3}" type="slidenum">
              <a:rPr lang="en-IN" smtClean="0"/>
              <a:t>39</a:t>
            </a:fld>
            <a:endParaRPr lang="en-IN"/>
          </a:p>
        </p:txBody>
      </p:sp>
    </p:spTree>
    <p:extLst>
      <p:ext uri="{BB962C8B-B14F-4D97-AF65-F5344CB8AC3E}">
        <p14:creationId xmlns:p14="http://schemas.microsoft.com/office/powerpoint/2010/main" val="347419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C7B1-3372-48B0-BF9A-E8B0D66A9C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99325F-848E-4674-8D14-AA3DA16C8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D54100-98DF-4A28-9BF8-E86A1F560B62}"/>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3D7A7BDE-1137-4A98-9219-707F20799A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8E49A-5440-4FE1-ABC5-11FC4190782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68605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8F787-CF72-4AD9-A2E9-4BCE3AE4E4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2738F-6BE8-40A6-91A4-84C9E66F2A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1BFD6E-B51C-4B6D-8974-650D504EF906}"/>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61854563-0E79-4042-B36B-F0899591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FFB683-83FB-43F1-924F-C37D43EEA21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18328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15FDF-F601-41FD-8F1B-59A9F5EE36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A3654-1792-4F83-B64D-233B5E88E1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5986C-C991-4F3D-9CBA-F6544A8B2841}"/>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2A88F46D-1102-469C-8ADF-2CF3A74C1E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DB3704-AEE5-43AD-99BA-0AFCAC4C1C05}"/>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44357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28307" y="221361"/>
            <a:ext cx="6702425" cy="518159"/>
          </a:xfrm>
          <a:prstGeom prst="rect">
            <a:avLst/>
          </a:prstGeom>
        </p:spPr>
        <p:txBody>
          <a:bodyPr wrap="square" lIns="0" tIns="0" rIns="0" bIns="0">
            <a:spAutoFit/>
          </a:bodyPr>
          <a:lstStyle>
            <a:lvl1pPr>
              <a:defRPr sz="3200" b="0" i="0">
                <a:solidFill>
                  <a:srgbClr val="1F487C"/>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750" b="0" i="0">
                <a:solidFill>
                  <a:srgbClr val="464646"/>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52400">
              <a:lnSpc>
                <a:spcPct val="100000"/>
              </a:lnSpc>
              <a:spcBef>
                <a:spcPts val="30"/>
              </a:spcBef>
            </a:pPr>
            <a:r>
              <a:rPr cap="small" spc="-20"/>
              <a:t>Protopapas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Trebuchet MS"/>
                <a:cs typeface="Trebuchet MS"/>
              </a:defRPr>
            </a:lvl1pPr>
          </a:lstStyle>
          <a:p>
            <a:pPr marL="127000">
              <a:lnSpc>
                <a:spcPct val="100000"/>
              </a:lnSpc>
            </a:pPr>
            <a:fld id="{81D60167-4931-47E6-BA6A-407CBD079E47}" type="slidenum">
              <a:rPr spc="-25" dirty="0"/>
              <a:t>‹#›</a:t>
            </a:fld>
            <a:endParaRPr spc="-25"/>
          </a:p>
        </p:txBody>
      </p:sp>
    </p:spTree>
    <p:extLst>
      <p:ext uri="{BB962C8B-B14F-4D97-AF65-F5344CB8AC3E}">
        <p14:creationId xmlns:p14="http://schemas.microsoft.com/office/powerpoint/2010/main" val="458545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8F8F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rgbClr val="1F487C"/>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7E7E7E"/>
                </a:solidFill>
                <a:latin typeface="Trebuchet MS"/>
                <a:cs typeface="Trebuchet MS"/>
              </a:defRPr>
            </a:lvl1pPr>
          </a:lstStyle>
          <a:p>
            <a:pPr marL="152400">
              <a:lnSpc>
                <a:spcPct val="100000"/>
              </a:lnSpc>
              <a:spcBef>
                <a:spcPts val="30"/>
              </a:spcBef>
            </a:pPr>
            <a:r>
              <a:rPr cap="small" spc="-20"/>
              <a:t>Protopapas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5/30/2025</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Trebuchet MS"/>
                <a:cs typeface="Trebuchet MS"/>
              </a:defRPr>
            </a:lvl1pPr>
          </a:lstStyle>
          <a:p>
            <a:pPr marL="127000">
              <a:lnSpc>
                <a:spcPct val="100000"/>
              </a:lnSpc>
            </a:pPr>
            <a:fld id="{81D60167-4931-47E6-BA6A-407CBD079E47}" type="slidenum">
              <a:rPr spc="-25" dirty="0"/>
              <a:t>‹#›</a:t>
            </a:fld>
            <a:endParaRPr spc="-25"/>
          </a:p>
        </p:txBody>
      </p:sp>
    </p:spTree>
    <p:extLst>
      <p:ext uri="{BB962C8B-B14F-4D97-AF65-F5344CB8AC3E}">
        <p14:creationId xmlns:p14="http://schemas.microsoft.com/office/powerpoint/2010/main" val="3354000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1B5E-9785-4FD7-B155-7D3ADCFED7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01AD12-433F-482B-92DA-90AD36D070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5F635-AD31-49AF-8FCA-EF5F0AC05BAA}"/>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0DEDAFEA-B36F-47E4-A744-9D16E14B8D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F7B23C-846F-4701-98E1-2AA30C0D7C23}"/>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31324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DC06-3088-42D2-8F40-6F480CF9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B074A-999D-4600-B4D0-6055B15838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D8D0-4BD8-4161-9F83-D5FFB51B4D68}"/>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B05A84EC-C363-4961-BCB0-1E75C9812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90A75-1335-4BC4-ADE6-3D6153CCFB9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40433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7FFD6-2DBE-4606-BC7E-6ECC83E0C5A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BFD17-4941-45D0-A94B-825AEA8AE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85B78-E08B-4674-BA2D-C6D0AD9583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B4DE-C6E0-43C0-9C5C-5CBAFA9C44C9}"/>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6" name="Footer Placeholder 5">
            <a:extLst>
              <a:ext uri="{FF2B5EF4-FFF2-40B4-BE49-F238E27FC236}">
                <a16:creationId xmlns:a16="http://schemas.microsoft.com/office/drawing/2014/main" id="{CCEDF757-A17B-4E7E-95EC-C3D1684A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9B607-D2B7-4A58-889B-3D7FE1C365F1}"/>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1541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72F9-2F59-4973-B3FF-FD6DCE55A65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C2186A-852B-49CE-80A8-CEB575536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79C702-86B5-4E2F-A57A-E860E2EE8A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DA572B-349B-4A78-AAE0-D48A5298D3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ACCFEC-E740-4761-88D9-107254DA4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83EEB-A8CC-4F87-A568-4AA732FBC6B2}"/>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8" name="Footer Placeholder 7">
            <a:extLst>
              <a:ext uri="{FF2B5EF4-FFF2-40B4-BE49-F238E27FC236}">
                <a16:creationId xmlns:a16="http://schemas.microsoft.com/office/drawing/2014/main" id="{EFD8D871-7F1F-474C-BE07-B566FE4663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C8DB53-8474-4095-AA09-B4C2F488B167}"/>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62118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CFECE9-D645-0540-9DA0-AEC7DA1A781C}"/>
              </a:ext>
            </a:extLst>
          </p:cNvPr>
          <p:cNvSpPr>
            <a:spLocks noGrp="1"/>
          </p:cNvSpPr>
          <p:nvPr>
            <p:ph idx="1"/>
          </p:nvPr>
        </p:nvSpPr>
        <p:spPr>
          <a:xfrm>
            <a:off x="571499" y="1137256"/>
            <a:ext cx="11209376" cy="4908082"/>
          </a:xfrm>
        </p:spPr>
        <p:txBody>
          <a:bodyPr/>
          <a:lstStyle>
            <a:lvl1pPr>
              <a:defRPr>
                <a:latin typeface="Georgia" panose="02040502050405020303" pitchFamily="18" charset="0"/>
              </a:defRPr>
            </a:lvl1pPr>
            <a:lvl2pPr>
              <a:defRPr>
                <a:latin typeface="Georgia" panose="02040502050405020303" pitchFamily="18" charset="0"/>
              </a:defRPr>
            </a:lvl2pPr>
            <a:lvl3pPr>
              <a:defRPr>
                <a:latin typeface="Georgia" panose="02040502050405020303" pitchFamily="18" charset="0"/>
              </a:defRPr>
            </a:lvl3pPr>
            <a:lvl4pPr>
              <a:defRPr>
                <a:latin typeface="Georgia" panose="02040502050405020303" pitchFamily="18" charset="0"/>
              </a:defRPr>
            </a:lvl4pPr>
            <a:lvl5pPr>
              <a:defRPr>
                <a:latin typeface="Georgia" panose="02040502050405020303" pitchFamily="18"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itle 1">
            <a:extLst>
              <a:ext uri="{FF2B5EF4-FFF2-40B4-BE49-F238E27FC236}">
                <a16:creationId xmlns:a16="http://schemas.microsoft.com/office/drawing/2014/main" id="{9FB4E98A-97D9-4526-9E90-BA541F5B53B0}"/>
              </a:ext>
            </a:extLst>
          </p:cNvPr>
          <p:cNvSpPr>
            <a:spLocks noGrp="1"/>
          </p:cNvSpPr>
          <p:nvPr>
            <p:ph type="title" hasCustomPrompt="1"/>
          </p:nvPr>
        </p:nvSpPr>
        <p:spPr>
          <a:xfrm>
            <a:off x="571499" y="348662"/>
            <a:ext cx="11209376" cy="464000"/>
          </a:xfrm>
        </p:spPr>
        <p:txBody>
          <a:bodyPr>
            <a:noAutofit/>
          </a:bodyPr>
          <a:lstStyle>
            <a:lvl1pPr>
              <a:defRPr sz="3200" b="0">
                <a:solidFill>
                  <a:srgbClr val="A4123F"/>
                </a:solidFill>
                <a:latin typeface="Georgia" panose="02040502050405020303" pitchFamily="18" charset="0"/>
              </a:defRPr>
            </a:lvl1pPr>
          </a:lstStyle>
          <a:p>
            <a:r>
              <a:rPr lang="en-US"/>
              <a:t>Click Here To Edit Title</a:t>
            </a:r>
            <a:endParaRPr lang="en-IN"/>
          </a:p>
        </p:txBody>
      </p:sp>
      <p:pic>
        <p:nvPicPr>
          <p:cNvPr id="8" name="Picture 7">
            <a:extLst>
              <a:ext uri="{FF2B5EF4-FFF2-40B4-BE49-F238E27FC236}">
                <a16:creationId xmlns:a16="http://schemas.microsoft.com/office/drawing/2014/main" id="{140DA784-0993-4F43-BA98-733CB6486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6" name="Picture 5">
            <a:extLst>
              <a:ext uri="{FF2B5EF4-FFF2-40B4-BE49-F238E27FC236}">
                <a16:creationId xmlns:a16="http://schemas.microsoft.com/office/drawing/2014/main" id="{D5D41DD4-A5E8-4552-814D-0D80AF0F22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344173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09624-20AB-4018-936C-C64A1B463107}"/>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3" name="Footer Placeholder 2">
            <a:extLst>
              <a:ext uri="{FF2B5EF4-FFF2-40B4-BE49-F238E27FC236}">
                <a16:creationId xmlns:a16="http://schemas.microsoft.com/office/drawing/2014/main" id="{2DC54839-3857-4F43-8B7C-D63BB44A64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6DE522D-D444-4666-9DD4-01033EC3A87B}"/>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58633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1D9F-4466-4F53-9AAB-E3E815147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8CA21C-A89D-4EEA-B9E4-6F3FDC765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5C4D00-53E7-4681-9B2D-2952E2657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450E1-7C11-4EC1-A8C1-117BC4E6D65A}"/>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6" name="Footer Placeholder 5">
            <a:extLst>
              <a:ext uri="{FF2B5EF4-FFF2-40B4-BE49-F238E27FC236}">
                <a16:creationId xmlns:a16="http://schemas.microsoft.com/office/drawing/2014/main" id="{864CD824-36FA-4CFB-97E7-23693B1012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933C2F-7EAC-4ACD-A23F-E23737405CD4}"/>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2766364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9157-5C58-4242-A86F-98463F57E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1E5E7F4-367D-4208-B3DC-182274CDE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4C56A5B-B6AD-4097-932C-3E8E77F3F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D7ED9-C05E-47C0-8B7E-E2B1DF5B482A}"/>
              </a:ext>
            </a:extLst>
          </p:cNvPr>
          <p:cNvSpPr>
            <a:spLocks noGrp="1"/>
          </p:cNvSpPr>
          <p:nvPr>
            <p:ph type="dt" sz="half" idx="10"/>
          </p:nvPr>
        </p:nvSpPr>
        <p:spPr/>
        <p:txBody>
          <a:bodyPr/>
          <a:lstStyle/>
          <a:p>
            <a:fld id="{0A4141DB-7750-451B-A040-0A3D20C5A8E8}" type="datetimeFigureOut">
              <a:rPr lang="en-IN" smtClean="0"/>
              <a:t>30-05-2025</a:t>
            </a:fld>
            <a:endParaRPr lang="en-IN"/>
          </a:p>
        </p:txBody>
      </p:sp>
      <p:sp>
        <p:nvSpPr>
          <p:cNvPr id="6" name="Footer Placeholder 5">
            <a:extLst>
              <a:ext uri="{FF2B5EF4-FFF2-40B4-BE49-F238E27FC236}">
                <a16:creationId xmlns:a16="http://schemas.microsoft.com/office/drawing/2014/main" id="{5C05CA0B-359F-4C2E-AD7C-45E2CBB16A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DF037C-C980-4AF7-9C32-929CBBF046CC}"/>
              </a:ext>
            </a:extLst>
          </p:cNvPr>
          <p:cNvSpPr>
            <a:spLocks noGrp="1"/>
          </p:cNvSpPr>
          <p:nvPr>
            <p:ph type="sldNum" sz="quarter" idx="12"/>
          </p:nvPr>
        </p:nvSpPr>
        <p:spPr/>
        <p:txBody>
          <a:bodyPr/>
          <a:lstStyle/>
          <a:p>
            <a:fld id="{C51D9C27-A924-4FB9-B12B-4FB85672B464}" type="slidenum">
              <a:rPr lang="en-IN" smtClean="0"/>
              <a:t>‹#›</a:t>
            </a:fld>
            <a:endParaRPr lang="en-IN"/>
          </a:p>
        </p:txBody>
      </p:sp>
    </p:spTree>
    <p:extLst>
      <p:ext uri="{BB962C8B-B14F-4D97-AF65-F5344CB8AC3E}">
        <p14:creationId xmlns:p14="http://schemas.microsoft.com/office/powerpoint/2010/main" val="1497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C84A66-1229-4ED6-A9D1-8F02E81480AE}"/>
              </a:ext>
            </a:extLst>
          </p:cNvPr>
          <p:cNvSpPr>
            <a:spLocks noGrp="1"/>
          </p:cNvSpPr>
          <p:nvPr>
            <p:ph type="title"/>
          </p:nvPr>
        </p:nvSpPr>
        <p:spPr>
          <a:xfrm>
            <a:off x="838200" y="365126"/>
            <a:ext cx="10515600" cy="43606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CB1AC7-8752-4D00-B2A2-8AB4F1C01B0A}"/>
              </a:ext>
            </a:extLst>
          </p:cNvPr>
          <p:cNvSpPr>
            <a:spLocks noGrp="1"/>
          </p:cNvSpPr>
          <p:nvPr>
            <p:ph type="body" idx="1"/>
          </p:nvPr>
        </p:nvSpPr>
        <p:spPr>
          <a:xfrm>
            <a:off x="838200" y="992777"/>
            <a:ext cx="10515600" cy="5184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78661F-0625-4389-83BE-429476154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4141DB-7750-451B-A040-0A3D20C5A8E8}" type="datetimeFigureOut">
              <a:rPr lang="en-IN" smtClean="0"/>
              <a:t>30-05-2025</a:t>
            </a:fld>
            <a:endParaRPr lang="en-IN"/>
          </a:p>
        </p:txBody>
      </p:sp>
      <p:sp>
        <p:nvSpPr>
          <p:cNvPr id="5" name="Footer Placeholder 4">
            <a:extLst>
              <a:ext uri="{FF2B5EF4-FFF2-40B4-BE49-F238E27FC236}">
                <a16:creationId xmlns:a16="http://schemas.microsoft.com/office/drawing/2014/main" id="{9762604A-DE26-4FC2-8337-AF8A963C9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CABA0C0-1904-41CE-9E06-BC9E5A69A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D9C27-A924-4FB9-B12B-4FB85672B464}" type="slidenum">
              <a:rPr lang="en-IN" smtClean="0"/>
              <a:t>‹#›</a:t>
            </a:fld>
            <a:endParaRPr lang="en-IN"/>
          </a:p>
        </p:txBody>
      </p:sp>
      <p:pic>
        <p:nvPicPr>
          <p:cNvPr id="7" name="Picture 6">
            <a:extLst>
              <a:ext uri="{FF2B5EF4-FFF2-40B4-BE49-F238E27FC236}">
                <a16:creationId xmlns:a16="http://schemas.microsoft.com/office/drawing/2014/main" id="{C1703A67-7610-4F30-9DA1-29E339510F05}"/>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3489" y="6369932"/>
            <a:ext cx="12218977" cy="521007"/>
          </a:xfrm>
          <a:prstGeom prst="rect">
            <a:avLst/>
          </a:prstGeom>
        </p:spPr>
      </p:pic>
      <p:pic>
        <p:nvPicPr>
          <p:cNvPr id="8" name="Picture 7">
            <a:extLst>
              <a:ext uri="{FF2B5EF4-FFF2-40B4-BE49-F238E27FC236}">
                <a16:creationId xmlns:a16="http://schemas.microsoft.com/office/drawing/2014/main" id="{D54CC57E-CE71-4F72-B89D-034E1FBAC5C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25954" y="6490361"/>
            <a:ext cx="1781941" cy="314840"/>
          </a:xfrm>
          <a:prstGeom prst="rect">
            <a:avLst/>
          </a:prstGeom>
        </p:spPr>
      </p:pic>
    </p:spTree>
    <p:extLst>
      <p:ext uri="{BB962C8B-B14F-4D97-AF65-F5344CB8AC3E}">
        <p14:creationId xmlns:p14="http://schemas.microsoft.com/office/powerpoint/2010/main" val="762313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201.png"/></Relationships>
</file>

<file path=ppt/slides/_rels/slide1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0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image" Target="../media/image213.png"/></Relationships>
</file>

<file path=ppt/slides/_rels/slide10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image" Target="../media/image212.png"/></Relationships>
</file>

<file path=ppt/slides/_rels/slide10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0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0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11.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19.png"/><Relationship Id="rId7" Type="http://schemas.openxmlformats.org/officeDocument/2006/relationships/image" Target="../media/image225.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10" Type="http://schemas.openxmlformats.org/officeDocument/2006/relationships/image" Target="../media/image228.png"/><Relationship Id="rId4" Type="http://schemas.openxmlformats.org/officeDocument/2006/relationships/image" Target="../media/image220.png"/><Relationship Id="rId9" Type="http://schemas.openxmlformats.org/officeDocument/2006/relationships/image" Target="../media/image227.png"/></Relationships>
</file>

<file path=ppt/slides/_rels/slide112.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13.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40.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239.png"/><Relationship Id="rId5" Type="http://schemas.openxmlformats.org/officeDocument/2006/relationships/image" Target="../media/image231.png"/><Relationship Id="rId15" Type="http://schemas.openxmlformats.org/officeDocument/2006/relationships/image" Target="../media/image235.png"/><Relationship Id="rId10" Type="http://schemas.openxmlformats.org/officeDocument/2006/relationships/image" Target="../media/image238.png"/><Relationship Id="rId4" Type="http://schemas.openxmlformats.org/officeDocument/2006/relationships/image" Target="../media/image230.png"/><Relationship Id="rId9" Type="http://schemas.openxmlformats.org/officeDocument/2006/relationships/image" Target="../media/image237.png"/><Relationship Id="rId14" Type="http://schemas.openxmlformats.org/officeDocument/2006/relationships/image" Target="../media/image234.png"/></Relationships>
</file>

<file path=ppt/slides/_rels/slide11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34.png"/><Relationship Id="rId3" Type="http://schemas.openxmlformats.org/officeDocument/2006/relationships/image" Target="../media/image230.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image" Target="../media/image242.png"/><Relationship Id="rId16" Type="http://schemas.openxmlformats.org/officeDocument/2006/relationships/image" Target="../media/image243.jpg"/><Relationship Id="rId1" Type="http://schemas.openxmlformats.org/officeDocument/2006/relationships/slideLayout" Target="../slideLayouts/slideLayout13.xml"/><Relationship Id="rId6" Type="http://schemas.openxmlformats.org/officeDocument/2006/relationships/image" Target="../media/image233.png"/><Relationship Id="rId11" Type="http://schemas.openxmlformats.org/officeDocument/2006/relationships/image" Target="../media/image240.png"/><Relationship Id="rId5" Type="http://schemas.openxmlformats.org/officeDocument/2006/relationships/image" Target="../media/image232.png"/><Relationship Id="rId15" Type="http://schemas.openxmlformats.org/officeDocument/2006/relationships/image" Target="../media/image214.png"/><Relationship Id="rId10" Type="http://schemas.openxmlformats.org/officeDocument/2006/relationships/image" Target="../media/image239.png"/><Relationship Id="rId4" Type="http://schemas.openxmlformats.org/officeDocument/2006/relationships/image" Target="../media/image231.png"/><Relationship Id="rId9" Type="http://schemas.openxmlformats.org/officeDocument/2006/relationships/image" Target="../media/image238.png"/><Relationship Id="rId14" Type="http://schemas.openxmlformats.org/officeDocument/2006/relationships/image" Target="../media/image235.png"/></Relationships>
</file>

<file path=ppt/slides/_rels/slide11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117.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118.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 Id="rId9" Type="http://schemas.openxmlformats.org/officeDocument/2006/relationships/image" Target="../media/image258.png"/></Relationships>
</file>

<file path=ppt/slides/_rels/slide11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2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2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2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12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3.xml.rels><?xml version="1.0" encoding="UTF-8" standalone="yes"?>
<Relationships xmlns="http://schemas.openxmlformats.org/package/2006/relationships"><Relationship Id="rId2" Type="http://schemas.openxmlformats.org/officeDocument/2006/relationships/hyperlink" Target="https://wandb.ai/capecape/alpaca_ft/reports/How-to-Fine-Tune-an-LLM-Part-1-Preparing-a-Dataset-for-Instruction-Tuning--Vmlldzo1NTcxNzE2"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62.jpg"/><Relationship Id="rId4" Type="http://schemas.openxmlformats.org/officeDocument/2006/relationships/image" Target="../media/image259.png"/></Relationships>
</file>

<file path=ppt/slides/_rels/slide13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59.png"/></Relationships>
</file>

<file path=ppt/slides/_rels/slide13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34.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50.png"/><Relationship Id="rId7" Type="http://schemas.openxmlformats.org/officeDocument/2006/relationships/image" Target="../media/image269.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149.png"/><Relationship Id="rId9" Type="http://schemas.openxmlformats.org/officeDocument/2006/relationships/image" Target="../media/image271.png"/></Relationships>
</file>

<file path=ppt/slides/_rels/slide1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275.png"/><Relationship Id="rId18" Type="http://schemas.openxmlformats.org/officeDocument/2006/relationships/image" Target="../media/image27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274.png"/><Relationship Id="rId17" Type="http://schemas.openxmlformats.org/officeDocument/2006/relationships/image" Target="../media/image137.png"/><Relationship Id="rId2" Type="http://schemas.openxmlformats.org/officeDocument/2006/relationships/image" Target="../media/image266.png"/><Relationship Id="rId16"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272.png"/><Relationship Id="rId11" Type="http://schemas.openxmlformats.org/officeDocument/2006/relationships/image" Target="../media/image273.png"/><Relationship Id="rId5" Type="http://schemas.openxmlformats.org/officeDocument/2006/relationships/image" Target="../media/image125.png"/><Relationship Id="rId15" Type="http://schemas.openxmlformats.org/officeDocument/2006/relationships/image" Target="../media/image276.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136.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287.png"/><Relationship Id="rId18" Type="http://schemas.openxmlformats.org/officeDocument/2006/relationships/image" Target="../media/image129.png"/><Relationship Id="rId3" Type="http://schemas.openxmlformats.org/officeDocument/2006/relationships/image" Target="../media/image279.png"/><Relationship Id="rId21" Type="http://schemas.openxmlformats.org/officeDocument/2006/relationships/image" Target="../media/image292.png"/><Relationship Id="rId7" Type="http://schemas.openxmlformats.org/officeDocument/2006/relationships/image" Target="../media/image281.png"/><Relationship Id="rId12" Type="http://schemas.openxmlformats.org/officeDocument/2006/relationships/image" Target="../media/image286.png"/><Relationship Id="rId17" Type="http://schemas.openxmlformats.org/officeDocument/2006/relationships/image" Target="../media/image128.png"/><Relationship Id="rId2" Type="http://schemas.openxmlformats.org/officeDocument/2006/relationships/image" Target="../media/image266.png"/><Relationship Id="rId16" Type="http://schemas.openxmlformats.org/officeDocument/2006/relationships/image" Target="../media/image290.png"/><Relationship Id="rId20"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125.png"/><Relationship Id="rId15" Type="http://schemas.openxmlformats.org/officeDocument/2006/relationships/image" Target="../media/image289.png"/><Relationship Id="rId10" Type="http://schemas.openxmlformats.org/officeDocument/2006/relationships/image" Target="../media/image284.png"/><Relationship Id="rId19"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283.png"/><Relationship Id="rId14" Type="http://schemas.openxmlformats.org/officeDocument/2006/relationships/image" Target="../media/image288.png"/><Relationship Id="rId22" Type="http://schemas.openxmlformats.org/officeDocument/2006/relationships/image" Target="../media/image293.png"/></Relationships>
</file>

<file path=ppt/slides/_rels/slide137.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1.png"/><Relationship Id="rId18" Type="http://schemas.openxmlformats.org/officeDocument/2006/relationships/image" Target="../media/image130.png"/><Relationship Id="rId3" Type="http://schemas.openxmlformats.org/officeDocument/2006/relationships/image" Target="../media/image279.pn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129.png"/><Relationship Id="rId2" Type="http://schemas.openxmlformats.org/officeDocument/2006/relationships/image" Target="../media/image266.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299.png"/><Relationship Id="rId5" Type="http://schemas.openxmlformats.org/officeDocument/2006/relationships/image" Target="../media/image125.png"/><Relationship Id="rId15" Type="http://schemas.openxmlformats.org/officeDocument/2006/relationships/image" Target="../media/image302.png"/><Relationship Id="rId10" Type="http://schemas.openxmlformats.org/officeDocument/2006/relationships/image" Target="../media/image298.png"/><Relationship Id="rId19" Type="http://schemas.openxmlformats.org/officeDocument/2006/relationships/image" Target="../media/image291.png"/><Relationship Id="rId4" Type="http://schemas.openxmlformats.org/officeDocument/2006/relationships/image" Target="../media/image124.png"/><Relationship Id="rId9" Type="http://schemas.openxmlformats.org/officeDocument/2006/relationships/image" Target="../media/image297.png"/><Relationship Id="rId14" Type="http://schemas.openxmlformats.org/officeDocument/2006/relationships/image" Target="../media/image288.png"/></Relationships>
</file>

<file path=ppt/slides/_rels/slide138.xml.rels><?xml version="1.0" encoding="UTF-8" standalone="yes"?>
<Relationships xmlns="http://schemas.openxmlformats.org/package/2006/relationships"><Relationship Id="rId8" Type="http://schemas.openxmlformats.org/officeDocument/2006/relationships/image" Target="../media/image297.png"/><Relationship Id="rId13" Type="http://schemas.openxmlformats.org/officeDocument/2006/relationships/image" Target="../media/image302.png"/><Relationship Id="rId18" Type="http://schemas.openxmlformats.org/officeDocument/2006/relationships/image" Target="../media/image291.png"/><Relationship Id="rId3" Type="http://schemas.openxmlformats.org/officeDocument/2006/relationships/image" Target="../media/image279.png"/><Relationship Id="rId7" Type="http://schemas.openxmlformats.org/officeDocument/2006/relationships/image" Target="../media/image296.png"/><Relationship Id="rId12" Type="http://schemas.openxmlformats.org/officeDocument/2006/relationships/image" Target="../media/image288.png"/><Relationship Id="rId17" Type="http://schemas.openxmlformats.org/officeDocument/2006/relationships/image" Target="../media/image130.png"/><Relationship Id="rId2" Type="http://schemas.openxmlformats.org/officeDocument/2006/relationships/image" Target="../media/image266.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294.png"/><Relationship Id="rId11" Type="http://schemas.openxmlformats.org/officeDocument/2006/relationships/image" Target="../media/image300.png"/><Relationship Id="rId5" Type="http://schemas.openxmlformats.org/officeDocument/2006/relationships/image" Target="../media/image125.png"/><Relationship Id="rId15" Type="http://schemas.openxmlformats.org/officeDocument/2006/relationships/image" Target="../media/image140.png"/><Relationship Id="rId10" Type="http://schemas.openxmlformats.org/officeDocument/2006/relationships/image" Target="../media/image299.png"/><Relationship Id="rId4" Type="http://schemas.openxmlformats.org/officeDocument/2006/relationships/image" Target="../media/image124.png"/><Relationship Id="rId9" Type="http://schemas.openxmlformats.org/officeDocument/2006/relationships/image" Target="../media/image298.png"/><Relationship Id="rId14" Type="http://schemas.openxmlformats.org/officeDocument/2006/relationships/image" Target="../media/image128.png"/></Relationships>
</file>

<file path=ppt/slides/_rels/slide139.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3.png"/><Relationship Id="rId7" Type="http://schemas.openxmlformats.org/officeDocument/2006/relationships/image" Target="../media/image306.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26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19.png"/></Relationships>
</file>

<file path=ppt/slides/_rels/slide14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266.png"/><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142.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8" Type="http://schemas.openxmlformats.org/officeDocument/2006/relationships/hyperlink" Target="https://learn.deeplearning.ai/courses/finetuning-large-language-models/lesson/1/introduction" TargetMode="External"/><Relationship Id="rId3" Type="http://schemas.openxmlformats.org/officeDocument/2006/relationships/hyperlink" Target="https://medium.com/@shravankoninti/decoding-strategies-of-all-decoder-only-models-gpt-631faa4c449a#:~:text=In%20the%20previous%20blog%20we,steps%20and%20it%20generates%20outputs" TargetMode="External"/><Relationship Id="rId7" Type="http://schemas.openxmlformats.org/officeDocument/2006/relationships/hyperlink" Target="https://jalammar.github.io/illustrated-gpt2/"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medium.com/@YanAIx/step-by-step-into-gpt-70bc4a5d8714" TargetMode="External"/><Relationship Id="rId5" Type="http://schemas.openxmlformats.org/officeDocument/2006/relationships/hyperlink" Target="https://medium.com/@shravankoninti/generative-pretrained-transformer-gpt-pre-training-fine-tuning-different-use-case-c93bb0553ffc" TargetMode="External"/><Relationship Id="rId4" Type="http://schemas.openxmlformats.org/officeDocument/2006/relationships/hyperlink" Target="https://medium.com/@shravankoninti/generative-pretrained-transformer-gpt-4b94d017a3f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29.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anoopsarkar.github.io/advanced-nlp-class/assets/slides/peft.pdf"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arxiv.org/pdf/2303.15647" TargetMode="Externa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2.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jp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image" Target="../media/image123.png"/><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7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0.png"/><Relationship Id="rId3" Type="http://schemas.openxmlformats.org/officeDocument/2006/relationships/image" Target="../media/image124.png"/><Relationship Id="rId7" Type="http://schemas.openxmlformats.org/officeDocument/2006/relationships/image" Target="../media/image132.png"/><Relationship Id="rId12" Type="http://schemas.openxmlformats.org/officeDocument/2006/relationships/image" Target="../media/image138.png"/><Relationship Id="rId17" Type="http://schemas.openxmlformats.org/officeDocument/2006/relationships/image" Target="../media/image139.png"/><Relationship Id="rId2" Type="http://schemas.openxmlformats.org/officeDocument/2006/relationships/image" Target="../media/image123.png"/><Relationship Id="rId16"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7.png"/><Relationship Id="rId5" Type="http://schemas.openxmlformats.org/officeDocument/2006/relationships/image" Target="../media/image126.png"/><Relationship Id="rId1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5.png"/><Relationship Id="rId9" Type="http://schemas.openxmlformats.org/officeDocument/2006/relationships/image" Target="../media/image134.png"/><Relationship Id="rId14" Type="http://schemas.openxmlformats.org/officeDocument/2006/relationships/image" Target="../media/image128.png"/></Relationships>
</file>

<file path=ppt/slides/_rels/slide7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4.png"/><Relationship Id="rId3" Type="http://schemas.openxmlformats.org/officeDocument/2006/relationships/image" Target="../media/image124.png"/><Relationship Id="rId21" Type="http://schemas.openxmlformats.org/officeDocument/2006/relationships/image" Target="../media/image130.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3.png"/><Relationship Id="rId2" Type="http://schemas.openxmlformats.org/officeDocument/2006/relationships/image" Target="../media/image123.png"/><Relationship Id="rId16" Type="http://schemas.openxmlformats.org/officeDocument/2006/relationships/image" Target="../media/image142.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5.png"/><Relationship Id="rId5" Type="http://schemas.openxmlformats.org/officeDocument/2006/relationships/image" Target="../media/image126.png"/><Relationship Id="rId15" Type="http://schemas.openxmlformats.org/officeDocument/2006/relationships/image" Target="../media/image141.png"/><Relationship Id="rId10" Type="http://schemas.openxmlformats.org/officeDocument/2006/relationships/image" Target="../media/image134.png"/><Relationship Id="rId19"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3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49.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8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61.png"/><Relationship Id="rId12" Type="http://schemas.openxmlformats.org/officeDocument/2006/relationships/image" Target="../media/image16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4.png"/><Relationship Id="rId5" Type="http://schemas.openxmlformats.org/officeDocument/2006/relationships/image" Target="../media/image160.png"/><Relationship Id="rId10"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62.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9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9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92.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87.png"/><Relationship Id="rId4" Type="http://schemas.openxmlformats.org/officeDocument/2006/relationships/image" Target="../media/image186.png"/></Relationships>
</file>

<file path=ppt/slides/_rels/slide9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B804-1F07-4BEE-9EF3-242F6526BF4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3ED1E86-6AC3-4B83-85F5-4B9DBDA3F823}"/>
              </a:ext>
            </a:extLst>
          </p:cNvPr>
          <p:cNvSpPr>
            <a:spLocks noGrp="1"/>
          </p:cNvSpPr>
          <p:nvPr>
            <p:ph type="subTitle" idx="1"/>
          </p:nvPr>
        </p:nvSpPr>
        <p:spPr/>
        <p:txBody>
          <a:bodyPr/>
          <a:lstStyle/>
          <a:p>
            <a:endParaRPr lang="en-IN"/>
          </a:p>
        </p:txBody>
      </p:sp>
      <p:sp>
        <p:nvSpPr>
          <p:cNvPr id="5" name="Rectangle 4">
            <a:extLst>
              <a:ext uri="{FF2B5EF4-FFF2-40B4-BE49-F238E27FC236}">
                <a16:creationId xmlns:a16="http://schemas.microsoft.com/office/drawing/2014/main" id="{569BEA63-6D42-4045-A1CE-EECC4791E94E}"/>
              </a:ext>
            </a:extLst>
          </p:cNvPr>
          <p:cNvSpPr/>
          <p:nvPr/>
        </p:nvSpPr>
        <p:spPr>
          <a:xfrm>
            <a:off x="32272" y="0"/>
            <a:ext cx="12159727" cy="6858000"/>
          </a:xfrm>
          <a:prstGeom prst="rect">
            <a:avLst/>
          </a:prstGeom>
          <a:solidFill>
            <a:srgbClr val="B81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descr="A picture containing drawing&#10;&#10;Description automatically generated">
            <a:extLst>
              <a:ext uri="{FF2B5EF4-FFF2-40B4-BE49-F238E27FC236}">
                <a16:creationId xmlns:a16="http://schemas.microsoft.com/office/drawing/2014/main" id="{993B45BB-FAE8-433F-8A1C-39CBD0DB4621}"/>
              </a:ext>
            </a:extLst>
          </p:cNvPr>
          <p:cNvPicPr>
            <a:picLocks noChangeAspect="1"/>
          </p:cNvPicPr>
          <p:nvPr/>
        </p:nvPicPr>
        <p:blipFill>
          <a:blip r:embed="rId2"/>
          <a:stretch>
            <a:fillRect/>
          </a:stretch>
        </p:blipFill>
        <p:spPr>
          <a:xfrm>
            <a:off x="2976044" y="2195680"/>
            <a:ext cx="3443174" cy="1104899"/>
          </a:xfrm>
          <a:prstGeom prst="rect">
            <a:avLst/>
          </a:prstGeom>
        </p:spPr>
      </p:pic>
      <p:sp>
        <p:nvSpPr>
          <p:cNvPr id="7" name="TextBox 6">
            <a:extLst>
              <a:ext uri="{FF2B5EF4-FFF2-40B4-BE49-F238E27FC236}">
                <a16:creationId xmlns:a16="http://schemas.microsoft.com/office/drawing/2014/main" id="{E39019EF-39C4-4A72-8DBB-45712BDC02E5}"/>
              </a:ext>
            </a:extLst>
          </p:cNvPr>
          <p:cNvSpPr txBox="1"/>
          <p:nvPr/>
        </p:nvSpPr>
        <p:spPr>
          <a:xfrm>
            <a:off x="6128272" y="1844100"/>
            <a:ext cx="5394959" cy="646331"/>
          </a:xfrm>
          <a:prstGeom prst="rect">
            <a:avLst/>
          </a:prstGeom>
          <a:noFill/>
        </p:spPr>
        <p:txBody>
          <a:bodyPr wrap="square" lIns="91440" tIns="45720" rIns="91440" bIns="45720" rtlCol="0" anchor="t">
            <a:spAutoFit/>
          </a:bodyPr>
          <a:lstStyle/>
          <a:p>
            <a:pPr algn="ctr"/>
            <a:r>
              <a:rPr lang="en-US" sz="3600" b="1">
                <a:solidFill>
                  <a:schemeClr val="bg1"/>
                </a:solidFill>
              </a:rPr>
              <a:t>Fine Tuning</a:t>
            </a:r>
            <a:endParaRPr lang="en-US" sz="3600" b="1">
              <a:solidFill>
                <a:schemeClr val="bg1"/>
              </a:solidFill>
              <a:ea typeface="Calibri"/>
              <a:cs typeface="Calibri"/>
            </a:endParaRPr>
          </a:p>
        </p:txBody>
      </p:sp>
      <p:cxnSp>
        <p:nvCxnSpPr>
          <p:cNvPr id="8" name="Straight Connector 7">
            <a:extLst>
              <a:ext uri="{FF2B5EF4-FFF2-40B4-BE49-F238E27FC236}">
                <a16:creationId xmlns:a16="http://schemas.microsoft.com/office/drawing/2014/main" id="{F8E7993D-50A7-4079-A22E-A3E4FEFA102A}"/>
              </a:ext>
            </a:extLst>
          </p:cNvPr>
          <p:cNvCxnSpPr>
            <a:cxnSpLocks/>
          </p:cNvCxnSpPr>
          <p:nvPr/>
        </p:nvCxnSpPr>
        <p:spPr>
          <a:xfrm>
            <a:off x="6553910" y="1871975"/>
            <a:ext cx="0" cy="1636813"/>
          </a:xfrm>
          <a:prstGeom prst="line">
            <a:avLst/>
          </a:prstGeom>
          <a:ln>
            <a:solidFill>
              <a:srgbClr val="FFC000"/>
            </a:solidFill>
          </a:ln>
        </p:spPr>
        <p:style>
          <a:lnRef idx="1">
            <a:schemeClr val="accent2"/>
          </a:lnRef>
          <a:fillRef idx="0">
            <a:schemeClr val="accent2"/>
          </a:fillRef>
          <a:effectRef idx="0">
            <a:schemeClr val="accent2"/>
          </a:effectRef>
          <a:fontRef idx="minor">
            <a:schemeClr val="tx1"/>
          </a:fontRef>
        </p:style>
      </p:cxnSp>
      <p:pic>
        <p:nvPicPr>
          <p:cNvPr id="11" name="Picture 1" descr="A person in a white shirt&#10;&#10;Description automatically generated">
            <a:extLst>
              <a:ext uri="{FF2B5EF4-FFF2-40B4-BE49-F238E27FC236}">
                <a16:creationId xmlns:a16="http://schemas.microsoft.com/office/drawing/2014/main" id="{4B50A742-4204-487A-9558-6A05025FB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19827" y="280527"/>
            <a:ext cx="2639345" cy="26393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Amritapuri Campus | Amrita Vishwa Vidyapeetham">
            <a:extLst>
              <a:ext uri="{FF2B5EF4-FFF2-40B4-BE49-F238E27FC236}">
                <a16:creationId xmlns:a16="http://schemas.microsoft.com/office/drawing/2014/main" id="{D9708715-13EC-4C66-A09A-A0E399FC60B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2272" y="3300579"/>
            <a:ext cx="12192000" cy="3585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268108"/>
            <a:ext cx="11610340" cy="6414770"/>
          </a:xfrm>
          <a:prstGeom prst="rect">
            <a:avLst/>
          </a:prstGeom>
        </p:spPr>
        <p:txBody>
          <a:bodyPr vert="horz" wrap="square" lIns="0" tIns="0" rIns="0" bIns="0" rtlCol="0">
            <a:spAutoFit/>
          </a:bodyPr>
          <a:lstStyle/>
          <a:p>
            <a:pPr marL="135890">
              <a:lnSpc>
                <a:spcPts val="3600"/>
              </a:lnSpc>
            </a:pPr>
            <a:r>
              <a:rPr sz="3200" spc="75">
                <a:solidFill>
                  <a:srgbClr val="1F487C"/>
                </a:solidFill>
                <a:latin typeface="Trebuchet MS"/>
                <a:cs typeface="Trebuchet MS"/>
              </a:rPr>
              <a:t>Training</a:t>
            </a:r>
            <a:r>
              <a:rPr sz="3200" spc="-195">
                <a:solidFill>
                  <a:srgbClr val="1F487C"/>
                </a:solidFill>
                <a:latin typeface="Trebuchet MS"/>
                <a:cs typeface="Trebuchet MS"/>
              </a:rPr>
              <a:t> </a:t>
            </a:r>
            <a:r>
              <a:rPr sz="3200" spc="-10">
                <a:solidFill>
                  <a:srgbClr val="1F487C"/>
                </a:solidFill>
                <a:latin typeface="Trebuchet MS"/>
                <a:cs typeface="Trebuchet MS"/>
              </a:rPr>
              <a:t>Cycle</a:t>
            </a:r>
            <a:r>
              <a:rPr sz="3200" spc="-190">
                <a:solidFill>
                  <a:srgbClr val="1F487C"/>
                </a:solidFill>
                <a:latin typeface="Trebuchet MS"/>
                <a:cs typeface="Trebuchet MS"/>
              </a:rPr>
              <a:t> </a:t>
            </a:r>
            <a:r>
              <a:rPr sz="3200">
                <a:solidFill>
                  <a:srgbClr val="1F487C"/>
                </a:solidFill>
                <a:latin typeface="Trebuchet MS"/>
                <a:cs typeface="Trebuchet MS"/>
              </a:rPr>
              <a:t>-</a:t>
            </a:r>
            <a:r>
              <a:rPr sz="3200" spc="-204">
                <a:solidFill>
                  <a:srgbClr val="1F487C"/>
                </a:solidFill>
                <a:latin typeface="Trebuchet MS"/>
                <a:cs typeface="Trebuchet MS"/>
              </a:rPr>
              <a:t> </a:t>
            </a:r>
            <a:r>
              <a:rPr sz="3200" spc="70">
                <a:solidFill>
                  <a:srgbClr val="1F487C"/>
                </a:solidFill>
                <a:latin typeface="Trebuchet MS"/>
                <a:cs typeface="Trebuchet MS"/>
              </a:rPr>
              <a:t>LLM</a:t>
            </a:r>
            <a:endParaRPr sz="3200">
              <a:latin typeface="Trebuchet MS"/>
              <a:cs typeface="Trebuchet MS"/>
            </a:endParaRPr>
          </a:p>
          <a:p>
            <a:pPr marL="135890">
              <a:lnSpc>
                <a:spcPct val="100000"/>
              </a:lnSpc>
              <a:spcBef>
                <a:spcPts val="2930"/>
              </a:spcBef>
            </a:pPr>
            <a:r>
              <a:rPr sz="2400">
                <a:solidFill>
                  <a:srgbClr val="404040"/>
                </a:solidFill>
                <a:latin typeface="Trebuchet MS"/>
                <a:cs typeface="Trebuchet MS"/>
              </a:rPr>
              <a:t>Before</a:t>
            </a:r>
            <a:r>
              <a:rPr sz="2400" spc="-100">
                <a:solidFill>
                  <a:srgbClr val="404040"/>
                </a:solidFill>
                <a:latin typeface="Trebuchet MS"/>
                <a:cs typeface="Trebuchet MS"/>
              </a:rPr>
              <a:t> </a:t>
            </a:r>
            <a:r>
              <a:rPr sz="2400" spc="-55">
                <a:solidFill>
                  <a:srgbClr val="404040"/>
                </a:solidFill>
                <a:latin typeface="Trebuchet MS"/>
                <a:cs typeface="Trebuchet MS"/>
              </a:rPr>
              <a:t>we</a:t>
            </a:r>
            <a:r>
              <a:rPr sz="2400" spc="-95">
                <a:solidFill>
                  <a:srgbClr val="404040"/>
                </a:solidFill>
                <a:latin typeface="Trebuchet MS"/>
                <a:cs typeface="Trebuchet MS"/>
              </a:rPr>
              <a:t> </a:t>
            </a:r>
            <a:r>
              <a:rPr sz="2400" spc="90">
                <a:solidFill>
                  <a:srgbClr val="404040"/>
                </a:solidFill>
                <a:latin typeface="Trebuchet MS"/>
                <a:cs typeface="Trebuchet MS"/>
              </a:rPr>
              <a:t>go</a:t>
            </a:r>
            <a:r>
              <a:rPr sz="2400" spc="-105">
                <a:solidFill>
                  <a:srgbClr val="404040"/>
                </a:solidFill>
                <a:latin typeface="Trebuchet MS"/>
                <a:cs typeface="Trebuchet MS"/>
              </a:rPr>
              <a:t> </a:t>
            </a:r>
            <a:r>
              <a:rPr sz="2400" spc="-10">
                <a:solidFill>
                  <a:srgbClr val="404040"/>
                </a:solidFill>
                <a:latin typeface="Trebuchet MS"/>
                <a:cs typeface="Trebuchet MS"/>
              </a:rPr>
              <a:t>deeper</a:t>
            </a:r>
            <a:r>
              <a:rPr sz="2400" spc="-125">
                <a:solidFill>
                  <a:srgbClr val="404040"/>
                </a:solidFill>
                <a:latin typeface="Trebuchet MS"/>
                <a:cs typeface="Trebuchet MS"/>
              </a:rPr>
              <a:t> </a:t>
            </a:r>
            <a:r>
              <a:rPr sz="2400" spc="50">
                <a:solidFill>
                  <a:srgbClr val="404040"/>
                </a:solidFill>
                <a:latin typeface="Trebuchet MS"/>
                <a:cs typeface="Trebuchet MS"/>
              </a:rPr>
              <a:t>into</a:t>
            </a:r>
            <a:r>
              <a:rPr sz="2400" spc="-100">
                <a:solidFill>
                  <a:srgbClr val="404040"/>
                </a:solidFill>
                <a:latin typeface="Trebuchet MS"/>
                <a:cs typeface="Trebuchet MS"/>
              </a:rPr>
              <a:t> </a:t>
            </a:r>
            <a:r>
              <a:rPr sz="2400">
                <a:solidFill>
                  <a:srgbClr val="404040"/>
                </a:solidFill>
                <a:latin typeface="Trebuchet MS"/>
                <a:cs typeface="Trebuchet MS"/>
              </a:rPr>
              <a:t>fine-</a:t>
            </a:r>
            <a:r>
              <a:rPr sz="2400" spc="105">
                <a:solidFill>
                  <a:srgbClr val="404040"/>
                </a:solidFill>
                <a:latin typeface="Trebuchet MS"/>
                <a:cs typeface="Trebuchet MS"/>
              </a:rPr>
              <a:t>tuning</a:t>
            </a:r>
            <a:r>
              <a:rPr sz="2400" spc="-70">
                <a:solidFill>
                  <a:srgbClr val="404040"/>
                </a:solidFill>
                <a:latin typeface="Trebuchet MS"/>
                <a:cs typeface="Trebuchet MS"/>
              </a:rPr>
              <a:t> </a:t>
            </a:r>
            <a:r>
              <a:rPr sz="2400" spc="-10">
                <a:solidFill>
                  <a:srgbClr val="404040"/>
                </a:solidFill>
                <a:latin typeface="Trebuchet MS"/>
                <a:cs typeface="Trebuchet MS"/>
              </a:rPr>
              <a:t>there</a:t>
            </a:r>
            <a:r>
              <a:rPr sz="2400" spc="-95">
                <a:solidFill>
                  <a:srgbClr val="404040"/>
                </a:solidFill>
                <a:latin typeface="Trebuchet MS"/>
                <a:cs typeface="Trebuchet MS"/>
              </a:rPr>
              <a:t> </a:t>
            </a:r>
            <a:r>
              <a:rPr sz="2400" spc="170">
                <a:solidFill>
                  <a:srgbClr val="404040"/>
                </a:solidFill>
                <a:latin typeface="Trebuchet MS"/>
                <a:cs typeface="Trebuchet MS"/>
              </a:rPr>
              <a:t>is</a:t>
            </a:r>
            <a:r>
              <a:rPr sz="2400" spc="-175">
                <a:solidFill>
                  <a:srgbClr val="404040"/>
                </a:solidFill>
                <a:latin typeface="Trebuchet MS"/>
                <a:cs typeface="Trebuchet MS"/>
              </a:rPr>
              <a:t> </a:t>
            </a:r>
            <a:r>
              <a:rPr sz="2400" spc="50">
                <a:solidFill>
                  <a:srgbClr val="404040"/>
                </a:solidFill>
                <a:latin typeface="Trebuchet MS"/>
                <a:cs typeface="Trebuchet MS"/>
              </a:rPr>
              <a:t>another</a:t>
            </a:r>
            <a:r>
              <a:rPr sz="2400" spc="-190">
                <a:solidFill>
                  <a:srgbClr val="404040"/>
                </a:solidFill>
                <a:latin typeface="Trebuchet MS"/>
                <a:cs typeface="Trebuchet MS"/>
              </a:rPr>
              <a:t> </a:t>
            </a:r>
            <a:r>
              <a:rPr sz="2400">
                <a:solidFill>
                  <a:srgbClr val="404040"/>
                </a:solidFill>
                <a:latin typeface="Trebuchet MS"/>
                <a:cs typeface="Trebuchet MS"/>
              </a:rPr>
              <a:t>way</a:t>
            </a:r>
            <a:r>
              <a:rPr sz="2400" spc="-155">
                <a:solidFill>
                  <a:srgbClr val="404040"/>
                </a:solidFill>
                <a:latin typeface="Trebuchet MS"/>
                <a:cs typeface="Trebuchet MS"/>
              </a:rPr>
              <a:t> </a:t>
            </a:r>
            <a:r>
              <a:rPr sz="2400">
                <a:solidFill>
                  <a:srgbClr val="404040"/>
                </a:solidFill>
                <a:latin typeface="Trebuchet MS"/>
                <a:cs typeface="Trebuchet MS"/>
              </a:rPr>
              <a:t>of</a:t>
            </a:r>
            <a:r>
              <a:rPr sz="2400" spc="-140">
                <a:solidFill>
                  <a:srgbClr val="404040"/>
                </a:solidFill>
                <a:latin typeface="Trebuchet MS"/>
                <a:cs typeface="Trebuchet MS"/>
              </a:rPr>
              <a:t> </a:t>
            </a:r>
            <a:r>
              <a:rPr sz="2400" spc="80">
                <a:solidFill>
                  <a:srgbClr val="404040"/>
                </a:solidFill>
                <a:latin typeface="Trebuchet MS"/>
                <a:cs typeface="Trebuchet MS"/>
              </a:rPr>
              <a:t>adapting</a:t>
            </a:r>
            <a:r>
              <a:rPr sz="2400" spc="-70">
                <a:solidFill>
                  <a:srgbClr val="404040"/>
                </a:solidFill>
                <a:latin typeface="Trebuchet MS"/>
                <a:cs typeface="Trebuchet MS"/>
              </a:rPr>
              <a:t> </a:t>
            </a:r>
            <a:r>
              <a:rPr sz="2400" spc="114">
                <a:solidFill>
                  <a:srgbClr val="404040"/>
                </a:solidFill>
                <a:latin typeface="Trebuchet MS"/>
                <a:cs typeface="Trebuchet MS"/>
              </a:rPr>
              <a:t>LLMs</a:t>
            </a:r>
            <a:r>
              <a:rPr sz="2400" spc="-180">
                <a:solidFill>
                  <a:srgbClr val="404040"/>
                </a:solidFill>
                <a:latin typeface="Trebuchet MS"/>
                <a:cs typeface="Trebuchet MS"/>
              </a:rPr>
              <a:t> </a:t>
            </a:r>
            <a:r>
              <a:rPr sz="2400" spc="-25">
                <a:solidFill>
                  <a:srgbClr val="404040"/>
                </a:solidFill>
                <a:latin typeface="Trebuchet MS"/>
                <a:cs typeface="Trebuchet MS"/>
              </a:rPr>
              <a:t>for</a:t>
            </a:r>
            <a:endParaRPr sz="2400">
              <a:latin typeface="Trebuchet MS"/>
              <a:cs typeface="Trebuchet MS"/>
            </a:endParaRPr>
          </a:p>
          <a:p>
            <a:pPr marL="135890">
              <a:lnSpc>
                <a:spcPct val="100000"/>
              </a:lnSpc>
              <a:spcBef>
                <a:spcPts val="45"/>
              </a:spcBef>
            </a:pPr>
            <a:r>
              <a:rPr sz="2400" spc="60">
                <a:solidFill>
                  <a:srgbClr val="404040"/>
                </a:solidFill>
                <a:latin typeface="Trebuchet MS"/>
                <a:cs typeface="Trebuchet MS"/>
              </a:rPr>
              <a:t>specific</a:t>
            </a:r>
            <a:r>
              <a:rPr sz="2400" spc="-110">
                <a:solidFill>
                  <a:srgbClr val="404040"/>
                </a:solidFill>
                <a:latin typeface="Trebuchet MS"/>
                <a:cs typeface="Trebuchet MS"/>
              </a:rPr>
              <a:t> </a:t>
            </a:r>
            <a:r>
              <a:rPr sz="2400">
                <a:solidFill>
                  <a:srgbClr val="404040"/>
                </a:solidFill>
                <a:latin typeface="Trebuchet MS"/>
                <a:cs typeface="Trebuchet MS"/>
              </a:rPr>
              <a:t>task,</a:t>
            </a:r>
            <a:r>
              <a:rPr sz="2400" spc="-70">
                <a:solidFill>
                  <a:srgbClr val="404040"/>
                </a:solidFill>
                <a:latin typeface="Trebuchet MS"/>
                <a:cs typeface="Trebuchet MS"/>
              </a:rPr>
              <a:t> </a:t>
            </a:r>
            <a:r>
              <a:rPr sz="2400" spc="80">
                <a:solidFill>
                  <a:srgbClr val="404040"/>
                </a:solidFill>
                <a:latin typeface="Trebuchet MS"/>
                <a:cs typeface="Trebuchet MS"/>
              </a:rPr>
              <a:t>which</a:t>
            </a:r>
            <a:r>
              <a:rPr sz="2400" spc="-95">
                <a:solidFill>
                  <a:srgbClr val="404040"/>
                </a:solidFill>
                <a:latin typeface="Trebuchet MS"/>
                <a:cs typeface="Trebuchet MS"/>
              </a:rPr>
              <a:t> </a:t>
            </a:r>
            <a:r>
              <a:rPr sz="2400" spc="170">
                <a:solidFill>
                  <a:srgbClr val="404040"/>
                </a:solidFill>
                <a:latin typeface="Trebuchet MS"/>
                <a:cs typeface="Trebuchet MS"/>
              </a:rPr>
              <a:t>is</a:t>
            </a:r>
            <a:r>
              <a:rPr sz="2400" spc="-40">
                <a:solidFill>
                  <a:srgbClr val="404040"/>
                </a:solidFill>
                <a:latin typeface="Trebuchet MS"/>
                <a:cs typeface="Trebuchet MS"/>
              </a:rPr>
              <a:t> </a:t>
            </a:r>
            <a:r>
              <a:rPr sz="2400">
                <a:solidFill>
                  <a:srgbClr val="404040"/>
                </a:solidFill>
                <a:latin typeface="Trebuchet MS"/>
                <a:cs typeface="Trebuchet MS"/>
              </a:rPr>
              <a:t>called</a:t>
            </a:r>
            <a:r>
              <a:rPr sz="2400" spc="-65">
                <a:solidFill>
                  <a:srgbClr val="404040"/>
                </a:solidFill>
                <a:latin typeface="Trebuchet MS"/>
                <a:cs typeface="Trebuchet MS"/>
              </a:rPr>
              <a:t> </a:t>
            </a:r>
            <a:r>
              <a:rPr sz="2400" spc="-300">
                <a:solidFill>
                  <a:srgbClr val="404040"/>
                </a:solidFill>
                <a:latin typeface="Trebuchet MS"/>
                <a:cs typeface="Trebuchet MS"/>
              </a:rPr>
              <a:t>In-</a:t>
            </a:r>
            <a:r>
              <a:rPr sz="2400" spc="-10">
                <a:solidFill>
                  <a:srgbClr val="404040"/>
                </a:solidFill>
                <a:latin typeface="Trebuchet MS"/>
                <a:cs typeface="Trebuchet MS"/>
              </a:rPr>
              <a:t>context”</a:t>
            </a:r>
            <a:r>
              <a:rPr sz="2400" spc="-130">
                <a:solidFill>
                  <a:srgbClr val="404040"/>
                </a:solidFill>
                <a:latin typeface="Trebuchet MS"/>
                <a:cs typeface="Trebuchet MS"/>
              </a:rPr>
              <a:t> </a:t>
            </a:r>
            <a:r>
              <a:rPr sz="2400" spc="-10">
                <a:solidFill>
                  <a:srgbClr val="404040"/>
                </a:solidFill>
                <a:latin typeface="Trebuchet MS"/>
                <a:cs typeface="Trebuchet MS"/>
              </a:rPr>
              <a:t>learning.</a:t>
            </a:r>
            <a:endParaRPr sz="2400">
              <a:latin typeface="Trebuchet MS"/>
              <a:cs typeface="Trebuchet MS"/>
            </a:endParaRPr>
          </a:p>
          <a:p>
            <a:pPr>
              <a:lnSpc>
                <a:spcPct val="100000"/>
              </a:lnSpc>
              <a:spcBef>
                <a:spcPts val="2365"/>
              </a:spcBef>
            </a:pPr>
            <a:endParaRPr sz="2400">
              <a:latin typeface="Trebuchet MS"/>
              <a:cs typeface="Trebuchet MS"/>
            </a:endParaRPr>
          </a:p>
          <a:p>
            <a:pPr marR="377190" algn="ctr">
              <a:lnSpc>
                <a:spcPct val="100000"/>
              </a:lnSpc>
              <a:tabLst>
                <a:tab pos="6169660" algn="l"/>
              </a:tabLst>
            </a:pPr>
            <a:r>
              <a:rPr sz="2400" spc="50">
                <a:solidFill>
                  <a:srgbClr val="404040"/>
                </a:solidFill>
                <a:latin typeface="Trebuchet MS"/>
                <a:cs typeface="Trebuchet MS"/>
              </a:rPr>
              <a:t>In-</a:t>
            </a:r>
            <a:r>
              <a:rPr sz="2400">
                <a:solidFill>
                  <a:srgbClr val="404040"/>
                </a:solidFill>
                <a:latin typeface="Trebuchet MS"/>
                <a:cs typeface="Trebuchet MS"/>
              </a:rPr>
              <a:t>context</a:t>
            </a:r>
            <a:r>
              <a:rPr sz="2400" spc="35">
                <a:solidFill>
                  <a:srgbClr val="404040"/>
                </a:solidFill>
                <a:latin typeface="Trebuchet MS"/>
                <a:cs typeface="Trebuchet MS"/>
              </a:rPr>
              <a:t> </a:t>
            </a:r>
            <a:r>
              <a:rPr sz="2400" spc="45">
                <a:solidFill>
                  <a:srgbClr val="404040"/>
                </a:solidFill>
                <a:latin typeface="Trebuchet MS"/>
                <a:cs typeface="Trebuchet MS"/>
              </a:rPr>
              <a:t>Learning</a:t>
            </a:r>
            <a:r>
              <a:rPr sz="2400">
                <a:solidFill>
                  <a:srgbClr val="404040"/>
                </a:solidFill>
                <a:latin typeface="Trebuchet MS"/>
                <a:cs typeface="Trebuchet MS"/>
              </a:rPr>
              <a:t>	</a:t>
            </a:r>
            <a:r>
              <a:rPr sz="3600" baseline="1157">
                <a:solidFill>
                  <a:srgbClr val="404040"/>
                </a:solidFill>
                <a:latin typeface="Trebuchet MS"/>
                <a:cs typeface="Trebuchet MS"/>
              </a:rPr>
              <a:t>Fine-</a:t>
            </a:r>
            <a:r>
              <a:rPr sz="3600" spc="135" baseline="1157">
                <a:solidFill>
                  <a:srgbClr val="404040"/>
                </a:solidFill>
                <a:latin typeface="Trebuchet MS"/>
                <a:cs typeface="Trebuchet MS"/>
              </a:rPr>
              <a:t>tuning</a:t>
            </a:r>
            <a:endParaRPr sz="3600" baseline="1157">
              <a:latin typeface="Trebuchet MS"/>
              <a:cs typeface="Trebuchet MS"/>
            </a:endParaRPr>
          </a:p>
          <a:p>
            <a:pPr marL="990600" marR="798195" indent="-343535">
              <a:lnSpc>
                <a:spcPts val="4220"/>
              </a:lnSpc>
              <a:spcBef>
                <a:spcPts val="940"/>
              </a:spcBef>
              <a:tabLst>
                <a:tab pos="990600" algn="l"/>
                <a:tab pos="6362700" algn="l"/>
                <a:tab pos="6706234" algn="l"/>
              </a:tabLst>
            </a:pPr>
            <a:r>
              <a:rPr sz="3600" spc="-75" baseline="-30092">
                <a:solidFill>
                  <a:srgbClr val="FFFFFF"/>
                </a:solidFill>
                <a:latin typeface="Arial MT"/>
                <a:cs typeface="Arial MT"/>
              </a:rPr>
              <a:t>•</a:t>
            </a:r>
            <a:r>
              <a:rPr sz="3600" baseline="-30092">
                <a:solidFill>
                  <a:srgbClr val="FFFFFF"/>
                </a:solidFill>
                <a:latin typeface="Arial MT"/>
                <a:cs typeface="Arial MT"/>
              </a:rPr>
              <a:t>	</a:t>
            </a:r>
            <a:r>
              <a:rPr sz="3600" baseline="-30092">
                <a:solidFill>
                  <a:srgbClr val="FFFFFF"/>
                </a:solidFill>
                <a:latin typeface="Trebuchet MS"/>
                <a:cs typeface="Trebuchet MS"/>
              </a:rPr>
              <a:t>A</a:t>
            </a:r>
            <a:r>
              <a:rPr sz="3600" spc="-232" baseline="-30092">
                <a:solidFill>
                  <a:srgbClr val="FFFFFF"/>
                </a:solidFill>
                <a:latin typeface="Trebuchet MS"/>
                <a:cs typeface="Trebuchet MS"/>
              </a:rPr>
              <a:t> </a:t>
            </a:r>
            <a:r>
              <a:rPr sz="3600" spc="120" baseline="-30092">
                <a:solidFill>
                  <a:srgbClr val="FFFFFF"/>
                </a:solidFill>
                <a:latin typeface="Trebuchet MS"/>
                <a:cs typeface="Trebuchet MS"/>
              </a:rPr>
              <a:t>method</a:t>
            </a:r>
            <a:r>
              <a:rPr sz="3600" spc="-240" baseline="-30092">
                <a:solidFill>
                  <a:srgbClr val="FFFFFF"/>
                </a:solidFill>
                <a:latin typeface="Trebuchet MS"/>
                <a:cs typeface="Trebuchet MS"/>
              </a:rPr>
              <a:t> </a:t>
            </a:r>
            <a:r>
              <a:rPr sz="3600" baseline="-30092">
                <a:solidFill>
                  <a:srgbClr val="FFFFFF"/>
                </a:solidFill>
                <a:latin typeface="Trebuchet MS"/>
                <a:cs typeface="Trebuchet MS"/>
              </a:rPr>
              <a:t>of</a:t>
            </a:r>
            <a:r>
              <a:rPr sz="3600" spc="-135" baseline="-30092">
                <a:solidFill>
                  <a:srgbClr val="FFFFFF"/>
                </a:solidFill>
                <a:latin typeface="Trebuchet MS"/>
                <a:cs typeface="Trebuchet MS"/>
              </a:rPr>
              <a:t> </a:t>
            </a:r>
            <a:r>
              <a:rPr sz="3600" spc="75" baseline="-30092">
                <a:solidFill>
                  <a:srgbClr val="FFFFFF"/>
                </a:solidFill>
                <a:latin typeface="Trebuchet MS"/>
                <a:cs typeface="Trebuchet MS"/>
              </a:rPr>
              <a:t>prompt</a:t>
            </a:r>
            <a:r>
              <a:rPr sz="3600" baseline="-30092">
                <a:solidFill>
                  <a:srgbClr val="FFFFFF"/>
                </a:solidFill>
                <a:latin typeface="Trebuchet MS"/>
                <a:cs typeface="Trebuchet MS"/>
              </a:rPr>
              <a:t>	</a:t>
            </a:r>
            <a:r>
              <a:rPr sz="2400" spc="-50">
                <a:solidFill>
                  <a:srgbClr val="FFFFFF"/>
                </a:solidFill>
                <a:latin typeface="Arial MT"/>
                <a:cs typeface="Arial MT"/>
              </a:rPr>
              <a:t>•</a:t>
            </a:r>
            <a:r>
              <a:rPr sz="2400">
                <a:solidFill>
                  <a:srgbClr val="FFFFFF"/>
                </a:solidFill>
                <a:latin typeface="Arial MT"/>
                <a:cs typeface="Arial MT"/>
              </a:rPr>
              <a:t>	</a:t>
            </a:r>
            <a:r>
              <a:rPr sz="2400">
                <a:solidFill>
                  <a:srgbClr val="FFFFFF"/>
                </a:solidFill>
                <a:latin typeface="Trebuchet MS"/>
                <a:cs typeface="Trebuchet MS"/>
              </a:rPr>
              <a:t>A</a:t>
            </a:r>
            <a:r>
              <a:rPr sz="2400" spc="-135">
                <a:solidFill>
                  <a:srgbClr val="FFFFFF"/>
                </a:solidFill>
                <a:latin typeface="Trebuchet MS"/>
                <a:cs typeface="Trebuchet MS"/>
              </a:rPr>
              <a:t> </a:t>
            </a:r>
            <a:r>
              <a:rPr sz="2400" spc="85">
                <a:solidFill>
                  <a:srgbClr val="FFFFFF"/>
                </a:solidFill>
                <a:latin typeface="Trebuchet MS"/>
                <a:cs typeface="Trebuchet MS"/>
              </a:rPr>
              <a:t>process</a:t>
            </a:r>
            <a:r>
              <a:rPr sz="2400" spc="-110">
                <a:solidFill>
                  <a:srgbClr val="FFFFFF"/>
                </a:solidFill>
                <a:latin typeface="Trebuchet MS"/>
                <a:cs typeface="Trebuchet MS"/>
              </a:rPr>
              <a:t> </a:t>
            </a:r>
            <a:r>
              <a:rPr sz="2400">
                <a:solidFill>
                  <a:srgbClr val="FFFFFF"/>
                </a:solidFill>
                <a:latin typeface="Trebuchet MS"/>
                <a:cs typeface="Trebuchet MS"/>
              </a:rPr>
              <a:t>of</a:t>
            </a:r>
            <a:r>
              <a:rPr sz="2400" spc="-75">
                <a:solidFill>
                  <a:srgbClr val="FFFFFF"/>
                </a:solidFill>
                <a:latin typeface="Trebuchet MS"/>
                <a:cs typeface="Trebuchet MS"/>
              </a:rPr>
              <a:t> </a:t>
            </a:r>
            <a:r>
              <a:rPr sz="2400" spc="65">
                <a:solidFill>
                  <a:srgbClr val="FFFFFF"/>
                </a:solidFill>
                <a:latin typeface="Trebuchet MS"/>
                <a:cs typeface="Trebuchet MS"/>
              </a:rPr>
              <a:t>training</a:t>
            </a:r>
            <a:r>
              <a:rPr sz="2400" spc="-140">
                <a:solidFill>
                  <a:srgbClr val="FFFFFF"/>
                </a:solidFill>
                <a:latin typeface="Trebuchet MS"/>
                <a:cs typeface="Trebuchet MS"/>
              </a:rPr>
              <a:t> </a:t>
            </a:r>
            <a:r>
              <a:rPr sz="2400">
                <a:solidFill>
                  <a:srgbClr val="FFFFFF"/>
                </a:solidFill>
                <a:latin typeface="Trebuchet MS"/>
                <a:cs typeface="Trebuchet MS"/>
              </a:rPr>
              <a:t>the</a:t>
            </a:r>
            <a:r>
              <a:rPr sz="2400" spc="-95">
                <a:solidFill>
                  <a:srgbClr val="FFFFFF"/>
                </a:solidFill>
                <a:latin typeface="Trebuchet MS"/>
                <a:cs typeface="Trebuchet MS"/>
              </a:rPr>
              <a:t> </a:t>
            </a:r>
            <a:r>
              <a:rPr sz="2400" spc="50">
                <a:solidFill>
                  <a:srgbClr val="FFFFFF"/>
                </a:solidFill>
                <a:latin typeface="Trebuchet MS"/>
                <a:cs typeface="Trebuchet MS"/>
              </a:rPr>
              <a:t>LLM </a:t>
            </a:r>
            <a:r>
              <a:rPr sz="2400" spc="55">
                <a:solidFill>
                  <a:srgbClr val="FFFFFF"/>
                </a:solidFill>
                <a:latin typeface="Trebuchet MS"/>
                <a:cs typeface="Trebuchet MS"/>
              </a:rPr>
              <a:t>engineering</a:t>
            </a:r>
            <a:r>
              <a:rPr sz="2400" spc="5">
                <a:solidFill>
                  <a:srgbClr val="FFFFFF"/>
                </a:solidFill>
                <a:latin typeface="Trebuchet MS"/>
                <a:cs typeface="Trebuchet MS"/>
              </a:rPr>
              <a:t> </a:t>
            </a:r>
            <a:r>
              <a:rPr sz="2400" spc="-10">
                <a:solidFill>
                  <a:srgbClr val="FFFFFF"/>
                </a:solidFill>
                <a:latin typeface="Trebuchet MS"/>
                <a:cs typeface="Trebuchet MS"/>
              </a:rPr>
              <a:t>where</a:t>
            </a:r>
            <a:r>
              <a:rPr sz="2400" spc="-105">
                <a:solidFill>
                  <a:srgbClr val="FFFFFF"/>
                </a:solidFill>
                <a:latin typeface="Trebuchet MS"/>
                <a:cs typeface="Trebuchet MS"/>
              </a:rPr>
              <a:t> </a:t>
            </a:r>
            <a:r>
              <a:rPr sz="2400">
                <a:solidFill>
                  <a:srgbClr val="FFFFFF"/>
                </a:solidFill>
                <a:latin typeface="Trebuchet MS"/>
                <a:cs typeface="Trebuchet MS"/>
              </a:rPr>
              <a:t>the</a:t>
            </a:r>
            <a:r>
              <a:rPr sz="2400" spc="-15">
                <a:solidFill>
                  <a:srgbClr val="FFFFFF"/>
                </a:solidFill>
                <a:latin typeface="Trebuchet MS"/>
                <a:cs typeface="Trebuchet MS"/>
              </a:rPr>
              <a:t> </a:t>
            </a:r>
            <a:r>
              <a:rPr sz="2400">
                <a:solidFill>
                  <a:srgbClr val="FFFFFF"/>
                </a:solidFill>
                <a:latin typeface="Trebuchet MS"/>
                <a:cs typeface="Trebuchet MS"/>
              </a:rPr>
              <a:t>model</a:t>
            </a:r>
            <a:r>
              <a:rPr sz="2400" spc="5">
                <a:solidFill>
                  <a:srgbClr val="FFFFFF"/>
                </a:solidFill>
                <a:latin typeface="Trebuchet MS"/>
                <a:cs typeface="Trebuchet MS"/>
              </a:rPr>
              <a:t> </a:t>
            </a:r>
            <a:r>
              <a:rPr sz="2400" spc="145">
                <a:solidFill>
                  <a:srgbClr val="FFFFFF"/>
                </a:solidFill>
                <a:latin typeface="Trebuchet MS"/>
                <a:cs typeface="Trebuchet MS"/>
              </a:rPr>
              <a:t>is</a:t>
            </a:r>
            <a:r>
              <a:rPr sz="2400">
                <a:solidFill>
                  <a:srgbClr val="FFFFFF"/>
                </a:solidFill>
                <a:latin typeface="Trebuchet MS"/>
                <a:cs typeface="Trebuchet MS"/>
              </a:rPr>
              <a:t>		</a:t>
            </a:r>
            <a:r>
              <a:rPr sz="3600" spc="150" baseline="30092">
                <a:solidFill>
                  <a:srgbClr val="FFFFFF"/>
                </a:solidFill>
                <a:latin typeface="Trebuchet MS"/>
                <a:cs typeface="Trebuchet MS"/>
              </a:rPr>
              <a:t>on</a:t>
            </a:r>
            <a:r>
              <a:rPr sz="3600" spc="-209" baseline="30092">
                <a:solidFill>
                  <a:srgbClr val="FFFFFF"/>
                </a:solidFill>
                <a:latin typeface="Trebuchet MS"/>
                <a:cs typeface="Trebuchet MS"/>
              </a:rPr>
              <a:t> </a:t>
            </a:r>
            <a:r>
              <a:rPr sz="3600" spc="127" baseline="30092">
                <a:solidFill>
                  <a:srgbClr val="FFFFFF"/>
                </a:solidFill>
                <a:latin typeface="Trebuchet MS"/>
                <a:cs typeface="Trebuchet MS"/>
              </a:rPr>
              <a:t>a</a:t>
            </a:r>
            <a:r>
              <a:rPr sz="3600" spc="-150" baseline="30092">
                <a:solidFill>
                  <a:srgbClr val="FFFFFF"/>
                </a:solidFill>
                <a:latin typeface="Trebuchet MS"/>
                <a:cs typeface="Trebuchet MS"/>
              </a:rPr>
              <a:t> </a:t>
            </a:r>
            <a:r>
              <a:rPr sz="3600" baseline="30092">
                <a:solidFill>
                  <a:srgbClr val="FFFFFF"/>
                </a:solidFill>
                <a:latin typeface="Trebuchet MS"/>
                <a:cs typeface="Trebuchet MS"/>
              </a:rPr>
              <a:t>labelled</a:t>
            </a:r>
            <a:r>
              <a:rPr sz="3600" spc="-165" baseline="30092">
                <a:solidFill>
                  <a:srgbClr val="FFFFFF"/>
                </a:solidFill>
                <a:latin typeface="Trebuchet MS"/>
                <a:cs typeface="Trebuchet MS"/>
              </a:rPr>
              <a:t> </a:t>
            </a:r>
            <a:r>
              <a:rPr sz="3600" spc="67" baseline="30092">
                <a:solidFill>
                  <a:srgbClr val="FFFFFF"/>
                </a:solidFill>
                <a:latin typeface="Trebuchet MS"/>
                <a:cs typeface="Trebuchet MS"/>
              </a:rPr>
              <a:t>dataset</a:t>
            </a:r>
            <a:endParaRPr sz="3600" baseline="30092">
              <a:latin typeface="Trebuchet MS"/>
              <a:cs typeface="Trebuchet MS"/>
            </a:endParaRPr>
          </a:p>
          <a:p>
            <a:pPr marL="990600">
              <a:lnSpc>
                <a:spcPts val="1200"/>
              </a:lnSpc>
              <a:tabLst>
                <a:tab pos="6706234" algn="l"/>
              </a:tabLst>
            </a:pPr>
            <a:r>
              <a:rPr sz="3600" spc="179" baseline="-30092">
                <a:solidFill>
                  <a:srgbClr val="FFFFFF"/>
                </a:solidFill>
                <a:latin typeface="Trebuchet MS"/>
                <a:cs typeface="Trebuchet MS"/>
              </a:rPr>
              <a:t>shown</a:t>
            </a:r>
            <a:r>
              <a:rPr sz="3600" spc="-142" baseline="-30092">
                <a:solidFill>
                  <a:srgbClr val="FFFFFF"/>
                </a:solidFill>
                <a:latin typeface="Trebuchet MS"/>
                <a:cs typeface="Trebuchet MS"/>
              </a:rPr>
              <a:t> </a:t>
            </a:r>
            <a:r>
              <a:rPr sz="3600" spc="179" baseline="-30092">
                <a:solidFill>
                  <a:srgbClr val="FFFFFF"/>
                </a:solidFill>
                <a:latin typeface="Trebuchet MS"/>
                <a:cs typeface="Trebuchet MS"/>
              </a:rPr>
              <a:t>task</a:t>
            </a:r>
            <a:r>
              <a:rPr sz="3600" spc="-232" baseline="-30092">
                <a:solidFill>
                  <a:srgbClr val="FFFFFF"/>
                </a:solidFill>
                <a:latin typeface="Trebuchet MS"/>
                <a:cs typeface="Trebuchet MS"/>
              </a:rPr>
              <a:t> </a:t>
            </a:r>
            <a:r>
              <a:rPr sz="3600" spc="127" baseline="-30092">
                <a:solidFill>
                  <a:srgbClr val="FFFFFF"/>
                </a:solidFill>
                <a:latin typeface="Trebuchet MS"/>
                <a:cs typeface="Trebuchet MS"/>
              </a:rPr>
              <a:t>demonstrations</a:t>
            </a:r>
            <a:r>
              <a:rPr sz="3600" spc="-165" baseline="-30092">
                <a:solidFill>
                  <a:srgbClr val="FFFFFF"/>
                </a:solidFill>
                <a:latin typeface="Trebuchet MS"/>
                <a:cs typeface="Trebuchet MS"/>
              </a:rPr>
              <a:t> </a:t>
            </a:r>
            <a:r>
              <a:rPr sz="3600" spc="232" baseline="-30092">
                <a:solidFill>
                  <a:srgbClr val="FFFFFF"/>
                </a:solidFill>
                <a:latin typeface="Trebuchet MS"/>
                <a:cs typeface="Trebuchet MS"/>
              </a:rPr>
              <a:t>as</a:t>
            </a:r>
            <a:r>
              <a:rPr sz="3600" baseline="-30092">
                <a:solidFill>
                  <a:srgbClr val="FFFFFF"/>
                </a:solidFill>
                <a:latin typeface="Trebuchet MS"/>
                <a:cs typeface="Trebuchet MS"/>
              </a:rPr>
              <a:t>	</a:t>
            </a:r>
            <a:r>
              <a:rPr sz="2400" spc="60">
                <a:solidFill>
                  <a:srgbClr val="FFFFFF"/>
                </a:solidFill>
                <a:latin typeface="Trebuchet MS"/>
                <a:cs typeface="Trebuchet MS"/>
              </a:rPr>
              <a:t>specific</a:t>
            </a:r>
            <a:r>
              <a:rPr sz="2400" spc="-90">
                <a:solidFill>
                  <a:srgbClr val="FFFFFF"/>
                </a:solidFill>
                <a:latin typeface="Trebuchet MS"/>
                <a:cs typeface="Trebuchet MS"/>
              </a:rPr>
              <a:t> </a:t>
            </a:r>
            <a:r>
              <a:rPr sz="2400">
                <a:solidFill>
                  <a:srgbClr val="FFFFFF"/>
                </a:solidFill>
                <a:latin typeface="Trebuchet MS"/>
                <a:cs typeface="Trebuchet MS"/>
              </a:rPr>
              <a:t>to</a:t>
            </a:r>
            <a:r>
              <a:rPr sz="2400" spc="-15">
                <a:solidFill>
                  <a:srgbClr val="FFFFFF"/>
                </a:solidFill>
                <a:latin typeface="Trebuchet MS"/>
                <a:cs typeface="Trebuchet MS"/>
              </a:rPr>
              <a:t> </a:t>
            </a:r>
            <a:r>
              <a:rPr sz="2400" spc="85">
                <a:solidFill>
                  <a:srgbClr val="FFFFFF"/>
                </a:solidFill>
                <a:latin typeface="Trebuchet MS"/>
                <a:cs typeface="Trebuchet MS"/>
              </a:rPr>
              <a:t>a</a:t>
            </a:r>
            <a:r>
              <a:rPr sz="2400" spc="-35">
                <a:solidFill>
                  <a:srgbClr val="FFFFFF"/>
                </a:solidFill>
                <a:latin typeface="Trebuchet MS"/>
                <a:cs typeface="Trebuchet MS"/>
              </a:rPr>
              <a:t> </a:t>
            </a:r>
            <a:r>
              <a:rPr sz="2400">
                <a:solidFill>
                  <a:srgbClr val="FFFFFF"/>
                </a:solidFill>
                <a:latin typeface="Trebuchet MS"/>
                <a:cs typeface="Trebuchet MS"/>
              </a:rPr>
              <a:t>particular</a:t>
            </a:r>
            <a:r>
              <a:rPr sz="2400" spc="-35">
                <a:solidFill>
                  <a:srgbClr val="FFFFFF"/>
                </a:solidFill>
                <a:latin typeface="Trebuchet MS"/>
                <a:cs typeface="Trebuchet MS"/>
              </a:rPr>
              <a:t> </a:t>
            </a:r>
            <a:r>
              <a:rPr sz="2400" spc="-10">
                <a:solidFill>
                  <a:srgbClr val="FFFFFF"/>
                </a:solidFill>
                <a:latin typeface="Trebuchet MS"/>
                <a:cs typeface="Trebuchet MS"/>
              </a:rPr>
              <a:t>task.</a:t>
            </a:r>
            <a:endParaRPr sz="2400">
              <a:latin typeface="Trebuchet MS"/>
              <a:cs typeface="Trebuchet MS"/>
            </a:endParaRPr>
          </a:p>
          <a:p>
            <a:pPr marL="990600">
              <a:lnSpc>
                <a:spcPct val="100000"/>
              </a:lnSpc>
              <a:spcBef>
                <a:spcPts val="1270"/>
              </a:spcBef>
            </a:pPr>
            <a:r>
              <a:rPr sz="2400">
                <a:solidFill>
                  <a:srgbClr val="FFFFFF"/>
                </a:solidFill>
                <a:latin typeface="Trebuchet MS"/>
                <a:cs typeface="Trebuchet MS"/>
              </a:rPr>
              <a:t>part</a:t>
            </a:r>
            <a:r>
              <a:rPr sz="2400" spc="-100">
                <a:solidFill>
                  <a:srgbClr val="FFFFFF"/>
                </a:solidFill>
                <a:latin typeface="Trebuchet MS"/>
                <a:cs typeface="Trebuchet MS"/>
              </a:rPr>
              <a:t> </a:t>
            </a:r>
            <a:r>
              <a:rPr sz="2400">
                <a:solidFill>
                  <a:srgbClr val="FFFFFF"/>
                </a:solidFill>
                <a:latin typeface="Trebuchet MS"/>
                <a:cs typeface="Trebuchet MS"/>
              </a:rPr>
              <a:t>of</a:t>
            </a:r>
            <a:r>
              <a:rPr sz="2400" spc="-105">
                <a:solidFill>
                  <a:srgbClr val="FFFFFF"/>
                </a:solidFill>
                <a:latin typeface="Trebuchet MS"/>
                <a:cs typeface="Trebuchet MS"/>
              </a:rPr>
              <a:t> </a:t>
            </a:r>
            <a:r>
              <a:rPr sz="2400">
                <a:solidFill>
                  <a:srgbClr val="FFFFFF"/>
                </a:solidFill>
                <a:latin typeface="Trebuchet MS"/>
                <a:cs typeface="Trebuchet MS"/>
              </a:rPr>
              <a:t>the</a:t>
            </a:r>
            <a:r>
              <a:rPr sz="2400" spc="-50">
                <a:solidFill>
                  <a:srgbClr val="FFFFFF"/>
                </a:solidFill>
                <a:latin typeface="Trebuchet MS"/>
                <a:cs typeface="Trebuchet MS"/>
              </a:rPr>
              <a:t> </a:t>
            </a:r>
            <a:r>
              <a:rPr sz="2400" spc="-10">
                <a:solidFill>
                  <a:srgbClr val="FFFFFF"/>
                </a:solidFill>
                <a:latin typeface="Trebuchet MS"/>
                <a:cs typeface="Trebuchet MS"/>
              </a:rPr>
              <a:t>prompt.</a:t>
            </a:r>
            <a:endParaRPr sz="2400">
              <a:latin typeface="Trebuchet MS"/>
              <a:cs typeface="Trebuchet MS"/>
            </a:endParaRPr>
          </a:p>
          <a:p>
            <a:pPr marL="990600" marR="2513330" indent="-343535">
              <a:lnSpc>
                <a:spcPct val="54100"/>
              </a:lnSpc>
              <a:spcBef>
                <a:spcPts val="1370"/>
              </a:spcBef>
              <a:tabLst>
                <a:tab pos="990600" algn="l"/>
                <a:tab pos="6362700" algn="l"/>
                <a:tab pos="6706234" algn="l"/>
              </a:tabLst>
            </a:pPr>
            <a:r>
              <a:rPr sz="2400" spc="-50">
                <a:solidFill>
                  <a:srgbClr val="FFFFFF"/>
                </a:solidFill>
                <a:latin typeface="Arial MT"/>
                <a:cs typeface="Arial MT"/>
              </a:rPr>
              <a:t>•</a:t>
            </a:r>
            <a:r>
              <a:rPr sz="2400">
                <a:solidFill>
                  <a:srgbClr val="FFFFFF"/>
                </a:solidFill>
                <a:latin typeface="Arial MT"/>
                <a:cs typeface="Arial MT"/>
              </a:rPr>
              <a:t>	</a:t>
            </a:r>
            <a:r>
              <a:rPr sz="2400" spc="70">
                <a:solidFill>
                  <a:srgbClr val="FFFFFF"/>
                </a:solidFill>
                <a:latin typeface="Trebuchet MS"/>
                <a:cs typeface="Trebuchet MS"/>
              </a:rPr>
              <a:t>No</a:t>
            </a:r>
            <a:r>
              <a:rPr sz="2400" spc="-110">
                <a:solidFill>
                  <a:srgbClr val="FFFFFF"/>
                </a:solidFill>
                <a:latin typeface="Trebuchet MS"/>
                <a:cs typeface="Trebuchet MS"/>
              </a:rPr>
              <a:t> </a:t>
            </a:r>
            <a:r>
              <a:rPr sz="2400" spc="85">
                <a:solidFill>
                  <a:srgbClr val="FFFFFF"/>
                </a:solidFill>
                <a:latin typeface="Trebuchet MS"/>
                <a:cs typeface="Trebuchet MS"/>
              </a:rPr>
              <a:t>change</a:t>
            </a:r>
            <a:r>
              <a:rPr sz="2400" spc="-95">
                <a:solidFill>
                  <a:srgbClr val="FFFFFF"/>
                </a:solidFill>
                <a:latin typeface="Trebuchet MS"/>
                <a:cs typeface="Trebuchet MS"/>
              </a:rPr>
              <a:t> </a:t>
            </a:r>
            <a:r>
              <a:rPr sz="2400" spc="100">
                <a:solidFill>
                  <a:srgbClr val="FFFFFF"/>
                </a:solidFill>
                <a:latin typeface="Trebuchet MS"/>
                <a:cs typeface="Trebuchet MS"/>
              </a:rPr>
              <a:t>in</a:t>
            </a:r>
            <a:r>
              <a:rPr sz="2400" spc="-165">
                <a:solidFill>
                  <a:srgbClr val="FFFFFF"/>
                </a:solidFill>
                <a:latin typeface="Trebuchet MS"/>
                <a:cs typeface="Trebuchet MS"/>
              </a:rPr>
              <a:t> </a:t>
            </a:r>
            <a:r>
              <a:rPr sz="2400" spc="40">
                <a:solidFill>
                  <a:srgbClr val="FFFFFF"/>
                </a:solidFill>
                <a:latin typeface="Trebuchet MS"/>
                <a:cs typeface="Trebuchet MS"/>
              </a:rPr>
              <a:t>model</a:t>
            </a:r>
            <a:r>
              <a:rPr sz="2400">
                <a:solidFill>
                  <a:srgbClr val="FFFFFF"/>
                </a:solidFill>
                <a:latin typeface="Trebuchet MS"/>
                <a:cs typeface="Trebuchet MS"/>
              </a:rPr>
              <a:t>	</a:t>
            </a:r>
            <a:r>
              <a:rPr sz="3600" spc="-75" baseline="30092">
                <a:solidFill>
                  <a:srgbClr val="FFFFFF"/>
                </a:solidFill>
                <a:latin typeface="Arial MT"/>
                <a:cs typeface="Arial MT"/>
              </a:rPr>
              <a:t>•</a:t>
            </a:r>
            <a:r>
              <a:rPr sz="3600" baseline="30092">
                <a:solidFill>
                  <a:srgbClr val="FFFFFF"/>
                </a:solidFill>
                <a:latin typeface="Arial MT"/>
                <a:cs typeface="Arial MT"/>
              </a:rPr>
              <a:t>	</a:t>
            </a:r>
            <a:r>
              <a:rPr sz="3600" spc="135" baseline="30092">
                <a:solidFill>
                  <a:srgbClr val="FFFFFF"/>
                </a:solidFill>
                <a:latin typeface="Trebuchet MS"/>
                <a:cs typeface="Trebuchet MS"/>
              </a:rPr>
              <a:t>Change</a:t>
            </a:r>
            <a:r>
              <a:rPr sz="3600" spc="-262" baseline="30092">
                <a:solidFill>
                  <a:srgbClr val="FFFFFF"/>
                </a:solidFill>
                <a:latin typeface="Trebuchet MS"/>
                <a:cs typeface="Trebuchet MS"/>
              </a:rPr>
              <a:t> </a:t>
            </a:r>
            <a:r>
              <a:rPr sz="3600" spc="150" baseline="30092">
                <a:solidFill>
                  <a:srgbClr val="FFFFFF"/>
                </a:solidFill>
                <a:latin typeface="Trebuchet MS"/>
                <a:cs typeface="Trebuchet MS"/>
              </a:rPr>
              <a:t>in</a:t>
            </a:r>
            <a:r>
              <a:rPr sz="3600" spc="-127" baseline="30092">
                <a:solidFill>
                  <a:srgbClr val="FFFFFF"/>
                </a:solidFill>
                <a:latin typeface="Trebuchet MS"/>
                <a:cs typeface="Trebuchet MS"/>
              </a:rPr>
              <a:t> </a:t>
            </a:r>
            <a:r>
              <a:rPr sz="3600" spc="-15" baseline="30092">
                <a:solidFill>
                  <a:srgbClr val="FFFFFF"/>
                </a:solidFill>
                <a:latin typeface="Trebuchet MS"/>
                <a:cs typeface="Trebuchet MS"/>
              </a:rPr>
              <a:t>model </a:t>
            </a:r>
            <a:r>
              <a:rPr sz="3600" spc="-15" baseline="-30092">
                <a:solidFill>
                  <a:srgbClr val="FFFFFF"/>
                </a:solidFill>
                <a:latin typeface="Trebuchet MS"/>
                <a:cs typeface="Trebuchet MS"/>
              </a:rPr>
              <a:t>parameters.</a:t>
            </a:r>
            <a:r>
              <a:rPr sz="3600" baseline="-30092">
                <a:solidFill>
                  <a:srgbClr val="FFFFFF"/>
                </a:solidFill>
                <a:latin typeface="Trebuchet MS"/>
                <a:cs typeface="Trebuchet MS"/>
              </a:rPr>
              <a:t>		</a:t>
            </a:r>
            <a:r>
              <a:rPr sz="2400" spc="-10">
                <a:solidFill>
                  <a:srgbClr val="FFFFFF"/>
                </a:solidFill>
                <a:latin typeface="Trebuchet MS"/>
                <a:cs typeface="Trebuchet MS"/>
              </a:rPr>
              <a:t>parameters.</a:t>
            </a:r>
            <a:endParaRPr sz="2400">
              <a:latin typeface="Trebuchet MS"/>
              <a:cs typeface="Trebuchet MS"/>
            </a:endParaRPr>
          </a:p>
          <a:p>
            <a:pPr marL="135890" marR="1000760">
              <a:lnSpc>
                <a:spcPct val="101699"/>
              </a:lnSpc>
              <a:spcBef>
                <a:spcPts val="2425"/>
              </a:spcBef>
            </a:pPr>
            <a:r>
              <a:rPr sz="2400">
                <a:solidFill>
                  <a:srgbClr val="404040"/>
                </a:solidFill>
                <a:latin typeface="Trebuchet MS"/>
                <a:cs typeface="Trebuchet MS"/>
              </a:rPr>
              <a:t>Fine-</a:t>
            </a:r>
            <a:r>
              <a:rPr sz="2400" spc="100">
                <a:solidFill>
                  <a:srgbClr val="404040"/>
                </a:solidFill>
                <a:latin typeface="Trebuchet MS"/>
                <a:cs typeface="Trebuchet MS"/>
              </a:rPr>
              <a:t>tuning</a:t>
            </a:r>
            <a:r>
              <a:rPr sz="2400" spc="-40">
                <a:solidFill>
                  <a:srgbClr val="404040"/>
                </a:solidFill>
                <a:latin typeface="Trebuchet MS"/>
                <a:cs typeface="Trebuchet MS"/>
              </a:rPr>
              <a:t> </a:t>
            </a:r>
            <a:r>
              <a:rPr sz="2400" spc="170">
                <a:solidFill>
                  <a:srgbClr val="404040"/>
                </a:solidFill>
                <a:latin typeface="Trebuchet MS"/>
                <a:cs typeface="Trebuchet MS"/>
              </a:rPr>
              <a:t>is</a:t>
            </a:r>
            <a:r>
              <a:rPr sz="2400" spc="-160">
                <a:solidFill>
                  <a:srgbClr val="404040"/>
                </a:solidFill>
                <a:latin typeface="Trebuchet MS"/>
                <a:cs typeface="Trebuchet MS"/>
              </a:rPr>
              <a:t> </a:t>
            </a:r>
            <a:r>
              <a:rPr sz="2400" spc="85">
                <a:solidFill>
                  <a:srgbClr val="404040"/>
                </a:solidFill>
                <a:latin typeface="Trebuchet MS"/>
                <a:cs typeface="Trebuchet MS"/>
              </a:rPr>
              <a:t>a</a:t>
            </a:r>
            <a:r>
              <a:rPr sz="2400" spc="-70">
                <a:solidFill>
                  <a:srgbClr val="404040"/>
                </a:solidFill>
                <a:latin typeface="Trebuchet MS"/>
                <a:cs typeface="Trebuchet MS"/>
              </a:rPr>
              <a:t> </a:t>
            </a:r>
            <a:r>
              <a:rPr sz="2400" spc="80">
                <a:solidFill>
                  <a:srgbClr val="4F81BC"/>
                </a:solidFill>
                <a:latin typeface="Trebuchet MS"/>
                <a:cs typeface="Trebuchet MS"/>
              </a:rPr>
              <a:t>supervised</a:t>
            </a:r>
            <a:r>
              <a:rPr sz="2400" spc="-114">
                <a:solidFill>
                  <a:srgbClr val="4F81BC"/>
                </a:solidFill>
                <a:latin typeface="Trebuchet MS"/>
                <a:cs typeface="Trebuchet MS"/>
              </a:rPr>
              <a:t> </a:t>
            </a:r>
            <a:r>
              <a:rPr sz="2400" spc="85">
                <a:solidFill>
                  <a:srgbClr val="4F81BC"/>
                </a:solidFill>
                <a:latin typeface="Trebuchet MS"/>
                <a:cs typeface="Trebuchet MS"/>
              </a:rPr>
              <a:t>process</a:t>
            </a:r>
            <a:r>
              <a:rPr sz="2400" spc="-70">
                <a:solidFill>
                  <a:srgbClr val="4F81BC"/>
                </a:solidFill>
                <a:latin typeface="Trebuchet MS"/>
                <a:cs typeface="Trebuchet MS"/>
              </a:rPr>
              <a:t> </a:t>
            </a:r>
            <a:r>
              <a:rPr sz="2400">
                <a:solidFill>
                  <a:srgbClr val="404040"/>
                </a:solidFill>
                <a:latin typeface="Trebuchet MS"/>
                <a:cs typeface="Trebuchet MS"/>
              </a:rPr>
              <a:t>that</a:t>
            </a:r>
            <a:r>
              <a:rPr sz="2400" spc="-114">
                <a:solidFill>
                  <a:srgbClr val="404040"/>
                </a:solidFill>
                <a:latin typeface="Trebuchet MS"/>
                <a:cs typeface="Trebuchet MS"/>
              </a:rPr>
              <a:t> </a:t>
            </a:r>
            <a:r>
              <a:rPr sz="2400" spc="65">
                <a:solidFill>
                  <a:srgbClr val="404040"/>
                </a:solidFill>
                <a:latin typeface="Trebuchet MS"/>
                <a:cs typeface="Trebuchet MS"/>
              </a:rPr>
              <a:t>leads</a:t>
            </a:r>
            <a:r>
              <a:rPr sz="2400" spc="-80">
                <a:solidFill>
                  <a:srgbClr val="404040"/>
                </a:solidFill>
                <a:latin typeface="Trebuchet MS"/>
                <a:cs typeface="Trebuchet MS"/>
              </a:rPr>
              <a:t> </a:t>
            </a:r>
            <a:r>
              <a:rPr sz="2400">
                <a:solidFill>
                  <a:srgbClr val="404040"/>
                </a:solidFill>
                <a:latin typeface="Trebuchet MS"/>
                <a:cs typeface="Trebuchet MS"/>
              </a:rPr>
              <a:t>to</a:t>
            </a:r>
            <a:r>
              <a:rPr sz="2400" spc="-75">
                <a:solidFill>
                  <a:srgbClr val="404040"/>
                </a:solidFill>
                <a:latin typeface="Trebuchet MS"/>
                <a:cs typeface="Trebuchet MS"/>
              </a:rPr>
              <a:t> </a:t>
            </a:r>
            <a:r>
              <a:rPr sz="2400" spc="85">
                <a:solidFill>
                  <a:srgbClr val="404040"/>
                </a:solidFill>
                <a:latin typeface="Trebuchet MS"/>
                <a:cs typeface="Trebuchet MS"/>
              </a:rPr>
              <a:t>a</a:t>
            </a:r>
            <a:r>
              <a:rPr sz="2400" spc="-100">
                <a:solidFill>
                  <a:srgbClr val="404040"/>
                </a:solidFill>
                <a:latin typeface="Trebuchet MS"/>
                <a:cs typeface="Trebuchet MS"/>
              </a:rPr>
              <a:t> </a:t>
            </a:r>
            <a:r>
              <a:rPr sz="2400">
                <a:solidFill>
                  <a:srgbClr val="404040"/>
                </a:solidFill>
                <a:latin typeface="Trebuchet MS"/>
                <a:cs typeface="Trebuchet MS"/>
              </a:rPr>
              <a:t>new</a:t>
            </a:r>
            <a:r>
              <a:rPr sz="2400" spc="-65">
                <a:solidFill>
                  <a:srgbClr val="404040"/>
                </a:solidFill>
                <a:latin typeface="Trebuchet MS"/>
                <a:cs typeface="Trebuchet MS"/>
              </a:rPr>
              <a:t> </a:t>
            </a:r>
            <a:r>
              <a:rPr sz="2400" spc="-10">
                <a:solidFill>
                  <a:srgbClr val="404040"/>
                </a:solidFill>
                <a:latin typeface="Trebuchet MS"/>
                <a:cs typeface="Trebuchet MS"/>
              </a:rPr>
              <a:t>model,</a:t>
            </a:r>
            <a:r>
              <a:rPr sz="2400" spc="-114">
                <a:solidFill>
                  <a:srgbClr val="404040"/>
                </a:solidFill>
                <a:latin typeface="Trebuchet MS"/>
                <a:cs typeface="Trebuchet MS"/>
              </a:rPr>
              <a:t> </a:t>
            </a:r>
            <a:r>
              <a:rPr sz="2400" spc="100">
                <a:solidFill>
                  <a:srgbClr val="404040"/>
                </a:solidFill>
                <a:latin typeface="Trebuchet MS"/>
                <a:cs typeface="Trebuchet MS"/>
              </a:rPr>
              <a:t>in</a:t>
            </a:r>
            <a:r>
              <a:rPr sz="2400" spc="-55">
                <a:solidFill>
                  <a:srgbClr val="404040"/>
                </a:solidFill>
                <a:latin typeface="Trebuchet MS"/>
                <a:cs typeface="Trebuchet MS"/>
              </a:rPr>
              <a:t> </a:t>
            </a:r>
            <a:r>
              <a:rPr sz="2400" spc="45">
                <a:solidFill>
                  <a:srgbClr val="404040"/>
                </a:solidFill>
                <a:latin typeface="Trebuchet MS"/>
                <a:cs typeface="Trebuchet MS"/>
              </a:rPr>
              <a:t>contrast </a:t>
            </a:r>
            <a:r>
              <a:rPr sz="2400">
                <a:solidFill>
                  <a:srgbClr val="404040"/>
                </a:solidFill>
                <a:latin typeface="Trebuchet MS"/>
                <a:cs typeface="Trebuchet MS"/>
              </a:rPr>
              <a:t>with</a:t>
            </a:r>
            <a:r>
              <a:rPr sz="2400" spc="20">
                <a:solidFill>
                  <a:srgbClr val="404040"/>
                </a:solidFill>
                <a:latin typeface="Trebuchet MS"/>
                <a:cs typeface="Trebuchet MS"/>
              </a:rPr>
              <a:t> </a:t>
            </a:r>
            <a:r>
              <a:rPr sz="2400">
                <a:solidFill>
                  <a:srgbClr val="404040"/>
                </a:solidFill>
                <a:latin typeface="Trebuchet MS"/>
                <a:cs typeface="Trebuchet MS"/>
              </a:rPr>
              <a:t>in-context</a:t>
            </a:r>
            <a:r>
              <a:rPr sz="2400" spc="-35">
                <a:solidFill>
                  <a:srgbClr val="404040"/>
                </a:solidFill>
                <a:latin typeface="Trebuchet MS"/>
                <a:cs typeface="Trebuchet MS"/>
              </a:rPr>
              <a:t> </a:t>
            </a:r>
            <a:r>
              <a:rPr sz="2400">
                <a:solidFill>
                  <a:srgbClr val="404040"/>
                </a:solidFill>
                <a:latin typeface="Trebuchet MS"/>
                <a:cs typeface="Trebuchet MS"/>
              </a:rPr>
              <a:t>learning,</a:t>
            </a:r>
            <a:r>
              <a:rPr sz="2400" spc="-35">
                <a:solidFill>
                  <a:srgbClr val="404040"/>
                </a:solidFill>
                <a:latin typeface="Trebuchet MS"/>
                <a:cs typeface="Trebuchet MS"/>
              </a:rPr>
              <a:t> </a:t>
            </a:r>
            <a:r>
              <a:rPr sz="2400" spc="80">
                <a:solidFill>
                  <a:srgbClr val="404040"/>
                </a:solidFill>
                <a:latin typeface="Trebuchet MS"/>
                <a:cs typeface="Trebuchet MS"/>
              </a:rPr>
              <a:t>which</a:t>
            </a:r>
            <a:r>
              <a:rPr sz="2400" spc="20">
                <a:solidFill>
                  <a:srgbClr val="404040"/>
                </a:solidFill>
                <a:latin typeface="Trebuchet MS"/>
                <a:cs typeface="Trebuchet MS"/>
              </a:rPr>
              <a:t> </a:t>
            </a:r>
            <a:r>
              <a:rPr sz="2400" spc="170">
                <a:solidFill>
                  <a:srgbClr val="404040"/>
                </a:solidFill>
                <a:latin typeface="Trebuchet MS"/>
                <a:cs typeface="Trebuchet MS"/>
              </a:rPr>
              <a:t>is</a:t>
            </a:r>
            <a:r>
              <a:rPr sz="2400" spc="-85">
                <a:solidFill>
                  <a:srgbClr val="404040"/>
                </a:solidFill>
                <a:latin typeface="Trebuchet MS"/>
                <a:cs typeface="Trebuchet MS"/>
              </a:rPr>
              <a:t> </a:t>
            </a:r>
            <a:r>
              <a:rPr sz="2400" spc="60">
                <a:solidFill>
                  <a:srgbClr val="404040"/>
                </a:solidFill>
                <a:latin typeface="Trebuchet MS"/>
                <a:cs typeface="Trebuchet MS"/>
              </a:rPr>
              <a:t>considered</a:t>
            </a:r>
            <a:r>
              <a:rPr sz="2400" spc="-40">
                <a:solidFill>
                  <a:srgbClr val="404040"/>
                </a:solidFill>
                <a:latin typeface="Trebuchet MS"/>
                <a:cs typeface="Trebuchet MS"/>
              </a:rPr>
              <a:t> </a:t>
            </a:r>
            <a:r>
              <a:rPr sz="2400" spc="-45">
                <a:solidFill>
                  <a:srgbClr val="404040"/>
                </a:solidFill>
                <a:latin typeface="Trebuchet MS"/>
                <a:cs typeface="Trebuchet MS"/>
              </a:rPr>
              <a:t></a:t>
            </a:r>
            <a:r>
              <a:rPr sz="2400" spc="-45">
                <a:solidFill>
                  <a:srgbClr val="4F81BC"/>
                </a:solidFill>
                <a:latin typeface="Trebuchet MS"/>
                <a:cs typeface="Trebuchet MS"/>
              </a:rPr>
              <a:t>ephemeral</a:t>
            </a:r>
            <a:r>
              <a:rPr sz="2400" spc="-45">
                <a:solidFill>
                  <a:srgbClr val="404040"/>
                </a:solidFill>
                <a:latin typeface="Trebuchet MS"/>
                <a:cs typeface="Trebuchet MS"/>
              </a:rPr>
              <a:t>.”</a:t>
            </a:r>
            <a:endParaRPr sz="2400">
              <a:latin typeface="Trebuchet MS"/>
              <a:cs typeface="Trebuchet MS"/>
            </a:endParaRPr>
          </a:p>
          <a:p>
            <a:pPr>
              <a:lnSpc>
                <a:spcPct val="100000"/>
              </a:lnSpc>
              <a:spcBef>
                <a:spcPts val="700"/>
              </a:spcBef>
              <a:tabLst>
                <a:tab pos="11456670" algn="l"/>
              </a:tabLst>
            </a:pPr>
            <a:r>
              <a:rPr sz="1100" spc="-10">
                <a:solidFill>
                  <a:srgbClr val="7E7E7E"/>
                </a:solidFill>
                <a:latin typeface="Trebuchet MS"/>
                <a:cs typeface="Trebuchet MS"/>
              </a:rPr>
              <a:t>P</a:t>
            </a:r>
            <a:r>
              <a:rPr sz="900" spc="-10">
                <a:solidFill>
                  <a:srgbClr val="7E7E7E"/>
                </a:solidFill>
                <a:latin typeface="Trebuchet MS"/>
                <a:cs typeface="Trebuchet MS"/>
              </a:rPr>
              <a:t>ROTOPAPAS</a:t>
            </a:r>
            <a:r>
              <a:rPr sz="900">
                <a:solidFill>
                  <a:srgbClr val="7E7E7E"/>
                </a:solidFill>
                <a:latin typeface="Trebuchet MS"/>
                <a:cs typeface="Trebuchet MS"/>
              </a:rPr>
              <a:t>	</a:t>
            </a:r>
            <a:r>
              <a:rPr sz="1800" spc="-67" baseline="-20833">
                <a:solidFill>
                  <a:srgbClr val="888888"/>
                </a:solidFill>
                <a:latin typeface="Trebuchet MS"/>
                <a:cs typeface="Trebuchet MS"/>
              </a:rPr>
              <a:t>12</a:t>
            </a:r>
            <a:endParaRPr sz="1800" baseline="-20833">
              <a:latin typeface="Trebuchet MS"/>
              <a:cs typeface="Trebuchet MS"/>
            </a:endParaRPr>
          </a:p>
        </p:txBody>
      </p:sp>
      <p:sp>
        <p:nvSpPr>
          <p:cNvPr id="3" name="object 3"/>
          <p:cNvSpPr/>
          <p:nvPr/>
        </p:nvSpPr>
        <p:spPr>
          <a:xfrm>
            <a:off x="857250" y="3228975"/>
            <a:ext cx="47625" cy="1943100"/>
          </a:xfrm>
          <a:custGeom>
            <a:avLst/>
            <a:gdLst/>
            <a:ahLst/>
            <a:cxnLst/>
            <a:rect l="l" t="t" r="r" b="b"/>
            <a:pathLst>
              <a:path w="47625" h="1943100">
                <a:moveTo>
                  <a:pt x="0" y="1943100"/>
                </a:moveTo>
                <a:lnTo>
                  <a:pt x="47625" y="1943100"/>
                </a:lnTo>
                <a:lnTo>
                  <a:pt x="47625" y="0"/>
                </a:lnTo>
                <a:lnTo>
                  <a:pt x="0" y="0"/>
                </a:lnTo>
                <a:lnTo>
                  <a:pt x="0" y="1943100"/>
                </a:lnTo>
                <a:close/>
              </a:path>
            </a:pathLst>
          </a:custGeom>
          <a:solidFill>
            <a:srgbClr val="C0504D"/>
          </a:solidFill>
        </p:spPr>
        <p:txBody>
          <a:bodyPr wrap="square" lIns="0" tIns="0" rIns="0" bIns="0" rtlCol="0"/>
          <a:lstStyle/>
          <a:p>
            <a:endParaRPr/>
          </a:p>
        </p:txBody>
      </p:sp>
      <p:grpSp>
        <p:nvGrpSpPr>
          <p:cNvPr id="4" name="object 4"/>
          <p:cNvGrpSpPr/>
          <p:nvPr/>
        </p:nvGrpSpPr>
        <p:grpSpPr>
          <a:xfrm>
            <a:off x="838200" y="3209925"/>
            <a:ext cx="5086350" cy="1981200"/>
            <a:chOff x="838200" y="3209925"/>
            <a:chExt cx="5086350" cy="1981200"/>
          </a:xfrm>
        </p:grpSpPr>
        <p:sp>
          <p:nvSpPr>
            <p:cNvPr id="5" name="object 5"/>
            <p:cNvSpPr/>
            <p:nvPr/>
          </p:nvSpPr>
          <p:spPr>
            <a:xfrm>
              <a:off x="5553075" y="3228975"/>
              <a:ext cx="352425" cy="1943100"/>
            </a:xfrm>
            <a:custGeom>
              <a:avLst/>
              <a:gdLst/>
              <a:ahLst/>
              <a:cxnLst/>
              <a:rect l="l" t="t" r="r" b="b"/>
              <a:pathLst>
                <a:path w="352425" h="1943100">
                  <a:moveTo>
                    <a:pt x="0" y="1943100"/>
                  </a:moveTo>
                  <a:lnTo>
                    <a:pt x="352425" y="1943100"/>
                  </a:lnTo>
                  <a:lnTo>
                    <a:pt x="352425" y="0"/>
                  </a:lnTo>
                  <a:lnTo>
                    <a:pt x="0" y="0"/>
                  </a:lnTo>
                  <a:lnTo>
                    <a:pt x="0" y="1943100"/>
                  </a:lnTo>
                  <a:close/>
                </a:path>
              </a:pathLst>
            </a:custGeom>
            <a:solidFill>
              <a:srgbClr val="C0504D"/>
            </a:solidFill>
          </p:spPr>
          <p:txBody>
            <a:bodyPr wrap="square" lIns="0" tIns="0" rIns="0" bIns="0" rtlCol="0"/>
            <a:lstStyle/>
            <a:p>
              <a:endParaRPr/>
            </a:p>
          </p:txBody>
        </p:sp>
        <p:sp>
          <p:nvSpPr>
            <p:cNvPr id="6" name="object 6"/>
            <p:cNvSpPr/>
            <p:nvPr/>
          </p:nvSpPr>
          <p:spPr>
            <a:xfrm>
              <a:off x="857250" y="3228975"/>
              <a:ext cx="5048250" cy="1943100"/>
            </a:xfrm>
            <a:custGeom>
              <a:avLst/>
              <a:gdLst/>
              <a:ahLst/>
              <a:cxnLst/>
              <a:rect l="l" t="t" r="r" b="b"/>
              <a:pathLst>
                <a:path w="5048250" h="1943100">
                  <a:moveTo>
                    <a:pt x="0" y="1943100"/>
                  </a:moveTo>
                  <a:lnTo>
                    <a:pt x="5048250" y="1943100"/>
                  </a:lnTo>
                  <a:lnTo>
                    <a:pt x="5048250" y="0"/>
                  </a:lnTo>
                  <a:lnTo>
                    <a:pt x="0" y="0"/>
                  </a:lnTo>
                  <a:lnTo>
                    <a:pt x="0" y="1943100"/>
                  </a:lnTo>
                  <a:close/>
                </a:path>
              </a:pathLst>
            </a:custGeom>
            <a:ln w="38100">
              <a:solidFill>
                <a:srgbClr val="622422"/>
              </a:solidFill>
            </a:ln>
          </p:spPr>
          <p:txBody>
            <a:bodyPr wrap="square" lIns="0" tIns="0" rIns="0" bIns="0" rtlCol="0"/>
            <a:lstStyle/>
            <a:p>
              <a:endParaRPr/>
            </a:p>
          </p:txBody>
        </p:sp>
      </p:grpSp>
      <p:grpSp>
        <p:nvGrpSpPr>
          <p:cNvPr id="7" name="object 7"/>
          <p:cNvGrpSpPr/>
          <p:nvPr/>
        </p:nvGrpSpPr>
        <p:grpSpPr>
          <a:xfrm>
            <a:off x="6553200" y="3219450"/>
            <a:ext cx="4686300" cy="1981200"/>
            <a:chOff x="6553200" y="3219450"/>
            <a:chExt cx="4686300" cy="1981200"/>
          </a:xfrm>
        </p:grpSpPr>
        <p:sp>
          <p:nvSpPr>
            <p:cNvPr id="8" name="object 8"/>
            <p:cNvSpPr/>
            <p:nvPr/>
          </p:nvSpPr>
          <p:spPr>
            <a:xfrm>
              <a:off x="6572250" y="3238500"/>
              <a:ext cx="4648200" cy="1943100"/>
            </a:xfrm>
            <a:custGeom>
              <a:avLst/>
              <a:gdLst/>
              <a:ahLst/>
              <a:cxnLst/>
              <a:rect l="l" t="t" r="r" b="b"/>
              <a:pathLst>
                <a:path w="4648200" h="1943100">
                  <a:moveTo>
                    <a:pt x="4648200" y="0"/>
                  </a:moveTo>
                  <a:lnTo>
                    <a:pt x="0" y="0"/>
                  </a:lnTo>
                  <a:lnTo>
                    <a:pt x="0" y="1943100"/>
                  </a:lnTo>
                  <a:lnTo>
                    <a:pt x="4648200" y="1943100"/>
                  </a:lnTo>
                  <a:lnTo>
                    <a:pt x="4648200" y="0"/>
                  </a:lnTo>
                  <a:close/>
                </a:path>
              </a:pathLst>
            </a:custGeom>
            <a:solidFill>
              <a:srgbClr val="4F81BC"/>
            </a:solidFill>
          </p:spPr>
          <p:txBody>
            <a:bodyPr wrap="square" lIns="0" tIns="0" rIns="0" bIns="0" rtlCol="0"/>
            <a:lstStyle/>
            <a:p>
              <a:endParaRPr/>
            </a:p>
          </p:txBody>
        </p:sp>
        <p:sp>
          <p:nvSpPr>
            <p:cNvPr id="9" name="object 9"/>
            <p:cNvSpPr/>
            <p:nvPr/>
          </p:nvSpPr>
          <p:spPr>
            <a:xfrm>
              <a:off x="6572250" y="3238500"/>
              <a:ext cx="4648200" cy="1943100"/>
            </a:xfrm>
            <a:custGeom>
              <a:avLst/>
              <a:gdLst/>
              <a:ahLst/>
              <a:cxnLst/>
              <a:rect l="l" t="t" r="r" b="b"/>
              <a:pathLst>
                <a:path w="4648200" h="1943100">
                  <a:moveTo>
                    <a:pt x="0" y="1943100"/>
                  </a:moveTo>
                  <a:lnTo>
                    <a:pt x="4648200" y="1943100"/>
                  </a:lnTo>
                  <a:lnTo>
                    <a:pt x="4648200" y="0"/>
                  </a:lnTo>
                  <a:lnTo>
                    <a:pt x="0" y="0"/>
                  </a:lnTo>
                  <a:lnTo>
                    <a:pt x="0" y="1943100"/>
                  </a:lnTo>
                  <a:close/>
                </a:path>
              </a:pathLst>
            </a:custGeom>
            <a:ln w="38100">
              <a:solidFill>
                <a:srgbClr val="000000"/>
              </a:solidFill>
            </a:ln>
          </p:spPr>
          <p:txBody>
            <a:bodyPr wrap="square" lIns="0" tIns="0" rIns="0" bIns="0" rtlCol="0"/>
            <a:lstStyle/>
            <a:p>
              <a:endParaRPr/>
            </a:p>
          </p:txBody>
        </p:sp>
      </p:grpSp>
      <p:grpSp>
        <p:nvGrpSpPr>
          <p:cNvPr id="10" name="object 10"/>
          <p:cNvGrpSpPr/>
          <p:nvPr/>
        </p:nvGrpSpPr>
        <p:grpSpPr>
          <a:xfrm>
            <a:off x="0" y="0"/>
            <a:ext cx="12192000" cy="6858000"/>
            <a:chOff x="0" y="0"/>
            <a:chExt cx="12192000" cy="6858000"/>
          </a:xfrm>
        </p:grpSpPr>
        <p:pic>
          <p:nvPicPr>
            <p:cNvPr id="11" name="object 11"/>
            <p:cNvPicPr/>
            <p:nvPr/>
          </p:nvPicPr>
          <p:blipFill>
            <a:blip r:embed="rId2" cstate="print"/>
            <a:stretch>
              <a:fillRect/>
            </a:stretch>
          </p:blipFill>
          <p:spPr>
            <a:xfrm>
              <a:off x="0" y="0"/>
              <a:ext cx="12192000" cy="6857999"/>
            </a:xfrm>
            <a:prstGeom prst="rect">
              <a:avLst/>
            </a:prstGeom>
          </p:spPr>
        </p:pic>
        <p:sp>
          <p:nvSpPr>
            <p:cNvPr id="12" name="object 12"/>
            <p:cNvSpPr/>
            <p:nvPr/>
          </p:nvSpPr>
          <p:spPr>
            <a:xfrm>
              <a:off x="904875" y="3048000"/>
              <a:ext cx="4648200" cy="2305050"/>
            </a:xfrm>
            <a:custGeom>
              <a:avLst/>
              <a:gdLst/>
              <a:ahLst/>
              <a:cxnLst/>
              <a:rect l="l" t="t" r="r" b="b"/>
              <a:pathLst>
                <a:path w="4648200" h="2305050">
                  <a:moveTo>
                    <a:pt x="4648200" y="0"/>
                  </a:moveTo>
                  <a:lnTo>
                    <a:pt x="0" y="0"/>
                  </a:lnTo>
                  <a:lnTo>
                    <a:pt x="0" y="2305050"/>
                  </a:lnTo>
                  <a:lnTo>
                    <a:pt x="4648200" y="2305050"/>
                  </a:lnTo>
                  <a:lnTo>
                    <a:pt x="4648200" y="0"/>
                  </a:lnTo>
                  <a:close/>
                </a:path>
              </a:pathLst>
            </a:custGeom>
            <a:solidFill>
              <a:srgbClr val="9BBA58"/>
            </a:solidFill>
          </p:spPr>
          <p:txBody>
            <a:bodyPr wrap="square" lIns="0" tIns="0" rIns="0" bIns="0" rtlCol="0"/>
            <a:lstStyle/>
            <a:p>
              <a:endParaRPr/>
            </a:p>
          </p:txBody>
        </p:sp>
        <p:sp>
          <p:nvSpPr>
            <p:cNvPr id="13" name="object 13"/>
            <p:cNvSpPr/>
            <p:nvPr/>
          </p:nvSpPr>
          <p:spPr>
            <a:xfrm>
              <a:off x="904875" y="3048000"/>
              <a:ext cx="4648200" cy="2305050"/>
            </a:xfrm>
            <a:custGeom>
              <a:avLst/>
              <a:gdLst/>
              <a:ahLst/>
              <a:cxnLst/>
              <a:rect l="l" t="t" r="r" b="b"/>
              <a:pathLst>
                <a:path w="4648200" h="2305050">
                  <a:moveTo>
                    <a:pt x="0" y="2305050"/>
                  </a:moveTo>
                  <a:lnTo>
                    <a:pt x="4648200" y="2305050"/>
                  </a:lnTo>
                  <a:lnTo>
                    <a:pt x="4648200" y="0"/>
                  </a:lnTo>
                  <a:lnTo>
                    <a:pt x="0" y="0"/>
                  </a:lnTo>
                  <a:lnTo>
                    <a:pt x="0" y="2305050"/>
                  </a:lnTo>
                  <a:close/>
                </a:path>
              </a:pathLst>
            </a:custGeom>
            <a:ln w="38100">
              <a:solidFill>
                <a:srgbClr val="00AF50"/>
              </a:solidFill>
            </a:ln>
          </p:spPr>
          <p:txBody>
            <a:bodyPr wrap="square" lIns="0" tIns="0" rIns="0" bIns="0" rtlCol="0"/>
            <a:lstStyle/>
            <a:p>
              <a:endParaRPr/>
            </a:p>
          </p:txBody>
        </p:sp>
      </p:grpSp>
      <p:sp>
        <p:nvSpPr>
          <p:cNvPr id="14" name="object 14"/>
          <p:cNvSpPr txBox="1"/>
          <p:nvPr/>
        </p:nvSpPr>
        <p:spPr>
          <a:xfrm>
            <a:off x="1001712" y="3064827"/>
            <a:ext cx="4404360" cy="2223135"/>
          </a:xfrm>
          <a:prstGeom prst="rect">
            <a:avLst/>
          </a:prstGeom>
        </p:spPr>
        <p:txBody>
          <a:bodyPr vert="horz" wrap="square" lIns="0" tIns="11430" rIns="0" bIns="0" rtlCol="0">
            <a:spAutoFit/>
          </a:bodyPr>
          <a:lstStyle/>
          <a:p>
            <a:pPr marR="5080">
              <a:lnSpc>
                <a:spcPct val="100400"/>
              </a:lnSpc>
              <a:spcBef>
                <a:spcPts val="90"/>
              </a:spcBef>
            </a:pPr>
            <a:r>
              <a:rPr sz="2400" spc="55">
                <a:solidFill>
                  <a:srgbClr val="404040"/>
                </a:solidFill>
                <a:latin typeface="Trebuchet MS"/>
                <a:cs typeface="Trebuchet MS"/>
              </a:rPr>
              <a:t>You</a:t>
            </a:r>
            <a:r>
              <a:rPr sz="2400" spc="-185">
                <a:solidFill>
                  <a:srgbClr val="404040"/>
                </a:solidFill>
                <a:latin typeface="Trebuchet MS"/>
                <a:cs typeface="Trebuchet MS"/>
              </a:rPr>
              <a:t> </a:t>
            </a:r>
            <a:r>
              <a:rPr sz="2400" spc="120">
                <a:solidFill>
                  <a:srgbClr val="404040"/>
                </a:solidFill>
                <a:latin typeface="Trebuchet MS"/>
                <a:cs typeface="Trebuchet MS"/>
              </a:rPr>
              <a:t>may</a:t>
            </a:r>
            <a:r>
              <a:rPr sz="2400" spc="-180">
                <a:solidFill>
                  <a:srgbClr val="404040"/>
                </a:solidFill>
                <a:latin typeface="Trebuchet MS"/>
                <a:cs typeface="Trebuchet MS"/>
              </a:rPr>
              <a:t> </a:t>
            </a:r>
            <a:r>
              <a:rPr sz="2400">
                <a:solidFill>
                  <a:srgbClr val="404040"/>
                </a:solidFill>
                <a:latin typeface="Trebuchet MS"/>
                <a:cs typeface="Trebuchet MS"/>
              </a:rPr>
              <a:t>recall</a:t>
            </a:r>
            <a:r>
              <a:rPr sz="2400" spc="-140">
                <a:solidFill>
                  <a:srgbClr val="404040"/>
                </a:solidFill>
                <a:latin typeface="Trebuchet MS"/>
                <a:cs typeface="Trebuchet MS"/>
              </a:rPr>
              <a:t> </a:t>
            </a:r>
            <a:r>
              <a:rPr sz="2400" b="1" spc="114">
                <a:solidFill>
                  <a:srgbClr val="404040"/>
                </a:solidFill>
                <a:latin typeface="Trebuchet MS"/>
                <a:cs typeface="Trebuchet MS"/>
              </a:rPr>
              <a:t>in-</a:t>
            </a:r>
            <a:r>
              <a:rPr sz="2400" b="1" spc="40">
                <a:solidFill>
                  <a:srgbClr val="404040"/>
                </a:solidFill>
                <a:latin typeface="Trebuchet MS"/>
                <a:cs typeface="Trebuchet MS"/>
              </a:rPr>
              <a:t>context </a:t>
            </a:r>
            <a:r>
              <a:rPr sz="2400" b="1" spc="100">
                <a:solidFill>
                  <a:srgbClr val="404040"/>
                </a:solidFill>
                <a:latin typeface="Trebuchet MS"/>
                <a:cs typeface="Trebuchet MS"/>
              </a:rPr>
              <a:t>learning</a:t>
            </a:r>
            <a:r>
              <a:rPr sz="2400" b="1" spc="40">
                <a:solidFill>
                  <a:srgbClr val="404040"/>
                </a:solidFill>
                <a:latin typeface="Trebuchet MS"/>
                <a:cs typeface="Trebuchet MS"/>
              </a:rPr>
              <a:t> </a:t>
            </a:r>
            <a:r>
              <a:rPr sz="2400">
                <a:solidFill>
                  <a:srgbClr val="404040"/>
                </a:solidFill>
                <a:latin typeface="Trebuchet MS"/>
                <a:cs typeface="Trebuchet MS"/>
              </a:rPr>
              <a:t>from</a:t>
            </a:r>
            <a:r>
              <a:rPr sz="2400" spc="-65">
                <a:solidFill>
                  <a:srgbClr val="404040"/>
                </a:solidFill>
                <a:latin typeface="Trebuchet MS"/>
                <a:cs typeface="Trebuchet MS"/>
              </a:rPr>
              <a:t> </a:t>
            </a:r>
            <a:r>
              <a:rPr sz="2400" spc="70">
                <a:solidFill>
                  <a:srgbClr val="404040"/>
                </a:solidFill>
                <a:latin typeface="Trebuchet MS"/>
                <a:cs typeface="Trebuchet MS"/>
              </a:rPr>
              <a:t>previous</a:t>
            </a:r>
            <a:r>
              <a:rPr sz="2400" spc="-130">
                <a:solidFill>
                  <a:srgbClr val="404040"/>
                </a:solidFill>
                <a:latin typeface="Trebuchet MS"/>
                <a:cs typeface="Trebuchet MS"/>
              </a:rPr>
              <a:t> </a:t>
            </a:r>
            <a:r>
              <a:rPr sz="2400" spc="-10">
                <a:solidFill>
                  <a:srgbClr val="404040"/>
                </a:solidFill>
                <a:latin typeface="Trebuchet MS"/>
                <a:cs typeface="Trebuchet MS"/>
              </a:rPr>
              <a:t>lecture </a:t>
            </a:r>
            <a:r>
              <a:rPr sz="2400">
                <a:solidFill>
                  <a:srgbClr val="404040"/>
                </a:solidFill>
                <a:latin typeface="Trebuchet MS"/>
                <a:cs typeface="Trebuchet MS"/>
              </a:rPr>
              <a:t>with</a:t>
            </a:r>
            <a:r>
              <a:rPr sz="2400" spc="-50">
                <a:solidFill>
                  <a:srgbClr val="404040"/>
                </a:solidFill>
                <a:latin typeface="Trebuchet MS"/>
                <a:cs typeface="Trebuchet MS"/>
              </a:rPr>
              <a:t> </a:t>
            </a:r>
            <a:r>
              <a:rPr sz="2400" spc="-30">
                <a:solidFill>
                  <a:srgbClr val="404040"/>
                </a:solidFill>
                <a:latin typeface="Trebuchet MS"/>
                <a:cs typeface="Trebuchet MS"/>
              </a:rPr>
              <a:t>reference</a:t>
            </a:r>
            <a:r>
              <a:rPr sz="2400" spc="-50">
                <a:solidFill>
                  <a:srgbClr val="404040"/>
                </a:solidFill>
                <a:latin typeface="Trebuchet MS"/>
                <a:cs typeface="Trebuchet MS"/>
              </a:rPr>
              <a:t> </a:t>
            </a:r>
            <a:r>
              <a:rPr sz="2400">
                <a:solidFill>
                  <a:srgbClr val="404040"/>
                </a:solidFill>
                <a:latin typeface="Trebuchet MS"/>
                <a:cs typeface="Trebuchet MS"/>
              </a:rPr>
              <a:t>to</a:t>
            </a:r>
            <a:r>
              <a:rPr sz="2400" spc="-65">
                <a:solidFill>
                  <a:srgbClr val="404040"/>
                </a:solidFill>
                <a:latin typeface="Trebuchet MS"/>
                <a:cs typeface="Trebuchet MS"/>
              </a:rPr>
              <a:t> </a:t>
            </a:r>
            <a:r>
              <a:rPr sz="2400" spc="-10">
                <a:solidFill>
                  <a:srgbClr val="404040"/>
                </a:solidFill>
                <a:latin typeface="Trebuchet MS"/>
                <a:cs typeface="Trebuchet MS"/>
              </a:rPr>
              <a:t>prompting.</a:t>
            </a:r>
            <a:endParaRPr sz="2400">
              <a:latin typeface="Trebuchet MS"/>
              <a:cs typeface="Trebuchet MS"/>
            </a:endParaRPr>
          </a:p>
          <a:p>
            <a:pPr>
              <a:lnSpc>
                <a:spcPct val="100000"/>
              </a:lnSpc>
              <a:spcBef>
                <a:spcPts val="225"/>
              </a:spcBef>
            </a:pPr>
            <a:endParaRPr sz="2400">
              <a:latin typeface="Trebuchet MS"/>
              <a:cs typeface="Trebuchet MS"/>
            </a:endParaRPr>
          </a:p>
          <a:p>
            <a:pPr marR="148590">
              <a:lnSpc>
                <a:spcPts val="2860"/>
              </a:lnSpc>
              <a:spcBef>
                <a:spcPts val="5"/>
              </a:spcBef>
            </a:pPr>
            <a:r>
              <a:rPr sz="2400" spc="-40">
                <a:solidFill>
                  <a:srgbClr val="404040"/>
                </a:solidFill>
                <a:latin typeface="Trebuchet MS"/>
                <a:cs typeface="Trebuchet MS"/>
              </a:rPr>
              <a:t>Let’s</a:t>
            </a:r>
            <a:r>
              <a:rPr sz="2400" spc="-95">
                <a:solidFill>
                  <a:srgbClr val="404040"/>
                </a:solidFill>
                <a:latin typeface="Trebuchet MS"/>
                <a:cs typeface="Trebuchet MS"/>
              </a:rPr>
              <a:t> </a:t>
            </a:r>
            <a:r>
              <a:rPr sz="2400" spc="85">
                <a:solidFill>
                  <a:srgbClr val="404040"/>
                </a:solidFill>
                <a:latin typeface="Trebuchet MS"/>
                <a:cs typeface="Trebuchet MS"/>
              </a:rPr>
              <a:t>focus</a:t>
            </a:r>
            <a:r>
              <a:rPr sz="2400" spc="-90">
                <a:solidFill>
                  <a:srgbClr val="404040"/>
                </a:solidFill>
                <a:latin typeface="Trebuchet MS"/>
                <a:cs typeface="Trebuchet MS"/>
              </a:rPr>
              <a:t> </a:t>
            </a:r>
            <a:r>
              <a:rPr sz="2400" spc="100">
                <a:solidFill>
                  <a:srgbClr val="404040"/>
                </a:solidFill>
                <a:latin typeface="Trebuchet MS"/>
                <a:cs typeface="Trebuchet MS"/>
              </a:rPr>
              <a:t>on</a:t>
            </a:r>
            <a:r>
              <a:rPr sz="2400" spc="-145">
                <a:solidFill>
                  <a:srgbClr val="404040"/>
                </a:solidFill>
                <a:latin typeface="Trebuchet MS"/>
                <a:cs typeface="Trebuchet MS"/>
              </a:rPr>
              <a:t> </a:t>
            </a:r>
            <a:r>
              <a:rPr sz="2400">
                <a:solidFill>
                  <a:srgbClr val="404040"/>
                </a:solidFill>
                <a:latin typeface="Trebuchet MS"/>
                <a:cs typeface="Trebuchet MS"/>
              </a:rPr>
              <a:t>fine-</a:t>
            </a:r>
            <a:r>
              <a:rPr sz="2400" spc="105">
                <a:solidFill>
                  <a:srgbClr val="404040"/>
                </a:solidFill>
                <a:latin typeface="Trebuchet MS"/>
                <a:cs typeface="Trebuchet MS"/>
              </a:rPr>
              <a:t>tuning</a:t>
            </a:r>
            <a:r>
              <a:rPr sz="2400" spc="-45">
                <a:solidFill>
                  <a:srgbClr val="404040"/>
                </a:solidFill>
                <a:latin typeface="Trebuchet MS"/>
                <a:cs typeface="Trebuchet MS"/>
              </a:rPr>
              <a:t> </a:t>
            </a:r>
            <a:r>
              <a:rPr sz="2400" spc="70">
                <a:solidFill>
                  <a:srgbClr val="404040"/>
                </a:solidFill>
                <a:latin typeface="Trebuchet MS"/>
                <a:cs typeface="Trebuchet MS"/>
              </a:rPr>
              <a:t>and how</a:t>
            </a:r>
            <a:r>
              <a:rPr sz="2400" spc="-165">
                <a:solidFill>
                  <a:srgbClr val="404040"/>
                </a:solidFill>
                <a:latin typeface="Trebuchet MS"/>
                <a:cs typeface="Trebuchet MS"/>
              </a:rPr>
              <a:t> </a:t>
            </a:r>
            <a:r>
              <a:rPr sz="2400">
                <a:solidFill>
                  <a:srgbClr val="404040"/>
                </a:solidFill>
                <a:latin typeface="Trebuchet MS"/>
                <a:cs typeface="Trebuchet MS"/>
              </a:rPr>
              <a:t>it</a:t>
            </a:r>
            <a:r>
              <a:rPr sz="2400" spc="-135">
                <a:solidFill>
                  <a:srgbClr val="404040"/>
                </a:solidFill>
                <a:latin typeface="Trebuchet MS"/>
                <a:cs typeface="Trebuchet MS"/>
              </a:rPr>
              <a:t> </a:t>
            </a:r>
            <a:r>
              <a:rPr sz="2400" spc="135">
                <a:solidFill>
                  <a:srgbClr val="404040"/>
                </a:solidFill>
                <a:latin typeface="Trebuchet MS"/>
                <a:cs typeface="Trebuchet MS"/>
              </a:rPr>
              <a:t>makes</a:t>
            </a:r>
            <a:r>
              <a:rPr sz="2400" spc="-110">
                <a:solidFill>
                  <a:srgbClr val="404040"/>
                </a:solidFill>
                <a:latin typeface="Trebuchet MS"/>
                <a:cs typeface="Trebuchet MS"/>
              </a:rPr>
              <a:t> </a:t>
            </a:r>
            <a:r>
              <a:rPr sz="2400" spc="55">
                <a:solidFill>
                  <a:srgbClr val="404040"/>
                </a:solidFill>
                <a:latin typeface="Trebuchet MS"/>
                <a:cs typeface="Trebuchet MS"/>
              </a:rPr>
              <a:t>our</a:t>
            </a:r>
            <a:r>
              <a:rPr sz="2400" spc="-190">
                <a:solidFill>
                  <a:srgbClr val="404040"/>
                </a:solidFill>
                <a:latin typeface="Trebuchet MS"/>
                <a:cs typeface="Trebuchet MS"/>
              </a:rPr>
              <a:t> </a:t>
            </a:r>
            <a:r>
              <a:rPr sz="2400" spc="75">
                <a:solidFill>
                  <a:srgbClr val="404040"/>
                </a:solidFill>
                <a:latin typeface="Trebuchet MS"/>
                <a:cs typeface="Trebuchet MS"/>
              </a:rPr>
              <a:t>LLM</a:t>
            </a:r>
            <a:r>
              <a:rPr sz="2400" spc="-155">
                <a:solidFill>
                  <a:srgbClr val="404040"/>
                </a:solidFill>
                <a:latin typeface="Trebuchet MS"/>
                <a:cs typeface="Trebuchet MS"/>
              </a:rPr>
              <a:t> </a:t>
            </a:r>
            <a:r>
              <a:rPr sz="2400" spc="-10">
                <a:solidFill>
                  <a:srgbClr val="404040"/>
                </a:solidFill>
                <a:latin typeface="Trebuchet MS"/>
                <a:cs typeface="Trebuchet MS"/>
              </a:rPr>
              <a:t>better.</a:t>
            </a:r>
            <a:endParaRPr sz="2400">
              <a:latin typeface="Trebuchet MS"/>
              <a:cs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9" name="object 9"/>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69</a:t>
            </a:r>
          </a:p>
        </p:txBody>
      </p:sp>
      <p:sp>
        <p:nvSpPr>
          <p:cNvPr id="3" name="object 3"/>
          <p:cNvSpPr txBox="1"/>
          <p:nvPr/>
        </p:nvSpPr>
        <p:spPr>
          <a:xfrm>
            <a:off x="1229994" y="1629410"/>
            <a:ext cx="4034790" cy="449580"/>
          </a:xfrm>
          <a:prstGeom prst="rect">
            <a:avLst/>
          </a:prstGeom>
        </p:spPr>
        <p:txBody>
          <a:bodyPr vert="horz" wrap="square" lIns="0" tIns="16510" rIns="0" bIns="0" rtlCol="0">
            <a:spAutoFit/>
          </a:bodyPr>
          <a:lstStyle/>
          <a:p>
            <a:pPr marL="38100">
              <a:lnSpc>
                <a:spcPct val="100000"/>
              </a:lnSpc>
              <a:spcBef>
                <a:spcPts val="130"/>
              </a:spcBef>
              <a:tabLst>
                <a:tab pos="1323340" algn="l"/>
              </a:tabLst>
            </a:pPr>
            <a:r>
              <a:rPr sz="2750" spc="95">
                <a:latin typeface="Cambria Math"/>
                <a:cs typeface="Cambria Math"/>
              </a:rPr>
              <a:t>𝑋</a:t>
            </a:r>
            <a:r>
              <a:rPr sz="3000" spc="142" baseline="29166">
                <a:latin typeface="Cambria Math"/>
                <a:cs typeface="Cambria Math"/>
              </a:rPr>
              <a:t>𝐼𝑛𝑡8</a:t>
            </a:r>
            <a:r>
              <a:rPr sz="3000" spc="727" baseline="29166">
                <a:latin typeface="Cambria Math"/>
                <a:cs typeface="Cambria Math"/>
              </a:rPr>
              <a:t> </a:t>
            </a:r>
            <a:r>
              <a:rPr sz="2750" spc="-50">
                <a:latin typeface="Cambria Math"/>
                <a:cs typeface="Cambria Math"/>
              </a:rPr>
              <a:t>=</a:t>
            </a:r>
            <a:r>
              <a:rPr sz="2750">
                <a:latin typeface="Cambria Math"/>
                <a:cs typeface="Cambria Math"/>
              </a:rPr>
              <a:t>	𝑟𝑜𝑢𝑛𝑑(12.4509</a:t>
            </a:r>
            <a:r>
              <a:rPr sz="2750" spc="560">
                <a:latin typeface="Cambria Math"/>
                <a:cs typeface="Cambria Math"/>
              </a:rPr>
              <a:t> </a:t>
            </a:r>
            <a:r>
              <a:rPr sz="2750" spc="-50">
                <a:latin typeface="Cambria Math"/>
                <a:cs typeface="Cambria Math"/>
              </a:rPr>
              <a:t>x</a:t>
            </a:r>
            <a:endParaRPr sz="2750">
              <a:latin typeface="Cambria Math"/>
              <a:cs typeface="Cambria Math"/>
            </a:endParaRPr>
          </a:p>
        </p:txBody>
      </p:sp>
      <p:graphicFrame>
        <p:nvGraphicFramePr>
          <p:cNvPr id="4" name="object 4"/>
          <p:cNvGraphicFramePr>
            <a:graphicFrameLocks noGrp="1"/>
          </p:cNvGraphicFramePr>
          <p:nvPr/>
        </p:nvGraphicFramePr>
        <p:xfrm>
          <a:off x="5278373" y="1433449"/>
          <a:ext cx="6197599" cy="84328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19760">
                  <a:extLst>
                    <a:ext uri="{9D8B030D-6E8A-4147-A177-3AD203B41FA5}">
                      <a16:colId xmlns:a16="http://schemas.microsoft.com/office/drawing/2014/main" val="20001"/>
                    </a:ext>
                  </a:extLst>
                </a:gridCol>
                <a:gridCol w="619759">
                  <a:extLst>
                    <a:ext uri="{9D8B030D-6E8A-4147-A177-3AD203B41FA5}">
                      <a16:colId xmlns:a16="http://schemas.microsoft.com/office/drawing/2014/main" val="20002"/>
                    </a:ext>
                  </a:extLst>
                </a:gridCol>
                <a:gridCol w="619760">
                  <a:extLst>
                    <a:ext uri="{9D8B030D-6E8A-4147-A177-3AD203B41FA5}">
                      <a16:colId xmlns:a16="http://schemas.microsoft.com/office/drawing/2014/main" val="20003"/>
                    </a:ext>
                  </a:extLst>
                </a:gridCol>
                <a:gridCol w="619760">
                  <a:extLst>
                    <a:ext uri="{9D8B030D-6E8A-4147-A177-3AD203B41FA5}">
                      <a16:colId xmlns:a16="http://schemas.microsoft.com/office/drawing/2014/main" val="20004"/>
                    </a:ext>
                  </a:extLst>
                </a:gridCol>
                <a:gridCol w="619760">
                  <a:extLst>
                    <a:ext uri="{9D8B030D-6E8A-4147-A177-3AD203B41FA5}">
                      <a16:colId xmlns:a16="http://schemas.microsoft.com/office/drawing/2014/main" val="20005"/>
                    </a:ext>
                  </a:extLst>
                </a:gridCol>
                <a:gridCol w="619760">
                  <a:extLst>
                    <a:ext uri="{9D8B030D-6E8A-4147-A177-3AD203B41FA5}">
                      <a16:colId xmlns:a16="http://schemas.microsoft.com/office/drawing/2014/main" val="20006"/>
                    </a:ext>
                  </a:extLst>
                </a:gridCol>
                <a:gridCol w="619760">
                  <a:extLst>
                    <a:ext uri="{9D8B030D-6E8A-4147-A177-3AD203B41FA5}">
                      <a16:colId xmlns:a16="http://schemas.microsoft.com/office/drawing/2014/main" val="20007"/>
                    </a:ext>
                  </a:extLst>
                </a:gridCol>
                <a:gridCol w="619760">
                  <a:extLst>
                    <a:ext uri="{9D8B030D-6E8A-4147-A177-3AD203B41FA5}">
                      <a16:colId xmlns:a16="http://schemas.microsoft.com/office/drawing/2014/main" val="20008"/>
                    </a:ext>
                  </a:extLst>
                </a:gridCol>
                <a:gridCol w="619760">
                  <a:extLst>
                    <a:ext uri="{9D8B030D-6E8A-4147-A177-3AD203B41FA5}">
                      <a16:colId xmlns:a16="http://schemas.microsoft.com/office/drawing/2014/main" val="20009"/>
                    </a:ext>
                  </a:extLst>
                </a:gridCol>
              </a:tblGrid>
              <a:tr h="843280">
                <a:tc>
                  <a:txBody>
                    <a:bodyPr/>
                    <a:lstStyle/>
                    <a:p>
                      <a:pPr>
                        <a:lnSpc>
                          <a:spcPct val="100000"/>
                        </a:lnSpc>
                        <a:spcBef>
                          <a:spcPts val="114"/>
                        </a:spcBef>
                      </a:pPr>
                      <a:endParaRPr sz="1800">
                        <a:latin typeface="Times New Roman"/>
                        <a:cs typeface="Times New Roman"/>
                      </a:endParaRPr>
                    </a:p>
                    <a:p>
                      <a:pPr marL="189865">
                        <a:lnSpc>
                          <a:spcPct val="100000"/>
                        </a:lnSpc>
                      </a:pPr>
                      <a:r>
                        <a:rPr sz="1800" spc="-25">
                          <a:solidFill>
                            <a:srgbClr val="FFFFFF"/>
                          </a:solidFill>
                          <a:latin typeface="Trebuchet MS"/>
                          <a:cs typeface="Trebuchet MS"/>
                        </a:rPr>
                        <a:t>1.5</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59385">
                        <a:lnSpc>
                          <a:spcPct val="100000"/>
                        </a:lnSpc>
                      </a:pPr>
                      <a:r>
                        <a:rPr sz="1800" spc="-25">
                          <a:solidFill>
                            <a:srgbClr val="FFFFFF"/>
                          </a:solidFill>
                          <a:latin typeface="Trebuchet MS"/>
                          <a:cs typeface="Trebuchet MS"/>
                        </a:rPr>
                        <a:t>2.3</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72085">
                        <a:lnSpc>
                          <a:spcPct val="100000"/>
                        </a:lnSpc>
                      </a:pPr>
                      <a:r>
                        <a:rPr sz="1800" spc="-25">
                          <a:solidFill>
                            <a:srgbClr val="FFFFFF"/>
                          </a:solidFill>
                          <a:latin typeface="Trebuchet MS"/>
                          <a:cs typeface="Trebuchet MS"/>
                        </a:rPr>
                        <a:t>3.7</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91770">
                        <a:lnSpc>
                          <a:spcPct val="100000"/>
                        </a:lnSpc>
                      </a:pPr>
                      <a:r>
                        <a:rPr sz="1800" spc="-25">
                          <a:solidFill>
                            <a:srgbClr val="FFFFFF"/>
                          </a:solidFill>
                          <a:latin typeface="Trebuchet MS"/>
                          <a:cs typeface="Trebuchet MS"/>
                        </a:rPr>
                        <a:t>4.1</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63830">
                        <a:lnSpc>
                          <a:spcPct val="100000"/>
                        </a:lnSpc>
                      </a:pPr>
                      <a:r>
                        <a:rPr sz="1800" spc="-25">
                          <a:solidFill>
                            <a:srgbClr val="FFFFFF"/>
                          </a:solidFill>
                          <a:latin typeface="Trebuchet MS"/>
                          <a:cs typeface="Trebuchet MS"/>
                        </a:rPr>
                        <a:t>5.6</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58115">
                        <a:lnSpc>
                          <a:spcPct val="100000"/>
                        </a:lnSpc>
                      </a:pPr>
                      <a:r>
                        <a:rPr sz="1800" spc="-25">
                          <a:solidFill>
                            <a:srgbClr val="FFFFFF"/>
                          </a:solidFill>
                          <a:latin typeface="Trebuchet MS"/>
                          <a:cs typeface="Trebuchet MS"/>
                        </a:rPr>
                        <a:t>6.8</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74625">
                        <a:lnSpc>
                          <a:spcPct val="100000"/>
                        </a:lnSpc>
                      </a:pPr>
                      <a:r>
                        <a:rPr sz="1800" spc="-25">
                          <a:solidFill>
                            <a:srgbClr val="FFFFFF"/>
                          </a:solidFill>
                          <a:latin typeface="Trebuchet MS"/>
                          <a:cs typeface="Trebuchet MS"/>
                        </a:rPr>
                        <a:t>7.9</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61290">
                        <a:lnSpc>
                          <a:spcPct val="100000"/>
                        </a:lnSpc>
                      </a:pPr>
                      <a:r>
                        <a:rPr sz="1800" spc="-25">
                          <a:solidFill>
                            <a:srgbClr val="FFFFFF"/>
                          </a:solidFill>
                          <a:latin typeface="Trebuchet MS"/>
                          <a:cs typeface="Trebuchet MS"/>
                        </a:rPr>
                        <a:t>8.4</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63830">
                        <a:lnSpc>
                          <a:spcPct val="100000"/>
                        </a:lnSpc>
                      </a:pPr>
                      <a:r>
                        <a:rPr sz="1800" spc="-25">
                          <a:solidFill>
                            <a:srgbClr val="FFFFFF"/>
                          </a:solidFill>
                          <a:latin typeface="Trebuchet MS"/>
                          <a:cs typeface="Trebuchet MS"/>
                        </a:rPr>
                        <a:t>9.2</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14"/>
                        </a:spcBef>
                      </a:pPr>
                      <a:endParaRPr sz="1800">
                        <a:latin typeface="Times New Roman"/>
                        <a:cs typeface="Times New Roman"/>
                      </a:endParaRPr>
                    </a:p>
                    <a:p>
                      <a:pPr marL="124460">
                        <a:lnSpc>
                          <a:spcPct val="100000"/>
                        </a:lnSpc>
                      </a:pPr>
                      <a:r>
                        <a:rPr sz="1800" spc="-20">
                          <a:solidFill>
                            <a:srgbClr val="FFFFFF"/>
                          </a:solidFill>
                          <a:latin typeface="Trebuchet MS"/>
                          <a:cs typeface="Trebuchet MS"/>
                        </a:rPr>
                        <a:t>10.2</a:t>
                      </a:r>
                      <a:endParaRPr sz="1800">
                        <a:latin typeface="Trebuchet MS"/>
                        <a:cs typeface="Trebuchet MS"/>
                      </a:endParaRPr>
                    </a:p>
                  </a:txBody>
                  <a:tcPr marL="0" marR="0" marT="1460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bl>
          </a:graphicData>
        </a:graphic>
      </p:graphicFrame>
      <p:sp>
        <p:nvSpPr>
          <p:cNvPr id="5" name="object 5"/>
          <p:cNvSpPr txBox="1"/>
          <p:nvPr/>
        </p:nvSpPr>
        <p:spPr>
          <a:xfrm>
            <a:off x="11550904" y="1629727"/>
            <a:ext cx="17208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6" name="object 6"/>
          <p:cNvSpPr txBox="1"/>
          <p:nvPr/>
        </p:nvSpPr>
        <p:spPr>
          <a:xfrm>
            <a:off x="2463800" y="3496627"/>
            <a:ext cx="1235075" cy="448945"/>
          </a:xfrm>
          <a:prstGeom prst="rect">
            <a:avLst/>
          </a:prstGeom>
        </p:spPr>
        <p:txBody>
          <a:bodyPr vert="horz" wrap="square" lIns="0" tIns="15875" rIns="0" bIns="0" rtlCol="0">
            <a:spAutoFit/>
          </a:bodyPr>
          <a:lstStyle/>
          <a:p>
            <a:pPr marL="38100">
              <a:lnSpc>
                <a:spcPct val="100000"/>
              </a:lnSpc>
              <a:spcBef>
                <a:spcPts val="125"/>
              </a:spcBef>
            </a:pPr>
            <a:r>
              <a:rPr sz="4125" spc="142" baseline="-21212">
                <a:latin typeface="Cambria Math"/>
                <a:cs typeface="Cambria Math"/>
              </a:rPr>
              <a:t>𝑋</a:t>
            </a:r>
            <a:r>
              <a:rPr sz="2000" spc="95">
                <a:latin typeface="Cambria Math"/>
                <a:cs typeface="Cambria Math"/>
              </a:rPr>
              <a:t>𝐼𝑛𝑡8</a:t>
            </a:r>
            <a:r>
              <a:rPr sz="2000" spc="490">
                <a:latin typeface="Cambria Math"/>
                <a:cs typeface="Cambria Math"/>
              </a:rPr>
              <a:t> </a:t>
            </a:r>
            <a:r>
              <a:rPr sz="4125" spc="-75" baseline="-21212">
                <a:latin typeface="Cambria Math"/>
                <a:cs typeface="Cambria Math"/>
              </a:rPr>
              <a:t>=</a:t>
            </a:r>
            <a:endParaRPr sz="4125" baseline="-21212">
              <a:latin typeface="Cambria Math"/>
              <a:cs typeface="Cambria Math"/>
            </a:endParaRPr>
          </a:p>
        </p:txBody>
      </p:sp>
      <p:graphicFrame>
        <p:nvGraphicFramePr>
          <p:cNvPr id="7" name="object 7"/>
          <p:cNvGraphicFramePr>
            <a:graphicFrameLocks noGrp="1"/>
          </p:cNvGraphicFramePr>
          <p:nvPr/>
        </p:nvGraphicFramePr>
        <p:xfrm>
          <a:off x="4045458" y="3382009"/>
          <a:ext cx="6197599" cy="843280"/>
        </p:xfrm>
        <a:graphic>
          <a:graphicData uri="http://schemas.openxmlformats.org/drawingml/2006/table">
            <a:tbl>
              <a:tblPr firstRow="1" bandRow="1">
                <a:tableStyleId>{2D5ABB26-0587-4C30-8999-92F81FD0307C}</a:tableStyleId>
              </a:tblPr>
              <a:tblGrid>
                <a:gridCol w="619760">
                  <a:extLst>
                    <a:ext uri="{9D8B030D-6E8A-4147-A177-3AD203B41FA5}">
                      <a16:colId xmlns:a16="http://schemas.microsoft.com/office/drawing/2014/main" val="20000"/>
                    </a:ext>
                  </a:extLst>
                </a:gridCol>
                <a:gridCol w="619760">
                  <a:extLst>
                    <a:ext uri="{9D8B030D-6E8A-4147-A177-3AD203B41FA5}">
                      <a16:colId xmlns:a16="http://schemas.microsoft.com/office/drawing/2014/main" val="20001"/>
                    </a:ext>
                  </a:extLst>
                </a:gridCol>
                <a:gridCol w="619759">
                  <a:extLst>
                    <a:ext uri="{9D8B030D-6E8A-4147-A177-3AD203B41FA5}">
                      <a16:colId xmlns:a16="http://schemas.microsoft.com/office/drawing/2014/main" val="20002"/>
                    </a:ext>
                  </a:extLst>
                </a:gridCol>
                <a:gridCol w="619760">
                  <a:extLst>
                    <a:ext uri="{9D8B030D-6E8A-4147-A177-3AD203B41FA5}">
                      <a16:colId xmlns:a16="http://schemas.microsoft.com/office/drawing/2014/main" val="20003"/>
                    </a:ext>
                  </a:extLst>
                </a:gridCol>
                <a:gridCol w="619760">
                  <a:extLst>
                    <a:ext uri="{9D8B030D-6E8A-4147-A177-3AD203B41FA5}">
                      <a16:colId xmlns:a16="http://schemas.microsoft.com/office/drawing/2014/main" val="20004"/>
                    </a:ext>
                  </a:extLst>
                </a:gridCol>
                <a:gridCol w="619760">
                  <a:extLst>
                    <a:ext uri="{9D8B030D-6E8A-4147-A177-3AD203B41FA5}">
                      <a16:colId xmlns:a16="http://schemas.microsoft.com/office/drawing/2014/main" val="20005"/>
                    </a:ext>
                  </a:extLst>
                </a:gridCol>
                <a:gridCol w="619760">
                  <a:extLst>
                    <a:ext uri="{9D8B030D-6E8A-4147-A177-3AD203B41FA5}">
                      <a16:colId xmlns:a16="http://schemas.microsoft.com/office/drawing/2014/main" val="20006"/>
                    </a:ext>
                  </a:extLst>
                </a:gridCol>
                <a:gridCol w="619760">
                  <a:extLst>
                    <a:ext uri="{9D8B030D-6E8A-4147-A177-3AD203B41FA5}">
                      <a16:colId xmlns:a16="http://schemas.microsoft.com/office/drawing/2014/main" val="20007"/>
                    </a:ext>
                  </a:extLst>
                </a:gridCol>
                <a:gridCol w="619760">
                  <a:extLst>
                    <a:ext uri="{9D8B030D-6E8A-4147-A177-3AD203B41FA5}">
                      <a16:colId xmlns:a16="http://schemas.microsoft.com/office/drawing/2014/main" val="20008"/>
                    </a:ext>
                  </a:extLst>
                </a:gridCol>
                <a:gridCol w="619760">
                  <a:extLst>
                    <a:ext uri="{9D8B030D-6E8A-4147-A177-3AD203B41FA5}">
                      <a16:colId xmlns:a16="http://schemas.microsoft.com/office/drawing/2014/main" val="20009"/>
                    </a:ext>
                  </a:extLst>
                </a:gridCol>
              </a:tblGrid>
              <a:tr h="843280">
                <a:tc>
                  <a:txBody>
                    <a:bodyPr/>
                    <a:lstStyle/>
                    <a:p>
                      <a:pPr>
                        <a:lnSpc>
                          <a:spcPct val="100000"/>
                        </a:lnSpc>
                        <a:spcBef>
                          <a:spcPts val="135"/>
                        </a:spcBef>
                      </a:pPr>
                      <a:endParaRPr sz="1800">
                        <a:latin typeface="Times New Roman"/>
                        <a:cs typeface="Times New Roman"/>
                      </a:endParaRPr>
                    </a:p>
                    <a:p>
                      <a:pPr marL="204470">
                        <a:lnSpc>
                          <a:spcPct val="100000"/>
                        </a:lnSpc>
                      </a:pPr>
                      <a:r>
                        <a:rPr sz="1800" spc="-25">
                          <a:solidFill>
                            <a:srgbClr val="FFFFFF"/>
                          </a:solidFill>
                          <a:latin typeface="Trebuchet MS"/>
                          <a:cs typeface="Trebuchet MS"/>
                        </a:rPr>
                        <a:t>18</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80975">
                        <a:lnSpc>
                          <a:spcPct val="100000"/>
                        </a:lnSpc>
                      </a:pPr>
                      <a:r>
                        <a:rPr sz="1800" spc="65">
                          <a:solidFill>
                            <a:srgbClr val="FFFFFF"/>
                          </a:solidFill>
                          <a:latin typeface="Trebuchet MS"/>
                          <a:cs typeface="Trebuchet MS"/>
                        </a:rPr>
                        <a:t>29</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83515">
                        <a:lnSpc>
                          <a:spcPct val="100000"/>
                        </a:lnSpc>
                      </a:pPr>
                      <a:r>
                        <a:rPr sz="1800" spc="85">
                          <a:solidFill>
                            <a:srgbClr val="FFFFFF"/>
                          </a:solidFill>
                          <a:latin typeface="Trebuchet MS"/>
                          <a:cs typeface="Trebuchet MS"/>
                        </a:rPr>
                        <a:t>46</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12090">
                        <a:lnSpc>
                          <a:spcPct val="100000"/>
                        </a:lnSpc>
                      </a:pPr>
                      <a:r>
                        <a:rPr sz="1800" spc="-25">
                          <a:solidFill>
                            <a:srgbClr val="FFFFFF"/>
                          </a:solidFill>
                          <a:latin typeface="Trebuchet MS"/>
                          <a:cs typeface="Trebuchet MS"/>
                        </a:rPr>
                        <a:t>51</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82245">
                        <a:lnSpc>
                          <a:spcPct val="100000"/>
                        </a:lnSpc>
                      </a:pPr>
                      <a:r>
                        <a:rPr sz="1800" spc="65">
                          <a:solidFill>
                            <a:srgbClr val="FFFFFF"/>
                          </a:solidFill>
                          <a:latin typeface="Trebuchet MS"/>
                          <a:cs typeface="Trebuchet MS"/>
                        </a:rPr>
                        <a:t>69</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80340">
                        <a:lnSpc>
                          <a:spcPct val="100000"/>
                        </a:lnSpc>
                      </a:pPr>
                      <a:r>
                        <a:rPr sz="1800" spc="90">
                          <a:solidFill>
                            <a:srgbClr val="FFFFFF"/>
                          </a:solidFill>
                          <a:latin typeface="Trebuchet MS"/>
                          <a:cs typeface="Trebuchet MS"/>
                        </a:rPr>
                        <a:t>85</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78435">
                        <a:lnSpc>
                          <a:spcPct val="100000"/>
                        </a:lnSpc>
                      </a:pPr>
                      <a:r>
                        <a:rPr sz="1800" spc="95">
                          <a:solidFill>
                            <a:srgbClr val="FFFFFF"/>
                          </a:solidFill>
                          <a:latin typeface="Trebuchet MS"/>
                          <a:cs typeface="Trebuchet MS"/>
                        </a:rPr>
                        <a:t>98</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45415">
                        <a:lnSpc>
                          <a:spcPct val="100000"/>
                        </a:lnSpc>
                      </a:pPr>
                      <a:r>
                        <a:rPr sz="1800" spc="-25">
                          <a:solidFill>
                            <a:srgbClr val="FFFFFF"/>
                          </a:solidFill>
                          <a:latin typeface="Trebuchet MS"/>
                          <a:cs typeface="Trebuchet MS"/>
                        </a:rPr>
                        <a:t>105</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76530">
                        <a:lnSpc>
                          <a:spcPct val="100000"/>
                        </a:lnSpc>
                      </a:pPr>
                      <a:r>
                        <a:rPr sz="1800" spc="-25">
                          <a:solidFill>
                            <a:srgbClr val="FFFFFF"/>
                          </a:solidFill>
                          <a:latin typeface="Trebuchet MS"/>
                          <a:cs typeface="Trebuchet MS"/>
                        </a:rPr>
                        <a:t>115</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159385">
                        <a:lnSpc>
                          <a:spcPct val="100000"/>
                        </a:lnSpc>
                      </a:pPr>
                      <a:r>
                        <a:rPr sz="1800" spc="-25">
                          <a:solidFill>
                            <a:srgbClr val="FFFFFF"/>
                          </a:solidFill>
                          <a:latin typeface="Trebuchet MS"/>
                          <a:cs typeface="Trebuchet MS"/>
                        </a:rPr>
                        <a:t>127</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bl>
          </a:graphicData>
        </a:graphic>
      </p:graphicFrame>
      <p:sp>
        <p:nvSpPr>
          <p:cNvPr id="8" name="object 8"/>
          <p:cNvSpPr txBox="1"/>
          <p:nvPr/>
        </p:nvSpPr>
        <p:spPr>
          <a:xfrm>
            <a:off x="1258188" y="4898180"/>
            <a:ext cx="9462135" cy="1160780"/>
          </a:xfrm>
          <a:prstGeom prst="rect">
            <a:avLst/>
          </a:prstGeom>
        </p:spPr>
        <p:txBody>
          <a:bodyPr vert="horz" wrap="square" lIns="0" tIns="172720" rIns="0" bIns="0" rtlCol="0">
            <a:spAutoFit/>
          </a:bodyPr>
          <a:lstStyle/>
          <a:p>
            <a:pPr marL="25400">
              <a:lnSpc>
                <a:spcPct val="100000"/>
              </a:lnSpc>
              <a:spcBef>
                <a:spcPts val="1360"/>
              </a:spcBef>
            </a:pPr>
            <a:r>
              <a:rPr sz="2400" spc="-10">
                <a:solidFill>
                  <a:srgbClr val="404040"/>
                </a:solidFill>
                <a:latin typeface="Trebuchet MS"/>
                <a:cs typeface="Trebuchet MS"/>
              </a:rPr>
              <a:t>Voila!</a:t>
            </a:r>
            <a:r>
              <a:rPr sz="2400" spc="-120">
                <a:solidFill>
                  <a:srgbClr val="404040"/>
                </a:solidFill>
                <a:latin typeface="Trebuchet MS"/>
                <a:cs typeface="Trebuchet MS"/>
              </a:rPr>
              <a:t> </a:t>
            </a:r>
            <a:r>
              <a:rPr sz="2400">
                <a:solidFill>
                  <a:srgbClr val="404040"/>
                </a:solidFill>
                <a:latin typeface="Trebuchet MS"/>
                <a:cs typeface="Trebuchet MS"/>
              </a:rPr>
              <a:t>That’s</a:t>
            </a:r>
            <a:r>
              <a:rPr sz="2400" spc="-85">
                <a:solidFill>
                  <a:srgbClr val="404040"/>
                </a:solidFill>
                <a:latin typeface="Trebuchet MS"/>
                <a:cs typeface="Trebuchet MS"/>
              </a:rPr>
              <a:t> </a:t>
            </a:r>
            <a:r>
              <a:rPr sz="2400">
                <a:solidFill>
                  <a:srgbClr val="404040"/>
                </a:solidFill>
                <a:latin typeface="Trebuchet MS"/>
                <a:cs typeface="Trebuchet MS"/>
              </a:rPr>
              <a:t>how</a:t>
            </a:r>
            <a:r>
              <a:rPr sz="2400" spc="-75">
                <a:solidFill>
                  <a:srgbClr val="404040"/>
                </a:solidFill>
                <a:latin typeface="Trebuchet MS"/>
                <a:cs typeface="Trebuchet MS"/>
              </a:rPr>
              <a:t> </a:t>
            </a:r>
            <a:r>
              <a:rPr sz="2400" spc="-55">
                <a:solidFill>
                  <a:srgbClr val="404040"/>
                </a:solidFill>
                <a:latin typeface="Trebuchet MS"/>
                <a:cs typeface="Trebuchet MS"/>
              </a:rPr>
              <a:t>we</a:t>
            </a:r>
            <a:r>
              <a:rPr sz="2400" spc="-75">
                <a:solidFill>
                  <a:srgbClr val="404040"/>
                </a:solidFill>
                <a:latin typeface="Trebuchet MS"/>
                <a:cs typeface="Trebuchet MS"/>
              </a:rPr>
              <a:t> </a:t>
            </a:r>
            <a:r>
              <a:rPr sz="2400" spc="50">
                <a:solidFill>
                  <a:srgbClr val="404040"/>
                </a:solidFill>
                <a:latin typeface="Trebuchet MS"/>
                <a:cs typeface="Trebuchet MS"/>
              </a:rPr>
              <a:t>quantize</a:t>
            </a:r>
            <a:r>
              <a:rPr sz="2400" spc="-150">
                <a:solidFill>
                  <a:srgbClr val="404040"/>
                </a:solidFill>
                <a:latin typeface="Trebuchet MS"/>
                <a:cs typeface="Trebuchet MS"/>
              </a:rPr>
              <a:t> </a:t>
            </a:r>
            <a:r>
              <a:rPr sz="2400" spc="65">
                <a:solidFill>
                  <a:srgbClr val="404040"/>
                </a:solidFill>
                <a:latin typeface="Trebuchet MS"/>
                <a:cs typeface="Trebuchet MS"/>
              </a:rPr>
              <a:t>from</a:t>
            </a:r>
            <a:r>
              <a:rPr sz="2400" spc="-135">
                <a:solidFill>
                  <a:srgbClr val="404040"/>
                </a:solidFill>
                <a:latin typeface="Trebuchet MS"/>
                <a:cs typeface="Trebuchet MS"/>
              </a:rPr>
              <a:t> </a:t>
            </a:r>
            <a:r>
              <a:rPr sz="2400" spc="75">
                <a:solidFill>
                  <a:srgbClr val="4F81BC"/>
                </a:solidFill>
                <a:latin typeface="Trebuchet MS"/>
                <a:cs typeface="Trebuchet MS"/>
              </a:rPr>
              <a:t>FP32</a:t>
            </a:r>
            <a:r>
              <a:rPr sz="2400" spc="-95">
                <a:solidFill>
                  <a:srgbClr val="4F81BC"/>
                </a:solidFill>
                <a:latin typeface="Trebuchet MS"/>
                <a:cs typeface="Trebuchet MS"/>
              </a:rPr>
              <a:t> </a:t>
            </a:r>
            <a:r>
              <a:rPr sz="2400">
                <a:solidFill>
                  <a:srgbClr val="404040"/>
                </a:solidFill>
                <a:latin typeface="Trebuchet MS"/>
                <a:cs typeface="Trebuchet MS"/>
              </a:rPr>
              <a:t>to</a:t>
            </a:r>
            <a:r>
              <a:rPr sz="2400" spc="-80">
                <a:solidFill>
                  <a:srgbClr val="404040"/>
                </a:solidFill>
                <a:latin typeface="Trebuchet MS"/>
                <a:cs typeface="Trebuchet MS"/>
              </a:rPr>
              <a:t> </a:t>
            </a:r>
            <a:r>
              <a:rPr sz="2400" spc="90">
                <a:solidFill>
                  <a:srgbClr val="4F81BC"/>
                </a:solidFill>
                <a:latin typeface="Trebuchet MS"/>
                <a:cs typeface="Trebuchet MS"/>
              </a:rPr>
              <a:t>Int8</a:t>
            </a:r>
            <a:r>
              <a:rPr sz="2400" spc="-75">
                <a:solidFill>
                  <a:srgbClr val="4F81BC"/>
                </a:solidFill>
                <a:latin typeface="Trebuchet MS"/>
                <a:cs typeface="Trebuchet MS"/>
              </a:rPr>
              <a:t> </a:t>
            </a:r>
            <a:r>
              <a:rPr sz="2400" spc="155">
                <a:solidFill>
                  <a:srgbClr val="404040"/>
                </a:solidFill>
                <a:latin typeface="Trebuchet MS"/>
                <a:cs typeface="Trebuchet MS"/>
              </a:rPr>
              <a:t>using</a:t>
            </a:r>
            <a:r>
              <a:rPr sz="2400" spc="-125">
                <a:solidFill>
                  <a:srgbClr val="404040"/>
                </a:solidFill>
                <a:latin typeface="Trebuchet MS"/>
                <a:cs typeface="Trebuchet MS"/>
              </a:rPr>
              <a:t> </a:t>
            </a:r>
            <a:r>
              <a:rPr sz="2400">
                <a:solidFill>
                  <a:srgbClr val="404040"/>
                </a:solidFill>
                <a:latin typeface="Trebuchet MS"/>
                <a:cs typeface="Trebuchet MS"/>
              </a:rPr>
              <a:t>the</a:t>
            </a:r>
            <a:r>
              <a:rPr sz="2400" spc="-80">
                <a:solidFill>
                  <a:srgbClr val="404040"/>
                </a:solidFill>
                <a:latin typeface="Trebuchet MS"/>
                <a:cs typeface="Trebuchet MS"/>
              </a:rPr>
              <a:t> </a:t>
            </a:r>
            <a:r>
              <a:rPr sz="2400" spc="-10">
                <a:solidFill>
                  <a:srgbClr val="404040"/>
                </a:solidFill>
                <a:latin typeface="Trebuchet MS"/>
                <a:cs typeface="Trebuchet MS"/>
              </a:rPr>
              <a:t>formula:</a:t>
            </a:r>
            <a:endParaRPr sz="2400">
              <a:latin typeface="Trebuchet MS"/>
              <a:cs typeface="Trebuchet MS"/>
            </a:endParaRPr>
          </a:p>
          <a:p>
            <a:pPr marL="220979" algn="ctr">
              <a:lnSpc>
                <a:spcPct val="100000"/>
              </a:lnSpc>
              <a:spcBef>
                <a:spcPts val="1490"/>
              </a:spcBef>
            </a:pPr>
            <a:r>
              <a:rPr sz="4125" spc="150" baseline="-21212">
                <a:latin typeface="Cambria Math"/>
                <a:cs typeface="Cambria Math"/>
              </a:rPr>
              <a:t>𝑋</a:t>
            </a:r>
            <a:r>
              <a:rPr sz="2000" spc="100">
                <a:latin typeface="Cambria Math"/>
                <a:cs typeface="Cambria Math"/>
              </a:rPr>
              <a:t>𝐼𝑛𝑡8</a:t>
            </a:r>
            <a:r>
              <a:rPr sz="2000" spc="480">
                <a:latin typeface="Cambria Math"/>
                <a:cs typeface="Cambria Math"/>
              </a:rPr>
              <a:t> </a:t>
            </a:r>
            <a:r>
              <a:rPr sz="4125" baseline="-21212">
                <a:latin typeface="Cambria Math"/>
                <a:cs typeface="Cambria Math"/>
              </a:rPr>
              <a:t>=</a:t>
            </a:r>
            <a:r>
              <a:rPr sz="4125" spc="300" baseline="-21212">
                <a:latin typeface="Cambria Math"/>
                <a:cs typeface="Cambria Math"/>
              </a:rPr>
              <a:t> </a:t>
            </a:r>
            <a:r>
              <a:rPr sz="4125" spc="89" baseline="-21212">
                <a:latin typeface="Cambria Math"/>
                <a:cs typeface="Cambria Math"/>
              </a:rPr>
              <a:t>𝑟𝑜𝑢𝑛𝑑(𝑐</a:t>
            </a:r>
            <a:r>
              <a:rPr sz="2000" spc="60">
                <a:latin typeface="Cambria Math"/>
                <a:cs typeface="Cambria Math"/>
              </a:rPr>
              <a:t>𝐹𝑃32</a:t>
            </a:r>
            <a:r>
              <a:rPr sz="4125" spc="89" baseline="-21212">
                <a:latin typeface="Cambria Math"/>
                <a:cs typeface="Cambria Math"/>
              </a:rPr>
              <a:t>𝑋</a:t>
            </a:r>
            <a:r>
              <a:rPr sz="2000" spc="60">
                <a:latin typeface="Cambria Math"/>
                <a:cs typeface="Cambria Math"/>
              </a:rPr>
              <a:t>𝐹𝑃32</a:t>
            </a:r>
            <a:r>
              <a:rPr sz="4125" spc="89" baseline="-21212">
                <a:latin typeface="Cambria Math"/>
                <a:cs typeface="Cambria Math"/>
              </a:rPr>
              <a:t>)</a:t>
            </a:r>
            <a:endParaRPr sz="4125" baseline="-21212">
              <a:latin typeface="Cambria Math"/>
              <a:cs typeface="Cambria Math"/>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3" name="object 3"/>
          <p:cNvSpPr txBox="1"/>
          <p:nvPr/>
        </p:nvSpPr>
        <p:spPr>
          <a:xfrm>
            <a:off x="428307" y="5086096"/>
            <a:ext cx="10501630" cy="878840"/>
          </a:xfrm>
          <a:prstGeom prst="rect">
            <a:avLst/>
          </a:prstGeom>
        </p:spPr>
        <p:txBody>
          <a:bodyPr vert="horz" wrap="square" lIns="0" tIns="6350" rIns="0" bIns="0" rtlCol="0">
            <a:spAutoFit/>
          </a:bodyPr>
          <a:lstStyle/>
          <a:p>
            <a:pPr marL="12700" marR="5080">
              <a:lnSpc>
                <a:spcPct val="102400"/>
              </a:lnSpc>
              <a:spcBef>
                <a:spcPts val="50"/>
              </a:spcBef>
            </a:pPr>
            <a:r>
              <a:rPr sz="2750" spc="85">
                <a:solidFill>
                  <a:srgbClr val="464646"/>
                </a:solidFill>
                <a:latin typeface="Trebuchet MS"/>
                <a:cs typeface="Trebuchet MS"/>
              </a:rPr>
              <a:t>Now</a:t>
            </a:r>
            <a:r>
              <a:rPr sz="2750" spc="-165">
                <a:solidFill>
                  <a:srgbClr val="464646"/>
                </a:solidFill>
                <a:latin typeface="Trebuchet MS"/>
                <a:cs typeface="Trebuchet MS"/>
              </a:rPr>
              <a:t> </a:t>
            </a:r>
            <a:r>
              <a:rPr sz="2750" spc="75">
                <a:solidFill>
                  <a:srgbClr val="464646"/>
                </a:solidFill>
                <a:latin typeface="Trebuchet MS"/>
                <a:cs typeface="Trebuchet MS"/>
              </a:rPr>
              <a:t>that</a:t>
            </a:r>
            <a:r>
              <a:rPr sz="2750" spc="-150">
                <a:solidFill>
                  <a:srgbClr val="464646"/>
                </a:solidFill>
                <a:latin typeface="Trebuchet MS"/>
                <a:cs typeface="Trebuchet MS"/>
              </a:rPr>
              <a:t> </a:t>
            </a:r>
            <a:r>
              <a:rPr sz="2750">
                <a:solidFill>
                  <a:srgbClr val="464646"/>
                </a:solidFill>
                <a:latin typeface="Trebuchet MS"/>
                <a:cs typeface="Trebuchet MS"/>
              </a:rPr>
              <a:t>we</a:t>
            </a:r>
            <a:r>
              <a:rPr sz="2750" spc="-155">
                <a:solidFill>
                  <a:srgbClr val="464646"/>
                </a:solidFill>
                <a:latin typeface="Trebuchet MS"/>
                <a:cs typeface="Trebuchet MS"/>
              </a:rPr>
              <a:t> </a:t>
            </a:r>
            <a:r>
              <a:rPr sz="2750" spc="120">
                <a:solidFill>
                  <a:srgbClr val="464646"/>
                </a:solidFill>
                <a:latin typeface="Trebuchet MS"/>
                <a:cs typeface="Trebuchet MS"/>
              </a:rPr>
              <a:t>know</a:t>
            </a:r>
            <a:r>
              <a:rPr sz="2750" spc="-85">
                <a:solidFill>
                  <a:srgbClr val="464646"/>
                </a:solidFill>
                <a:latin typeface="Trebuchet MS"/>
                <a:cs typeface="Trebuchet MS"/>
              </a:rPr>
              <a:t> </a:t>
            </a:r>
            <a:r>
              <a:rPr sz="2750" spc="85">
                <a:solidFill>
                  <a:srgbClr val="464646"/>
                </a:solidFill>
                <a:latin typeface="Trebuchet MS"/>
                <a:cs typeface="Trebuchet MS"/>
              </a:rPr>
              <a:t>what</a:t>
            </a:r>
            <a:r>
              <a:rPr sz="2750" spc="-130">
                <a:solidFill>
                  <a:srgbClr val="464646"/>
                </a:solidFill>
                <a:latin typeface="Trebuchet MS"/>
                <a:cs typeface="Trebuchet MS"/>
              </a:rPr>
              <a:t> </a:t>
            </a:r>
            <a:r>
              <a:rPr sz="2750" spc="95">
                <a:solidFill>
                  <a:srgbClr val="4F81BC"/>
                </a:solidFill>
                <a:latin typeface="Trebuchet MS"/>
                <a:cs typeface="Trebuchet MS"/>
              </a:rPr>
              <a:t>quantization</a:t>
            </a:r>
            <a:r>
              <a:rPr sz="2750" spc="-85">
                <a:solidFill>
                  <a:srgbClr val="4F81BC"/>
                </a:solidFill>
                <a:latin typeface="Trebuchet MS"/>
                <a:cs typeface="Trebuchet MS"/>
              </a:rPr>
              <a:t> </a:t>
            </a:r>
            <a:r>
              <a:rPr sz="2750">
                <a:solidFill>
                  <a:srgbClr val="464646"/>
                </a:solidFill>
                <a:latin typeface="Trebuchet MS"/>
                <a:cs typeface="Trebuchet MS"/>
              </a:rPr>
              <a:t>is,</a:t>
            </a:r>
            <a:r>
              <a:rPr sz="2750" spc="-90">
                <a:solidFill>
                  <a:srgbClr val="464646"/>
                </a:solidFill>
                <a:latin typeface="Trebuchet MS"/>
                <a:cs typeface="Trebuchet MS"/>
              </a:rPr>
              <a:t> </a:t>
            </a:r>
            <a:r>
              <a:rPr sz="2750" spc="-10">
                <a:solidFill>
                  <a:srgbClr val="464646"/>
                </a:solidFill>
                <a:latin typeface="Trebuchet MS"/>
                <a:cs typeface="Trebuchet MS"/>
              </a:rPr>
              <a:t>let’s</a:t>
            </a:r>
            <a:r>
              <a:rPr sz="2750" spc="-175">
                <a:solidFill>
                  <a:srgbClr val="464646"/>
                </a:solidFill>
                <a:latin typeface="Trebuchet MS"/>
                <a:cs typeface="Trebuchet MS"/>
              </a:rPr>
              <a:t> </a:t>
            </a:r>
            <a:r>
              <a:rPr sz="2750" spc="95">
                <a:solidFill>
                  <a:srgbClr val="464646"/>
                </a:solidFill>
                <a:latin typeface="Trebuchet MS"/>
                <a:cs typeface="Trebuchet MS"/>
              </a:rPr>
              <a:t>look</a:t>
            </a:r>
            <a:r>
              <a:rPr sz="2750" spc="-160">
                <a:solidFill>
                  <a:srgbClr val="464646"/>
                </a:solidFill>
                <a:latin typeface="Trebuchet MS"/>
                <a:cs typeface="Trebuchet MS"/>
              </a:rPr>
              <a:t> </a:t>
            </a:r>
            <a:r>
              <a:rPr sz="2750">
                <a:solidFill>
                  <a:srgbClr val="464646"/>
                </a:solidFill>
                <a:latin typeface="Trebuchet MS"/>
                <a:cs typeface="Trebuchet MS"/>
              </a:rPr>
              <a:t>at</a:t>
            </a:r>
            <a:r>
              <a:rPr sz="2750" spc="-70">
                <a:solidFill>
                  <a:srgbClr val="464646"/>
                </a:solidFill>
                <a:latin typeface="Trebuchet MS"/>
                <a:cs typeface="Trebuchet MS"/>
              </a:rPr>
              <a:t> </a:t>
            </a:r>
            <a:r>
              <a:rPr sz="2750" spc="70">
                <a:solidFill>
                  <a:srgbClr val="464646"/>
                </a:solidFill>
                <a:latin typeface="Trebuchet MS"/>
                <a:cs typeface="Trebuchet MS"/>
              </a:rPr>
              <a:t>how</a:t>
            </a:r>
            <a:r>
              <a:rPr sz="2750" spc="-65">
                <a:solidFill>
                  <a:srgbClr val="464646"/>
                </a:solidFill>
                <a:latin typeface="Trebuchet MS"/>
                <a:cs typeface="Trebuchet MS"/>
              </a:rPr>
              <a:t> </a:t>
            </a:r>
            <a:r>
              <a:rPr sz="2750" spc="-10">
                <a:solidFill>
                  <a:srgbClr val="4F81BC"/>
                </a:solidFill>
                <a:latin typeface="Trebuchet MS"/>
                <a:cs typeface="Trebuchet MS"/>
              </a:rPr>
              <a:t>QLoRA </a:t>
            </a:r>
            <a:r>
              <a:rPr sz="2750" spc="45">
                <a:solidFill>
                  <a:srgbClr val="464646"/>
                </a:solidFill>
                <a:latin typeface="Trebuchet MS"/>
                <a:cs typeface="Trebuchet MS"/>
              </a:rPr>
              <a:t>works!</a:t>
            </a:r>
            <a:endParaRPr sz="2750">
              <a:latin typeface="Trebuchet MS"/>
              <a:cs typeface="Trebuchet MS"/>
            </a:endParaRPr>
          </a:p>
        </p:txBody>
      </p:sp>
      <p:grpSp>
        <p:nvGrpSpPr>
          <p:cNvPr id="4" name="object 4"/>
          <p:cNvGrpSpPr/>
          <p:nvPr/>
        </p:nvGrpSpPr>
        <p:grpSpPr>
          <a:xfrm>
            <a:off x="5001133" y="3932301"/>
            <a:ext cx="861060" cy="293370"/>
            <a:chOff x="5001133" y="3932301"/>
            <a:chExt cx="861060" cy="293370"/>
          </a:xfrm>
        </p:grpSpPr>
        <p:pic>
          <p:nvPicPr>
            <p:cNvPr id="5" name="object 5"/>
            <p:cNvPicPr/>
            <p:nvPr/>
          </p:nvPicPr>
          <p:blipFill>
            <a:blip r:embed="rId2" cstate="print"/>
            <a:stretch>
              <a:fillRect/>
            </a:stretch>
          </p:blipFill>
          <p:spPr>
            <a:xfrm>
              <a:off x="5001133" y="3990594"/>
              <a:ext cx="228345" cy="234823"/>
            </a:xfrm>
            <a:prstGeom prst="rect">
              <a:avLst/>
            </a:prstGeom>
          </p:spPr>
        </p:pic>
        <p:sp>
          <p:nvSpPr>
            <p:cNvPr id="6" name="object 6"/>
            <p:cNvSpPr/>
            <p:nvPr/>
          </p:nvSpPr>
          <p:spPr>
            <a:xfrm>
              <a:off x="5258562" y="3932301"/>
              <a:ext cx="603885" cy="165100"/>
            </a:xfrm>
            <a:custGeom>
              <a:avLst/>
              <a:gdLst/>
              <a:ahLst/>
              <a:cxnLst/>
              <a:rect l="l" t="t" r="r" b="b"/>
              <a:pathLst>
                <a:path w="603885" h="165100">
                  <a:moveTo>
                    <a:pt x="258825" y="0"/>
                  </a:moveTo>
                  <a:lnTo>
                    <a:pt x="193039" y="0"/>
                  </a:lnTo>
                  <a:lnTo>
                    <a:pt x="191135" y="8000"/>
                  </a:lnTo>
                  <a:lnTo>
                    <a:pt x="196341" y="8000"/>
                  </a:lnTo>
                  <a:lnTo>
                    <a:pt x="199771" y="8890"/>
                  </a:lnTo>
                  <a:lnTo>
                    <a:pt x="201675" y="10413"/>
                  </a:lnTo>
                  <a:lnTo>
                    <a:pt x="203580" y="12065"/>
                  </a:lnTo>
                  <a:lnTo>
                    <a:pt x="204597" y="14731"/>
                  </a:lnTo>
                  <a:lnTo>
                    <a:pt x="204597" y="20319"/>
                  </a:lnTo>
                  <a:lnTo>
                    <a:pt x="181483" y="126873"/>
                  </a:lnTo>
                  <a:lnTo>
                    <a:pt x="177673" y="141986"/>
                  </a:lnTo>
                  <a:lnTo>
                    <a:pt x="176657" y="145542"/>
                  </a:lnTo>
                  <a:lnTo>
                    <a:pt x="167665" y="154431"/>
                  </a:lnTo>
                  <a:lnTo>
                    <a:pt x="167513" y="154431"/>
                  </a:lnTo>
                  <a:lnTo>
                    <a:pt x="165988" y="154812"/>
                  </a:lnTo>
                  <a:lnTo>
                    <a:pt x="163322" y="155194"/>
                  </a:lnTo>
                  <a:lnTo>
                    <a:pt x="161925" y="162941"/>
                  </a:lnTo>
                  <a:lnTo>
                    <a:pt x="216280" y="162941"/>
                  </a:lnTo>
                  <a:lnTo>
                    <a:pt x="218059" y="155194"/>
                  </a:lnTo>
                  <a:lnTo>
                    <a:pt x="216407" y="155194"/>
                  </a:lnTo>
                  <a:lnTo>
                    <a:pt x="212598" y="154812"/>
                  </a:lnTo>
                  <a:lnTo>
                    <a:pt x="203962" y="149351"/>
                  </a:lnTo>
                  <a:lnTo>
                    <a:pt x="203453" y="148209"/>
                  </a:lnTo>
                  <a:lnTo>
                    <a:pt x="203580" y="140207"/>
                  </a:lnTo>
                  <a:lnTo>
                    <a:pt x="204342" y="136398"/>
                  </a:lnTo>
                  <a:lnTo>
                    <a:pt x="204977" y="132461"/>
                  </a:lnTo>
                  <a:lnTo>
                    <a:pt x="205739" y="128143"/>
                  </a:lnTo>
                  <a:lnTo>
                    <a:pt x="207772" y="118744"/>
                  </a:lnTo>
                  <a:lnTo>
                    <a:pt x="208914" y="113792"/>
                  </a:lnTo>
                  <a:lnTo>
                    <a:pt x="210058" y="108712"/>
                  </a:lnTo>
                  <a:lnTo>
                    <a:pt x="212216" y="98806"/>
                  </a:lnTo>
                  <a:lnTo>
                    <a:pt x="213113" y="94996"/>
                  </a:lnTo>
                  <a:lnTo>
                    <a:pt x="213233" y="94487"/>
                  </a:lnTo>
                  <a:lnTo>
                    <a:pt x="246111" y="94487"/>
                  </a:lnTo>
                  <a:lnTo>
                    <a:pt x="250158" y="94138"/>
                  </a:lnTo>
                  <a:lnTo>
                    <a:pt x="285293" y="81915"/>
                  </a:lnTo>
                  <a:lnTo>
                    <a:pt x="240411" y="81915"/>
                  </a:lnTo>
                  <a:lnTo>
                    <a:pt x="230632" y="81787"/>
                  </a:lnTo>
                  <a:lnTo>
                    <a:pt x="215646" y="81787"/>
                  </a:lnTo>
                  <a:lnTo>
                    <a:pt x="231521" y="13843"/>
                  </a:lnTo>
                  <a:lnTo>
                    <a:pt x="239649" y="13462"/>
                  </a:lnTo>
                  <a:lnTo>
                    <a:pt x="297835" y="13462"/>
                  </a:lnTo>
                  <a:lnTo>
                    <a:pt x="296290" y="11811"/>
                  </a:lnTo>
                  <a:lnTo>
                    <a:pt x="286638" y="5715"/>
                  </a:lnTo>
                  <a:lnTo>
                    <a:pt x="280797" y="3556"/>
                  </a:lnTo>
                  <a:lnTo>
                    <a:pt x="266826" y="762"/>
                  </a:lnTo>
                  <a:lnTo>
                    <a:pt x="258825" y="0"/>
                  </a:lnTo>
                  <a:close/>
                </a:path>
                <a:path w="603885" h="165100">
                  <a:moveTo>
                    <a:pt x="239547" y="94868"/>
                  </a:moveTo>
                  <a:lnTo>
                    <a:pt x="222503" y="94868"/>
                  </a:lnTo>
                  <a:lnTo>
                    <a:pt x="226187" y="94996"/>
                  </a:lnTo>
                  <a:lnTo>
                    <a:pt x="234950" y="94996"/>
                  </a:lnTo>
                  <a:lnTo>
                    <a:pt x="239547" y="94868"/>
                  </a:lnTo>
                  <a:close/>
                </a:path>
                <a:path w="603885" h="165100">
                  <a:moveTo>
                    <a:pt x="246111" y="94487"/>
                  </a:moveTo>
                  <a:lnTo>
                    <a:pt x="213233" y="94487"/>
                  </a:lnTo>
                  <a:lnTo>
                    <a:pt x="221614" y="94868"/>
                  </a:lnTo>
                  <a:lnTo>
                    <a:pt x="241697" y="94868"/>
                  </a:lnTo>
                  <a:lnTo>
                    <a:pt x="246111" y="94487"/>
                  </a:lnTo>
                  <a:close/>
                </a:path>
                <a:path w="603885" h="165100">
                  <a:moveTo>
                    <a:pt x="297835" y="13462"/>
                  </a:moveTo>
                  <a:lnTo>
                    <a:pt x="251033" y="13462"/>
                  </a:lnTo>
                  <a:lnTo>
                    <a:pt x="258898" y="13843"/>
                  </a:lnTo>
                  <a:lnTo>
                    <a:pt x="257048" y="13843"/>
                  </a:lnTo>
                  <a:lnTo>
                    <a:pt x="281177" y="30353"/>
                  </a:lnTo>
                  <a:lnTo>
                    <a:pt x="281177" y="45593"/>
                  </a:lnTo>
                  <a:lnTo>
                    <a:pt x="255015" y="78867"/>
                  </a:lnTo>
                  <a:lnTo>
                    <a:pt x="248538" y="81025"/>
                  </a:lnTo>
                  <a:lnTo>
                    <a:pt x="240411" y="81915"/>
                  </a:lnTo>
                  <a:lnTo>
                    <a:pt x="285293" y="81915"/>
                  </a:lnTo>
                  <a:lnTo>
                    <a:pt x="292988" y="76200"/>
                  </a:lnTo>
                  <a:lnTo>
                    <a:pt x="297814" y="70357"/>
                  </a:lnTo>
                  <a:lnTo>
                    <a:pt x="301243" y="63246"/>
                  </a:lnTo>
                  <a:lnTo>
                    <a:pt x="304673" y="56387"/>
                  </a:lnTo>
                  <a:lnTo>
                    <a:pt x="304800" y="56134"/>
                  </a:lnTo>
                  <a:lnTo>
                    <a:pt x="306450" y="48006"/>
                  </a:lnTo>
                  <a:lnTo>
                    <a:pt x="306324" y="31623"/>
                  </a:lnTo>
                  <a:lnTo>
                    <a:pt x="305053" y="25654"/>
                  </a:lnTo>
                  <a:lnTo>
                    <a:pt x="299974" y="15748"/>
                  </a:lnTo>
                  <a:lnTo>
                    <a:pt x="297835" y="13462"/>
                  </a:lnTo>
                  <a:close/>
                </a:path>
                <a:path w="603885" h="165100">
                  <a:moveTo>
                    <a:pt x="591481" y="12700"/>
                  </a:moveTo>
                  <a:lnTo>
                    <a:pt x="551434" y="12700"/>
                  </a:lnTo>
                  <a:lnTo>
                    <a:pt x="555498" y="13462"/>
                  </a:lnTo>
                  <a:lnTo>
                    <a:pt x="558926" y="14859"/>
                  </a:lnTo>
                  <a:lnTo>
                    <a:pt x="572770" y="29972"/>
                  </a:lnTo>
                  <a:lnTo>
                    <a:pt x="574039" y="33528"/>
                  </a:lnTo>
                  <a:lnTo>
                    <a:pt x="574548" y="37465"/>
                  </a:lnTo>
                  <a:lnTo>
                    <a:pt x="574548" y="45974"/>
                  </a:lnTo>
                  <a:lnTo>
                    <a:pt x="574039" y="49911"/>
                  </a:lnTo>
                  <a:lnTo>
                    <a:pt x="572008" y="57276"/>
                  </a:lnTo>
                  <a:lnTo>
                    <a:pt x="569976" y="61213"/>
                  </a:lnTo>
                  <a:lnTo>
                    <a:pt x="567182" y="65531"/>
                  </a:lnTo>
                  <a:lnTo>
                    <a:pt x="564388" y="69976"/>
                  </a:lnTo>
                  <a:lnTo>
                    <a:pt x="536321" y="100584"/>
                  </a:lnTo>
                  <a:lnTo>
                    <a:pt x="531113" y="105791"/>
                  </a:lnTo>
                  <a:lnTo>
                    <a:pt x="522097" y="115569"/>
                  </a:lnTo>
                  <a:lnTo>
                    <a:pt x="517778" y="120396"/>
                  </a:lnTo>
                  <a:lnTo>
                    <a:pt x="513968" y="125094"/>
                  </a:lnTo>
                  <a:lnTo>
                    <a:pt x="510666" y="129667"/>
                  </a:lnTo>
                  <a:lnTo>
                    <a:pt x="507364" y="134112"/>
                  </a:lnTo>
                  <a:lnTo>
                    <a:pt x="504316" y="138556"/>
                  </a:lnTo>
                  <a:lnTo>
                    <a:pt x="498983" y="147447"/>
                  </a:lnTo>
                  <a:lnTo>
                    <a:pt x="496570" y="151892"/>
                  </a:lnTo>
                  <a:lnTo>
                    <a:pt x="494664" y="156337"/>
                  </a:lnTo>
                  <a:lnTo>
                    <a:pt x="494664" y="162941"/>
                  </a:lnTo>
                  <a:lnTo>
                    <a:pt x="600963" y="162941"/>
                  </a:lnTo>
                  <a:lnTo>
                    <a:pt x="602262" y="142494"/>
                  </a:lnTo>
                  <a:lnTo>
                    <a:pt x="522224" y="142494"/>
                  </a:lnTo>
                  <a:lnTo>
                    <a:pt x="524383" y="139065"/>
                  </a:lnTo>
                  <a:lnTo>
                    <a:pt x="527080" y="135509"/>
                  </a:lnTo>
                  <a:lnTo>
                    <a:pt x="530605" y="131444"/>
                  </a:lnTo>
                  <a:lnTo>
                    <a:pt x="534035" y="127381"/>
                  </a:lnTo>
                  <a:lnTo>
                    <a:pt x="537845" y="123190"/>
                  </a:lnTo>
                  <a:lnTo>
                    <a:pt x="550290" y="110362"/>
                  </a:lnTo>
                  <a:lnTo>
                    <a:pt x="567182" y="93472"/>
                  </a:lnTo>
                  <a:lnTo>
                    <a:pt x="571118" y="89407"/>
                  </a:lnTo>
                  <a:lnTo>
                    <a:pt x="574801" y="85725"/>
                  </a:lnTo>
                  <a:lnTo>
                    <a:pt x="581405" y="78612"/>
                  </a:lnTo>
                  <a:lnTo>
                    <a:pt x="584200" y="75565"/>
                  </a:lnTo>
                  <a:lnTo>
                    <a:pt x="586232" y="72898"/>
                  </a:lnTo>
                  <a:lnTo>
                    <a:pt x="589026" y="69723"/>
                  </a:lnTo>
                  <a:lnTo>
                    <a:pt x="600710" y="41782"/>
                  </a:lnTo>
                  <a:lnTo>
                    <a:pt x="600710" y="33019"/>
                  </a:lnTo>
                  <a:lnTo>
                    <a:pt x="599821" y="27940"/>
                  </a:lnTo>
                  <a:lnTo>
                    <a:pt x="598170" y="23241"/>
                  </a:lnTo>
                  <a:lnTo>
                    <a:pt x="596391" y="18542"/>
                  </a:lnTo>
                  <a:lnTo>
                    <a:pt x="593598" y="14605"/>
                  </a:lnTo>
                  <a:lnTo>
                    <a:pt x="591481" y="12700"/>
                  </a:lnTo>
                  <a:close/>
                </a:path>
                <a:path w="603885" h="165100">
                  <a:moveTo>
                    <a:pt x="603376" y="127000"/>
                  </a:moveTo>
                  <a:lnTo>
                    <a:pt x="591692" y="127000"/>
                  </a:lnTo>
                  <a:lnTo>
                    <a:pt x="590296" y="130556"/>
                  </a:lnTo>
                  <a:lnTo>
                    <a:pt x="589026" y="133476"/>
                  </a:lnTo>
                  <a:lnTo>
                    <a:pt x="587954" y="135381"/>
                  </a:lnTo>
                  <a:lnTo>
                    <a:pt x="586866" y="137541"/>
                  </a:lnTo>
                  <a:lnTo>
                    <a:pt x="585586" y="138937"/>
                  </a:lnTo>
                  <a:lnTo>
                    <a:pt x="572642" y="142494"/>
                  </a:lnTo>
                  <a:lnTo>
                    <a:pt x="602262" y="142494"/>
                  </a:lnTo>
                  <a:lnTo>
                    <a:pt x="602479" y="139065"/>
                  </a:lnTo>
                  <a:lnTo>
                    <a:pt x="602779" y="135509"/>
                  </a:lnTo>
                  <a:lnTo>
                    <a:pt x="602898" y="134112"/>
                  </a:lnTo>
                  <a:lnTo>
                    <a:pt x="602996" y="132969"/>
                  </a:lnTo>
                  <a:lnTo>
                    <a:pt x="603352" y="127381"/>
                  </a:lnTo>
                  <a:lnTo>
                    <a:pt x="603376" y="127000"/>
                  </a:lnTo>
                  <a:close/>
                </a:path>
                <a:path w="603885" h="165100">
                  <a:moveTo>
                    <a:pt x="561213" y="254"/>
                  </a:moveTo>
                  <a:lnTo>
                    <a:pt x="545338" y="254"/>
                  </a:lnTo>
                  <a:lnTo>
                    <a:pt x="537210" y="1269"/>
                  </a:lnTo>
                  <a:lnTo>
                    <a:pt x="498601" y="12954"/>
                  </a:lnTo>
                  <a:lnTo>
                    <a:pt x="498601" y="37465"/>
                  </a:lnTo>
                  <a:lnTo>
                    <a:pt x="515112" y="37465"/>
                  </a:lnTo>
                  <a:lnTo>
                    <a:pt x="518033" y="29463"/>
                  </a:lnTo>
                  <a:lnTo>
                    <a:pt x="522097" y="23241"/>
                  </a:lnTo>
                  <a:lnTo>
                    <a:pt x="527430" y="19050"/>
                  </a:lnTo>
                  <a:lnTo>
                    <a:pt x="532638" y="14859"/>
                  </a:lnTo>
                  <a:lnTo>
                    <a:pt x="539241" y="12700"/>
                  </a:lnTo>
                  <a:lnTo>
                    <a:pt x="591481" y="12700"/>
                  </a:lnTo>
                  <a:lnTo>
                    <a:pt x="589788" y="11175"/>
                  </a:lnTo>
                  <a:lnTo>
                    <a:pt x="585977" y="7874"/>
                  </a:lnTo>
                  <a:lnTo>
                    <a:pt x="580898" y="5206"/>
                  </a:lnTo>
                  <a:lnTo>
                    <a:pt x="574801" y="3301"/>
                  </a:lnTo>
                  <a:lnTo>
                    <a:pt x="568578" y="1269"/>
                  </a:lnTo>
                  <a:lnTo>
                    <a:pt x="561213" y="254"/>
                  </a:lnTo>
                  <a:close/>
                </a:path>
                <a:path w="603885" h="165100">
                  <a:moveTo>
                    <a:pt x="361061" y="129540"/>
                  </a:moveTo>
                  <a:lnTo>
                    <a:pt x="344804" y="129540"/>
                  </a:lnTo>
                  <a:lnTo>
                    <a:pt x="344804" y="156591"/>
                  </a:lnTo>
                  <a:lnTo>
                    <a:pt x="352043" y="159131"/>
                  </a:lnTo>
                  <a:lnTo>
                    <a:pt x="359663" y="161162"/>
                  </a:lnTo>
                  <a:lnTo>
                    <a:pt x="375792" y="164211"/>
                  </a:lnTo>
                  <a:lnTo>
                    <a:pt x="383666" y="165100"/>
                  </a:lnTo>
                  <a:lnTo>
                    <a:pt x="391413" y="165100"/>
                  </a:lnTo>
                  <a:lnTo>
                    <a:pt x="398605" y="164865"/>
                  </a:lnTo>
                  <a:lnTo>
                    <a:pt x="405009" y="164211"/>
                  </a:lnTo>
                  <a:lnTo>
                    <a:pt x="405142" y="164211"/>
                  </a:lnTo>
                  <a:lnTo>
                    <a:pt x="434513" y="152907"/>
                  </a:lnTo>
                  <a:lnTo>
                    <a:pt x="387730" y="152907"/>
                  </a:lnTo>
                  <a:lnTo>
                    <a:pt x="384134" y="152411"/>
                  </a:lnTo>
                  <a:lnTo>
                    <a:pt x="362330" y="133731"/>
                  </a:lnTo>
                  <a:lnTo>
                    <a:pt x="361061" y="129540"/>
                  </a:lnTo>
                  <a:close/>
                </a:path>
                <a:path w="603885" h="165100">
                  <a:moveTo>
                    <a:pt x="438848" y="12700"/>
                  </a:moveTo>
                  <a:lnTo>
                    <a:pt x="402716" y="12700"/>
                  </a:lnTo>
                  <a:lnTo>
                    <a:pt x="409575" y="14986"/>
                  </a:lnTo>
                  <a:lnTo>
                    <a:pt x="419226" y="24384"/>
                  </a:lnTo>
                  <a:lnTo>
                    <a:pt x="421513" y="30734"/>
                  </a:lnTo>
                  <a:lnTo>
                    <a:pt x="421513" y="43687"/>
                  </a:lnTo>
                  <a:lnTo>
                    <a:pt x="420497" y="48260"/>
                  </a:lnTo>
                  <a:lnTo>
                    <a:pt x="418464" y="52705"/>
                  </a:lnTo>
                  <a:lnTo>
                    <a:pt x="416432" y="56768"/>
                  </a:lnTo>
                  <a:lnTo>
                    <a:pt x="416305" y="57023"/>
                  </a:lnTo>
                  <a:lnTo>
                    <a:pt x="392811" y="72009"/>
                  </a:lnTo>
                  <a:lnTo>
                    <a:pt x="386461" y="74168"/>
                  </a:lnTo>
                  <a:lnTo>
                    <a:pt x="378840" y="75311"/>
                  </a:lnTo>
                  <a:lnTo>
                    <a:pt x="370077" y="75818"/>
                  </a:lnTo>
                  <a:lnTo>
                    <a:pt x="370077" y="87756"/>
                  </a:lnTo>
                  <a:lnTo>
                    <a:pt x="381126" y="87756"/>
                  </a:lnTo>
                  <a:lnTo>
                    <a:pt x="392901" y="88392"/>
                  </a:lnTo>
                  <a:lnTo>
                    <a:pt x="391728" y="88392"/>
                  </a:lnTo>
                  <a:lnTo>
                    <a:pt x="400065" y="89931"/>
                  </a:lnTo>
                  <a:lnTo>
                    <a:pt x="424688" y="121666"/>
                  </a:lnTo>
                  <a:lnTo>
                    <a:pt x="424688" y="132206"/>
                  </a:lnTo>
                  <a:lnTo>
                    <a:pt x="391795" y="152907"/>
                  </a:lnTo>
                  <a:lnTo>
                    <a:pt x="434513" y="152907"/>
                  </a:lnTo>
                  <a:lnTo>
                    <a:pt x="435863" y="151765"/>
                  </a:lnTo>
                  <a:lnTo>
                    <a:pt x="440943" y="147574"/>
                  </a:lnTo>
                  <a:lnTo>
                    <a:pt x="444626" y="142621"/>
                  </a:lnTo>
                  <a:lnTo>
                    <a:pt x="447166" y="136906"/>
                  </a:lnTo>
                  <a:lnTo>
                    <a:pt x="449707" y="131063"/>
                  </a:lnTo>
                  <a:lnTo>
                    <a:pt x="450976" y="124841"/>
                  </a:lnTo>
                  <a:lnTo>
                    <a:pt x="450976" y="112903"/>
                  </a:lnTo>
                  <a:lnTo>
                    <a:pt x="449961" y="107950"/>
                  </a:lnTo>
                  <a:lnTo>
                    <a:pt x="447801" y="103505"/>
                  </a:lnTo>
                  <a:lnTo>
                    <a:pt x="445770" y="99060"/>
                  </a:lnTo>
                  <a:lnTo>
                    <a:pt x="442849" y="95123"/>
                  </a:lnTo>
                  <a:lnTo>
                    <a:pt x="439165" y="91821"/>
                  </a:lnTo>
                  <a:lnTo>
                    <a:pt x="435610" y="88392"/>
                  </a:lnTo>
                  <a:lnTo>
                    <a:pt x="410717" y="78486"/>
                  </a:lnTo>
                  <a:lnTo>
                    <a:pt x="410717" y="76962"/>
                  </a:lnTo>
                  <a:lnTo>
                    <a:pt x="438023" y="60071"/>
                  </a:lnTo>
                  <a:lnTo>
                    <a:pt x="441198" y="56768"/>
                  </a:lnTo>
                  <a:lnTo>
                    <a:pt x="443484" y="52959"/>
                  </a:lnTo>
                  <a:lnTo>
                    <a:pt x="446532" y="44831"/>
                  </a:lnTo>
                  <a:lnTo>
                    <a:pt x="447293" y="40005"/>
                  </a:lnTo>
                  <a:lnTo>
                    <a:pt x="447293" y="28956"/>
                  </a:lnTo>
                  <a:lnTo>
                    <a:pt x="446238" y="24384"/>
                  </a:lnTo>
                  <a:lnTo>
                    <a:pt x="446150" y="24003"/>
                  </a:lnTo>
                  <a:lnTo>
                    <a:pt x="441325" y="15367"/>
                  </a:lnTo>
                  <a:lnTo>
                    <a:pt x="438848" y="12700"/>
                  </a:lnTo>
                  <a:close/>
                </a:path>
                <a:path w="603885" h="165100">
                  <a:moveTo>
                    <a:pt x="406526" y="254"/>
                  </a:moveTo>
                  <a:lnTo>
                    <a:pt x="391795" y="254"/>
                  </a:lnTo>
                  <a:lnTo>
                    <a:pt x="383413" y="1397"/>
                  </a:lnTo>
                  <a:lnTo>
                    <a:pt x="346710" y="12954"/>
                  </a:lnTo>
                  <a:lnTo>
                    <a:pt x="346710" y="37718"/>
                  </a:lnTo>
                  <a:lnTo>
                    <a:pt x="362712" y="37718"/>
                  </a:lnTo>
                  <a:lnTo>
                    <a:pt x="365378" y="29463"/>
                  </a:lnTo>
                  <a:lnTo>
                    <a:pt x="369442" y="23241"/>
                  </a:lnTo>
                  <a:lnTo>
                    <a:pt x="374523" y="19050"/>
                  </a:lnTo>
                  <a:lnTo>
                    <a:pt x="379572" y="14986"/>
                  </a:lnTo>
                  <a:lnTo>
                    <a:pt x="379356" y="14986"/>
                  </a:lnTo>
                  <a:lnTo>
                    <a:pt x="386079" y="12700"/>
                  </a:lnTo>
                  <a:lnTo>
                    <a:pt x="438848" y="12700"/>
                  </a:lnTo>
                  <a:lnTo>
                    <a:pt x="438023" y="11811"/>
                  </a:lnTo>
                  <a:lnTo>
                    <a:pt x="433704" y="8890"/>
                  </a:lnTo>
                  <a:lnTo>
                    <a:pt x="429513" y="5968"/>
                  </a:lnTo>
                  <a:lnTo>
                    <a:pt x="424434" y="3810"/>
                  </a:lnTo>
                  <a:lnTo>
                    <a:pt x="412750" y="1016"/>
                  </a:lnTo>
                  <a:lnTo>
                    <a:pt x="406526" y="254"/>
                  </a:lnTo>
                  <a:close/>
                </a:path>
                <a:path w="603885" h="165100">
                  <a:moveTo>
                    <a:pt x="149478" y="0"/>
                  </a:moveTo>
                  <a:lnTo>
                    <a:pt x="31114" y="0"/>
                  </a:lnTo>
                  <a:lnTo>
                    <a:pt x="29210" y="8000"/>
                  </a:lnTo>
                  <a:lnTo>
                    <a:pt x="34416" y="8000"/>
                  </a:lnTo>
                  <a:lnTo>
                    <a:pt x="37846" y="8890"/>
                  </a:lnTo>
                  <a:lnTo>
                    <a:pt x="39750" y="10413"/>
                  </a:lnTo>
                  <a:lnTo>
                    <a:pt x="41655" y="12065"/>
                  </a:lnTo>
                  <a:lnTo>
                    <a:pt x="42672" y="14731"/>
                  </a:lnTo>
                  <a:lnTo>
                    <a:pt x="42551" y="21462"/>
                  </a:lnTo>
                  <a:lnTo>
                    <a:pt x="19558" y="126873"/>
                  </a:lnTo>
                  <a:lnTo>
                    <a:pt x="15748" y="141986"/>
                  </a:lnTo>
                  <a:lnTo>
                    <a:pt x="14732" y="145542"/>
                  </a:lnTo>
                  <a:lnTo>
                    <a:pt x="5740" y="154431"/>
                  </a:lnTo>
                  <a:lnTo>
                    <a:pt x="5588" y="154431"/>
                  </a:lnTo>
                  <a:lnTo>
                    <a:pt x="4063" y="154812"/>
                  </a:lnTo>
                  <a:lnTo>
                    <a:pt x="1397" y="155194"/>
                  </a:lnTo>
                  <a:lnTo>
                    <a:pt x="0" y="162941"/>
                  </a:lnTo>
                  <a:lnTo>
                    <a:pt x="54355" y="162941"/>
                  </a:lnTo>
                  <a:lnTo>
                    <a:pt x="56134" y="155194"/>
                  </a:lnTo>
                  <a:lnTo>
                    <a:pt x="54482" y="155194"/>
                  </a:lnTo>
                  <a:lnTo>
                    <a:pt x="50673" y="154812"/>
                  </a:lnTo>
                  <a:lnTo>
                    <a:pt x="42037" y="149351"/>
                  </a:lnTo>
                  <a:lnTo>
                    <a:pt x="41528" y="148209"/>
                  </a:lnTo>
                  <a:lnTo>
                    <a:pt x="45465" y="120268"/>
                  </a:lnTo>
                  <a:lnTo>
                    <a:pt x="46609" y="114807"/>
                  </a:lnTo>
                  <a:lnTo>
                    <a:pt x="47878" y="109219"/>
                  </a:lnTo>
                  <a:lnTo>
                    <a:pt x="49275" y="103505"/>
                  </a:lnTo>
                  <a:lnTo>
                    <a:pt x="50546" y="97662"/>
                  </a:lnTo>
                  <a:lnTo>
                    <a:pt x="51815" y="92456"/>
                  </a:lnTo>
                  <a:lnTo>
                    <a:pt x="52753" y="88392"/>
                  </a:lnTo>
                  <a:lnTo>
                    <a:pt x="52841" y="88011"/>
                  </a:lnTo>
                  <a:lnTo>
                    <a:pt x="52959" y="87503"/>
                  </a:lnTo>
                  <a:lnTo>
                    <a:pt x="108592" y="87503"/>
                  </a:lnTo>
                  <a:lnTo>
                    <a:pt x="111586" y="74549"/>
                  </a:lnTo>
                  <a:lnTo>
                    <a:pt x="55752" y="74549"/>
                  </a:lnTo>
                  <a:lnTo>
                    <a:pt x="69452" y="13969"/>
                  </a:lnTo>
                  <a:lnTo>
                    <a:pt x="69567" y="13462"/>
                  </a:lnTo>
                  <a:lnTo>
                    <a:pt x="146429" y="13462"/>
                  </a:lnTo>
                  <a:lnTo>
                    <a:pt x="149478" y="0"/>
                  </a:lnTo>
                  <a:close/>
                </a:path>
                <a:path w="603885" h="165100">
                  <a:moveTo>
                    <a:pt x="108592" y="87503"/>
                  </a:moveTo>
                  <a:lnTo>
                    <a:pt x="82168" y="87503"/>
                  </a:lnTo>
                  <a:lnTo>
                    <a:pt x="84327" y="87756"/>
                  </a:lnTo>
                  <a:lnTo>
                    <a:pt x="86105" y="88011"/>
                  </a:lnTo>
                  <a:lnTo>
                    <a:pt x="87757" y="88392"/>
                  </a:lnTo>
                  <a:lnTo>
                    <a:pt x="89026" y="89281"/>
                  </a:lnTo>
                  <a:lnTo>
                    <a:pt x="89788" y="90550"/>
                  </a:lnTo>
                  <a:lnTo>
                    <a:pt x="90677" y="91948"/>
                  </a:lnTo>
                  <a:lnTo>
                    <a:pt x="91186" y="93853"/>
                  </a:lnTo>
                  <a:lnTo>
                    <a:pt x="91693" y="99187"/>
                  </a:lnTo>
                  <a:lnTo>
                    <a:pt x="91821" y="102743"/>
                  </a:lnTo>
                  <a:lnTo>
                    <a:pt x="91821" y="107315"/>
                  </a:lnTo>
                  <a:lnTo>
                    <a:pt x="104012" y="107315"/>
                  </a:lnTo>
                  <a:lnTo>
                    <a:pt x="108386" y="88392"/>
                  </a:lnTo>
                  <a:lnTo>
                    <a:pt x="108474" y="88011"/>
                  </a:lnTo>
                  <a:lnTo>
                    <a:pt x="108592" y="87503"/>
                  </a:lnTo>
                  <a:close/>
                </a:path>
                <a:path w="603885" h="165100">
                  <a:moveTo>
                    <a:pt x="116077" y="55118"/>
                  </a:moveTo>
                  <a:lnTo>
                    <a:pt x="103504" y="55118"/>
                  </a:lnTo>
                  <a:lnTo>
                    <a:pt x="101218" y="59436"/>
                  </a:lnTo>
                  <a:lnTo>
                    <a:pt x="99313" y="62865"/>
                  </a:lnTo>
                  <a:lnTo>
                    <a:pt x="96265" y="67944"/>
                  </a:lnTo>
                  <a:lnTo>
                    <a:pt x="94741" y="69976"/>
                  </a:lnTo>
                  <a:lnTo>
                    <a:pt x="93090" y="71247"/>
                  </a:lnTo>
                  <a:lnTo>
                    <a:pt x="91439" y="72643"/>
                  </a:lnTo>
                  <a:lnTo>
                    <a:pt x="89788" y="73532"/>
                  </a:lnTo>
                  <a:lnTo>
                    <a:pt x="85851" y="74294"/>
                  </a:lnTo>
                  <a:lnTo>
                    <a:pt x="83438" y="74549"/>
                  </a:lnTo>
                  <a:lnTo>
                    <a:pt x="111586" y="74549"/>
                  </a:lnTo>
                  <a:lnTo>
                    <a:pt x="116077" y="55118"/>
                  </a:lnTo>
                  <a:close/>
                </a:path>
                <a:path w="603885" h="165100">
                  <a:moveTo>
                    <a:pt x="146429" y="13462"/>
                  </a:moveTo>
                  <a:lnTo>
                    <a:pt x="114173" y="13462"/>
                  </a:lnTo>
                  <a:lnTo>
                    <a:pt x="116966" y="13969"/>
                  </a:lnTo>
                  <a:lnTo>
                    <a:pt x="118999" y="14859"/>
                  </a:lnTo>
                  <a:lnTo>
                    <a:pt x="120903" y="15748"/>
                  </a:lnTo>
                  <a:lnTo>
                    <a:pt x="122554" y="17272"/>
                  </a:lnTo>
                  <a:lnTo>
                    <a:pt x="123571" y="19431"/>
                  </a:lnTo>
                  <a:lnTo>
                    <a:pt x="124713" y="21462"/>
                  </a:lnTo>
                  <a:lnTo>
                    <a:pt x="125475" y="24130"/>
                  </a:lnTo>
                  <a:lnTo>
                    <a:pt x="126237" y="30734"/>
                  </a:lnTo>
                  <a:lnTo>
                    <a:pt x="126746" y="34671"/>
                  </a:lnTo>
                  <a:lnTo>
                    <a:pt x="127126" y="39243"/>
                  </a:lnTo>
                  <a:lnTo>
                    <a:pt x="140588" y="39243"/>
                  </a:lnTo>
                  <a:lnTo>
                    <a:pt x="146314" y="13969"/>
                  </a:lnTo>
                  <a:lnTo>
                    <a:pt x="146429" y="13462"/>
                  </a:lnTo>
                  <a:close/>
                </a:path>
              </a:pathLst>
            </a:custGeom>
            <a:solidFill>
              <a:srgbClr val="000000"/>
            </a:solidFill>
          </p:spPr>
          <p:txBody>
            <a:bodyPr wrap="square" lIns="0" tIns="0" rIns="0" bIns="0" rtlCol="0"/>
            <a:lstStyle/>
            <a:p>
              <a:endParaRPr/>
            </a:p>
          </p:txBody>
        </p:sp>
      </p:grpSp>
      <p:sp>
        <p:nvSpPr>
          <p:cNvPr id="7" name="object 7"/>
          <p:cNvSpPr/>
          <p:nvPr/>
        </p:nvSpPr>
        <p:spPr>
          <a:xfrm>
            <a:off x="6021323" y="4149090"/>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sp>
        <p:nvSpPr>
          <p:cNvPr id="8" name="object 8"/>
          <p:cNvSpPr/>
          <p:nvPr/>
        </p:nvSpPr>
        <p:spPr>
          <a:xfrm>
            <a:off x="6021323" y="4077589"/>
            <a:ext cx="212090" cy="23495"/>
          </a:xfrm>
          <a:custGeom>
            <a:avLst/>
            <a:gdLst/>
            <a:ahLst/>
            <a:cxnLst/>
            <a:rect l="l" t="t" r="r" b="b"/>
            <a:pathLst>
              <a:path w="212089" h="23495">
                <a:moveTo>
                  <a:pt x="211962" y="0"/>
                </a:moveTo>
                <a:lnTo>
                  <a:pt x="0" y="0"/>
                </a:lnTo>
                <a:lnTo>
                  <a:pt x="0" y="22987"/>
                </a:lnTo>
                <a:lnTo>
                  <a:pt x="211962" y="22987"/>
                </a:lnTo>
                <a:lnTo>
                  <a:pt x="211962" y="0"/>
                </a:lnTo>
                <a:close/>
              </a:path>
            </a:pathLst>
          </a:custGeom>
          <a:solidFill>
            <a:srgbClr val="000000"/>
          </a:solidFill>
        </p:spPr>
        <p:txBody>
          <a:bodyPr wrap="square" lIns="0" tIns="0" rIns="0" bIns="0" rtlCol="0"/>
          <a:lstStyle/>
          <a:p>
            <a:endParaRPr/>
          </a:p>
        </p:txBody>
      </p:sp>
      <p:sp>
        <p:nvSpPr>
          <p:cNvPr id="9" name="object 9"/>
          <p:cNvSpPr/>
          <p:nvPr/>
        </p:nvSpPr>
        <p:spPr>
          <a:xfrm>
            <a:off x="6360286" y="4111116"/>
            <a:ext cx="828675" cy="19050"/>
          </a:xfrm>
          <a:custGeom>
            <a:avLst/>
            <a:gdLst/>
            <a:ahLst/>
            <a:cxnLst/>
            <a:rect l="l" t="t" r="r" b="b"/>
            <a:pathLst>
              <a:path w="828675" h="19050">
                <a:moveTo>
                  <a:pt x="828674" y="0"/>
                </a:moveTo>
                <a:lnTo>
                  <a:pt x="0" y="0"/>
                </a:lnTo>
                <a:lnTo>
                  <a:pt x="0" y="19049"/>
                </a:lnTo>
                <a:lnTo>
                  <a:pt x="828674" y="19049"/>
                </a:lnTo>
                <a:lnTo>
                  <a:pt x="828674" y="0"/>
                </a:lnTo>
                <a:close/>
              </a:path>
            </a:pathLst>
          </a:custGeom>
          <a:solidFill>
            <a:srgbClr val="000000"/>
          </a:solidFill>
        </p:spPr>
        <p:txBody>
          <a:bodyPr wrap="square" lIns="0" tIns="0" rIns="0" bIns="0" rtlCol="0"/>
          <a:lstStyle/>
          <a:p>
            <a:endParaRPr/>
          </a:p>
        </p:txBody>
      </p:sp>
      <p:grpSp>
        <p:nvGrpSpPr>
          <p:cNvPr id="10" name="object 10"/>
          <p:cNvGrpSpPr/>
          <p:nvPr/>
        </p:nvGrpSpPr>
        <p:grpSpPr>
          <a:xfrm>
            <a:off x="6372097" y="3663188"/>
            <a:ext cx="762635" cy="293370"/>
            <a:chOff x="6372097" y="3663188"/>
            <a:chExt cx="762635" cy="293370"/>
          </a:xfrm>
        </p:grpSpPr>
        <p:pic>
          <p:nvPicPr>
            <p:cNvPr id="11" name="object 11"/>
            <p:cNvPicPr/>
            <p:nvPr/>
          </p:nvPicPr>
          <p:blipFill>
            <a:blip r:embed="rId3" cstate="print"/>
            <a:stretch>
              <a:fillRect/>
            </a:stretch>
          </p:blipFill>
          <p:spPr>
            <a:xfrm>
              <a:off x="6372097" y="3721481"/>
              <a:ext cx="228346" cy="234823"/>
            </a:xfrm>
            <a:prstGeom prst="rect">
              <a:avLst/>
            </a:prstGeom>
          </p:spPr>
        </p:pic>
        <p:pic>
          <p:nvPicPr>
            <p:cNvPr id="12" name="object 12"/>
            <p:cNvPicPr/>
            <p:nvPr/>
          </p:nvPicPr>
          <p:blipFill>
            <a:blip r:embed="rId4" cstate="print"/>
            <a:stretch>
              <a:fillRect/>
            </a:stretch>
          </p:blipFill>
          <p:spPr>
            <a:xfrm>
              <a:off x="6629526" y="3663188"/>
              <a:ext cx="505205" cy="165735"/>
            </a:xfrm>
            <a:prstGeom prst="rect">
              <a:avLst/>
            </a:prstGeom>
          </p:spPr>
        </p:pic>
      </p:grpSp>
      <p:grpSp>
        <p:nvGrpSpPr>
          <p:cNvPr id="13" name="object 13"/>
          <p:cNvGrpSpPr/>
          <p:nvPr/>
        </p:nvGrpSpPr>
        <p:grpSpPr>
          <a:xfrm>
            <a:off x="6377685" y="4193666"/>
            <a:ext cx="774700" cy="273050"/>
            <a:chOff x="6377685" y="4193666"/>
            <a:chExt cx="774700" cy="273050"/>
          </a:xfrm>
        </p:grpSpPr>
        <p:pic>
          <p:nvPicPr>
            <p:cNvPr id="14" name="object 14"/>
            <p:cNvPicPr/>
            <p:nvPr/>
          </p:nvPicPr>
          <p:blipFill>
            <a:blip r:embed="rId5" cstate="print"/>
            <a:stretch>
              <a:fillRect/>
            </a:stretch>
          </p:blipFill>
          <p:spPr>
            <a:xfrm>
              <a:off x="6377685" y="4296028"/>
              <a:ext cx="138048" cy="170179"/>
            </a:xfrm>
            <a:prstGeom prst="rect">
              <a:avLst/>
            </a:prstGeom>
          </p:spPr>
        </p:pic>
        <p:sp>
          <p:nvSpPr>
            <p:cNvPr id="15" name="object 15"/>
            <p:cNvSpPr/>
            <p:nvPr/>
          </p:nvSpPr>
          <p:spPr>
            <a:xfrm>
              <a:off x="6548754" y="4193666"/>
              <a:ext cx="603885" cy="165100"/>
            </a:xfrm>
            <a:custGeom>
              <a:avLst/>
              <a:gdLst/>
              <a:ahLst/>
              <a:cxnLst/>
              <a:rect l="l" t="t" r="r" b="b"/>
              <a:pathLst>
                <a:path w="603884" h="165100">
                  <a:moveTo>
                    <a:pt x="258825" y="0"/>
                  </a:moveTo>
                  <a:lnTo>
                    <a:pt x="193040" y="0"/>
                  </a:lnTo>
                  <a:lnTo>
                    <a:pt x="191104" y="8000"/>
                  </a:lnTo>
                  <a:lnTo>
                    <a:pt x="196342" y="8000"/>
                  </a:lnTo>
                  <a:lnTo>
                    <a:pt x="199771" y="8762"/>
                  </a:lnTo>
                  <a:lnTo>
                    <a:pt x="201675" y="10413"/>
                  </a:lnTo>
                  <a:lnTo>
                    <a:pt x="203580" y="11937"/>
                  </a:lnTo>
                  <a:lnTo>
                    <a:pt x="204597" y="14731"/>
                  </a:lnTo>
                  <a:lnTo>
                    <a:pt x="181483" y="126745"/>
                  </a:lnTo>
                  <a:lnTo>
                    <a:pt x="179959" y="133222"/>
                  </a:lnTo>
                  <a:lnTo>
                    <a:pt x="178816" y="138302"/>
                  </a:lnTo>
                  <a:lnTo>
                    <a:pt x="177673" y="141858"/>
                  </a:lnTo>
                  <a:lnTo>
                    <a:pt x="176656" y="145414"/>
                  </a:lnTo>
                  <a:lnTo>
                    <a:pt x="175514" y="148208"/>
                  </a:lnTo>
                  <a:lnTo>
                    <a:pt x="163322" y="155193"/>
                  </a:lnTo>
                  <a:lnTo>
                    <a:pt x="161925" y="162813"/>
                  </a:lnTo>
                  <a:lnTo>
                    <a:pt x="216280" y="162813"/>
                  </a:lnTo>
                  <a:lnTo>
                    <a:pt x="218059" y="155193"/>
                  </a:lnTo>
                  <a:lnTo>
                    <a:pt x="215138" y="155066"/>
                  </a:lnTo>
                  <a:lnTo>
                    <a:pt x="212598" y="154685"/>
                  </a:lnTo>
                  <a:lnTo>
                    <a:pt x="208788" y="153923"/>
                  </a:lnTo>
                  <a:lnTo>
                    <a:pt x="207264" y="153288"/>
                  </a:lnTo>
                  <a:lnTo>
                    <a:pt x="206248" y="152399"/>
                  </a:lnTo>
                  <a:lnTo>
                    <a:pt x="205401" y="151764"/>
                  </a:lnTo>
                  <a:lnTo>
                    <a:pt x="204470" y="150621"/>
                  </a:lnTo>
                  <a:lnTo>
                    <a:pt x="203504" y="148208"/>
                  </a:lnTo>
                  <a:lnTo>
                    <a:pt x="203580" y="140207"/>
                  </a:lnTo>
                  <a:lnTo>
                    <a:pt x="204343" y="136270"/>
                  </a:lnTo>
                  <a:lnTo>
                    <a:pt x="204977" y="132333"/>
                  </a:lnTo>
                  <a:lnTo>
                    <a:pt x="205740" y="128142"/>
                  </a:lnTo>
                  <a:lnTo>
                    <a:pt x="206755" y="123316"/>
                  </a:lnTo>
                  <a:lnTo>
                    <a:pt x="207772" y="118617"/>
                  </a:lnTo>
                  <a:lnTo>
                    <a:pt x="208915" y="113664"/>
                  </a:lnTo>
                  <a:lnTo>
                    <a:pt x="211200" y="103504"/>
                  </a:lnTo>
                  <a:lnTo>
                    <a:pt x="212217" y="98805"/>
                  </a:lnTo>
                  <a:lnTo>
                    <a:pt x="213116" y="94868"/>
                  </a:lnTo>
                  <a:lnTo>
                    <a:pt x="213233" y="94360"/>
                  </a:lnTo>
                  <a:lnTo>
                    <a:pt x="247102" y="94360"/>
                  </a:lnTo>
                  <a:lnTo>
                    <a:pt x="250158" y="94106"/>
                  </a:lnTo>
                  <a:lnTo>
                    <a:pt x="285293" y="81914"/>
                  </a:lnTo>
                  <a:lnTo>
                    <a:pt x="215616" y="81914"/>
                  </a:lnTo>
                  <a:lnTo>
                    <a:pt x="231521" y="13842"/>
                  </a:lnTo>
                  <a:lnTo>
                    <a:pt x="234188" y="13588"/>
                  </a:lnTo>
                  <a:lnTo>
                    <a:pt x="236855" y="13588"/>
                  </a:lnTo>
                  <a:lnTo>
                    <a:pt x="242443" y="13334"/>
                  </a:lnTo>
                  <a:lnTo>
                    <a:pt x="297716" y="13334"/>
                  </a:lnTo>
                  <a:lnTo>
                    <a:pt x="296409" y="11937"/>
                  </a:lnTo>
                  <a:lnTo>
                    <a:pt x="296291" y="11810"/>
                  </a:lnTo>
                  <a:lnTo>
                    <a:pt x="291465" y="8762"/>
                  </a:lnTo>
                  <a:lnTo>
                    <a:pt x="286639" y="5587"/>
                  </a:lnTo>
                  <a:lnTo>
                    <a:pt x="280797" y="3428"/>
                  </a:lnTo>
                  <a:lnTo>
                    <a:pt x="266826" y="634"/>
                  </a:lnTo>
                  <a:lnTo>
                    <a:pt x="258825" y="0"/>
                  </a:lnTo>
                  <a:close/>
                </a:path>
                <a:path w="603884" h="165100">
                  <a:moveTo>
                    <a:pt x="241846" y="94741"/>
                  </a:moveTo>
                  <a:lnTo>
                    <a:pt x="222503" y="94741"/>
                  </a:lnTo>
                  <a:lnTo>
                    <a:pt x="226187" y="94868"/>
                  </a:lnTo>
                  <a:lnTo>
                    <a:pt x="234950" y="94868"/>
                  </a:lnTo>
                  <a:lnTo>
                    <a:pt x="241846" y="94741"/>
                  </a:lnTo>
                  <a:close/>
                </a:path>
                <a:path w="603884" h="165100">
                  <a:moveTo>
                    <a:pt x="247102" y="94360"/>
                  </a:moveTo>
                  <a:lnTo>
                    <a:pt x="213233" y="94360"/>
                  </a:lnTo>
                  <a:lnTo>
                    <a:pt x="217042" y="94741"/>
                  </a:lnTo>
                  <a:lnTo>
                    <a:pt x="242517" y="94741"/>
                  </a:lnTo>
                  <a:lnTo>
                    <a:pt x="247102" y="94360"/>
                  </a:lnTo>
                  <a:close/>
                </a:path>
                <a:path w="603884" h="165100">
                  <a:moveTo>
                    <a:pt x="297716" y="13334"/>
                  </a:moveTo>
                  <a:lnTo>
                    <a:pt x="248412" y="13334"/>
                  </a:lnTo>
                  <a:lnTo>
                    <a:pt x="258898" y="13842"/>
                  </a:lnTo>
                  <a:lnTo>
                    <a:pt x="257048" y="13842"/>
                  </a:lnTo>
                  <a:lnTo>
                    <a:pt x="281177" y="30225"/>
                  </a:lnTo>
                  <a:lnTo>
                    <a:pt x="281177" y="45465"/>
                  </a:lnTo>
                  <a:lnTo>
                    <a:pt x="255016" y="78866"/>
                  </a:lnTo>
                  <a:lnTo>
                    <a:pt x="240411" y="81914"/>
                  </a:lnTo>
                  <a:lnTo>
                    <a:pt x="285293" y="81914"/>
                  </a:lnTo>
                  <a:lnTo>
                    <a:pt x="286639" y="80898"/>
                  </a:lnTo>
                  <a:lnTo>
                    <a:pt x="292989" y="76199"/>
                  </a:lnTo>
                  <a:lnTo>
                    <a:pt x="297815" y="70230"/>
                  </a:lnTo>
                  <a:lnTo>
                    <a:pt x="301244" y="63245"/>
                  </a:lnTo>
                  <a:lnTo>
                    <a:pt x="304673" y="56387"/>
                  </a:lnTo>
                  <a:lnTo>
                    <a:pt x="304800" y="56133"/>
                  </a:lnTo>
                  <a:lnTo>
                    <a:pt x="306450" y="48005"/>
                  </a:lnTo>
                  <a:lnTo>
                    <a:pt x="306324" y="31622"/>
                  </a:lnTo>
                  <a:lnTo>
                    <a:pt x="306053" y="30225"/>
                  </a:lnTo>
                  <a:lnTo>
                    <a:pt x="305053" y="25526"/>
                  </a:lnTo>
                  <a:lnTo>
                    <a:pt x="302514" y="20573"/>
                  </a:lnTo>
                  <a:lnTo>
                    <a:pt x="299974" y="15747"/>
                  </a:lnTo>
                  <a:lnTo>
                    <a:pt x="297716" y="13334"/>
                  </a:lnTo>
                  <a:close/>
                </a:path>
                <a:path w="603884" h="165100">
                  <a:moveTo>
                    <a:pt x="591546" y="12699"/>
                  </a:moveTo>
                  <a:lnTo>
                    <a:pt x="551434" y="12699"/>
                  </a:lnTo>
                  <a:lnTo>
                    <a:pt x="555498" y="13334"/>
                  </a:lnTo>
                  <a:lnTo>
                    <a:pt x="558926" y="14731"/>
                  </a:lnTo>
                  <a:lnTo>
                    <a:pt x="574548" y="37337"/>
                  </a:lnTo>
                  <a:lnTo>
                    <a:pt x="574548" y="45846"/>
                  </a:lnTo>
                  <a:lnTo>
                    <a:pt x="574040" y="49783"/>
                  </a:lnTo>
                  <a:lnTo>
                    <a:pt x="572008" y="57149"/>
                  </a:lnTo>
                  <a:lnTo>
                    <a:pt x="569976" y="61213"/>
                  </a:lnTo>
                  <a:lnTo>
                    <a:pt x="564470" y="69722"/>
                  </a:lnTo>
                  <a:lnTo>
                    <a:pt x="564388" y="69849"/>
                  </a:lnTo>
                  <a:lnTo>
                    <a:pt x="536321" y="100583"/>
                  </a:lnTo>
                  <a:lnTo>
                    <a:pt x="531114" y="105790"/>
                  </a:lnTo>
                  <a:lnTo>
                    <a:pt x="526415" y="110743"/>
                  </a:lnTo>
                  <a:lnTo>
                    <a:pt x="501650" y="143001"/>
                  </a:lnTo>
                  <a:lnTo>
                    <a:pt x="498983" y="147319"/>
                  </a:lnTo>
                  <a:lnTo>
                    <a:pt x="496570" y="151764"/>
                  </a:lnTo>
                  <a:lnTo>
                    <a:pt x="494665" y="156336"/>
                  </a:lnTo>
                  <a:lnTo>
                    <a:pt x="494665" y="162813"/>
                  </a:lnTo>
                  <a:lnTo>
                    <a:pt x="600964" y="162813"/>
                  </a:lnTo>
                  <a:lnTo>
                    <a:pt x="602221" y="143001"/>
                  </a:lnTo>
                  <a:lnTo>
                    <a:pt x="602262" y="142366"/>
                  </a:lnTo>
                  <a:lnTo>
                    <a:pt x="522224" y="142366"/>
                  </a:lnTo>
                  <a:lnTo>
                    <a:pt x="524383" y="139064"/>
                  </a:lnTo>
                  <a:lnTo>
                    <a:pt x="527176" y="135381"/>
                  </a:lnTo>
                  <a:lnTo>
                    <a:pt x="534035" y="127253"/>
                  </a:lnTo>
                  <a:lnTo>
                    <a:pt x="541909" y="118871"/>
                  </a:lnTo>
                  <a:lnTo>
                    <a:pt x="546100" y="114680"/>
                  </a:lnTo>
                  <a:lnTo>
                    <a:pt x="554609" y="105917"/>
                  </a:lnTo>
                  <a:lnTo>
                    <a:pt x="571119" y="89407"/>
                  </a:lnTo>
                  <a:lnTo>
                    <a:pt x="574801" y="85597"/>
                  </a:lnTo>
                  <a:lnTo>
                    <a:pt x="578103" y="82041"/>
                  </a:lnTo>
                  <a:lnTo>
                    <a:pt x="581405" y="78612"/>
                  </a:lnTo>
                  <a:lnTo>
                    <a:pt x="584200" y="75437"/>
                  </a:lnTo>
                  <a:lnTo>
                    <a:pt x="586231" y="72770"/>
                  </a:lnTo>
                  <a:lnTo>
                    <a:pt x="588909" y="69849"/>
                  </a:lnTo>
                  <a:lnTo>
                    <a:pt x="597662" y="55752"/>
                  </a:lnTo>
                  <a:lnTo>
                    <a:pt x="598804" y="53085"/>
                  </a:lnTo>
                  <a:lnTo>
                    <a:pt x="599567" y="50291"/>
                  </a:lnTo>
                  <a:lnTo>
                    <a:pt x="600075" y="47497"/>
                  </a:lnTo>
                  <a:lnTo>
                    <a:pt x="600455" y="44703"/>
                  </a:lnTo>
                  <a:lnTo>
                    <a:pt x="600710" y="41655"/>
                  </a:lnTo>
                  <a:lnTo>
                    <a:pt x="600710" y="33019"/>
                  </a:lnTo>
                  <a:lnTo>
                    <a:pt x="599821" y="27939"/>
                  </a:lnTo>
                  <a:lnTo>
                    <a:pt x="598170" y="23240"/>
                  </a:lnTo>
                  <a:lnTo>
                    <a:pt x="596392" y="18541"/>
                  </a:lnTo>
                  <a:lnTo>
                    <a:pt x="593598" y="14477"/>
                  </a:lnTo>
                  <a:lnTo>
                    <a:pt x="591546" y="12699"/>
                  </a:lnTo>
                  <a:close/>
                </a:path>
                <a:path w="603884" h="165100">
                  <a:moveTo>
                    <a:pt x="603376" y="126872"/>
                  </a:moveTo>
                  <a:lnTo>
                    <a:pt x="591693" y="126872"/>
                  </a:lnTo>
                  <a:lnTo>
                    <a:pt x="590296" y="130555"/>
                  </a:lnTo>
                  <a:lnTo>
                    <a:pt x="589026" y="133349"/>
                  </a:lnTo>
                  <a:lnTo>
                    <a:pt x="587883" y="135381"/>
                  </a:lnTo>
                  <a:lnTo>
                    <a:pt x="586867" y="137413"/>
                  </a:lnTo>
                  <a:lnTo>
                    <a:pt x="585586" y="138810"/>
                  </a:lnTo>
                  <a:lnTo>
                    <a:pt x="574675" y="142366"/>
                  </a:lnTo>
                  <a:lnTo>
                    <a:pt x="602262" y="142366"/>
                  </a:lnTo>
                  <a:lnTo>
                    <a:pt x="602350" y="140969"/>
                  </a:lnTo>
                  <a:lnTo>
                    <a:pt x="602471" y="139064"/>
                  </a:lnTo>
                  <a:lnTo>
                    <a:pt x="602779" y="135381"/>
                  </a:lnTo>
                  <a:lnTo>
                    <a:pt x="602887" y="134111"/>
                  </a:lnTo>
                  <a:lnTo>
                    <a:pt x="602996" y="132841"/>
                  </a:lnTo>
                  <a:lnTo>
                    <a:pt x="603352" y="127253"/>
                  </a:lnTo>
                  <a:lnTo>
                    <a:pt x="603376" y="126872"/>
                  </a:lnTo>
                  <a:close/>
                </a:path>
                <a:path w="603884" h="165100">
                  <a:moveTo>
                    <a:pt x="561213" y="253"/>
                  </a:moveTo>
                  <a:lnTo>
                    <a:pt x="545338" y="253"/>
                  </a:lnTo>
                  <a:lnTo>
                    <a:pt x="537210" y="1269"/>
                  </a:lnTo>
                  <a:lnTo>
                    <a:pt x="498601" y="12953"/>
                  </a:lnTo>
                  <a:lnTo>
                    <a:pt x="498601" y="37337"/>
                  </a:lnTo>
                  <a:lnTo>
                    <a:pt x="515112" y="37337"/>
                  </a:lnTo>
                  <a:lnTo>
                    <a:pt x="518033" y="29336"/>
                  </a:lnTo>
                  <a:lnTo>
                    <a:pt x="522097" y="23240"/>
                  </a:lnTo>
                  <a:lnTo>
                    <a:pt x="527430" y="19049"/>
                  </a:lnTo>
                  <a:lnTo>
                    <a:pt x="532638" y="14731"/>
                  </a:lnTo>
                  <a:lnTo>
                    <a:pt x="539242" y="12699"/>
                  </a:lnTo>
                  <a:lnTo>
                    <a:pt x="591546" y="12699"/>
                  </a:lnTo>
                  <a:lnTo>
                    <a:pt x="589788" y="11175"/>
                  </a:lnTo>
                  <a:lnTo>
                    <a:pt x="585977" y="7746"/>
                  </a:lnTo>
                  <a:lnTo>
                    <a:pt x="580898" y="5206"/>
                  </a:lnTo>
                  <a:lnTo>
                    <a:pt x="575182" y="3301"/>
                  </a:lnTo>
                  <a:lnTo>
                    <a:pt x="568578" y="1269"/>
                  </a:lnTo>
                  <a:lnTo>
                    <a:pt x="561213" y="253"/>
                  </a:lnTo>
                  <a:close/>
                </a:path>
                <a:path w="603884" h="165100">
                  <a:moveTo>
                    <a:pt x="361061" y="129412"/>
                  </a:moveTo>
                  <a:lnTo>
                    <a:pt x="344804" y="129412"/>
                  </a:lnTo>
                  <a:lnTo>
                    <a:pt x="344804" y="156590"/>
                  </a:lnTo>
                  <a:lnTo>
                    <a:pt x="352044" y="159130"/>
                  </a:lnTo>
                  <a:lnTo>
                    <a:pt x="359664" y="161162"/>
                  </a:lnTo>
                  <a:lnTo>
                    <a:pt x="375793" y="164210"/>
                  </a:lnTo>
                  <a:lnTo>
                    <a:pt x="383667" y="164972"/>
                  </a:lnTo>
                  <a:lnTo>
                    <a:pt x="391414" y="164972"/>
                  </a:lnTo>
                  <a:lnTo>
                    <a:pt x="398605" y="164756"/>
                  </a:lnTo>
                  <a:lnTo>
                    <a:pt x="404184" y="164210"/>
                  </a:lnTo>
                  <a:lnTo>
                    <a:pt x="404695" y="164210"/>
                  </a:lnTo>
                  <a:lnTo>
                    <a:pt x="434513" y="152780"/>
                  </a:lnTo>
                  <a:lnTo>
                    <a:pt x="387730" y="152780"/>
                  </a:lnTo>
                  <a:lnTo>
                    <a:pt x="384048" y="152399"/>
                  </a:lnTo>
                  <a:lnTo>
                    <a:pt x="380873" y="151510"/>
                  </a:lnTo>
                  <a:lnTo>
                    <a:pt x="378052" y="150860"/>
                  </a:lnTo>
                  <a:lnTo>
                    <a:pt x="377793" y="150860"/>
                  </a:lnTo>
                  <a:lnTo>
                    <a:pt x="374776" y="149351"/>
                  </a:lnTo>
                  <a:lnTo>
                    <a:pt x="362330" y="133603"/>
                  </a:lnTo>
                  <a:lnTo>
                    <a:pt x="361061" y="129412"/>
                  </a:lnTo>
                  <a:close/>
                </a:path>
                <a:path w="603884" h="165100">
                  <a:moveTo>
                    <a:pt x="438933" y="12699"/>
                  </a:moveTo>
                  <a:lnTo>
                    <a:pt x="402717" y="12699"/>
                  </a:lnTo>
                  <a:lnTo>
                    <a:pt x="409575" y="14985"/>
                  </a:lnTo>
                  <a:lnTo>
                    <a:pt x="414400" y="19684"/>
                  </a:lnTo>
                  <a:lnTo>
                    <a:pt x="419226" y="24256"/>
                  </a:lnTo>
                  <a:lnTo>
                    <a:pt x="421513" y="30606"/>
                  </a:lnTo>
                  <a:lnTo>
                    <a:pt x="421513" y="43560"/>
                  </a:lnTo>
                  <a:lnTo>
                    <a:pt x="420497" y="48259"/>
                  </a:lnTo>
                  <a:lnTo>
                    <a:pt x="418465" y="52577"/>
                  </a:lnTo>
                  <a:lnTo>
                    <a:pt x="416432" y="56641"/>
                  </a:lnTo>
                  <a:lnTo>
                    <a:pt x="416305" y="56895"/>
                  </a:lnTo>
                  <a:lnTo>
                    <a:pt x="378841" y="75310"/>
                  </a:lnTo>
                  <a:lnTo>
                    <a:pt x="370077" y="75691"/>
                  </a:lnTo>
                  <a:lnTo>
                    <a:pt x="370077" y="87756"/>
                  </a:lnTo>
                  <a:lnTo>
                    <a:pt x="381126" y="87756"/>
                  </a:lnTo>
                  <a:lnTo>
                    <a:pt x="391245" y="88302"/>
                  </a:lnTo>
                  <a:lnTo>
                    <a:pt x="423999" y="113805"/>
                  </a:lnTo>
                  <a:lnTo>
                    <a:pt x="424688" y="121665"/>
                  </a:lnTo>
                  <a:lnTo>
                    <a:pt x="424688" y="132079"/>
                  </a:lnTo>
                  <a:lnTo>
                    <a:pt x="398963" y="152399"/>
                  </a:lnTo>
                  <a:lnTo>
                    <a:pt x="397862" y="152399"/>
                  </a:lnTo>
                  <a:lnTo>
                    <a:pt x="391795" y="152780"/>
                  </a:lnTo>
                  <a:lnTo>
                    <a:pt x="434513" y="152780"/>
                  </a:lnTo>
                  <a:lnTo>
                    <a:pt x="435864" y="151637"/>
                  </a:lnTo>
                  <a:lnTo>
                    <a:pt x="440944" y="147446"/>
                  </a:lnTo>
                  <a:lnTo>
                    <a:pt x="444626" y="142493"/>
                  </a:lnTo>
                  <a:lnTo>
                    <a:pt x="449706" y="131063"/>
                  </a:lnTo>
                  <a:lnTo>
                    <a:pt x="450976" y="124840"/>
                  </a:lnTo>
                  <a:lnTo>
                    <a:pt x="450976" y="112775"/>
                  </a:lnTo>
                  <a:lnTo>
                    <a:pt x="449961" y="107949"/>
                  </a:lnTo>
                  <a:lnTo>
                    <a:pt x="447801" y="103504"/>
                  </a:lnTo>
                  <a:lnTo>
                    <a:pt x="445770" y="99059"/>
                  </a:lnTo>
                  <a:lnTo>
                    <a:pt x="442849" y="95122"/>
                  </a:lnTo>
                  <a:lnTo>
                    <a:pt x="439166" y="91693"/>
                  </a:lnTo>
                  <a:lnTo>
                    <a:pt x="435649" y="88302"/>
                  </a:lnTo>
                  <a:lnTo>
                    <a:pt x="431292" y="85470"/>
                  </a:lnTo>
                  <a:lnTo>
                    <a:pt x="426466" y="83311"/>
                  </a:lnTo>
                  <a:lnTo>
                    <a:pt x="421640" y="81025"/>
                  </a:lnTo>
                  <a:lnTo>
                    <a:pt x="416433" y="79501"/>
                  </a:lnTo>
                  <a:lnTo>
                    <a:pt x="410718" y="78485"/>
                  </a:lnTo>
                  <a:lnTo>
                    <a:pt x="410718" y="76961"/>
                  </a:lnTo>
                  <a:lnTo>
                    <a:pt x="416687" y="74421"/>
                  </a:lnTo>
                  <a:lnTo>
                    <a:pt x="421754" y="72008"/>
                  </a:lnTo>
                  <a:lnTo>
                    <a:pt x="426466" y="69087"/>
                  </a:lnTo>
                  <a:lnTo>
                    <a:pt x="431038" y="66420"/>
                  </a:lnTo>
                  <a:lnTo>
                    <a:pt x="434975" y="63372"/>
                  </a:lnTo>
                  <a:lnTo>
                    <a:pt x="438023" y="59943"/>
                  </a:lnTo>
                  <a:lnTo>
                    <a:pt x="441198" y="56641"/>
                  </a:lnTo>
                  <a:lnTo>
                    <a:pt x="443484" y="52958"/>
                  </a:lnTo>
                  <a:lnTo>
                    <a:pt x="445008" y="48767"/>
                  </a:lnTo>
                  <a:lnTo>
                    <a:pt x="446531" y="44703"/>
                  </a:lnTo>
                  <a:lnTo>
                    <a:pt x="447294" y="40004"/>
                  </a:lnTo>
                  <a:lnTo>
                    <a:pt x="447294" y="28955"/>
                  </a:lnTo>
                  <a:lnTo>
                    <a:pt x="446209" y="24256"/>
                  </a:lnTo>
                  <a:lnTo>
                    <a:pt x="446150" y="24002"/>
                  </a:lnTo>
                  <a:lnTo>
                    <a:pt x="441325" y="15366"/>
                  </a:lnTo>
                  <a:lnTo>
                    <a:pt x="438933" y="12699"/>
                  </a:lnTo>
                  <a:close/>
                </a:path>
                <a:path w="603884" h="165100">
                  <a:moveTo>
                    <a:pt x="406526" y="253"/>
                  </a:moveTo>
                  <a:lnTo>
                    <a:pt x="391795" y="253"/>
                  </a:lnTo>
                  <a:lnTo>
                    <a:pt x="383413" y="1269"/>
                  </a:lnTo>
                  <a:lnTo>
                    <a:pt x="346710" y="12953"/>
                  </a:lnTo>
                  <a:lnTo>
                    <a:pt x="346710" y="37591"/>
                  </a:lnTo>
                  <a:lnTo>
                    <a:pt x="362712" y="37591"/>
                  </a:lnTo>
                  <a:lnTo>
                    <a:pt x="365378" y="29336"/>
                  </a:lnTo>
                  <a:lnTo>
                    <a:pt x="369443" y="23113"/>
                  </a:lnTo>
                  <a:lnTo>
                    <a:pt x="374523" y="18922"/>
                  </a:lnTo>
                  <a:lnTo>
                    <a:pt x="379729" y="14731"/>
                  </a:lnTo>
                  <a:lnTo>
                    <a:pt x="386079" y="12699"/>
                  </a:lnTo>
                  <a:lnTo>
                    <a:pt x="438933" y="12699"/>
                  </a:lnTo>
                  <a:lnTo>
                    <a:pt x="438023" y="11683"/>
                  </a:lnTo>
                  <a:lnTo>
                    <a:pt x="433704" y="8889"/>
                  </a:lnTo>
                  <a:lnTo>
                    <a:pt x="429514" y="5968"/>
                  </a:lnTo>
                  <a:lnTo>
                    <a:pt x="424434" y="3809"/>
                  </a:lnTo>
                  <a:lnTo>
                    <a:pt x="418592" y="2412"/>
                  </a:lnTo>
                  <a:lnTo>
                    <a:pt x="412750" y="888"/>
                  </a:lnTo>
                  <a:lnTo>
                    <a:pt x="406526" y="253"/>
                  </a:lnTo>
                  <a:close/>
                </a:path>
                <a:path w="603884" h="165100">
                  <a:moveTo>
                    <a:pt x="149478" y="0"/>
                  </a:moveTo>
                  <a:lnTo>
                    <a:pt x="31115" y="0"/>
                  </a:lnTo>
                  <a:lnTo>
                    <a:pt x="29179" y="8000"/>
                  </a:lnTo>
                  <a:lnTo>
                    <a:pt x="34417" y="8000"/>
                  </a:lnTo>
                  <a:lnTo>
                    <a:pt x="37846" y="8762"/>
                  </a:lnTo>
                  <a:lnTo>
                    <a:pt x="39750" y="10413"/>
                  </a:lnTo>
                  <a:lnTo>
                    <a:pt x="41655" y="11937"/>
                  </a:lnTo>
                  <a:lnTo>
                    <a:pt x="42672" y="14731"/>
                  </a:lnTo>
                  <a:lnTo>
                    <a:pt x="19558" y="126745"/>
                  </a:lnTo>
                  <a:lnTo>
                    <a:pt x="18034" y="133222"/>
                  </a:lnTo>
                  <a:lnTo>
                    <a:pt x="16891" y="138302"/>
                  </a:lnTo>
                  <a:lnTo>
                    <a:pt x="15748" y="141858"/>
                  </a:lnTo>
                  <a:lnTo>
                    <a:pt x="14731" y="145414"/>
                  </a:lnTo>
                  <a:lnTo>
                    <a:pt x="13589" y="148208"/>
                  </a:lnTo>
                  <a:lnTo>
                    <a:pt x="1397" y="155193"/>
                  </a:lnTo>
                  <a:lnTo>
                    <a:pt x="0" y="162813"/>
                  </a:lnTo>
                  <a:lnTo>
                    <a:pt x="54355" y="162813"/>
                  </a:lnTo>
                  <a:lnTo>
                    <a:pt x="56134" y="155193"/>
                  </a:lnTo>
                  <a:lnTo>
                    <a:pt x="53213" y="155066"/>
                  </a:lnTo>
                  <a:lnTo>
                    <a:pt x="50673" y="154685"/>
                  </a:lnTo>
                  <a:lnTo>
                    <a:pt x="46863" y="153923"/>
                  </a:lnTo>
                  <a:lnTo>
                    <a:pt x="45339" y="153288"/>
                  </a:lnTo>
                  <a:lnTo>
                    <a:pt x="44323" y="152399"/>
                  </a:lnTo>
                  <a:lnTo>
                    <a:pt x="43476" y="151764"/>
                  </a:lnTo>
                  <a:lnTo>
                    <a:pt x="42545" y="150621"/>
                  </a:lnTo>
                  <a:lnTo>
                    <a:pt x="41579" y="148208"/>
                  </a:lnTo>
                  <a:lnTo>
                    <a:pt x="41519" y="141858"/>
                  </a:lnTo>
                  <a:lnTo>
                    <a:pt x="41783" y="139572"/>
                  </a:lnTo>
                  <a:lnTo>
                    <a:pt x="49275" y="103377"/>
                  </a:lnTo>
                  <a:lnTo>
                    <a:pt x="50546" y="97662"/>
                  </a:lnTo>
                  <a:lnTo>
                    <a:pt x="52747" y="88391"/>
                  </a:lnTo>
                  <a:lnTo>
                    <a:pt x="52838" y="88010"/>
                  </a:lnTo>
                  <a:lnTo>
                    <a:pt x="52959" y="87502"/>
                  </a:lnTo>
                  <a:lnTo>
                    <a:pt x="108574" y="87502"/>
                  </a:lnTo>
                  <a:lnTo>
                    <a:pt x="111605" y="74421"/>
                  </a:lnTo>
                  <a:lnTo>
                    <a:pt x="55752" y="74421"/>
                  </a:lnTo>
                  <a:lnTo>
                    <a:pt x="69480" y="13842"/>
                  </a:lnTo>
                  <a:lnTo>
                    <a:pt x="69596" y="13334"/>
                  </a:lnTo>
                  <a:lnTo>
                    <a:pt x="146448" y="13334"/>
                  </a:lnTo>
                  <a:lnTo>
                    <a:pt x="149478" y="0"/>
                  </a:lnTo>
                  <a:close/>
                </a:path>
                <a:path w="603884" h="165100">
                  <a:moveTo>
                    <a:pt x="108574" y="87502"/>
                  </a:moveTo>
                  <a:lnTo>
                    <a:pt x="82169" y="87502"/>
                  </a:lnTo>
                  <a:lnTo>
                    <a:pt x="84327" y="87629"/>
                  </a:lnTo>
                  <a:lnTo>
                    <a:pt x="86105" y="88010"/>
                  </a:lnTo>
                  <a:lnTo>
                    <a:pt x="87756" y="88391"/>
                  </a:lnTo>
                  <a:lnTo>
                    <a:pt x="89026" y="89153"/>
                  </a:lnTo>
                  <a:lnTo>
                    <a:pt x="89789" y="90550"/>
                  </a:lnTo>
                  <a:lnTo>
                    <a:pt x="90677" y="91820"/>
                  </a:lnTo>
                  <a:lnTo>
                    <a:pt x="91186" y="93852"/>
                  </a:lnTo>
                  <a:lnTo>
                    <a:pt x="91694" y="99059"/>
                  </a:lnTo>
                  <a:lnTo>
                    <a:pt x="91821" y="107187"/>
                  </a:lnTo>
                  <a:lnTo>
                    <a:pt x="104013" y="107187"/>
                  </a:lnTo>
                  <a:lnTo>
                    <a:pt x="108368" y="88391"/>
                  </a:lnTo>
                  <a:lnTo>
                    <a:pt x="108456" y="88010"/>
                  </a:lnTo>
                  <a:lnTo>
                    <a:pt x="108574" y="87502"/>
                  </a:lnTo>
                  <a:close/>
                </a:path>
                <a:path w="603884" h="165100">
                  <a:moveTo>
                    <a:pt x="116077" y="55117"/>
                  </a:moveTo>
                  <a:lnTo>
                    <a:pt x="103504" y="55117"/>
                  </a:lnTo>
                  <a:lnTo>
                    <a:pt x="101219" y="59435"/>
                  </a:lnTo>
                  <a:lnTo>
                    <a:pt x="99314" y="62737"/>
                  </a:lnTo>
                  <a:lnTo>
                    <a:pt x="97790" y="65277"/>
                  </a:lnTo>
                  <a:lnTo>
                    <a:pt x="96266" y="67944"/>
                  </a:lnTo>
                  <a:lnTo>
                    <a:pt x="94742" y="69849"/>
                  </a:lnTo>
                  <a:lnTo>
                    <a:pt x="91440" y="72643"/>
                  </a:lnTo>
                  <a:lnTo>
                    <a:pt x="89789" y="73532"/>
                  </a:lnTo>
                  <a:lnTo>
                    <a:pt x="85195" y="74421"/>
                  </a:lnTo>
                  <a:lnTo>
                    <a:pt x="111605" y="74421"/>
                  </a:lnTo>
                  <a:lnTo>
                    <a:pt x="116077" y="55117"/>
                  </a:lnTo>
                  <a:close/>
                </a:path>
                <a:path w="603884" h="165100">
                  <a:moveTo>
                    <a:pt x="146448" y="13334"/>
                  </a:moveTo>
                  <a:lnTo>
                    <a:pt x="114173" y="13334"/>
                  </a:lnTo>
                  <a:lnTo>
                    <a:pt x="116967" y="13842"/>
                  </a:lnTo>
                  <a:lnTo>
                    <a:pt x="118999" y="14731"/>
                  </a:lnTo>
                  <a:lnTo>
                    <a:pt x="120903" y="15747"/>
                  </a:lnTo>
                  <a:lnTo>
                    <a:pt x="122554" y="17271"/>
                  </a:lnTo>
                  <a:lnTo>
                    <a:pt x="123571" y="19303"/>
                  </a:lnTo>
                  <a:lnTo>
                    <a:pt x="124714" y="21462"/>
                  </a:lnTo>
                  <a:lnTo>
                    <a:pt x="125475" y="24129"/>
                  </a:lnTo>
                  <a:lnTo>
                    <a:pt x="126238" y="30606"/>
                  </a:lnTo>
                  <a:lnTo>
                    <a:pt x="126746" y="34543"/>
                  </a:lnTo>
                  <a:lnTo>
                    <a:pt x="127126" y="39115"/>
                  </a:lnTo>
                  <a:lnTo>
                    <a:pt x="140589" y="39115"/>
                  </a:lnTo>
                  <a:lnTo>
                    <a:pt x="146332" y="13842"/>
                  </a:lnTo>
                  <a:lnTo>
                    <a:pt x="146448" y="13334"/>
                  </a:lnTo>
                  <a:close/>
                </a:path>
              </a:pathLst>
            </a:custGeom>
            <a:solidFill>
              <a:srgbClr val="000000"/>
            </a:solidFill>
          </p:spPr>
          <p:txBody>
            <a:bodyPr wrap="square" lIns="0" tIns="0" rIns="0" bIns="0" rtlCol="0"/>
            <a:lstStyle/>
            <a:p>
              <a:endParaRPr/>
            </a:p>
          </p:txBody>
        </p:sp>
      </p:grpSp>
      <p:sp>
        <p:nvSpPr>
          <p:cNvPr id="16" name="object 16"/>
          <p:cNvSpPr txBox="1"/>
          <p:nvPr/>
        </p:nvSpPr>
        <p:spPr>
          <a:xfrm>
            <a:off x="428307" y="2958211"/>
            <a:ext cx="2409825" cy="449580"/>
          </a:xfrm>
          <a:prstGeom prst="rect">
            <a:avLst/>
          </a:prstGeom>
        </p:spPr>
        <p:txBody>
          <a:bodyPr vert="horz" wrap="square" lIns="0" tIns="16510" rIns="0" bIns="0" rtlCol="0">
            <a:spAutoFit/>
          </a:bodyPr>
          <a:lstStyle/>
          <a:p>
            <a:pPr marL="12700">
              <a:lnSpc>
                <a:spcPct val="100000"/>
              </a:lnSpc>
              <a:spcBef>
                <a:spcPts val="130"/>
              </a:spcBef>
            </a:pPr>
            <a:r>
              <a:rPr sz="2750" spc="-180">
                <a:solidFill>
                  <a:srgbClr val="464646"/>
                </a:solidFill>
                <a:latin typeface="Trebuchet MS"/>
                <a:cs typeface="Trebuchet MS"/>
              </a:rPr>
              <a:t>To</a:t>
            </a:r>
            <a:r>
              <a:rPr sz="2750" spc="-105">
                <a:solidFill>
                  <a:srgbClr val="464646"/>
                </a:solidFill>
                <a:latin typeface="Trebuchet MS"/>
                <a:cs typeface="Trebuchet MS"/>
              </a:rPr>
              <a:t> </a:t>
            </a:r>
            <a:r>
              <a:rPr sz="2750" spc="-10">
                <a:solidFill>
                  <a:srgbClr val="464646"/>
                </a:solidFill>
                <a:latin typeface="Trebuchet MS"/>
                <a:cs typeface="Trebuchet MS"/>
              </a:rPr>
              <a:t>dequantize:</a:t>
            </a:r>
            <a:endParaRPr sz="2750">
              <a:latin typeface="Trebuchet MS"/>
              <a:cs typeface="Trebuchet MS"/>
            </a:endParaRPr>
          </a:p>
        </p:txBody>
      </p:sp>
      <p:grpSp>
        <p:nvGrpSpPr>
          <p:cNvPr id="17" name="object 17"/>
          <p:cNvGrpSpPr/>
          <p:nvPr/>
        </p:nvGrpSpPr>
        <p:grpSpPr>
          <a:xfrm>
            <a:off x="7610475" y="2238248"/>
            <a:ext cx="2853055" cy="2119630"/>
            <a:chOff x="7610475" y="2238248"/>
            <a:chExt cx="2853055" cy="2119630"/>
          </a:xfrm>
        </p:grpSpPr>
        <p:pic>
          <p:nvPicPr>
            <p:cNvPr id="18" name="object 18"/>
            <p:cNvPicPr/>
            <p:nvPr/>
          </p:nvPicPr>
          <p:blipFill>
            <a:blip r:embed="rId6" cstate="print"/>
            <a:stretch>
              <a:fillRect/>
            </a:stretch>
          </p:blipFill>
          <p:spPr>
            <a:xfrm>
              <a:off x="7610475" y="2238248"/>
              <a:ext cx="2852801" cy="2119376"/>
            </a:xfrm>
            <a:prstGeom prst="rect">
              <a:avLst/>
            </a:prstGeom>
          </p:spPr>
        </p:pic>
        <p:pic>
          <p:nvPicPr>
            <p:cNvPr id="19" name="object 19"/>
            <p:cNvPicPr/>
            <p:nvPr/>
          </p:nvPicPr>
          <p:blipFill>
            <a:blip r:embed="rId7" cstate="print"/>
            <a:stretch>
              <a:fillRect/>
            </a:stretch>
          </p:blipFill>
          <p:spPr>
            <a:xfrm>
              <a:off x="7670056" y="2277862"/>
              <a:ext cx="2736878" cy="1742952"/>
            </a:xfrm>
            <a:prstGeom prst="rect">
              <a:avLst/>
            </a:prstGeom>
          </p:spPr>
        </p:pic>
        <p:pic>
          <p:nvPicPr>
            <p:cNvPr id="20" name="object 20"/>
            <p:cNvPicPr/>
            <p:nvPr/>
          </p:nvPicPr>
          <p:blipFill>
            <a:blip r:embed="rId8" cstate="print"/>
            <a:stretch>
              <a:fillRect/>
            </a:stretch>
          </p:blipFill>
          <p:spPr>
            <a:xfrm>
              <a:off x="8403716" y="3883787"/>
              <a:ext cx="317753" cy="397256"/>
            </a:xfrm>
            <a:prstGeom prst="rect">
              <a:avLst/>
            </a:prstGeom>
          </p:spPr>
        </p:pic>
        <p:sp>
          <p:nvSpPr>
            <p:cNvPr id="21" name="object 21"/>
            <p:cNvSpPr/>
            <p:nvPr/>
          </p:nvSpPr>
          <p:spPr>
            <a:xfrm>
              <a:off x="7670056" y="2277862"/>
              <a:ext cx="2737485" cy="1743075"/>
            </a:xfrm>
            <a:custGeom>
              <a:avLst/>
              <a:gdLst/>
              <a:ahLst/>
              <a:cxnLst/>
              <a:rect l="l" t="t" r="r" b="b"/>
              <a:pathLst>
                <a:path w="2737484" h="1743075">
                  <a:moveTo>
                    <a:pt x="249155" y="573668"/>
                  </a:moveTo>
                  <a:lnTo>
                    <a:pt x="245274" y="530478"/>
                  </a:lnTo>
                  <a:lnTo>
                    <a:pt x="247109" y="488095"/>
                  </a:lnTo>
                  <a:lnTo>
                    <a:pt x="254385" y="446832"/>
                  </a:lnTo>
                  <a:lnTo>
                    <a:pt x="266827" y="406999"/>
                  </a:lnTo>
                  <a:lnTo>
                    <a:pt x="284161" y="368912"/>
                  </a:lnTo>
                  <a:lnTo>
                    <a:pt x="306111" y="332881"/>
                  </a:lnTo>
                  <a:lnTo>
                    <a:pt x="332403" y="299221"/>
                  </a:lnTo>
                  <a:lnTo>
                    <a:pt x="362762" y="268243"/>
                  </a:lnTo>
                  <a:lnTo>
                    <a:pt x="396912" y="240260"/>
                  </a:lnTo>
                  <a:lnTo>
                    <a:pt x="434578" y="215585"/>
                  </a:lnTo>
                  <a:lnTo>
                    <a:pt x="475487" y="194531"/>
                  </a:lnTo>
                  <a:lnTo>
                    <a:pt x="519363" y="177410"/>
                  </a:lnTo>
                  <a:lnTo>
                    <a:pt x="565930" y="164535"/>
                  </a:lnTo>
                  <a:lnTo>
                    <a:pt x="614915" y="156219"/>
                  </a:lnTo>
                  <a:lnTo>
                    <a:pt x="662352" y="152946"/>
                  </a:lnTo>
                  <a:lnTo>
                    <a:pt x="709633" y="154253"/>
                  </a:lnTo>
                  <a:lnTo>
                    <a:pt x="756329" y="160061"/>
                  </a:lnTo>
                  <a:lnTo>
                    <a:pt x="802009" y="170292"/>
                  </a:lnTo>
                  <a:lnTo>
                    <a:pt x="846243" y="184870"/>
                  </a:lnTo>
                  <a:lnTo>
                    <a:pt x="888600" y="203717"/>
                  </a:lnTo>
                  <a:lnTo>
                    <a:pt x="915212" y="166945"/>
                  </a:lnTo>
                  <a:lnTo>
                    <a:pt x="946917" y="134758"/>
                  </a:lnTo>
                  <a:lnTo>
                    <a:pt x="983010" y="107341"/>
                  </a:lnTo>
                  <a:lnTo>
                    <a:pt x="1022783" y="84883"/>
                  </a:lnTo>
                  <a:lnTo>
                    <a:pt x="1065531" y="67572"/>
                  </a:lnTo>
                  <a:lnTo>
                    <a:pt x="1110546" y="55596"/>
                  </a:lnTo>
                  <a:lnTo>
                    <a:pt x="1157122" y="49142"/>
                  </a:lnTo>
                  <a:lnTo>
                    <a:pt x="1204554" y="48398"/>
                  </a:lnTo>
                  <a:lnTo>
                    <a:pt x="1252133" y="53552"/>
                  </a:lnTo>
                  <a:lnTo>
                    <a:pt x="1299154" y="64792"/>
                  </a:lnTo>
                  <a:lnTo>
                    <a:pt x="1344911" y="82305"/>
                  </a:lnTo>
                  <a:lnTo>
                    <a:pt x="1386249" y="104847"/>
                  </a:lnTo>
                  <a:lnTo>
                    <a:pt x="1423397" y="132343"/>
                  </a:lnTo>
                  <a:lnTo>
                    <a:pt x="1449535" y="95465"/>
                  </a:lnTo>
                  <a:lnTo>
                    <a:pt x="1481870" y="64111"/>
                  </a:lnTo>
                  <a:lnTo>
                    <a:pt x="1519357" y="38584"/>
                  </a:lnTo>
                  <a:lnTo>
                    <a:pt x="1560948" y="19188"/>
                  </a:lnTo>
                  <a:lnTo>
                    <a:pt x="1605598" y="6225"/>
                  </a:lnTo>
                  <a:lnTo>
                    <a:pt x="1652260" y="0"/>
                  </a:lnTo>
                  <a:lnTo>
                    <a:pt x="1699888" y="814"/>
                  </a:lnTo>
                  <a:lnTo>
                    <a:pt x="1747435" y="8971"/>
                  </a:lnTo>
                  <a:lnTo>
                    <a:pt x="1793856" y="24774"/>
                  </a:lnTo>
                  <a:lnTo>
                    <a:pt x="1846561" y="54571"/>
                  </a:lnTo>
                  <a:lnTo>
                    <a:pt x="1890122" y="93989"/>
                  </a:lnTo>
                  <a:lnTo>
                    <a:pt x="1925421" y="63306"/>
                  </a:lnTo>
                  <a:lnTo>
                    <a:pt x="1964886" y="38584"/>
                  </a:lnTo>
                  <a:lnTo>
                    <a:pt x="2007623" y="19887"/>
                  </a:lnTo>
                  <a:lnTo>
                    <a:pt x="2052739" y="7277"/>
                  </a:lnTo>
                  <a:lnTo>
                    <a:pt x="2099338" y="819"/>
                  </a:lnTo>
                  <a:lnTo>
                    <a:pt x="2146529" y="574"/>
                  </a:lnTo>
                  <a:lnTo>
                    <a:pt x="2193416" y="6606"/>
                  </a:lnTo>
                  <a:lnTo>
                    <a:pt x="2239105" y="18980"/>
                  </a:lnTo>
                  <a:lnTo>
                    <a:pt x="2282704" y="37757"/>
                  </a:lnTo>
                  <a:lnTo>
                    <a:pt x="2323319" y="63001"/>
                  </a:lnTo>
                  <a:lnTo>
                    <a:pt x="2360730" y="95672"/>
                  </a:lnTo>
                  <a:lnTo>
                    <a:pt x="2390867" y="133105"/>
                  </a:lnTo>
                  <a:lnTo>
                    <a:pt x="2413169" y="174443"/>
                  </a:lnTo>
                  <a:lnTo>
                    <a:pt x="2427078" y="218830"/>
                  </a:lnTo>
                  <a:lnTo>
                    <a:pt x="2474232" y="233284"/>
                  </a:lnTo>
                  <a:lnTo>
                    <a:pt x="2517362" y="253070"/>
                  </a:lnTo>
                  <a:lnTo>
                    <a:pt x="2556102" y="277630"/>
                  </a:lnTo>
                  <a:lnTo>
                    <a:pt x="2590085" y="306406"/>
                  </a:lnTo>
                  <a:lnTo>
                    <a:pt x="2618946" y="338843"/>
                  </a:lnTo>
                  <a:lnTo>
                    <a:pt x="2642319" y="374383"/>
                  </a:lnTo>
                  <a:lnTo>
                    <a:pt x="2659838" y="412468"/>
                  </a:lnTo>
                  <a:lnTo>
                    <a:pt x="2671138" y="452543"/>
                  </a:lnTo>
                  <a:lnTo>
                    <a:pt x="2675852" y="494049"/>
                  </a:lnTo>
                  <a:lnTo>
                    <a:pt x="2673614" y="536430"/>
                  </a:lnTo>
                  <a:lnTo>
                    <a:pt x="2664060" y="579129"/>
                  </a:lnTo>
                  <a:lnTo>
                    <a:pt x="2648566" y="617610"/>
                  </a:lnTo>
                  <a:lnTo>
                    <a:pt x="2678684" y="656384"/>
                  </a:lnTo>
                  <a:lnTo>
                    <a:pt x="2702500" y="697176"/>
                  </a:lnTo>
                  <a:lnTo>
                    <a:pt x="2720089" y="739497"/>
                  </a:lnTo>
                  <a:lnTo>
                    <a:pt x="2731523" y="782860"/>
                  </a:lnTo>
                  <a:lnTo>
                    <a:pt x="2736878" y="826774"/>
                  </a:lnTo>
                  <a:lnTo>
                    <a:pt x="2736227" y="870752"/>
                  </a:lnTo>
                  <a:lnTo>
                    <a:pt x="2729643" y="914305"/>
                  </a:lnTo>
                  <a:lnTo>
                    <a:pt x="2717200" y="956944"/>
                  </a:lnTo>
                  <a:lnTo>
                    <a:pt x="2698974" y="998181"/>
                  </a:lnTo>
                  <a:lnTo>
                    <a:pt x="2675036" y="1037526"/>
                  </a:lnTo>
                  <a:lnTo>
                    <a:pt x="2645462" y="1074491"/>
                  </a:lnTo>
                  <a:lnTo>
                    <a:pt x="2610325" y="1108587"/>
                  </a:lnTo>
                  <a:lnTo>
                    <a:pt x="2569699" y="1139326"/>
                  </a:lnTo>
                  <a:lnTo>
                    <a:pt x="2523991" y="1165883"/>
                  </a:lnTo>
                  <a:lnTo>
                    <a:pt x="2474925" y="1187094"/>
                  </a:lnTo>
                  <a:lnTo>
                    <a:pt x="2423145" y="1202709"/>
                  </a:lnTo>
                  <a:lnTo>
                    <a:pt x="2369293" y="1212478"/>
                  </a:lnTo>
                  <a:lnTo>
                    <a:pt x="2365545" y="1255545"/>
                  </a:lnTo>
                  <a:lnTo>
                    <a:pt x="2355422" y="1296804"/>
                  </a:lnTo>
                  <a:lnTo>
                    <a:pt x="2339362" y="1335878"/>
                  </a:lnTo>
                  <a:lnTo>
                    <a:pt x="2317806" y="1372394"/>
                  </a:lnTo>
                  <a:lnTo>
                    <a:pt x="2291192" y="1405977"/>
                  </a:lnTo>
                  <a:lnTo>
                    <a:pt x="2259962" y="1436252"/>
                  </a:lnTo>
                  <a:lnTo>
                    <a:pt x="2224553" y="1462844"/>
                  </a:lnTo>
                  <a:lnTo>
                    <a:pt x="2185406" y="1485377"/>
                  </a:lnTo>
                  <a:lnTo>
                    <a:pt x="2142961" y="1503479"/>
                  </a:lnTo>
                  <a:lnTo>
                    <a:pt x="2097657" y="1516772"/>
                  </a:lnTo>
                  <a:lnTo>
                    <a:pt x="2049933" y="1524884"/>
                  </a:lnTo>
                  <a:lnTo>
                    <a:pt x="2000231" y="1527438"/>
                  </a:lnTo>
                  <a:lnTo>
                    <a:pt x="1949957" y="1524059"/>
                  </a:lnTo>
                  <a:lnTo>
                    <a:pt x="1900933" y="1514786"/>
                  </a:lnTo>
                  <a:lnTo>
                    <a:pt x="1853837" y="1499774"/>
                  </a:lnTo>
                  <a:lnTo>
                    <a:pt x="1809350" y="1479178"/>
                  </a:lnTo>
                  <a:lnTo>
                    <a:pt x="1792145" y="1519966"/>
                  </a:lnTo>
                  <a:lnTo>
                    <a:pt x="1770134" y="1557952"/>
                  </a:lnTo>
                  <a:lnTo>
                    <a:pt x="1743717" y="1592948"/>
                  </a:lnTo>
                  <a:lnTo>
                    <a:pt x="1713293" y="1624770"/>
                  </a:lnTo>
                  <a:lnTo>
                    <a:pt x="1679261" y="1653229"/>
                  </a:lnTo>
                  <a:lnTo>
                    <a:pt x="1642022" y="1678140"/>
                  </a:lnTo>
                  <a:lnTo>
                    <a:pt x="1601975" y="1699317"/>
                  </a:lnTo>
                  <a:lnTo>
                    <a:pt x="1559519" y="1716572"/>
                  </a:lnTo>
                  <a:lnTo>
                    <a:pt x="1515054" y="1729721"/>
                  </a:lnTo>
                  <a:lnTo>
                    <a:pt x="1468980" y="1738576"/>
                  </a:lnTo>
                  <a:lnTo>
                    <a:pt x="1421697" y="1742952"/>
                  </a:lnTo>
                  <a:lnTo>
                    <a:pt x="1373603" y="1742661"/>
                  </a:lnTo>
                  <a:lnTo>
                    <a:pt x="1325099" y="1737518"/>
                  </a:lnTo>
                  <a:lnTo>
                    <a:pt x="1276585" y="1727336"/>
                  </a:lnTo>
                  <a:lnTo>
                    <a:pt x="1230411" y="1712604"/>
                  </a:lnTo>
                  <a:lnTo>
                    <a:pt x="1186763" y="1693474"/>
                  </a:lnTo>
                  <a:lnTo>
                    <a:pt x="1146029" y="1670202"/>
                  </a:lnTo>
                  <a:lnTo>
                    <a:pt x="1108597" y="1643046"/>
                  </a:lnTo>
                  <a:lnTo>
                    <a:pt x="1074855" y="1612263"/>
                  </a:lnTo>
                  <a:lnTo>
                    <a:pt x="1045191" y="1578111"/>
                  </a:lnTo>
                  <a:lnTo>
                    <a:pt x="1001078" y="1598635"/>
                  </a:lnTo>
                  <a:lnTo>
                    <a:pt x="955688" y="1614868"/>
                  </a:lnTo>
                  <a:lnTo>
                    <a:pt x="909359" y="1626884"/>
                  </a:lnTo>
                  <a:lnTo>
                    <a:pt x="862428" y="1634757"/>
                  </a:lnTo>
                  <a:lnTo>
                    <a:pt x="815231" y="1638559"/>
                  </a:lnTo>
                  <a:lnTo>
                    <a:pt x="768105" y="1638364"/>
                  </a:lnTo>
                  <a:lnTo>
                    <a:pt x="721387" y="1634245"/>
                  </a:lnTo>
                  <a:lnTo>
                    <a:pt x="675414" y="1626276"/>
                  </a:lnTo>
                  <a:lnTo>
                    <a:pt x="630524" y="1614529"/>
                  </a:lnTo>
                  <a:lnTo>
                    <a:pt x="587052" y="1599078"/>
                  </a:lnTo>
                  <a:lnTo>
                    <a:pt x="545336" y="1579997"/>
                  </a:lnTo>
                  <a:lnTo>
                    <a:pt x="505713" y="1557358"/>
                  </a:lnTo>
                  <a:lnTo>
                    <a:pt x="468519" y="1531236"/>
                  </a:lnTo>
                  <a:lnTo>
                    <a:pt x="434092" y="1501702"/>
                  </a:lnTo>
                  <a:lnTo>
                    <a:pt x="402768" y="1468831"/>
                  </a:lnTo>
                  <a:lnTo>
                    <a:pt x="374885" y="1432696"/>
                  </a:lnTo>
                  <a:lnTo>
                    <a:pt x="373107" y="1430156"/>
                  </a:lnTo>
                  <a:lnTo>
                    <a:pt x="371329" y="1427616"/>
                  </a:lnTo>
                  <a:lnTo>
                    <a:pt x="369678" y="1425076"/>
                  </a:lnTo>
                  <a:lnTo>
                    <a:pt x="319892" y="1426256"/>
                  </a:lnTo>
                  <a:lnTo>
                    <a:pt x="272032" y="1419946"/>
                  </a:lnTo>
                  <a:lnTo>
                    <a:pt x="226963" y="1406736"/>
                  </a:lnTo>
                  <a:lnTo>
                    <a:pt x="185546" y="1387217"/>
                  </a:lnTo>
                  <a:lnTo>
                    <a:pt x="148646" y="1361979"/>
                  </a:lnTo>
                  <a:lnTo>
                    <a:pt x="117126" y="1331613"/>
                  </a:lnTo>
                  <a:lnTo>
                    <a:pt x="91850" y="1296710"/>
                  </a:lnTo>
                  <a:lnTo>
                    <a:pt x="73680" y="1257860"/>
                  </a:lnTo>
                  <a:lnTo>
                    <a:pt x="63481" y="1215653"/>
                  </a:lnTo>
                  <a:lnTo>
                    <a:pt x="63008" y="1163609"/>
                  </a:lnTo>
                  <a:lnTo>
                    <a:pt x="75419" y="1113243"/>
                  </a:lnTo>
                  <a:lnTo>
                    <a:pt x="100021" y="1066331"/>
                  </a:lnTo>
                  <a:lnTo>
                    <a:pt x="136125" y="1024645"/>
                  </a:lnTo>
                  <a:lnTo>
                    <a:pt x="95705" y="999526"/>
                  </a:lnTo>
                  <a:lnTo>
                    <a:pt x="62008" y="969408"/>
                  </a:lnTo>
                  <a:lnTo>
                    <a:pt x="35310" y="935218"/>
                  </a:lnTo>
                  <a:lnTo>
                    <a:pt x="15891" y="897883"/>
                  </a:lnTo>
                  <a:lnTo>
                    <a:pt x="4028" y="858329"/>
                  </a:lnTo>
                  <a:lnTo>
                    <a:pt x="0" y="817484"/>
                  </a:lnTo>
                  <a:lnTo>
                    <a:pt x="4083" y="776276"/>
                  </a:lnTo>
                  <a:lnTo>
                    <a:pt x="16557" y="735631"/>
                  </a:lnTo>
                  <a:lnTo>
                    <a:pt x="37700" y="696477"/>
                  </a:lnTo>
                  <a:lnTo>
                    <a:pt x="68097" y="659706"/>
                  </a:lnTo>
                  <a:lnTo>
                    <a:pt x="105347" y="628927"/>
                  </a:lnTo>
                  <a:lnTo>
                    <a:pt x="148315" y="604799"/>
                  </a:lnTo>
                  <a:lnTo>
                    <a:pt x="195867" y="587980"/>
                  </a:lnTo>
                  <a:lnTo>
                    <a:pt x="246869" y="579129"/>
                  </a:lnTo>
                  <a:lnTo>
                    <a:pt x="249155" y="573668"/>
                  </a:lnTo>
                  <a:close/>
                </a:path>
              </a:pathLst>
            </a:custGeom>
            <a:ln w="9525">
              <a:solidFill>
                <a:srgbClr val="497DBA"/>
              </a:solidFill>
            </a:ln>
          </p:spPr>
          <p:txBody>
            <a:bodyPr wrap="square" lIns="0" tIns="0" rIns="0" bIns="0" rtlCol="0"/>
            <a:lstStyle/>
            <a:p>
              <a:endParaRPr/>
            </a:p>
          </p:txBody>
        </p:sp>
        <p:pic>
          <p:nvPicPr>
            <p:cNvPr id="22" name="object 22"/>
            <p:cNvPicPr/>
            <p:nvPr/>
          </p:nvPicPr>
          <p:blipFill>
            <a:blip r:embed="rId9" cstate="print"/>
            <a:stretch>
              <a:fillRect/>
            </a:stretch>
          </p:blipFill>
          <p:spPr>
            <a:xfrm>
              <a:off x="8398954" y="4072191"/>
              <a:ext cx="203200" cy="213613"/>
            </a:xfrm>
            <a:prstGeom prst="rect">
              <a:avLst/>
            </a:prstGeom>
          </p:spPr>
        </p:pic>
        <p:sp>
          <p:nvSpPr>
            <p:cNvPr id="23" name="object 23"/>
            <p:cNvSpPr/>
            <p:nvPr/>
          </p:nvSpPr>
          <p:spPr>
            <a:xfrm>
              <a:off x="7809103" y="2366137"/>
              <a:ext cx="2508250" cy="1808480"/>
            </a:xfrm>
            <a:custGeom>
              <a:avLst/>
              <a:gdLst/>
              <a:ahLst/>
              <a:cxnLst/>
              <a:rect l="l" t="t" r="r" b="b"/>
              <a:pathLst>
                <a:path w="2508250" h="1808479">
                  <a:moveTo>
                    <a:pt x="912368" y="1662811"/>
                  </a:moveTo>
                  <a:lnTo>
                    <a:pt x="904963" y="1708742"/>
                  </a:lnTo>
                  <a:lnTo>
                    <a:pt x="884342" y="1748626"/>
                  </a:lnTo>
                  <a:lnTo>
                    <a:pt x="852895" y="1780073"/>
                  </a:lnTo>
                  <a:lnTo>
                    <a:pt x="813011" y="1800694"/>
                  </a:lnTo>
                  <a:lnTo>
                    <a:pt x="767079" y="1808099"/>
                  </a:lnTo>
                  <a:lnTo>
                    <a:pt x="721148" y="1800694"/>
                  </a:lnTo>
                  <a:lnTo>
                    <a:pt x="681264" y="1780073"/>
                  </a:lnTo>
                  <a:lnTo>
                    <a:pt x="649817" y="1748626"/>
                  </a:lnTo>
                  <a:lnTo>
                    <a:pt x="629196" y="1708742"/>
                  </a:lnTo>
                  <a:lnTo>
                    <a:pt x="621792" y="1662811"/>
                  </a:lnTo>
                  <a:lnTo>
                    <a:pt x="629196" y="1616941"/>
                  </a:lnTo>
                  <a:lnTo>
                    <a:pt x="649817" y="1577095"/>
                  </a:lnTo>
                  <a:lnTo>
                    <a:pt x="681264" y="1545667"/>
                  </a:lnTo>
                  <a:lnTo>
                    <a:pt x="721148" y="1525053"/>
                  </a:lnTo>
                  <a:lnTo>
                    <a:pt x="767079" y="1517650"/>
                  </a:lnTo>
                  <a:lnTo>
                    <a:pt x="813011" y="1525053"/>
                  </a:lnTo>
                  <a:lnTo>
                    <a:pt x="852895" y="1545667"/>
                  </a:lnTo>
                  <a:lnTo>
                    <a:pt x="884342" y="1577095"/>
                  </a:lnTo>
                  <a:lnTo>
                    <a:pt x="904963" y="1616941"/>
                  </a:lnTo>
                  <a:lnTo>
                    <a:pt x="912368" y="1662811"/>
                  </a:lnTo>
                  <a:close/>
                </a:path>
                <a:path w="2508250" h="1808479">
                  <a:moveTo>
                    <a:pt x="160274" y="961771"/>
                  </a:moveTo>
                  <a:lnTo>
                    <a:pt x="118407" y="961840"/>
                  </a:lnTo>
                  <a:lnTo>
                    <a:pt x="77279" y="956421"/>
                  </a:lnTo>
                  <a:lnTo>
                    <a:pt x="37580" y="945643"/>
                  </a:lnTo>
                  <a:lnTo>
                    <a:pt x="0" y="929639"/>
                  </a:lnTo>
                </a:path>
                <a:path w="2508250" h="1808479">
                  <a:moveTo>
                    <a:pt x="301625" y="1313688"/>
                  </a:moveTo>
                  <a:lnTo>
                    <a:pt x="284581" y="1319018"/>
                  </a:lnTo>
                  <a:lnTo>
                    <a:pt x="267192" y="1323371"/>
                  </a:lnTo>
                  <a:lnTo>
                    <a:pt x="249493" y="1326725"/>
                  </a:lnTo>
                  <a:lnTo>
                    <a:pt x="231521" y="1329055"/>
                  </a:lnTo>
                </a:path>
                <a:path w="2508250" h="1808479">
                  <a:moveTo>
                    <a:pt x="906018" y="1482852"/>
                  </a:moveTo>
                  <a:lnTo>
                    <a:pt x="893855" y="1466020"/>
                  </a:lnTo>
                  <a:lnTo>
                    <a:pt x="882729" y="1448689"/>
                  </a:lnTo>
                  <a:lnTo>
                    <a:pt x="872674" y="1430881"/>
                  </a:lnTo>
                  <a:lnTo>
                    <a:pt x="863726" y="1412620"/>
                  </a:lnTo>
                </a:path>
                <a:path w="2508250" h="1808479">
                  <a:moveTo>
                    <a:pt x="1687449" y="1307719"/>
                  </a:moveTo>
                  <a:lnTo>
                    <a:pt x="1684970" y="1327265"/>
                  </a:lnTo>
                  <a:lnTo>
                    <a:pt x="1681337" y="1346644"/>
                  </a:lnTo>
                  <a:lnTo>
                    <a:pt x="1676536" y="1365833"/>
                  </a:lnTo>
                  <a:lnTo>
                    <a:pt x="1670557" y="1384808"/>
                  </a:lnTo>
                </a:path>
                <a:path w="2508250" h="1808479">
                  <a:moveTo>
                    <a:pt x="2022982" y="831723"/>
                  </a:moveTo>
                  <a:lnTo>
                    <a:pt x="2068260" y="854465"/>
                  </a:lnTo>
                  <a:lnTo>
                    <a:pt x="2108761" y="882120"/>
                  </a:lnTo>
                  <a:lnTo>
                    <a:pt x="2144080" y="914123"/>
                  </a:lnTo>
                  <a:lnTo>
                    <a:pt x="2173811" y="949912"/>
                  </a:lnTo>
                  <a:lnTo>
                    <a:pt x="2197547" y="988921"/>
                  </a:lnTo>
                  <a:lnTo>
                    <a:pt x="2214881" y="1030587"/>
                  </a:lnTo>
                  <a:lnTo>
                    <a:pt x="2225409" y="1074345"/>
                  </a:lnTo>
                  <a:lnTo>
                    <a:pt x="2228723" y="1119632"/>
                  </a:lnTo>
                </a:path>
                <a:path w="2508250" h="1808479">
                  <a:moveTo>
                    <a:pt x="2508250" y="525145"/>
                  </a:moveTo>
                  <a:lnTo>
                    <a:pt x="2490835" y="555460"/>
                  </a:lnTo>
                  <a:lnTo>
                    <a:pt x="2469610" y="583739"/>
                  </a:lnTo>
                  <a:lnTo>
                    <a:pt x="2444813" y="609709"/>
                  </a:lnTo>
                  <a:lnTo>
                    <a:pt x="2416682" y="633095"/>
                  </a:lnTo>
                </a:path>
                <a:path w="2508250" h="1808479">
                  <a:moveTo>
                    <a:pt x="2288413" y="124460"/>
                  </a:moveTo>
                  <a:lnTo>
                    <a:pt x="2290702" y="137152"/>
                  </a:lnTo>
                  <a:lnTo>
                    <a:pt x="2292254" y="149891"/>
                  </a:lnTo>
                  <a:lnTo>
                    <a:pt x="2293092" y="162679"/>
                  </a:lnTo>
                  <a:lnTo>
                    <a:pt x="2293239" y="175513"/>
                  </a:lnTo>
                </a:path>
                <a:path w="2508250" h="1808479">
                  <a:moveTo>
                    <a:pt x="1703324" y="65024"/>
                  </a:moveTo>
                  <a:lnTo>
                    <a:pt x="1712987" y="47702"/>
                  </a:lnTo>
                  <a:lnTo>
                    <a:pt x="1724056" y="31035"/>
                  </a:lnTo>
                  <a:lnTo>
                    <a:pt x="1736506" y="15107"/>
                  </a:lnTo>
                  <a:lnTo>
                    <a:pt x="1750314" y="0"/>
                  </a:lnTo>
                </a:path>
                <a:path w="2508250" h="1808479">
                  <a:moveTo>
                    <a:pt x="1264412" y="96012"/>
                  </a:moveTo>
                  <a:lnTo>
                    <a:pt x="1268553" y="81563"/>
                  </a:lnTo>
                  <a:lnTo>
                    <a:pt x="1273730" y="67389"/>
                  </a:lnTo>
                  <a:lnTo>
                    <a:pt x="1279931" y="53524"/>
                  </a:lnTo>
                  <a:lnTo>
                    <a:pt x="1287145" y="40004"/>
                  </a:lnTo>
                </a:path>
                <a:path w="2508250" h="1808479">
                  <a:moveTo>
                    <a:pt x="749173" y="115062"/>
                  </a:moveTo>
                  <a:lnTo>
                    <a:pt x="771140" y="127037"/>
                  </a:lnTo>
                  <a:lnTo>
                    <a:pt x="792226" y="140096"/>
                  </a:lnTo>
                  <a:lnTo>
                    <a:pt x="812359" y="154227"/>
                  </a:lnTo>
                  <a:lnTo>
                    <a:pt x="831469" y="169417"/>
                  </a:lnTo>
                </a:path>
                <a:path w="2508250" h="1808479">
                  <a:moveTo>
                    <a:pt x="124460" y="542671"/>
                  </a:moveTo>
                  <a:lnTo>
                    <a:pt x="119913" y="528524"/>
                  </a:lnTo>
                  <a:lnTo>
                    <a:pt x="115998" y="514270"/>
                  </a:lnTo>
                  <a:lnTo>
                    <a:pt x="112726" y="499897"/>
                  </a:lnTo>
                  <a:lnTo>
                    <a:pt x="110108" y="485393"/>
                  </a:lnTo>
                </a:path>
              </a:pathLst>
            </a:custGeom>
            <a:ln w="9525">
              <a:solidFill>
                <a:srgbClr val="497DBA"/>
              </a:solidFill>
            </a:ln>
          </p:spPr>
          <p:txBody>
            <a:bodyPr wrap="square" lIns="0" tIns="0" rIns="0" bIns="0" rtlCol="0"/>
            <a:lstStyle/>
            <a:p>
              <a:endParaRPr/>
            </a:p>
          </p:txBody>
        </p:sp>
      </p:grpSp>
      <p:sp>
        <p:nvSpPr>
          <p:cNvPr id="24" name="object 24"/>
          <p:cNvSpPr txBox="1"/>
          <p:nvPr/>
        </p:nvSpPr>
        <p:spPr>
          <a:xfrm>
            <a:off x="390207" y="822960"/>
            <a:ext cx="10334625" cy="2272665"/>
          </a:xfrm>
          <a:prstGeom prst="rect">
            <a:avLst/>
          </a:prstGeom>
        </p:spPr>
        <p:txBody>
          <a:bodyPr vert="horz" wrap="square" lIns="0" tIns="16510" rIns="0" bIns="0" rtlCol="0">
            <a:spAutoFit/>
          </a:bodyPr>
          <a:lstStyle/>
          <a:p>
            <a:pPr marL="3646170">
              <a:lnSpc>
                <a:spcPct val="100000"/>
              </a:lnSpc>
              <a:spcBef>
                <a:spcPts val="130"/>
              </a:spcBef>
            </a:pPr>
            <a:r>
              <a:rPr sz="4125" spc="142" baseline="-21212">
                <a:latin typeface="Cambria Math"/>
                <a:cs typeface="Cambria Math"/>
              </a:rPr>
              <a:t>𝑋</a:t>
            </a:r>
            <a:r>
              <a:rPr sz="2000" spc="95">
                <a:latin typeface="Cambria Math"/>
                <a:cs typeface="Cambria Math"/>
              </a:rPr>
              <a:t>𝐼𝑛𝑡8</a:t>
            </a:r>
            <a:r>
              <a:rPr sz="2000" spc="25">
                <a:latin typeface="Cambria Math"/>
                <a:cs typeface="Cambria Math"/>
              </a:rPr>
              <a:t>  </a:t>
            </a:r>
            <a:r>
              <a:rPr sz="4125" baseline="-21212">
                <a:latin typeface="Cambria Math"/>
                <a:cs typeface="Cambria Math"/>
              </a:rPr>
              <a:t>=</a:t>
            </a:r>
            <a:r>
              <a:rPr sz="4125" spc="315" baseline="-21212">
                <a:latin typeface="Cambria Math"/>
                <a:cs typeface="Cambria Math"/>
              </a:rPr>
              <a:t> </a:t>
            </a:r>
            <a:r>
              <a:rPr sz="4125" spc="97" baseline="-21212">
                <a:latin typeface="Cambria Math"/>
                <a:cs typeface="Cambria Math"/>
              </a:rPr>
              <a:t>𝑟𝑜𝑢𝑛𝑑(𝑐</a:t>
            </a:r>
            <a:r>
              <a:rPr sz="2000" spc="65">
                <a:latin typeface="Cambria Math"/>
                <a:cs typeface="Cambria Math"/>
              </a:rPr>
              <a:t>𝐹𝑃32</a:t>
            </a:r>
            <a:r>
              <a:rPr sz="4125" spc="97" baseline="-21212">
                <a:latin typeface="Cambria Math"/>
                <a:cs typeface="Cambria Math"/>
              </a:rPr>
              <a:t>𝑋</a:t>
            </a:r>
            <a:r>
              <a:rPr sz="2000" spc="65">
                <a:latin typeface="Cambria Math"/>
                <a:cs typeface="Cambria Math"/>
              </a:rPr>
              <a:t>𝐹𝑃32</a:t>
            </a:r>
            <a:r>
              <a:rPr sz="4125" spc="97" baseline="-21212">
                <a:latin typeface="Cambria Math"/>
                <a:cs typeface="Cambria Math"/>
              </a:rPr>
              <a:t>)</a:t>
            </a:r>
            <a:endParaRPr sz="4125" baseline="-21212">
              <a:latin typeface="Cambria Math"/>
              <a:cs typeface="Cambria Math"/>
            </a:endParaRPr>
          </a:p>
          <a:p>
            <a:pPr>
              <a:lnSpc>
                <a:spcPct val="100000"/>
              </a:lnSpc>
            </a:pPr>
            <a:endParaRPr sz="2000">
              <a:latin typeface="Cambria Math"/>
              <a:cs typeface="Cambria Math"/>
            </a:endParaRPr>
          </a:p>
          <a:p>
            <a:pPr>
              <a:lnSpc>
                <a:spcPct val="100000"/>
              </a:lnSpc>
              <a:spcBef>
                <a:spcPts val="715"/>
              </a:spcBef>
            </a:pPr>
            <a:endParaRPr sz="2000">
              <a:latin typeface="Cambria Math"/>
              <a:cs typeface="Cambria Math"/>
            </a:endParaRPr>
          </a:p>
          <a:p>
            <a:pPr marL="50800">
              <a:lnSpc>
                <a:spcPts val="2825"/>
              </a:lnSpc>
            </a:pPr>
            <a:r>
              <a:rPr sz="2750" spc="120">
                <a:solidFill>
                  <a:srgbClr val="464646"/>
                </a:solidFill>
                <a:latin typeface="Trebuchet MS"/>
                <a:cs typeface="Trebuchet MS"/>
              </a:rPr>
              <a:t>What</a:t>
            </a:r>
            <a:r>
              <a:rPr sz="2750" spc="-85">
                <a:solidFill>
                  <a:srgbClr val="464646"/>
                </a:solidFill>
                <a:latin typeface="Trebuchet MS"/>
                <a:cs typeface="Trebuchet MS"/>
              </a:rPr>
              <a:t> </a:t>
            </a:r>
            <a:r>
              <a:rPr sz="2750">
                <a:solidFill>
                  <a:srgbClr val="464646"/>
                </a:solidFill>
                <a:latin typeface="Trebuchet MS"/>
                <a:cs typeface="Trebuchet MS"/>
              </a:rPr>
              <a:t>if</a:t>
            </a:r>
            <a:r>
              <a:rPr sz="2750" spc="-75">
                <a:solidFill>
                  <a:srgbClr val="464646"/>
                </a:solidFill>
                <a:latin typeface="Trebuchet MS"/>
                <a:cs typeface="Trebuchet MS"/>
              </a:rPr>
              <a:t> </a:t>
            </a:r>
            <a:r>
              <a:rPr sz="2750">
                <a:solidFill>
                  <a:srgbClr val="464646"/>
                </a:solidFill>
                <a:latin typeface="Trebuchet MS"/>
                <a:cs typeface="Trebuchet MS"/>
              </a:rPr>
              <a:t>we</a:t>
            </a:r>
            <a:r>
              <a:rPr sz="2750" spc="-90">
                <a:solidFill>
                  <a:srgbClr val="464646"/>
                </a:solidFill>
                <a:latin typeface="Trebuchet MS"/>
                <a:cs typeface="Trebuchet MS"/>
              </a:rPr>
              <a:t> </a:t>
            </a:r>
            <a:r>
              <a:rPr sz="2750" spc="70">
                <a:solidFill>
                  <a:srgbClr val="464646"/>
                </a:solidFill>
                <a:latin typeface="Trebuchet MS"/>
                <a:cs typeface="Trebuchet MS"/>
              </a:rPr>
              <a:t>want</a:t>
            </a:r>
            <a:r>
              <a:rPr sz="2750" spc="-85">
                <a:solidFill>
                  <a:srgbClr val="464646"/>
                </a:solidFill>
                <a:latin typeface="Trebuchet MS"/>
                <a:cs typeface="Trebuchet MS"/>
              </a:rPr>
              <a:t> </a:t>
            </a:r>
            <a:r>
              <a:rPr sz="2750">
                <a:solidFill>
                  <a:srgbClr val="464646"/>
                </a:solidFill>
                <a:latin typeface="Trebuchet MS"/>
                <a:cs typeface="Trebuchet MS"/>
              </a:rPr>
              <a:t>to</a:t>
            </a:r>
            <a:r>
              <a:rPr sz="2750" spc="-110">
                <a:solidFill>
                  <a:srgbClr val="464646"/>
                </a:solidFill>
                <a:latin typeface="Trebuchet MS"/>
                <a:cs typeface="Trebuchet MS"/>
              </a:rPr>
              <a:t> </a:t>
            </a:r>
            <a:r>
              <a:rPr sz="2750" spc="75">
                <a:solidFill>
                  <a:srgbClr val="C0504D"/>
                </a:solidFill>
                <a:latin typeface="Trebuchet MS"/>
                <a:cs typeface="Trebuchet MS"/>
              </a:rPr>
              <a:t>dequantize</a:t>
            </a:r>
            <a:r>
              <a:rPr sz="2750" spc="-80">
                <a:solidFill>
                  <a:srgbClr val="C0504D"/>
                </a:solidFill>
                <a:latin typeface="Trebuchet MS"/>
                <a:cs typeface="Trebuchet MS"/>
              </a:rPr>
              <a:t> </a:t>
            </a:r>
            <a:r>
              <a:rPr sz="2750" spc="145">
                <a:solidFill>
                  <a:srgbClr val="464646"/>
                </a:solidFill>
                <a:latin typeface="Trebuchet MS"/>
                <a:cs typeface="Trebuchet MS"/>
              </a:rPr>
              <a:t>and</a:t>
            </a:r>
            <a:r>
              <a:rPr sz="2750" spc="-90">
                <a:solidFill>
                  <a:srgbClr val="464646"/>
                </a:solidFill>
                <a:latin typeface="Trebuchet MS"/>
                <a:cs typeface="Trebuchet MS"/>
              </a:rPr>
              <a:t> </a:t>
            </a:r>
            <a:r>
              <a:rPr sz="2750" spc="50">
                <a:solidFill>
                  <a:srgbClr val="464646"/>
                </a:solidFill>
                <a:latin typeface="Trebuchet MS"/>
                <a:cs typeface="Trebuchet MS"/>
              </a:rPr>
              <a:t>get</a:t>
            </a:r>
            <a:r>
              <a:rPr sz="2750" spc="-165">
                <a:solidFill>
                  <a:srgbClr val="464646"/>
                </a:solidFill>
                <a:latin typeface="Trebuchet MS"/>
                <a:cs typeface="Trebuchet MS"/>
              </a:rPr>
              <a:t> </a:t>
            </a:r>
            <a:r>
              <a:rPr sz="2750" spc="135">
                <a:solidFill>
                  <a:srgbClr val="464646"/>
                </a:solidFill>
                <a:latin typeface="Trebuchet MS"/>
                <a:cs typeface="Trebuchet MS"/>
              </a:rPr>
              <a:t>back</a:t>
            </a:r>
            <a:r>
              <a:rPr sz="2750" spc="-95">
                <a:solidFill>
                  <a:srgbClr val="464646"/>
                </a:solidFill>
                <a:latin typeface="Trebuchet MS"/>
                <a:cs typeface="Trebuchet MS"/>
              </a:rPr>
              <a:t> </a:t>
            </a:r>
            <a:r>
              <a:rPr sz="2750">
                <a:solidFill>
                  <a:srgbClr val="464646"/>
                </a:solidFill>
                <a:latin typeface="Trebuchet MS"/>
                <a:cs typeface="Trebuchet MS"/>
              </a:rPr>
              <a:t>the</a:t>
            </a:r>
            <a:r>
              <a:rPr sz="2750" spc="-90">
                <a:solidFill>
                  <a:srgbClr val="464646"/>
                </a:solidFill>
                <a:latin typeface="Trebuchet MS"/>
                <a:cs typeface="Trebuchet MS"/>
              </a:rPr>
              <a:t> </a:t>
            </a:r>
            <a:r>
              <a:rPr sz="2750" spc="85">
                <a:solidFill>
                  <a:srgbClr val="464646"/>
                </a:solidFill>
                <a:latin typeface="Trebuchet MS"/>
                <a:cs typeface="Trebuchet MS"/>
              </a:rPr>
              <a:t>original</a:t>
            </a:r>
            <a:r>
              <a:rPr sz="2750" spc="-125">
                <a:solidFill>
                  <a:srgbClr val="464646"/>
                </a:solidFill>
                <a:latin typeface="Trebuchet MS"/>
                <a:cs typeface="Trebuchet MS"/>
              </a:rPr>
              <a:t> </a:t>
            </a:r>
            <a:r>
              <a:rPr sz="2750" spc="-10">
                <a:solidFill>
                  <a:srgbClr val="464646"/>
                </a:solidFill>
                <a:latin typeface="Trebuchet MS"/>
                <a:cs typeface="Trebuchet MS"/>
              </a:rPr>
              <a:t>array,</a:t>
            </a:r>
            <a:endParaRPr sz="2750">
              <a:latin typeface="Trebuchet MS"/>
              <a:cs typeface="Trebuchet MS"/>
            </a:endParaRPr>
          </a:p>
          <a:p>
            <a:pPr marL="50800">
              <a:lnSpc>
                <a:spcPts val="2825"/>
              </a:lnSpc>
            </a:pPr>
            <a:r>
              <a:rPr sz="4125" spc="209" baseline="-21212">
                <a:solidFill>
                  <a:srgbClr val="4F81BC"/>
                </a:solidFill>
                <a:latin typeface="Cambria Math"/>
                <a:cs typeface="Cambria Math"/>
              </a:rPr>
              <a:t>𝑋</a:t>
            </a:r>
            <a:r>
              <a:rPr sz="2000" spc="140">
                <a:solidFill>
                  <a:srgbClr val="4F81BC"/>
                </a:solidFill>
                <a:latin typeface="Cambria Math"/>
                <a:cs typeface="Cambria Math"/>
              </a:rPr>
              <a:t>𝐹𝑃32</a:t>
            </a:r>
            <a:r>
              <a:rPr sz="4125" spc="209" baseline="-21212">
                <a:solidFill>
                  <a:srgbClr val="464646"/>
                </a:solidFill>
                <a:latin typeface="Trebuchet MS"/>
                <a:cs typeface="Trebuchet MS"/>
              </a:rPr>
              <a:t>?</a:t>
            </a:r>
            <a:endParaRPr sz="4125" baseline="-21212">
              <a:latin typeface="Trebuchet MS"/>
              <a:cs typeface="Trebuchet MS"/>
            </a:endParaRPr>
          </a:p>
          <a:p>
            <a:pPr marR="1066800" algn="r">
              <a:lnSpc>
                <a:spcPct val="100000"/>
              </a:lnSpc>
              <a:spcBef>
                <a:spcPts val="1145"/>
              </a:spcBef>
            </a:pPr>
            <a:r>
              <a:rPr sz="1800" spc="-10">
                <a:solidFill>
                  <a:srgbClr val="FFFFFF"/>
                </a:solidFill>
                <a:latin typeface="Calibri"/>
                <a:cs typeface="Calibri"/>
              </a:rPr>
              <a:t>Dequantization</a:t>
            </a:r>
            <a:endParaRPr sz="1800">
              <a:latin typeface="Calibri"/>
              <a:cs typeface="Calibri"/>
            </a:endParaRPr>
          </a:p>
        </p:txBody>
      </p:sp>
      <p:sp>
        <p:nvSpPr>
          <p:cNvPr id="26" name="object 26"/>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70</a:t>
            </a:r>
          </a:p>
        </p:txBody>
      </p:sp>
      <p:sp>
        <p:nvSpPr>
          <p:cNvPr id="25" name="object 25"/>
          <p:cNvSpPr txBox="1"/>
          <p:nvPr/>
        </p:nvSpPr>
        <p:spPr>
          <a:xfrm>
            <a:off x="8696959" y="3072066"/>
            <a:ext cx="495934"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FFFFFF"/>
                </a:solidFill>
                <a:latin typeface="Calibri"/>
                <a:cs typeface="Calibri"/>
              </a:rPr>
              <a:t>error</a:t>
            </a:r>
            <a:endParaRPr sz="1800">
              <a:latin typeface="Calibri"/>
              <a:cs typeface="Calibri"/>
            </a:endParaRPr>
          </a:p>
        </p:txBody>
      </p:sp>
    </p:spTree>
    <p:extLst>
      <p:ext uri="{BB962C8B-B14F-4D97-AF65-F5344CB8AC3E}">
        <p14:creationId xmlns:p14="http://schemas.microsoft.com/office/powerpoint/2010/main" val="1157098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90"/>
              <a:t> </a:t>
            </a:r>
            <a:r>
              <a:rPr spc="409"/>
              <a:t>–</a:t>
            </a:r>
            <a:r>
              <a:rPr spc="-200"/>
              <a:t> </a:t>
            </a:r>
            <a:r>
              <a:rPr spc="-20"/>
              <a:t>The</a:t>
            </a:r>
            <a:r>
              <a:rPr spc="-175"/>
              <a:t> </a:t>
            </a:r>
            <a:r>
              <a:rPr spc="-10"/>
              <a:t>Pizza</a:t>
            </a:r>
          </a:p>
        </p:txBody>
      </p:sp>
      <p:sp>
        <p:nvSpPr>
          <p:cNvPr id="3" name="object 3"/>
          <p:cNvSpPr txBox="1"/>
          <p:nvPr/>
        </p:nvSpPr>
        <p:spPr>
          <a:xfrm>
            <a:off x="428307" y="1203324"/>
            <a:ext cx="7373620" cy="449580"/>
          </a:xfrm>
          <a:prstGeom prst="rect">
            <a:avLst/>
          </a:prstGeom>
        </p:spPr>
        <p:txBody>
          <a:bodyPr vert="horz" wrap="square" lIns="0" tIns="16510" rIns="0" bIns="0" rtlCol="0">
            <a:spAutoFit/>
          </a:bodyPr>
          <a:lstStyle/>
          <a:p>
            <a:pPr marL="12700">
              <a:lnSpc>
                <a:spcPct val="100000"/>
              </a:lnSpc>
              <a:spcBef>
                <a:spcPts val="130"/>
              </a:spcBef>
            </a:pPr>
            <a:r>
              <a:rPr sz="2750" spc="130">
                <a:solidFill>
                  <a:srgbClr val="464646"/>
                </a:solidFill>
                <a:latin typeface="Trebuchet MS"/>
                <a:cs typeface="Trebuchet MS"/>
              </a:rPr>
              <a:t>Imagine</a:t>
            </a:r>
            <a:r>
              <a:rPr sz="2750" spc="-80">
                <a:solidFill>
                  <a:srgbClr val="464646"/>
                </a:solidFill>
                <a:latin typeface="Trebuchet MS"/>
                <a:cs typeface="Trebuchet MS"/>
              </a:rPr>
              <a:t> </a:t>
            </a:r>
            <a:r>
              <a:rPr sz="2750">
                <a:solidFill>
                  <a:srgbClr val="464646"/>
                </a:solidFill>
                <a:latin typeface="Trebuchet MS"/>
                <a:cs typeface="Trebuchet MS"/>
              </a:rPr>
              <a:t>QLoRA</a:t>
            </a:r>
            <a:r>
              <a:rPr sz="2750" spc="-95">
                <a:solidFill>
                  <a:srgbClr val="464646"/>
                </a:solidFill>
                <a:latin typeface="Trebuchet MS"/>
                <a:cs typeface="Trebuchet MS"/>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55">
                <a:solidFill>
                  <a:srgbClr val="464646"/>
                </a:solidFill>
                <a:latin typeface="Trebuchet MS"/>
                <a:cs typeface="Trebuchet MS"/>
              </a:rPr>
              <a:t>be</a:t>
            </a:r>
            <a:r>
              <a:rPr sz="2750" spc="-140">
                <a:solidFill>
                  <a:srgbClr val="464646"/>
                </a:solidFill>
                <a:latin typeface="Trebuchet MS"/>
                <a:cs typeface="Trebuchet MS"/>
              </a:rPr>
              <a:t> </a:t>
            </a:r>
            <a:r>
              <a:rPr sz="2750" spc="114">
                <a:solidFill>
                  <a:srgbClr val="464646"/>
                </a:solidFill>
                <a:latin typeface="Trebuchet MS"/>
                <a:cs typeface="Trebuchet MS"/>
              </a:rPr>
              <a:t>a</a:t>
            </a:r>
            <a:r>
              <a:rPr sz="2750" spc="-35">
                <a:solidFill>
                  <a:srgbClr val="464646"/>
                </a:solidFill>
                <a:latin typeface="Trebuchet MS"/>
                <a:cs typeface="Trebuchet MS"/>
              </a:rPr>
              <a:t> </a:t>
            </a:r>
            <a:r>
              <a:rPr sz="2750" spc="100">
                <a:solidFill>
                  <a:srgbClr val="464646"/>
                </a:solidFill>
                <a:latin typeface="Trebuchet MS"/>
                <a:cs typeface="Trebuchet MS"/>
              </a:rPr>
              <a:t>mouthwatering</a:t>
            </a:r>
            <a:r>
              <a:rPr sz="2750" spc="-130">
                <a:solidFill>
                  <a:srgbClr val="464646"/>
                </a:solidFill>
                <a:latin typeface="Trebuchet MS"/>
                <a:cs typeface="Trebuchet MS"/>
              </a:rPr>
              <a:t> </a:t>
            </a:r>
            <a:r>
              <a:rPr sz="2750" spc="-10">
                <a:solidFill>
                  <a:srgbClr val="464646"/>
                </a:solidFill>
                <a:latin typeface="Trebuchet MS"/>
                <a:cs typeface="Trebuchet MS"/>
              </a:rPr>
              <a:t>pizza.</a:t>
            </a:r>
            <a:endParaRPr sz="2750">
              <a:latin typeface="Trebuchet MS"/>
              <a:cs typeface="Trebuchet MS"/>
            </a:endParaRPr>
          </a:p>
        </p:txBody>
      </p:sp>
      <p:grpSp>
        <p:nvGrpSpPr>
          <p:cNvPr id="4" name="object 4"/>
          <p:cNvGrpSpPr/>
          <p:nvPr/>
        </p:nvGrpSpPr>
        <p:grpSpPr>
          <a:xfrm>
            <a:off x="4152900" y="1914525"/>
            <a:ext cx="3886200" cy="3295650"/>
            <a:chOff x="4152900" y="1914525"/>
            <a:chExt cx="3886200" cy="3295650"/>
          </a:xfrm>
        </p:grpSpPr>
        <p:pic>
          <p:nvPicPr>
            <p:cNvPr id="5" name="object 5"/>
            <p:cNvPicPr/>
            <p:nvPr/>
          </p:nvPicPr>
          <p:blipFill>
            <a:blip r:embed="rId2" cstate="print"/>
            <a:stretch>
              <a:fillRect/>
            </a:stretch>
          </p:blipFill>
          <p:spPr>
            <a:xfrm>
              <a:off x="4191000" y="1952625"/>
              <a:ext cx="3810000" cy="3219450"/>
            </a:xfrm>
            <a:prstGeom prst="rect">
              <a:avLst/>
            </a:prstGeom>
          </p:spPr>
        </p:pic>
        <p:sp>
          <p:nvSpPr>
            <p:cNvPr id="6" name="object 6"/>
            <p:cNvSpPr/>
            <p:nvPr/>
          </p:nvSpPr>
          <p:spPr>
            <a:xfrm>
              <a:off x="4171950" y="1933575"/>
              <a:ext cx="3848100" cy="3257550"/>
            </a:xfrm>
            <a:custGeom>
              <a:avLst/>
              <a:gdLst/>
              <a:ahLst/>
              <a:cxnLst/>
              <a:rect l="l" t="t" r="r" b="b"/>
              <a:pathLst>
                <a:path w="3848100" h="3257550">
                  <a:moveTo>
                    <a:pt x="0" y="3257550"/>
                  </a:moveTo>
                  <a:lnTo>
                    <a:pt x="3848100" y="3257550"/>
                  </a:lnTo>
                  <a:lnTo>
                    <a:pt x="3848100" y="0"/>
                  </a:lnTo>
                  <a:lnTo>
                    <a:pt x="0" y="0"/>
                  </a:lnTo>
                  <a:lnTo>
                    <a:pt x="0" y="3257550"/>
                  </a:lnTo>
                  <a:close/>
                </a:path>
              </a:pathLst>
            </a:custGeom>
            <a:ln w="38100">
              <a:solidFill>
                <a:srgbClr val="244060"/>
              </a:solidFill>
            </a:ln>
          </p:spPr>
          <p:txBody>
            <a:bodyPr wrap="square" lIns="0" tIns="0" rIns="0" bIns="0" rtlCol="0"/>
            <a:lstStyle/>
            <a:p>
              <a:endParaRPr/>
            </a:p>
          </p:txBody>
        </p:sp>
      </p:grpSp>
      <p:sp>
        <p:nvSpPr>
          <p:cNvPr id="7" name="object 7"/>
          <p:cNvSpPr txBox="1"/>
          <p:nvPr/>
        </p:nvSpPr>
        <p:spPr>
          <a:xfrm>
            <a:off x="428307" y="5692140"/>
            <a:ext cx="1027430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Now,</a:t>
            </a:r>
            <a:r>
              <a:rPr sz="2750" spc="-114">
                <a:solidFill>
                  <a:srgbClr val="464646"/>
                </a:solidFill>
                <a:latin typeface="Trebuchet MS"/>
                <a:cs typeface="Trebuchet MS"/>
              </a:rPr>
              <a:t> </a:t>
            </a:r>
            <a:r>
              <a:rPr sz="2750">
                <a:solidFill>
                  <a:srgbClr val="464646"/>
                </a:solidFill>
                <a:latin typeface="Trebuchet MS"/>
                <a:cs typeface="Trebuchet MS"/>
              </a:rPr>
              <a:t>to</a:t>
            </a:r>
            <a:r>
              <a:rPr sz="2750" spc="-114">
                <a:solidFill>
                  <a:srgbClr val="464646"/>
                </a:solidFill>
                <a:latin typeface="Trebuchet MS"/>
                <a:cs typeface="Trebuchet MS"/>
              </a:rPr>
              <a:t> </a:t>
            </a:r>
            <a:r>
              <a:rPr sz="2750" spc="155">
                <a:solidFill>
                  <a:srgbClr val="464646"/>
                </a:solidFill>
                <a:latin typeface="Trebuchet MS"/>
                <a:cs typeface="Trebuchet MS"/>
              </a:rPr>
              <a:t>make</a:t>
            </a:r>
            <a:r>
              <a:rPr sz="2750" spc="-95">
                <a:solidFill>
                  <a:srgbClr val="464646"/>
                </a:solidFill>
                <a:latin typeface="Trebuchet MS"/>
                <a:cs typeface="Trebuchet MS"/>
              </a:rPr>
              <a:t> </a:t>
            </a:r>
            <a:r>
              <a:rPr sz="2750" spc="114">
                <a:solidFill>
                  <a:srgbClr val="464646"/>
                </a:solidFill>
                <a:latin typeface="Trebuchet MS"/>
                <a:cs typeface="Trebuchet MS"/>
              </a:rPr>
              <a:t>a</a:t>
            </a:r>
            <a:r>
              <a:rPr sz="2750" spc="-150">
                <a:solidFill>
                  <a:srgbClr val="464646"/>
                </a:solidFill>
                <a:latin typeface="Trebuchet MS"/>
                <a:cs typeface="Trebuchet MS"/>
              </a:rPr>
              <a:t> </a:t>
            </a:r>
            <a:r>
              <a:rPr sz="2750">
                <a:solidFill>
                  <a:srgbClr val="464646"/>
                </a:solidFill>
                <a:latin typeface="Trebuchet MS"/>
                <a:cs typeface="Trebuchet MS"/>
              </a:rPr>
              <a:t>pizza,</a:t>
            </a:r>
            <a:r>
              <a:rPr sz="2750" spc="-10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60">
                <a:solidFill>
                  <a:srgbClr val="464646"/>
                </a:solidFill>
                <a:latin typeface="Trebuchet MS"/>
                <a:cs typeface="Trebuchet MS"/>
              </a:rPr>
              <a:t>need</a:t>
            </a:r>
            <a:r>
              <a:rPr sz="2750" spc="-165">
                <a:solidFill>
                  <a:srgbClr val="464646"/>
                </a:solidFill>
                <a:latin typeface="Trebuchet MS"/>
                <a:cs typeface="Trebuchet MS"/>
              </a:rPr>
              <a:t> </a:t>
            </a:r>
            <a:r>
              <a:rPr sz="2750">
                <a:solidFill>
                  <a:srgbClr val="464646"/>
                </a:solidFill>
                <a:latin typeface="Trebuchet MS"/>
                <a:cs typeface="Trebuchet MS"/>
              </a:rPr>
              <a:t>to</a:t>
            </a:r>
            <a:r>
              <a:rPr sz="2750" spc="-190">
                <a:solidFill>
                  <a:srgbClr val="464646"/>
                </a:solidFill>
                <a:latin typeface="Trebuchet MS"/>
                <a:cs typeface="Trebuchet MS"/>
              </a:rPr>
              <a:t> </a:t>
            </a:r>
            <a:r>
              <a:rPr sz="2750" spc="80">
                <a:solidFill>
                  <a:srgbClr val="464646"/>
                </a:solidFill>
                <a:latin typeface="Trebuchet MS"/>
                <a:cs typeface="Trebuchet MS"/>
              </a:rPr>
              <a:t>gather</a:t>
            </a:r>
            <a:r>
              <a:rPr sz="2750" spc="-140">
                <a:solidFill>
                  <a:srgbClr val="464646"/>
                </a:solidFill>
                <a:latin typeface="Trebuchet MS"/>
                <a:cs typeface="Trebuchet MS"/>
              </a:rPr>
              <a:t> </a:t>
            </a:r>
            <a:r>
              <a:rPr sz="2750" spc="114">
                <a:solidFill>
                  <a:srgbClr val="464646"/>
                </a:solidFill>
                <a:latin typeface="Trebuchet MS"/>
                <a:cs typeface="Trebuchet MS"/>
              </a:rPr>
              <a:t>a</a:t>
            </a:r>
            <a:r>
              <a:rPr sz="2750" spc="-150">
                <a:solidFill>
                  <a:srgbClr val="464646"/>
                </a:solidFill>
                <a:latin typeface="Trebuchet MS"/>
                <a:cs typeface="Trebuchet MS"/>
              </a:rPr>
              <a:t> </a:t>
            </a:r>
            <a:r>
              <a:rPr sz="2750" spc="-10">
                <a:solidFill>
                  <a:srgbClr val="464646"/>
                </a:solidFill>
                <a:latin typeface="Trebuchet MS"/>
                <a:cs typeface="Trebuchet MS"/>
              </a:rPr>
              <a:t>few</a:t>
            </a:r>
            <a:r>
              <a:rPr sz="2750" spc="-170">
                <a:solidFill>
                  <a:srgbClr val="464646"/>
                </a:solidFill>
                <a:latin typeface="Trebuchet MS"/>
                <a:cs typeface="Trebuchet MS"/>
              </a:rPr>
              <a:t> </a:t>
            </a:r>
            <a:r>
              <a:rPr sz="2750" spc="50">
                <a:solidFill>
                  <a:srgbClr val="464646"/>
                </a:solidFill>
                <a:latin typeface="Trebuchet MS"/>
                <a:cs typeface="Trebuchet MS"/>
              </a:rPr>
              <a:t>key</a:t>
            </a:r>
            <a:r>
              <a:rPr sz="2750" spc="-70">
                <a:solidFill>
                  <a:srgbClr val="464646"/>
                </a:solidFill>
                <a:latin typeface="Trebuchet MS"/>
                <a:cs typeface="Trebuchet MS"/>
              </a:rPr>
              <a:t> </a:t>
            </a:r>
            <a:r>
              <a:rPr sz="2750" spc="60">
                <a:solidFill>
                  <a:srgbClr val="464646"/>
                </a:solidFill>
                <a:latin typeface="Trebuchet MS"/>
                <a:cs typeface="Trebuchet MS"/>
              </a:rPr>
              <a:t>ingredients!</a:t>
            </a:r>
            <a:endParaRPr sz="2750">
              <a:latin typeface="Trebuchet MS"/>
              <a:cs typeface="Trebuchet MS"/>
            </a:endParaRPr>
          </a:p>
        </p:txBody>
      </p:sp>
      <p:sp>
        <p:nvSpPr>
          <p:cNvPr id="8" name="object 8"/>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71</a:t>
            </a:r>
          </a:p>
        </p:txBody>
      </p:sp>
    </p:spTree>
    <p:extLst>
      <p:ext uri="{BB962C8B-B14F-4D97-AF65-F5344CB8AC3E}">
        <p14:creationId xmlns:p14="http://schemas.microsoft.com/office/powerpoint/2010/main" val="16696062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90"/>
              <a:t> </a:t>
            </a:r>
            <a:r>
              <a:rPr spc="409"/>
              <a:t>–</a:t>
            </a:r>
            <a:r>
              <a:rPr spc="-200"/>
              <a:t> </a:t>
            </a:r>
            <a:r>
              <a:rPr spc="-20"/>
              <a:t>The</a:t>
            </a:r>
            <a:r>
              <a:rPr spc="-175"/>
              <a:t> </a:t>
            </a:r>
            <a:r>
              <a:rPr spc="65"/>
              <a:t>Ingredients</a:t>
            </a:r>
          </a:p>
        </p:txBody>
      </p:sp>
      <p:sp>
        <p:nvSpPr>
          <p:cNvPr id="3" name="object 3"/>
          <p:cNvSpPr txBox="1"/>
          <p:nvPr/>
        </p:nvSpPr>
        <p:spPr>
          <a:xfrm>
            <a:off x="487680" y="4884673"/>
            <a:ext cx="296862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4-Bit</a:t>
            </a:r>
            <a:r>
              <a:rPr sz="2750" spc="-100">
                <a:solidFill>
                  <a:srgbClr val="464646"/>
                </a:solidFill>
                <a:latin typeface="Trebuchet MS"/>
                <a:cs typeface="Trebuchet MS"/>
              </a:rPr>
              <a:t> </a:t>
            </a:r>
            <a:r>
              <a:rPr sz="2750" spc="75">
                <a:solidFill>
                  <a:srgbClr val="464646"/>
                </a:solidFill>
                <a:latin typeface="Trebuchet MS"/>
                <a:cs typeface="Trebuchet MS"/>
              </a:rPr>
              <a:t>NormalFloat</a:t>
            </a:r>
            <a:endParaRPr sz="2750">
              <a:latin typeface="Trebuchet MS"/>
              <a:cs typeface="Trebuchet MS"/>
            </a:endParaRPr>
          </a:p>
        </p:txBody>
      </p:sp>
      <p:sp>
        <p:nvSpPr>
          <p:cNvPr id="4" name="object 4"/>
          <p:cNvSpPr txBox="1"/>
          <p:nvPr/>
        </p:nvSpPr>
        <p:spPr>
          <a:xfrm>
            <a:off x="428307" y="1337373"/>
            <a:ext cx="928116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There</a:t>
            </a:r>
            <a:r>
              <a:rPr sz="2750" spc="-160">
                <a:solidFill>
                  <a:srgbClr val="464646"/>
                </a:solidFill>
                <a:latin typeface="Trebuchet MS"/>
                <a:cs typeface="Trebuchet MS"/>
              </a:rPr>
              <a:t> </a:t>
            </a:r>
            <a:r>
              <a:rPr sz="2750">
                <a:solidFill>
                  <a:srgbClr val="464646"/>
                </a:solidFill>
                <a:latin typeface="Trebuchet MS"/>
                <a:cs typeface="Trebuchet MS"/>
              </a:rPr>
              <a:t>are</a:t>
            </a:r>
            <a:r>
              <a:rPr sz="2750" spc="-85">
                <a:solidFill>
                  <a:srgbClr val="464646"/>
                </a:solidFill>
                <a:latin typeface="Trebuchet MS"/>
                <a:cs typeface="Trebuchet MS"/>
              </a:rPr>
              <a:t> </a:t>
            </a:r>
            <a:r>
              <a:rPr sz="2750" spc="229">
                <a:solidFill>
                  <a:srgbClr val="464646"/>
                </a:solidFill>
                <a:latin typeface="Trebuchet MS"/>
                <a:cs typeface="Trebuchet MS"/>
              </a:rPr>
              <a:t>3</a:t>
            </a:r>
            <a:r>
              <a:rPr sz="2750" spc="-90">
                <a:solidFill>
                  <a:srgbClr val="464646"/>
                </a:solidFill>
                <a:latin typeface="Trebuchet MS"/>
                <a:cs typeface="Trebuchet MS"/>
              </a:rPr>
              <a:t> </a:t>
            </a:r>
            <a:r>
              <a:rPr sz="2750" spc="50">
                <a:solidFill>
                  <a:srgbClr val="464646"/>
                </a:solidFill>
                <a:latin typeface="Trebuchet MS"/>
                <a:cs typeface="Trebuchet MS"/>
              </a:rPr>
              <a:t>key</a:t>
            </a:r>
            <a:r>
              <a:rPr sz="2750" spc="-125">
                <a:solidFill>
                  <a:srgbClr val="464646"/>
                </a:solidFill>
                <a:latin typeface="Trebuchet MS"/>
                <a:cs typeface="Trebuchet MS"/>
              </a:rPr>
              <a:t> </a:t>
            </a:r>
            <a:r>
              <a:rPr sz="2750" spc="100">
                <a:solidFill>
                  <a:srgbClr val="464646"/>
                </a:solidFill>
                <a:latin typeface="Trebuchet MS"/>
                <a:cs typeface="Trebuchet MS"/>
              </a:rPr>
              <a:t>ingredients</a:t>
            </a:r>
            <a:r>
              <a:rPr sz="2750" spc="-100">
                <a:solidFill>
                  <a:srgbClr val="464646"/>
                </a:solidFill>
                <a:latin typeface="Trebuchet MS"/>
                <a:cs typeface="Trebuchet MS"/>
              </a:rPr>
              <a:t> </a:t>
            </a:r>
            <a:r>
              <a:rPr sz="2750" spc="105">
                <a:solidFill>
                  <a:srgbClr val="464646"/>
                </a:solidFill>
                <a:latin typeface="Trebuchet MS"/>
                <a:cs typeface="Trebuchet MS"/>
              </a:rPr>
              <a:t>which</a:t>
            </a:r>
            <a:r>
              <a:rPr sz="2750" spc="-120">
                <a:solidFill>
                  <a:srgbClr val="464646"/>
                </a:solidFill>
                <a:latin typeface="Trebuchet MS"/>
                <a:cs typeface="Trebuchet MS"/>
              </a:rPr>
              <a:t> </a:t>
            </a:r>
            <a:r>
              <a:rPr sz="2750" spc="130">
                <a:solidFill>
                  <a:srgbClr val="464646"/>
                </a:solidFill>
                <a:latin typeface="Trebuchet MS"/>
                <a:cs typeface="Trebuchet MS"/>
              </a:rPr>
              <a:t>helps</a:t>
            </a:r>
            <a:r>
              <a:rPr sz="2750" spc="-105">
                <a:solidFill>
                  <a:srgbClr val="464646"/>
                </a:solidFill>
                <a:latin typeface="Trebuchet MS"/>
                <a:cs typeface="Trebuchet MS"/>
              </a:rPr>
              <a:t> </a:t>
            </a:r>
            <a:r>
              <a:rPr sz="2750" spc="275">
                <a:solidFill>
                  <a:srgbClr val="464646"/>
                </a:solidFill>
                <a:latin typeface="Trebuchet MS"/>
                <a:cs typeface="Trebuchet MS"/>
              </a:rPr>
              <a:t>us</a:t>
            </a:r>
            <a:r>
              <a:rPr sz="2750" spc="-175">
                <a:solidFill>
                  <a:srgbClr val="464646"/>
                </a:solidFill>
                <a:latin typeface="Trebuchet MS"/>
                <a:cs typeface="Trebuchet MS"/>
              </a:rPr>
              <a:t> </a:t>
            </a:r>
            <a:r>
              <a:rPr sz="2750" spc="155">
                <a:solidFill>
                  <a:srgbClr val="464646"/>
                </a:solidFill>
                <a:latin typeface="Trebuchet MS"/>
                <a:cs typeface="Trebuchet MS"/>
              </a:rPr>
              <a:t>make</a:t>
            </a:r>
            <a:r>
              <a:rPr sz="2750" spc="-70">
                <a:solidFill>
                  <a:srgbClr val="464646"/>
                </a:solidFill>
                <a:latin typeface="Trebuchet MS"/>
                <a:cs typeface="Trebuchet MS"/>
              </a:rPr>
              <a:t> </a:t>
            </a:r>
            <a:r>
              <a:rPr sz="2750" spc="-10">
                <a:solidFill>
                  <a:srgbClr val="4F81BC"/>
                </a:solidFill>
                <a:latin typeface="Trebuchet MS"/>
                <a:cs typeface="Trebuchet MS"/>
              </a:rPr>
              <a:t>QLoRA</a:t>
            </a:r>
            <a:r>
              <a:rPr sz="2750" spc="-10">
                <a:solidFill>
                  <a:srgbClr val="464646"/>
                </a:solidFill>
                <a:latin typeface="Trebuchet MS"/>
                <a:cs typeface="Trebuchet MS"/>
              </a:rPr>
              <a:t>:</a:t>
            </a:r>
            <a:endParaRPr sz="2750">
              <a:latin typeface="Trebuchet MS"/>
              <a:cs typeface="Trebuchet MS"/>
            </a:endParaRPr>
          </a:p>
        </p:txBody>
      </p:sp>
      <p:pic>
        <p:nvPicPr>
          <p:cNvPr id="5" name="object 5"/>
          <p:cNvPicPr/>
          <p:nvPr/>
        </p:nvPicPr>
        <p:blipFill>
          <a:blip r:embed="rId2" cstate="print"/>
          <a:stretch>
            <a:fillRect/>
          </a:stretch>
        </p:blipFill>
        <p:spPr>
          <a:xfrm>
            <a:off x="581025" y="1924050"/>
            <a:ext cx="3038475" cy="3038475"/>
          </a:xfrm>
          <a:prstGeom prst="rect">
            <a:avLst/>
          </a:prstGeom>
        </p:spPr>
      </p:pic>
      <p:pic>
        <p:nvPicPr>
          <p:cNvPr id="6" name="object 6"/>
          <p:cNvPicPr/>
          <p:nvPr/>
        </p:nvPicPr>
        <p:blipFill>
          <a:blip r:embed="rId3" cstate="print"/>
          <a:stretch>
            <a:fillRect/>
          </a:stretch>
        </p:blipFill>
        <p:spPr>
          <a:xfrm>
            <a:off x="4943475" y="2428875"/>
            <a:ext cx="2457450" cy="2400300"/>
          </a:xfrm>
          <a:prstGeom prst="rect">
            <a:avLst/>
          </a:prstGeom>
        </p:spPr>
      </p:pic>
      <p:pic>
        <p:nvPicPr>
          <p:cNvPr id="7" name="object 7"/>
          <p:cNvPicPr/>
          <p:nvPr/>
        </p:nvPicPr>
        <p:blipFill>
          <a:blip r:embed="rId4" cstate="print"/>
          <a:stretch>
            <a:fillRect/>
          </a:stretch>
        </p:blipFill>
        <p:spPr>
          <a:xfrm>
            <a:off x="9144000" y="2428875"/>
            <a:ext cx="2209800" cy="2200275"/>
          </a:xfrm>
          <a:prstGeom prst="rect">
            <a:avLst/>
          </a:prstGeom>
        </p:spPr>
      </p:pic>
      <p:sp>
        <p:nvSpPr>
          <p:cNvPr id="8" name="object 8"/>
          <p:cNvSpPr txBox="1"/>
          <p:nvPr/>
        </p:nvSpPr>
        <p:spPr>
          <a:xfrm>
            <a:off x="8870950" y="4884673"/>
            <a:ext cx="2748915" cy="449580"/>
          </a:xfrm>
          <a:prstGeom prst="rect">
            <a:avLst/>
          </a:prstGeom>
        </p:spPr>
        <p:txBody>
          <a:bodyPr vert="horz" wrap="square" lIns="0" tIns="16510" rIns="0" bIns="0" rtlCol="0">
            <a:spAutoFit/>
          </a:bodyPr>
          <a:lstStyle/>
          <a:p>
            <a:pPr marL="12700">
              <a:lnSpc>
                <a:spcPct val="100000"/>
              </a:lnSpc>
              <a:spcBef>
                <a:spcPts val="130"/>
              </a:spcBef>
            </a:pPr>
            <a:r>
              <a:rPr sz="2750" spc="90">
                <a:solidFill>
                  <a:srgbClr val="464646"/>
                </a:solidFill>
                <a:latin typeface="Trebuchet MS"/>
                <a:cs typeface="Trebuchet MS"/>
              </a:rPr>
              <a:t>Paged</a:t>
            </a:r>
            <a:r>
              <a:rPr sz="2750" spc="-95">
                <a:solidFill>
                  <a:srgbClr val="464646"/>
                </a:solidFill>
                <a:latin typeface="Trebuchet MS"/>
                <a:cs typeface="Trebuchet MS"/>
              </a:rPr>
              <a:t> </a:t>
            </a:r>
            <a:r>
              <a:rPr sz="2750" spc="45">
                <a:solidFill>
                  <a:srgbClr val="464646"/>
                </a:solidFill>
                <a:latin typeface="Trebuchet MS"/>
                <a:cs typeface="Trebuchet MS"/>
              </a:rPr>
              <a:t>Optimizer</a:t>
            </a:r>
            <a:endParaRPr sz="2750">
              <a:latin typeface="Trebuchet MS"/>
              <a:cs typeface="Trebuchet MS"/>
            </a:endParaRPr>
          </a:p>
        </p:txBody>
      </p:sp>
      <p:sp>
        <p:nvSpPr>
          <p:cNvPr id="10" name="object 10"/>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72</a:t>
            </a:r>
          </a:p>
        </p:txBody>
      </p:sp>
      <p:sp>
        <p:nvSpPr>
          <p:cNvPr id="9" name="object 9"/>
          <p:cNvSpPr txBox="1"/>
          <p:nvPr/>
        </p:nvSpPr>
        <p:spPr>
          <a:xfrm>
            <a:off x="4345559" y="4884673"/>
            <a:ext cx="3422650" cy="449580"/>
          </a:xfrm>
          <a:prstGeom prst="rect">
            <a:avLst/>
          </a:prstGeom>
        </p:spPr>
        <p:txBody>
          <a:bodyPr vert="horz" wrap="square" lIns="0" tIns="16510" rIns="0" bIns="0" rtlCol="0">
            <a:spAutoFit/>
          </a:bodyPr>
          <a:lstStyle/>
          <a:p>
            <a:pPr marL="12700">
              <a:lnSpc>
                <a:spcPct val="100000"/>
              </a:lnSpc>
              <a:spcBef>
                <a:spcPts val="130"/>
              </a:spcBef>
            </a:pPr>
            <a:r>
              <a:rPr sz="2750" spc="85">
                <a:solidFill>
                  <a:srgbClr val="464646"/>
                </a:solidFill>
                <a:latin typeface="Trebuchet MS"/>
                <a:cs typeface="Trebuchet MS"/>
              </a:rPr>
              <a:t>Double</a:t>
            </a:r>
            <a:r>
              <a:rPr sz="2750" spc="-95">
                <a:solidFill>
                  <a:srgbClr val="464646"/>
                </a:solidFill>
                <a:latin typeface="Trebuchet MS"/>
                <a:cs typeface="Trebuchet MS"/>
              </a:rPr>
              <a:t> </a:t>
            </a:r>
            <a:r>
              <a:rPr sz="2750" spc="70">
                <a:solidFill>
                  <a:srgbClr val="464646"/>
                </a:solidFill>
                <a:latin typeface="Trebuchet MS"/>
                <a:cs typeface="Trebuchet MS"/>
              </a:rPr>
              <a:t>Quantization</a:t>
            </a:r>
            <a:endParaRPr sz="2750">
              <a:latin typeface="Trebuchet MS"/>
              <a:cs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790638"/>
            <a:ext cx="12187555" cy="2672080"/>
            <a:chOff x="4763" y="790638"/>
            <a:chExt cx="12187555" cy="2672080"/>
          </a:xfrm>
        </p:grpSpPr>
        <p:pic>
          <p:nvPicPr>
            <p:cNvPr id="3" name="object 3"/>
            <p:cNvPicPr/>
            <p:nvPr/>
          </p:nvPicPr>
          <p:blipFill>
            <a:blip r:embed="rId2" cstate="print"/>
            <a:stretch>
              <a:fillRect/>
            </a:stretch>
          </p:blipFill>
          <p:spPr>
            <a:xfrm>
              <a:off x="7905749" y="809498"/>
              <a:ext cx="3929126" cy="2652776"/>
            </a:xfrm>
            <a:prstGeom prst="rect">
              <a:avLst/>
            </a:prstGeom>
          </p:spPr>
        </p:pic>
        <p:sp>
          <p:nvSpPr>
            <p:cNvPr id="4" name="object 4"/>
            <p:cNvSpPr/>
            <p:nvPr/>
          </p:nvSpPr>
          <p:spPr>
            <a:xfrm>
              <a:off x="7962899" y="867177"/>
              <a:ext cx="3810000" cy="2505075"/>
            </a:xfrm>
            <a:custGeom>
              <a:avLst/>
              <a:gdLst/>
              <a:ahLst/>
              <a:cxnLst/>
              <a:rect l="l" t="t" r="r" b="b"/>
              <a:pathLst>
                <a:path w="3810000" h="2505075">
                  <a:moveTo>
                    <a:pt x="2069554" y="67"/>
                  </a:moveTo>
                  <a:lnTo>
                    <a:pt x="2030982" y="0"/>
                  </a:lnTo>
                  <a:lnTo>
                    <a:pt x="1958630" y="9326"/>
                  </a:lnTo>
                  <a:lnTo>
                    <a:pt x="1895475" y="28807"/>
                  </a:lnTo>
                  <a:lnTo>
                    <a:pt x="1840878" y="61257"/>
                  </a:lnTo>
                  <a:lnTo>
                    <a:pt x="1791362" y="110628"/>
                  </a:lnTo>
                  <a:lnTo>
                    <a:pt x="1768230" y="141313"/>
                  </a:lnTo>
                  <a:lnTo>
                    <a:pt x="1746032" y="175814"/>
                  </a:lnTo>
                  <a:lnTo>
                    <a:pt x="1724656" y="213991"/>
                  </a:lnTo>
                  <a:lnTo>
                    <a:pt x="1703990" y="255708"/>
                  </a:lnTo>
                  <a:lnTo>
                    <a:pt x="1683923" y="300825"/>
                  </a:lnTo>
                  <a:lnTo>
                    <a:pt x="1664342" y="349205"/>
                  </a:lnTo>
                  <a:lnTo>
                    <a:pt x="1645135" y="400709"/>
                  </a:lnTo>
                  <a:lnTo>
                    <a:pt x="1626191" y="455199"/>
                  </a:lnTo>
                  <a:lnTo>
                    <a:pt x="1607397" y="512537"/>
                  </a:lnTo>
                  <a:lnTo>
                    <a:pt x="1588641" y="572585"/>
                  </a:lnTo>
                  <a:lnTo>
                    <a:pt x="1569812" y="635204"/>
                  </a:lnTo>
                  <a:lnTo>
                    <a:pt x="1550797" y="700256"/>
                  </a:lnTo>
                  <a:lnTo>
                    <a:pt x="1533318" y="773865"/>
                  </a:lnTo>
                  <a:lnTo>
                    <a:pt x="1526128" y="814326"/>
                  </a:lnTo>
                  <a:lnTo>
                    <a:pt x="1519823" y="856973"/>
                  </a:lnTo>
                  <a:lnTo>
                    <a:pt x="1514293" y="901619"/>
                  </a:lnTo>
                  <a:lnTo>
                    <a:pt x="1509430" y="948075"/>
                  </a:lnTo>
                  <a:lnTo>
                    <a:pt x="1505123" y="996154"/>
                  </a:lnTo>
                  <a:lnTo>
                    <a:pt x="1501262" y="1045667"/>
                  </a:lnTo>
                  <a:lnTo>
                    <a:pt x="1497736" y="1096427"/>
                  </a:lnTo>
                  <a:lnTo>
                    <a:pt x="1481304" y="1362341"/>
                  </a:lnTo>
                  <a:lnTo>
                    <a:pt x="1477486" y="1416631"/>
                  </a:lnTo>
                  <a:lnTo>
                    <a:pt x="1473236" y="1470851"/>
                  </a:lnTo>
                  <a:lnTo>
                    <a:pt x="1468441" y="1524813"/>
                  </a:lnTo>
                  <a:lnTo>
                    <a:pt x="1462994" y="1578330"/>
                  </a:lnTo>
                  <a:lnTo>
                    <a:pt x="1456783" y="1631213"/>
                  </a:lnTo>
                  <a:lnTo>
                    <a:pt x="1449699" y="1683274"/>
                  </a:lnTo>
                  <a:lnTo>
                    <a:pt x="1441631" y="1734325"/>
                  </a:lnTo>
                  <a:lnTo>
                    <a:pt x="1432471" y="1784178"/>
                  </a:lnTo>
                  <a:lnTo>
                    <a:pt x="1422107" y="1832645"/>
                  </a:lnTo>
                  <a:lnTo>
                    <a:pt x="1410431" y="1879539"/>
                  </a:lnTo>
                  <a:lnTo>
                    <a:pt x="1397332" y="1924670"/>
                  </a:lnTo>
                  <a:lnTo>
                    <a:pt x="1382700" y="1967852"/>
                  </a:lnTo>
                  <a:lnTo>
                    <a:pt x="1366425" y="2008895"/>
                  </a:lnTo>
                  <a:lnTo>
                    <a:pt x="1348398" y="2047613"/>
                  </a:lnTo>
                  <a:lnTo>
                    <a:pt x="1328507" y="2083816"/>
                  </a:lnTo>
                  <a:lnTo>
                    <a:pt x="1306645" y="2117317"/>
                  </a:lnTo>
                  <a:lnTo>
                    <a:pt x="1282700" y="2147929"/>
                  </a:lnTo>
                  <a:lnTo>
                    <a:pt x="1254050" y="2179119"/>
                  </a:lnTo>
                  <a:lnTo>
                    <a:pt x="1223529" y="2208298"/>
                  </a:lnTo>
                  <a:lnTo>
                    <a:pt x="1191205" y="2235539"/>
                  </a:lnTo>
                  <a:lnTo>
                    <a:pt x="1157149" y="2260916"/>
                  </a:lnTo>
                  <a:lnTo>
                    <a:pt x="1121428" y="2284505"/>
                  </a:lnTo>
                  <a:lnTo>
                    <a:pt x="1084113" y="2306379"/>
                  </a:lnTo>
                  <a:lnTo>
                    <a:pt x="1045273" y="2326614"/>
                  </a:lnTo>
                  <a:lnTo>
                    <a:pt x="1004977" y="2345283"/>
                  </a:lnTo>
                  <a:lnTo>
                    <a:pt x="963294" y="2362461"/>
                  </a:lnTo>
                  <a:lnTo>
                    <a:pt x="920294" y="2378224"/>
                  </a:lnTo>
                  <a:lnTo>
                    <a:pt x="876045" y="2392644"/>
                  </a:lnTo>
                  <a:lnTo>
                    <a:pt x="830618" y="2405797"/>
                  </a:lnTo>
                  <a:lnTo>
                    <a:pt x="784081" y="2417757"/>
                  </a:lnTo>
                  <a:lnTo>
                    <a:pt x="736504" y="2428599"/>
                  </a:lnTo>
                  <a:lnTo>
                    <a:pt x="687956" y="2438397"/>
                  </a:lnTo>
                  <a:lnTo>
                    <a:pt x="638507" y="2447225"/>
                  </a:lnTo>
                  <a:lnTo>
                    <a:pt x="588225" y="2455159"/>
                  </a:lnTo>
                  <a:lnTo>
                    <a:pt x="537179" y="2462272"/>
                  </a:lnTo>
                  <a:lnTo>
                    <a:pt x="485440" y="2468639"/>
                  </a:lnTo>
                  <a:lnTo>
                    <a:pt x="433077" y="2474335"/>
                  </a:lnTo>
                  <a:lnTo>
                    <a:pt x="380158" y="2479434"/>
                  </a:lnTo>
                  <a:lnTo>
                    <a:pt x="326753" y="2484011"/>
                  </a:lnTo>
                  <a:lnTo>
                    <a:pt x="272932" y="2488140"/>
                  </a:lnTo>
                  <a:lnTo>
                    <a:pt x="218763" y="2491895"/>
                  </a:lnTo>
                  <a:lnTo>
                    <a:pt x="109660" y="2498583"/>
                  </a:lnTo>
                  <a:lnTo>
                    <a:pt x="0" y="2504672"/>
                  </a:lnTo>
                  <a:lnTo>
                    <a:pt x="3810000" y="2399770"/>
                  </a:lnTo>
                  <a:lnTo>
                    <a:pt x="3755346" y="2387120"/>
                  </a:lnTo>
                  <a:lnTo>
                    <a:pt x="3692591" y="2381904"/>
                  </a:lnTo>
                  <a:lnTo>
                    <a:pt x="3520032" y="2372356"/>
                  </a:lnTo>
                  <a:lnTo>
                    <a:pt x="3469702" y="2369045"/>
                  </a:lnTo>
                  <a:lnTo>
                    <a:pt x="3417391" y="2364986"/>
                  </a:lnTo>
                  <a:lnTo>
                    <a:pt x="3363548" y="2359987"/>
                  </a:lnTo>
                  <a:lnTo>
                    <a:pt x="3308619" y="2353859"/>
                  </a:lnTo>
                  <a:lnTo>
                    <a:pt x="3253053" y="2346413"/>
                  </a:lnTo>
                  <a:lnTo>
                    <a:pt x="3197298" y="2337457"/>
                  </a:lnTo>
                  <a:lnTo>
                    <a:pt x="3141800" y="2326804"/>
                  </a:lnTo>
                  <a:lnTo>
                    <a:pt x="3087008" y="2314261"/>
                  </a:lnTo>
                  <a:lnTo>
                    <a:pt x="3033369" y="2299640"/>
                  </a:lnTo>
                  <a:lnTo>
                    <a:pt x="2981332" y="2282751"/>
                  </a:lnTo>
                  <a:lnTo>
                    <a:pt x="2931343" y="2263404"/>
                  </a:lnTo>
                  <a:lnTo>
                    <a:pt x="2883851" y="2241409"/>
                  </a:lnTo>
                  <a:lnTo>
                    <a:pt x="2839304" y="2216575"/>
                  </a:lnTo>
                  <a:lnTo>
                    <a:pt x="2798148" y="2188714"/>
                  </a:lnTo>
                  <a:lnTo>
                    <a:pt x="2760833" y="2157635"/>
                  </a:lnTo>
                  <a:lnTo>
                    <a:pt x="2727804" y="2123148"/>
                  </a:lnTo>
                  <a:lnTo>
                    <a:pt x="2699511" y="2085064"/>
                  </a:lnTo>
                  <a:lnTo>
                    <a:pt x="2666266" y="2022778"/>
                  </a:lnTo>
                  <a:lnTo>
                    <a:pt x="2651769" y="1987285"/>
                  </a:lnTo>
                  <a:lnTo>
                    <a:pt x="2638593" y="1949123"/>
                  </a:lnTo>
                  <a:lnTo>
                    <a:pt x="2626666" y="1908463"/>
                  </a:lnTo>
                  <a:lnTo>
                    <a:pt x="2615914" y="1865480"/>
                  </a:lnTo>
                  <a:lnTo>
                    <a:pt x="2606265" y="1820345"/>
                  </a:lnTo>
                  <a:lnTo>
                    <a:pt x="2597646" y="1773232"/>
                  </a:lnTo>
                  <a:lnTo>
                    <a:pt x="2589986" y="1724312"/>
                  </a:lnTo>
                  <a:lnTo>
                    <a:pt x="2583211" y="1673760"/>
                  </a:lnTo>
                  <a:lnTo>
                    <a:pt x="2577248" y="1621746"/>
                  </a:lnTo>
                  <a:lnTo>
                    <a:pt x="2572026" y="1568445"/>
                  </a:lnTo>
                  <a:lnTo>
                    <a:pt x="2567471" y="1514029"/>
                  </a:lnTo>
                  <a:lnTo>
                    <a:pt x="2563512" y="1458670"/>
                  </a:lnTo>
                  <a:lnTo>
                    <a:pt x="2560075" y="1402542"/>
                  </a:lnTo>
                  <a:lnTo>
                    <a:pt x="2557088" y="1345817"/>
                  </a:lnTo>
                  <a:lnTo>
                    <a:pt x="2554478" y="1288667"/>
                  </a:lnTo>
                  <a:lnTo>
                    <a:pt x="2550100" y="1173786"/>
                  </a:lnTo>
                  <a:lnTo>
                    <a:pt x="2542680" y="946531"/>
                  </a:lnTo>
                  <a:lnTo>
                    <a:pt x="2538476" y="836922"/>
                  </a:lnTo>
                  <a:lnTo>
                    <a:pt x="2535997" y="783726"/>
                  </a:lnTo>
                  <a:lnTo>
                    <a:pt x="2533169" y="731833"/>
                  </a:lnTo>
                  <a:lnTo>
                    <a:pt x="2529921" y="681415"/>
                  </a:lnTo>
                  <a:lnTo>
                    <a:pt x="2526179" y="632646"/>
                  </a:lnTo>
                  <a:lnTo>
                    <a:pt x="2521870" y="585698"/>
                  </a:lnTo>
                  <a:lnTo>
                    <a:pt x="2516924" y="540744"/>
                  </a:lnTo>
                  <a:lnTo>
                    <a:pt x="2511266" y="497956"/>
                  </a:lnTo>
                  <a:lnTo>
                    <a:pt x="2504824" y="457507"/>
                  </a:lnTo>
                  <a:lnTo>
                    <a:pt x="2497526" y="419570"/>
                  </a:lnTo>
                  <a:lnTo>
                    <a:pt x="2480071" y="351923"/>
                  </a:lnTo>
                  <a:lnTo>
                    <a:pt x="2442922" y="262102"/>
                  </a:lnTo>
                  <a:lnTo>
                    <a:pt x="2412905" y="208980"/>
                  </a:lnTo>
                  <a:lnTo>
                    <a:pt x="2380141" y="162824"/>
                  </a:lnTo>
                  <a:lnTo>
                    <a:pt x="2345049" y="123265"/>
                  </a:lnTo>
                  <a:lnTo>
                    <a:pt x="2308049" y="89933"/>
                  </a:lnTo>
                  <a:lnTo>
                    <a:pt x="2269563" y="62460"/>
                  </a:lnTo>
                  <a:lnTo>
                    <a:pt x="2230010" y="40477"/>
                  </a:lnTo>
                  <a:lnTo>
                    <a:pt x="2189813" y="23616"/>
                  </a:lnTo>
                  <a:lnTo>
                    <a:pt x="2149391" y="11506"/>
                  </a:lnTo>
                  <a:lnTo>
                    <a:pt x="2109164" y="3779"/>
                  </a:lnTo>
                  <a:lnTo>
                    <a:pt x="2069554" y="67"/>
                  </a:lnTo>
                  <a:close/>
                </a:path>
              </a:pathLst>
            </a:custGeom>
            <a:solidFill>
              <a:srgbClr val="B8CDE4"/>
            </a:solidFill>
          </p:spPr>
          <p:txBody>
            <a:bodyPr wrap="square" lIns="0" tIns="0" rIns="0" bIns="0" rtlCol="0"/>
            <a:lstStyle/>
            <a:p>
              <a:endParaRPr/>
            </a:p>
          </p:txBody>
        </p:sp>
        <p:sp>
          <p:nvSpPr>
            <p:cNvPr id="5" name="object 5"/>
            <p:cNvSpPr/>
            <p:nvPr/>
          </p:nvSpPr>
          <p:spPr>
            <a:xfrm>
              <a:off x="7962899" y="867177"/>
              <a:ext cx="3810000" cy="2505075"/>
            </a:xfrm>
            <a:custGeom>
              <a:avLst/>
              <a:gdLst/>
              <a:ahLst/>
              <a:cxnLst/>
              <a:rect l="l" t="t" r="r" b="b"/>
              <a:pathLst>
                <a:path w="3810000" h="2505075">
                  <a:moveTo>
                    <a:pt x="0" y="2504672"/>
                  </a:moveTo>
                  <a:lnTo>
                    <a:pt x="54865" y="2501665"/>
                  </a:lnTo>
                  <a:lnTo>
                    <a:pt x="109660" y="2498583"/>
                  </a:lnTo>
                  <a:lnTo>
                    <a:pt x="164316" y="2495351"/>
                  </a:lnTo>
                  <a:lnTo>
                    <a:pt x="218763" y="2491895"/>
                  </a:lnTo>
                  <a:lnTo>
                    <a:pt x="272932" y="2488140"/>
                  </a:lnTo>
                  <a:lnTo>
                    <a:pt x="326753" y="2484011"/>
                  </a:lnTo>
                  <a:lnTo>
                    <a:pt x="380158" y="2479434"/>
                  </a:lnTo>
                  <a:lnTo>
                    <a:pt x="433077" y="2474335"/>
                  </a:lnTo>
                  <a:lnTo>
                    <a:pt x="485440" y="2468639"/>
                  </a:lnTo>
                  <a:lnTo>
                    <a:pt x="537179" y="2462272"/>
                  </a:lnTo>
                  <a:lnTo>
                    <a:pt x="588225" y="2455159"/>
                  </a:lnTo>
                  <a:lnTo>
                    <a:pt x="638507" y="2447225"/>
                  </a:lnTo>
                  <a:lnTo>
                    <a:pt x="687956" y="2438397"/>
                  </a:lnTo>
                  <a:lnTo>
                    <a:pt x="736504" y="2428599"/>
                  </a:lnTo>
                  <a:lnTo>
                    <a:pt x="784081" y="2417757"/>
                  </a:lnTo>
                  <a:lnTo>
                    <a:pt x="830618" y="2405797"/>
                  </a:lnTo>
                  <a:lnTo>
                    <a:pt x="876045" y="2392644"/>
                  </a:lnTo>
                  <a:lnTo>
                    <a:pt x="920294" y="2378224"/>
                  </a:lnTo>
                  <a:lnTo>
                    <a:pt x="963294" y="2362461"/>
                  </a:lnTo>
                  <a:lnTo>
                    <a:pt x="1004977" y="2345283"/>
                  </a:lnTo>
                  <a:lnTo>
                    <a:pt x="1045273" y="2326614"/>
                  </a:lnTo>
                  <a:lnTo>
                    <a:pt x="1084113" y="2306379"/>
                  </a:lnTo>
                  <a:lnTo>
                    <a:pt x="1121428" y="2284505"/>
                  </a:lnTo>
                  <a:lnTo>
                    <a:pt x="1157149" y="2260916"/>
                  </a:lnTo>
                  <a:lnTo>
                    <a:pt x="1191205" y="2235539"/>
                  </a:lnTo>
                  <a:lnTo>
                    <a:pt x="1223529" y="2208298"/>
                  </a:lnTo>
                  <a:lnTo>
                    <a:pt x="1254050" y="2179119"/>
                  </a:lnTo>
                  <a:lnTo>
                    <a:pt x="1282700" y="2147929"/>
                  </a:lnTo>
                  <a:lnTo>
                    <a:pt x="1306645" y="2117317"/>
                  </a:lnTo>
                  <a:lnTo>
                    <a:pt x="1328507" y="2083816"/>
                  </a:lnTo>
                  <a:lnTo>
                    <a:pt x="1348398" y="2047613"/>
                  </a:lnTo>
                  <a:lnTo>
                    <a:pt x="1366425" y="2008895"/>
                  </a:lnTo>
                  <a:lnTo>
                    <a:pt x="1382700" y="1967852"/>
                  </a:lnTo>
                  <a:lnTo>
                    <a:pt x="1397332" y="1924670"/>
                  </a:lnTo>
                  <a:lnTo>
                    <a:pt x="1410431" y="1879539"/>
                  </a:lnTo>
                  <a:lnTo>
                    <a:pt x="1422107" y="1832645"/>
                  </a:lnTo>
                  <a:lnTo>
                    <a:pt x="1432471" y="1784178"/>
                  </a:lnTo>
                  <a:lnTo>
                    <a:pt x="1441631" y="1734325"/>
                  </a:lnTo>
                  <a:lnTo>
                    <a:pt x="1449699" y="1683274"/>
                  </a:lnTo>
                  <a:lnTo>
                    <a:pt x="1456783" y="1631213"/>
                  </a:lnTo>
                  <a:lnTo>
                    <a:pt x="1462994" y="1578330"/>
                  </a:lnTo>
                  <a:lnTo>
                    <a:pt x="1468441" y="1524813"/>
                  </a:lnTo>
                  <a:lnTo>
                    <a:pt x="1473236" y="1470851"/>
                  </a:lnTo>
                  <a:lnTo>
                    <a:pt x="1477486" y="1416631"/>
                  </a:lnTo>
                  <a:lnTo>
                    <a:pt x="1481304" y="1362341"/>
                  </a:lnTo>
                  <a:lnTo>
                    <a:pt x="1484798" y="1308169"/>
                  </a:lnTo>
                  <a:lnTo>
                    <a:pt x="1488078" y="1254304"/>
                  </a:lnTo>
                  <a:lnTo>
                    <a:pt x="1491255" y="1200933"/>
                  </a:lnTo>
                  <a:lnTo>
                    <a:pt x="1494437" y="1148245"/>
                  </a:lnTo>
                  <a:lnTo>
                    <a:pt x="1497736" y="1096427"/>
                  </a:lnTo>
                  <a:lnTo>
                    <a:pt x="1501262" y="1045667"/>
                  </a:lnTo>
                  <a:lnTo>
                    <a:pt x="1505123" y="996154"/>
                  </a:lnTo>
                  <a:lnTo>
                    <a:pt x="1509430" y="948075"/>
                  </a:lnTo>
                  <a:lnTo>
                    <a:pt x="1514293" y="901619"/>
                  </a:lnTo>
                  <a:lnTo>
                    <a:pt x="1519823" y="856973"/>
                  </a:lnTo>
                  <a:lnTo>
                    <a:pt x="1526128" y="814326"/>
                  </a:lnTo>
                  <a:lnTo>
                    <a:pt x="1533318" y="773865"/>
                  </a:lnTo>
                  <a:lnTo>
                    <a:pt x="1541505" y="735779"/>
                  </a:lnTo>
                  <a:lnTo>
                    <a:pt x="1569812" y="635204"/>
                  </a:lnTo>
                  <a:lnTo>
                    <a:pt x="1588641" y="572585"/>
                  </a:lnTo>
                  <a:lnTo>
                    <a:pt x="1607397" y="512537"/>
                  </a:lnTo>
                  <a:lnTo>
                    <a:pt x="1626191" y="455199"/>
                  </a:lnTo>
                  <a:lnTo>
                    <a:pt x="1645135" y="400709"/>
                  </a:lnTo>
                  <a:lnTo>
                    <a:pt x="1664342" y="349205"/>
                  </a:lnTo>
                  <a:lnTo>
                    <a:pt x="1683923" y="300825"/>
                  </a:lnTo>
                  <a:lnTo>
                    <a:pt x="1703990" y="255708"/>
                  </a:lnTo>
                  <a:lnTo>
                    <a:pt x="1724656" y="213991"/>
                  </a:lnTo>
                  <a:lnTo>
                    <a:pt x="1746032" y="175814"/>
                  </a:lnTo>
                  <a:lnTo>
                    <a:pt x="1768230" y="141313"/>
                  </a:lnTo>
                  <a:lnTo>
                    <a:pt x="1791362" y="110628"/>
                  </a:lnTo>
                  <a:lnTo>
                    <a:pt x="1840878" y="61257"/>
                  </a:lnTo>
                  <a:lnTo>
                    <a:pt x="1895475" y="28807"/>
                  </a:lnTo>
                  <a:lnTo>
                    <a:pt x="1958630" y="9326"/>
                  </a:lnTo>
                  <a:lnTo>
                    <a:pt x="2030982" y="0"/>
                  </a:lnTo>
                  <a:lnTo>
                    <a:pt x="2069554" y="67"/>
                  </a:lnTo>
                  <a:lnTo>
                    <a:pt x="2109164" y="3779"/>
                  </a:lnTo>
                  <a:lnTo>
                    <a:pt x="2149391" y="11506"/>
                  </a:lnTo>
                  <a:lnTo>
                    <a:pt x="2189813" y="23616"/>
                  </a:lnTo>
                  <a:lnTo>
                    <a:pt x="2230010" y="40477"/>
                  </a:lnTo>
                  <a:lnTo>
                    <a:pt x="2269563" y="62460"/>
                  </a:lnTo>
                  <a:lnTo>
                    <a:pt x="2308049" y="89933"/>
                  </a:lnTo>
                  <a:lnTo>
                    <a:pt x="2345049" y="123265"/>
                  </a:lnTo>
                  <a:lnTo>
                    <a:pt x="2380141" y="162824"/>
                  </a:lnTo>
                  <a:lnTo>
                    <a:pt x="2412905" y="208980"/>
                  </a:lnTo>
                  <a:lnTo>
                    <a:pt x="2442922" y="262102"/>
                  </a:lnTo>
                  <a:lnTo>
                    <a:pt x="2469769" y="322558"/>
                  </a:lnTo>
                  <a:lnTo>
                    <a:pt x="2489299" y="384318"/>
                  </a:lnTo>
                  <a:lnTo>
                    <a:pt x="2504824" y="457507"/>
                  </a:lnTo>
                  <a:lnTo>
                    <a:pt x="2511266" y="497956"/>
                  </a:lnTo>
                  <a:lnTo>
                    <a:pt x="2516924" y="540744"/>
                  </a:lnTo>
                  <a:lnTo>
                    <a:pt x="2521870" y="585698"/>
                  </a:lnTo>
                  <a:lnTo>
                    <a:pt x="2526179" y="632646"/>
                  </a:lnTo>
                  <a:lnTo>
                    <a:pt x="2529921" y="681415"/>
                  </a:lnTo>
                  <a:lnTo>
                    <a:pt x="2533169" y="731833"/>
                  </a:lnTo>
                  <a:lnTo>
                    <a:pt x="2535997" y="783726"/>
                  </a:lnTo>
                  <a:lnTo>
                    <a:pt x="2538476" y="836922"/>
                  </a:lnTo>
                  <a:lnTo>
                    <a:pt x="2540679" y="891248"/>
                  </a:lnTo>
                  <a:lnTo>
                    <a:pt x="2542680" y="946531"/>
                  </a:lnTo>
                  <a:lnTo>
                    <a:pt x="2544549" y="1002600"/>
                  </a:lnTo>
                  <a:lnTo>
                    <a:pt x="2546361" y="1059280"/>
                  </a:lnTo>
                  <a:lnTo>
                    <a:pt x="2548187" y="1116400"/>
                  </a:lnTo>
                  <a:lnTo>
                    <a:pt x="2550100" y="1173786"/>
                  </a:lnTo>
                  <a:lnTo>
                    <a:pt x="2552173" y="1231266"/>
                  </a:lnTo>
                  <a:lnTo>
                    <a:pt x="2554478" y="1288667"/>
                  </a:lnTo>
                  <a:lnTo>
                    <a:pt x="2557088" y="1345817"/>
                  </a:lnTo>
                  <a:lnTo>
                    <a:pt x="2560075" y="1402542"/>
                  </a:lnTo>
                  <a:lnTo>
                    <a:pt x="2563512" y="1458670"/>
                  </a:lnTo>
                  <a:lnTo>
                    <a:pt x="2567471" y="1514029"/>
                  </a:lnTo>
                  <a:lnTo>
                    <a:pt x="2572026" y="1568445"/>
                  </a:lnTo>
                  <a:lnTo>
                    <a:pt x="2577248" y="1621746"/>
                  </a:lnTo>
                  <a:lnTo>
                    <a:pt x="2583211" y="1673760"/>
                  </a:lnTo>
                  <a:lnTo>
                    <a:pt x="2589986" y="1724312"/>
                  </a:lnTo>
                  <a:lnTo>
                    <a:pt x="2597646" y="1773232"/>
                  </a:lnTo>
                  <a:lnTo>
                    <a:pt x="2606265" y="1820345"/>
                  </a:lnTo>
                  <a:lnTo>
                    <a:pt x="2615914" y="1865480"/>
                  </a:lnTo>
                  <a:lnTo>
                    <a:pt x="2626666" y="1908463"/>
                  </a:lnTo>
                  <a:lnTo>
                    <a:pt x="2638593" y="1949123"/>
                  </a:lnTo>
                  <a:lnTo>
                    <a:pt x="2651769" y="1987285"/>
                  </a:lnTo>
                  <a:lnTo>
                    <a:pt x="2666266" y="2022778"/>
                  </a:lnTo>
                  <a:lnTo>
                    <a:pt x="2699511" y="2085064"/>
                  </a:lnTo>
                  <a:lnTo>
                    <a:pt x="2727804" y="2123148"/>
                  </a:lnTo>
                  <a:lnTo>
                    <a:pt x="2760833" y="2157635"/>
                  </a:lnTo>
                  <a:lnTo>
                    <a:pt x="2798148" y="2188714"/>
                  </a:lnTo>
                  <a:lnTo>
                    <a:pt x="2839304" y="2216575"/>
                  </a:lnTo>
                  <a:lnTo>
                    <a:pt x="2883851" y="2241409"/>
                  </a:lnTo>
                  <a:lnTo>
                    <a:pt x="2931343" y="2263404"/>
                  </a:lnTo>
                  <a:lnTo>
                    <a:pt x="2981332" y="2282751"/>
                  </a:lnTo>
                  <a:lnTo>
                    <a:pt x="3033369" y="2299640"/>
                  </a:lnTo>
                  <a:lnTo>
                    <a:pt x="3087008" y="2314261"/>
                  </a:lnTo>
                  <a:lnTo>
                    <a:pt x="3141800" y="2326804"/>
                  </a:lnTo>
                  <a:lnTo>
                    <a:pt x="3197298" y="2337457"/>
                  </a:lnTo>
                  <a:lnTo>
                    <a:pt x="3253053" y="2346413"/>
                  </a:lnTo>
                  <a:lnTo>
                    <a:pt x="3308619" y="2353859"/>
                  </a:lnTo>
                  <a:lnTo>
                    <a:pt x="3363548" y="2359987"/>
                  </a:lnTo>
                  <a:lnTo>
                    <a:pt x="3417391" y="2364986"/>
                  </a:lnTo>
                  <a:lnTo>
                    <a:pt x="3469702" y="2369045"/>
                  </a:lnTo>
                  <a:lnTo>
                    <a:pt x="3520032" y="2372356"/>
                  </a:lnTo>
                  <a:lnTo>
                    <a:pt x="3567933" y="2375107"/>
                  </a:lnTo>
                  <a:lnTo>
                    <a:pt x="3612959" y="2377489"/>
                  </a:lnTo>
                  <a:lnTo>
                    <a:pt x="3654661" y="2379691"/>
                  </a:lnTo>
                  <a:lnTo>
                    <a:pt x="3692591" y="2381904"/>
                  </a:lnTo>
                  <a:lnTo>
                    <a:pt x="3726302" y="2384317"/>
                  </a:lnTo>
                  <a:lnTo>
                    <a:pt x="3755346" y="2387120"/>
                  </a:lnTo>
                  <a:lnTo>
                    <a:pt x="3779276" y="2390503"/>
                  </a:lnTo>
                  <a:lnTo>
                    <a:pt x="3797643" y="2394657"/>
                  </a:lnTo>
                  <a:lnTo>
                    <a:pt x="3810000" y="2399770"/>
                  </a:lnTo>
                </a:path>
              </a:pathLst>
            </a:custGeom>
            <a:ln w="38100">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839324" y="838073"/>
              <a:ext cx="147637" cy="2624201"/>
            </a:xfrm>
            <a:prstGeom prst="rect">
              <a:avLst/>
            </a:prstGeom>
          </p:spPr>
        </p:pic>
        <p:sp>
          <p:nvSpPr>
            <p:cNvPr id="7" name="object 7"/>
            <p:cNvSpPr/>
            <p:nvPr/>
          </p:nvSpPr>
          <p:spPr>
            <a:xfrm>
              <a:off x="9915524" y="876300"/>
              <a:ext cx="0" cy="2496820"/>
            </a:xfrm>
            <a:custGeom>
              <a:avLst/>
              <a:gdLst/>
              <a:ahLst/>
              <a:cxnLst/>
              <a:rect l="l" t="t" r="r" b="b"/>
              <a:pathLst>
                <a:path h="2496820">
                  <a:moveTo>
                    <a:pt x="0" y="0"/>
                  </a:moveTo>
                  <a:lnTo>
                    <a:pt x="0" y="2496566"/>
                  </a:lnTo>
                </a:path>
              </a:pathLst>
            </a:custGeom>
            <a:ln w="38100">
              <a:solidFill>
                <a:srgbClr val="000000"/>
              </a:solidFill>
              <a:prstDash val="sysDash"/>
            </a:ln>
          </p:spPr>
          <p:txBody>
            <a:bodyPr wrap="square" lIns="0" tIns="0" rIns="0" bIns="0" rtlCol="0"/>
            <a:lstStyle/>
            <a:p>
              <a:endParaRPr/>
            </a:p>
          </p:txBody>
        </p:sp>
        <p:sp>
          <p:nvSpPr>
            <p:cNvPr id="8" name="object 8"/>
            <p:cNvSpPr/>
            <p:nvPr/>
          </p:nvSpPr>
          <p:spPr>
            <a:xfrm>
              <a:off x="7962899" y="3268090"/>
              <a:ext cx="3882390" cy="191135"/>
            </a:xfrm>
            <a:custGeom>
              <a:avLst/>
              <a:gdLst/>
              <a:ahLst/>
              <a:cxnLst/>
              <a:rect l="l" t="t" r="r" b="b"/>
              <a:pathLst>
                <a:path w="3882390" h="191135">
                  <a:moveTo>
                    <a:pt x="170942" y="19685"/>
                  </a:moveTo>
                  <a:lnTo>
                    <a:pt x="0" y="106425"/>
                  </a:lnTo>
                  <a:lnTo>
                    <a:pt x="171957" y="191135"/>
                  </a:lnTo>
                  <a:lnTo>
                    <a:pt x="171620" y="134112"/>
                  </a:lnTo>
                  <a:lnTo>
                    <a:pt x="143001" y="134112"/>
                  </a:lnTo>
                  <a:lnTo>
                    <a:pt x="142878" y="106425"/>
                  </a:lnTo>
                  <a:lnTo>
                    <a:pt x="142782" y="84709"/>
                  </a:lnTo>
                  <a:lnTo>
                    <a:pt x="142748" y="76962"/>
                  </a:lnTo>
                  <a:lnTo>
                    <a:pt x="171280" y="76802"/>
                  </a:lnTo>
                  <a:lnTo>
                    <a:pt x="170942" y="19685"/>
                  </a:lnTo>
                  <a:close/>
                </a:path>
                <a:path w="3882390" h="191135">
                  <a:moveTo>
                    <a:pt x="3825422" y="56896"/>
                  </a:moveTo>
                  <a:lnTo>
                    <a:pt x="3738879" y="56896"/>
                  </a:lnTo>
                  <a:lnTo>
                    <a:pt x="3739003" y="84709"/>
                  </a:lnTo>
                  <a:lnTo>
                    <a:pt x="3739100" y="106425"/>
                  </a:lnTo>
                  <a:lnTo>
                    <a:pt x="3739133" y="114046"/>
                  </a:lnTo>
                  <a:lnTo>
                    <a:pt x="3710600" y="114205"/>
                  </a:lnTo>
                  <a:lnTo>
                    <a:pt x="3710940" y="171450"/>
                  </a:lnTo>
                  <a:lnTo>
                    <a:pt x="3881881" y="84709"/>
                  </a:lnTo>
                  <a:lnTo>
                    <a:pt x="3825422" y="56896"/>
                  </a:lnTo>
                  <a:close/>
                </a:path>
                <a:path w="3882390" h="191135">
                  <a:moveTo>
                    <a:pt x="171280" y="76802"/>
                  </a:moveTo>
                  <a:lnTo>
                    <a:pt x="142748" y="76962"/>
                  </a:lnTo>
                  <a:lnTo>
                    <a:pt x="142782" y="84709"/>
                  </a:lnTo>
                  <a:lnTo>
                    <a:pt x="142878" y="106425"/>
                  </a:lnTo>
                  <a:lnTo>
                    <a:pt x="143001" y="134112"/>
                  </a:lnTo>
                  <a:lnTo>
                    <a:pt x="171619" y="133952"/>
                  </a:lnTo>
                  <a:lnTo>
                    <a:pt x="171327" y="84709"/>
                  </a:lnTo>
                  <a:lnTo>
                    <a:pt x="171280" y="76802"/>
                  </a:lnTo>
                  <a:close/>
                </a:path>
                <a:path w="3882390" h="191135">
                  <a:moveTo>
                    <a:pt x="171619" y="133952"/>
                  </a:moveTo>
                  <a:lnTo>
                    <a:pt x="143001" y="134112"/>
                  </a:lnTo>
                  <a:lnTo>
                    <a:pt x="171620" y="134112"/>
                  </a:lnTo>
                  <a:lnTo>
                    <a:pt x="171619" y="133952"/>
                  </a:lnTo>
                  <a:close/>
                </a:path>
                <a:path w="3882390" h="191135">
                  <a:moveTo>
                    <a:pt x="3710262" y="57055"/>
                  </a:moveTo>
                  <a:lnTo>
                    <a:pt x="171280" y="76802"/>
                  </a:lnTo>
                  <a:lnTo>
                    <a:pt x="171456" y="106425"/>
                  </a:lnTo>
                  <a:lnTo>
                    <a:pt x="171501" y="114046"/>
                  </a:lnTo>
                  <a:lnTo>
                    <a:pt x="171619" y="133952"/>
                  </a:lnTo>
                  <a:lnTo>
                    <a:pt x="3710600" y="114205"/>
                  </a:lnTo>
                  <a:lnTo>
                    <a:pt x="3710425" y="84709"/>
                  </a:lnTo>
                  <a:lnTo>
                    <a:pt x="3710379" y="76802"/>
                  </a:lnTo>
                  <a:lnTo>
                    <a:pt x="3710262" y="57055"/>
                  </a:lnTo>
                  <a:close/>
                </a:path>
                <a:path w="3882390" h="191135">
                  <a:moveTo>
                    <a:pt x="3738879" y="56896"/>
                  </a:moveTo>
                  <a:lnTo>
                    <a:pt x="3710262" y="57055"/>
                  </a:lnTo>
                  <a:lnTo>
                    <a:pt x="3710554" y="106425"/>
                  </a:lnTo>
                  <a:lnTo>
                    <a:pt x="3710600" y="114205"/>
                  </a:lnTo>
                  <a:lnTo>
                    <a:pt x="3739133" y="114046"/>
                  </a:lnTo>
                  <a:lnTo>
                    <a:pt x="3739100" y="106425"/>
                  </a:lnTo>
                  <a:lnTo>
                    <a:pt x="3739003" y="84709"/>
                  </a:lnTo>
                  <a:lnTo>
                    <a:pt x="3738879" y="56896"/>
                  </a:lnTo>
                  <a:close/>
                </a:path>
                <a:path w="3882390" h="191135">
                  <a:moveTo>
                    <a:pt x="3709924" y="0"/>
                  </a:moveTo>
                  <a:lnTo>
                    <a:pt x="3710261" y="56896"/>
                  </a:lnTo>
                  <a:lnTo>
                    <a:pt x="3710262" y="57055"/>
                  </a:lnTo>
                  <a:lnTo>
                    <a:pt x="3825422" y="56896"/>
                  </a:lnTo>
                  <a:lnTo>
                    <a:pt x="3709924" y="0"/>
                  </a:lnTo>
                  <a:close/>
                </a:path>
              </a:pathLst>
            </a:custGeom>
            <a:solidFill>
              <a:srgbClr val="000000"/>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80"/>
              <a:t> </a:t>
            </a:r>
            <a:r>
              <a:rPr spc="50"/>
              <a:t>Ingredient</a:t>
            </a:r>
            <a:r>
              <a:rPr spc="-165"/>
              <a:t> </a:t>
            </a:r>
            <a:r>
              <a:rPr spc="-480"/>
              <a:t>1:</a:t>
            </a:r>
            <a:r>
              <a:rPr spc="-210"/>
              <a:t> </a:t>
            </a:r>
            <a:r>
              <a:rPr spc="55">
                <a:solidFill>
                  <a:srgbClr val="C0504D"/>
                </a:solidFill>
              </a:rPr>
              <a:t>4-</a:t>
            </a:r>
            <a:r>
              <a:rPr spc="70">
                <a:solidFill>
                  <a:srgbClr val="C0504D"/>
                </a:solidFill>
              </a:rPr>
              <a:t>Bit</a:t>
            </a:r>
            <a:r>
              <a:rPr spc="-160">
                <a:solidFill>
                  <a:srgbClr val="C0504D"/>
                </a:solidFill>
              </a:rPr>
              <a:t> </a:t>
            </a:r>
            <a:r>
              <a:rPr spc="55">
                <a:solidFill>
                  <a:srgbClr val="C0504D"/>
                </a:solidFill>
              </a:rPr>
              <a:t>NormalFloat</a:t>
            </a:r>
          </a:p>
        </p:txBody>
      </p:sp>
      <p:sp>
        <p:nvSpPr>
          <p:cNvPr id="10" name="object 10"/>
          <p:cNvSpPr txBox="1">
            <a:spLocks noGrp="1"/>
          </p:cNvSpPr>
          <p:nvPr>
            <p:ph type="body" idx="1"/>
          </p:nvPr>
        </p:nvSpPr>
        <p:spPr>
          <a:prstGeom prst="rect">
            <a:avLst/>
          </a:prstGeom>
        </p:spPr>
        <p:txBody>
          <a:bodyPr vert="horz" wrap="square" lIns="0" tIns="108585" rIns="0" bIns="0" rtlCol="0">
            <a:spAutoFit/>
          </a:bodyPr>
          <a:lstStyle/>
          <a:p>
            <a:pPr marL="12700">
              <a:lnSpc>
                <a:spcPct val="100000"/>
              </a:lnSpc>
              <a:spcBef>
                <a:spcPts val="855"/>
              </a:spcBef>
            </a:pPr>
            <a:r>
              <a:rPr spc="50"/>
              <a:t>4-</a:t>
            </a:r>
            <a:r>
              <a:t>bit</a:t>
            </a:r>
            <a:r>
              <a:rPr spc="-50"/>
              <a:t> </a:t>
            </a:r>
            <a:r>
              <a:rPr spc="45"/>
              <a:t>NormalFloat</a:t>
            </a:r>
          </a:p>
          <a:p>
            <a:pPr marL="12700" marR="5080">
              <a:lnSpc>
                <a:spcPct val="102400"/>
              </a:lnSpc>
              <a:spcBef>
                <a:spcPts val="675"/>
              </a:spcBef>
            </a:pPr>
            <a:r>
              <a:rPr spc="70"/>
              <a:t>4-</a:t>
            </a:r>
            <a:r>
              <a:rPr spc="60"/>
              <a:t>bit</a:t>
            </a:r>
            <a:r>
              <a:rPr spc="-85"/>
              <a:t> </a:t>
            </a:r>
            <a:r>
              <a:rPr spc="85"/>
              <a:t>NormalFloat</a:t>
            </a:r>
            <a:r>
              <a:rPr spc="-135"/>
              <a:t> </a:t>
            </a:r>
            <a:r>
              <a:rPr spc="220"/>
              <a:t>is</a:t>
            </a:r>
            <a:r>
              <a:rPr spc="-85"/>
              <a:t> </a:t>
            </a:r>
            <a:r>
              <a:rPr spc="114"/>
              <a:t>a</a:t>
            </a:r>
            <a:r>
              <a:rPr spc="-120"/>
              <a:t> </a:t>
            </a:r>
            <a:r>
              <a:t>clever</a:t>
            </a:r>
            <a:r>
              <a:rPr spc="-110"/>
              <a:t> </a:t>
            </a:r>
            <a:r>
              <a:t>way</a:t>
            </a:r>
            <a:r>
              <a:rPr spc="-110"/>
              <a:t> </a:t>
            </a:r>
            <a:r>
              <a:t>to</a:t>
            </a:r>
            <a:r>
              <a:rPr spc="-160"/>
              <a:t> </a:t>
            </a:r>
            <a:r>
              <a:rPr spc="100"/>
              <a:t>split </a:t>
            </a:r>
            <a:r>
              <a:t>the</a:t>
            </a:r>
            <a:r>
              <a:rPr spc="15"/>
              <a:t> </a:t>
            </a:r>
            <a:r>
              <a:rPr spc="45"/>
              <a:t>buckets.</a:t>
            </a:r>
          </a:p>
        </p:txBody>
      </p:sp>
      <p:sp>
        <p:nvSpPr>
          <p:cNvPr id="11" name="object 11"/>
          <p:cNvSpPr txBox="1"/>
          <p:nvPr/>
        </p:nvSpPr>
        <p:spPr>
          <a:xfrm>
            <a:off x="402907" y="3154997"/>
            <a:ext cx="7035800" cy="878205"/>
          </a:xfrm>
          <a:prstGeom prst="rect">
            <a:avLst/>
          </a:prstGeom>
        </p:spPr>
        <p:txBody>
          <a:bodyPr vert="horz" wrap="square" lIns="0" tIns="15875" rIns="0" bIns="0" rtlCol="0">
            <a:spAutoFit/>
          </a:bodyPr>
          <a:lstStyle/>
          <a:p>
            <a:pPr marL="38100">
              <a:lnSpc>
                <a:spcPct val="100000"/>
              </a:lnSpc>
              <a:spcBef>
                <a:spcPts val="125"/>
              </a:spcBef>
            </a:pPr>
            <a:r>
              <a:rPr sz="2750" spc="70">
                <a:solidFill>
                  <a:srgbClr val="464646"/>
                </a:solidFill>
                <a:latin typeface="Trebuchet MS"/>
                <a:cs typeface="Trebuchet MS"/>
              </a:rPr>
              <a:t>4-</a:t>
            </a:r>
            <a:r>
              <a:rPr sz="2750" spc="60">
                <a:solidFill>
                  <a:srgbClr val="464646"/>
                </a:solidFill>
                <a:latin typeface="Trebuchet MS"/>
                <a:cs typeface="Trebuchet MS"/>
              </a:rPr>
              <a:t>bit</a:t>
            </a:r>
            <a:r>
              <a:rPr sz="2750" spc="-105">
                <a:solidFill>
                  <a:srgbClr val="464646"/>
                </a:solidFill>
                <a:latin typeface="Trebuchet MS"/>
                <a:cs typeface="Trebuchet MS"/>
              </a:rPr>
              <a:t> </a:t>
            </a:r>
            <a:r>
              <a:rPr sz="2750" spc="185">
                <a:solidFill>
                  <a:srgbClr val="464646"/>
                </a:solidFill>
                <a:latin typeface="Trebuchet MS"/>
                <a:cs typeface="Trebuchet MS"/>
              </a:rPr>
              <a:t>means</a:t>
            </a:r>
            <a:r>
              <a:rPr sz="2750" spc="-125">
                <a:solidFill>
                  <a:srgbClr val="464646"/>
                </a:solidFill>
                <a:latin typeface="Trebuchet MS"/>
                <a:cs typeface="Trebuchet MS"/>
              </a:rPr>
              <a:t> </a:t>
            </a:r>
            <a:r>
              <a:rPr sz="2750">
                <a:solidFill>
                  <a:srgbClr val="464646"/>
                </a:solidFill>
                <a:latin typeface="Trebuchet MS"/>
                <a:cs typeface="Trebuchet MS"/>
              </a:rPr>
              <a:t>we</a:t>
            </a:r>
            <a:r>
              <a:rPr sz="2750" spc="-175">
                <a:solidFill>
                  <a:srgbClr val="464646"/>
                </a:solidFill>
                <a:latin typeface="Trebuchet MS"/>
                <a:cs typeface="Trebuchet MS"/>
              </a:rPr>
              <a:t> </a:t>
            </a:r>
            <a:r>
              <a:rPr sz="2750" spc="60">
                <a:solidFill>
                  <a:srgbClr val="464646"/>
                </a:solidFill>
                <a:latin typeface="Trebuchet MS"/>
                <a:cs typeface="Trebuchet MS"/>
              </a:rPr>
              <a:t>have</a:t>
            </a:r>
            <a:endParaRPr sz="2750">
              <a:latin typeface="Trebuchet MS"/>
              <a:cs typeface="Trebuchet MS"/>
            </a:endParaRPr>
          </a:p>
          <a:p>
            <a:pPr marL="38100">
              <a:lnSpc>
                <a:spcPct val="100000"/>
              </a:lnSpc>
              <a:spcBef>
                <a:spcPts val="80"/>
              </a:spcBef>
            </a:pPr>
            <a:r>
              <a:rPr sz="2750">
                <a:solidFill>
                  <a:srgbClr val="464646"/>
                </a:solidFill>
                <a:latin typeface="Cambria Math"/>
                <a:cs typeface="Cambria Math"/>
              </a:rPr>
              <a:t>2</a:t>
            </a:r>
            <a:r>
              <a:rPr sz="3000" baseline="29166">
                <a:solidFill>
                  <a:srgbClr val="464646"/>
                </a:solidFill>
                <a:latin typeface="Cambria Math"/>
                <a:cs typeface="Cambria Math"/>
              </a:rPr>
              <a:t>4</a:t>
            </a:r>
            <a:r>
              <a:rPr sz="3000" spc="727" baseline="29166">
                <a:solidFill>
                  <a:srgbClr val="464646"/>
                </a:solidFill>
                <a:latin typeface="Cambria Math"/>
                <a:cs typeface="Cambria Math"/>
              </a:rPr>
              <a:t> </a:t>
            </a:r>
            <a:r>
              <a:rPr sz="2750">
                <a:solidFill>
                  <a:srgbClr val="464646"/>
                </a:solidFill>
                <a:latin typeface="Cambria Math"/>
                <a:cs typeface="Cambria Math"/>
              </a:rPr>
              <a:t>=</a:t>
            </a:r>
            <a:r>
              <a:rPr sz="2750" spc="210">
                <a:solidFill>
                  <a:srgbClr val="464646"/>
                </a:solidFill>
                <a:latin typeface="Cambria Math"/>
                <a:cs typeface="Cambria Math"/>
              </a:rPr>
              <a:t> </a:t>
            </a:r>
            <a:r>
              <a:rPr sz="2750">
                <a:solidFill>
                  <a:srgbClr val="464646"/>
                </a:solidFill>
                <a:latin typeface="Cambria Math"/>
                <a:cs typeface="Cambria Math"/>
              </a:rPr>
              <a:t>16</a:t>
            </a:r>
            <a:r>
              <a:rPr sz="2750" spc="85">
                <a:solidFill>
                  <a:srgbClr val="464646"/>
                </a:solidFill>
                <a:latin typeface="Cambria Math"/>
                <a:cs typeface="Cambria Math"/>
              </a:rPr>
              <a:t> </a:t>
            </a:r>
            <a:r>
              <a:rPr sz="2750" spc="130">
                <a:solidFill>
                  <a:srgbClr val="464646"/>
                </a:solidFill>
                <a:latin typeface="Trebuchet MS"/>
                <a:cs typeface="Trebuchet MS"/>
              </a:rPr>
              <a:t>possible</a:t>
            </a:r>
            <a:r>
              <a:rPr sz="2750" spc="-75">
                <a:solidFill>
                  <a:srgbClr val="464646"/>
                </a:solidFill>
                <a:latin typeface="Trebuchet MS"/>
                <a:cs typeface="Trebuchet MS"/>
              </a:rPr>
              <a:t> </a:t>
            </a:r>
            <a:r>
              <a:rPr sz="2750" spc="130">
                <a:solidFill>
                  <a:srgbClr val="464646"/>
                </a:solidFill>
                <a:latin typeface="Trebuchet MS"/>
                <a:cs typeface="Trebuchet MS"/>
              </a:rPr>
              <a:t>buckets</a:t>
            </a:r>
            <a:r>
              <a:rPr sz="2750" spc="-95">
                <a:solidFill>
                  <a:srgbClr val="464646"/>
                </a:solidFill>
                <a:latin typeface="Trebuchet MS"/>
                <a:cs typeface="Trebuchet MS"/>
              </a:rPr>
              <a:t> </a:t>
            </a:r>
            <a:r>
              <a:rPr sz="2750">
                <a:solidFill>
                  <a:srgbClr val="464646"/>
                </a:solidFill>
                <a:latin typeface="Trebuchet MS"/>
                <a:cs typeface="Trebuchet MS"/>
              </a:rPr>
              <a:t>for</a:t>
            </a:r>
            <a:r>
              <a:rPr sz="2750" spc="-125">
                <a:solidFill>
                  <a:srgbClr val="464646"/>
                </a:solidFill>
                <a:latin typeface="Trebuchet MS"/>
                <a:cs typeface="Trebuchet MS"/>
              </a:rPr>
              <a:t> </a:t>
            </a:r>
            <a:r>
              <a:rPr sz="2750" spc="45">
                <a:solidFill>
                  <a:srgbClr val="464646"/>
                </a:solidFill>
                <a:latin typeface="Trebuchet MS"/>
                <a:cs typeface="Trebuchet MS"/>
              </a:rPr>
              <a:t>quantization.</a:t>
            </a:r>
            <a:endParaRPr sz="2750">
              <a:latin typeface="Trebuchet MS"/>
              <a:cs typeface="Trebuchet MS"/>
            </a:endParaRPr>
          </a:p>
        </p:txBody>
      </p:sp>
      <p:sp>
        <p:nvSpPr>
          <p:cNvPr id="12" name="object 12"/>
          <p:cNvSpPr txBox="1"/>
          <p:nvPr/>
        </p:nvSpPr>
        <p:spPr>
          <a:xfrm>
            <a:off x="8669401" y="4314507"/>
            <a:ext cx="2538095" cy="300355"/>
          </a:xfrm>
          <a:prstGeom prst="rect">
            <a:avLst/>
          </a:prstGeom>
        </p:spPr>
        <p:txBody>
          <a:bodyPr vert="horz" wrap="square" lIns="0" tIns="12700" rIns="0" bIns="0" rtlCol="0">
            <a:spAutoFit/>
          </a:bodyPr>
          <a:lstStyle/>
          <a:p>
            <a:pPr marL="12700">
              <a:lnSpc>
                <a:spcPct val="100000"/>
              </a:lnSpc>
              <a:spcBef>
                <a:spcPts val="100"/>
              </a:spcBef>
            </a:pPr>
            <a:r>
              <a:rPr sz="1800">
                <a:latin typeface="Trebuchet MS"/>
                <a:cs typeface="Trebuchet MS"/>
              </a:rPr>
              <a:t>Equally</a:t>
            </a:r>
            <a:r>
              <a:rPr sz="1800" spc="75">
                <a:latin typeface="Trebuchet MS"/>
                <a:cs typeface="Trebuchet MS"/>
              </a:rPr>
              <a:t> </a:t>
            </a:r>
            <a:r>
              <a:rPr sz="1800" spc="60">
                <a:latin typeface="Trebuchet MS"/>
                <a:cs typeface="Trebuchet MS"/>
              </a:rPr>
              <a:t>spaced</a:t>
            </a:r>
            <a:r>
              <a:rPr sz="1800" spc="-5">
                <a:latin typeface="Trebuchet MS"/>
                <a:cs typeface="Trebuchet MS"/>
              </a:rPr>
              <a:t> </a:t>
            </a:r>
            <a:r>
              <a:rPr sz="1800" spc="65">
                <a:latin typeface="Trebuchet MS"/>
                <a:cs typeface="Trebuchet MS"/>
              </a:rPr>
              <a:t>buckets</a:t>
            </a:r>
            <a:endParaRPr sz="1800">
              <a:latin typeface="Trebuchet MS"/>
              <a:cs typeface="Trebuchet MS"/>
            </a:endParaRPr>
          </a:p>
        </p:txBody>
      </p:sp>
      <p:sp>
        <p:nvSpPr>
          <p:cNvPr id="13" name="object 13"/>
          <p:cNvSpPr txBox="1"/>
          <p:nvPr/>
        </p:nvSpPr>
        <p:spPr>
          <a:xfrm>
            <a:off x="9842754" y="3349942"/>
            <a:ext cx="165100" cy="300355"/>
          </a:xfrm>
          <a:prstGeom prst="rect">
            <a:avLst/>
          </a:prstGeom>
        </p:spPr>
        <p:txBody>
          <a:bodyPr vert="horz" wrap="square" lIns="0" tIns="12700" rIns="0" bIns="0" rtlCol="0">
            <a:spAutoFit/>
          </a:bodyPr>
          <a:lstStyle/>
          <a:p>
            <a:pPr marL="12700">
              <a:lnSpc>
                <a:spcPct val="100000"/>
              </a:lnSpc>
              <a:spcBef>
                <a:spcPts val="100"/>
              </a:spcBef>
            </a:pPr>
            <a:r>
              <a:rPr sz="1800" spc="90">
                <a:latin typeface="Trebuchet MS"/>
                <a:cs typeface="Trebuchet MS"/>
              </a:rPr>
              <a:t>0</a:t>
            </a:r>
            <a:endParaRPr sz="1800">
              <a:latin typeface="Trebuchet MS"/>
              <a:cs typeface="Trebuchet MS"/>
            </a:endParaRPr>
          </a:p>
        </p:txBody>
      </p:sp>
      <p:grpSp>
        <p:nvGrpSpPr>
          <p:cNvPr id="14" name="object 14"/>
          <p:cNvGrpSpPr/>
          <p:nvPr/>
        </p:nvGrpSpPr>
        <p:grpSpPr>
          <a:xfrm>
            <a:off x="7896225" y="3736847"/>
            <a:ext cx="4015104" cy="606425"/>
            <a:chOff x="7896225" y="3736847"/>
            <a:chExt cx="4015104" cy="606425"/>
          </a:xfrm>
        </p:grpSpPr>
        <p:sp>
          <p:nvSpPr>
            <p:cNvPr id="15" name="object 15"/>
            <p:cNvSpPr/>
            <p:nvPr/>
          </p:nvSpPr>
          <p:spPr>
            <a:xfrm>
              <a:off x="7959852" y="3743096"/>
              <a:ext cx="3882390" cy="581025"/>
            </a:xfrm>
            <a:custGeom>
              <a:avLst/>
              <a:gdLst/>
              <a:ahLst/>
              <a:cxnLst/>
              <a:rect l="l" t="t" r="r" b="b"/>
              <a:pathLst>
                <a:path w="3882390" h="581025">
                  <a:moveTo>
                    <a:pt x="485190" y="0"/>
                  </a:moveTo>
                  <a:lnTo>
                    <a:pt x="242620" y="0"/>
                  </a:lnTo>
                  <a:lnTo>
                    <a:pt x="0" y="0"/>
                  </a:lnTo>
                  <a:lnTo>
                    <a:pt x="0" y="580999"/>
                  </a:lnTo>
                  <a:lnTo>
                    <a:pt x="242570" y="580999"/>
                  </a:lnTo>
                  <a:lnTo>
                    <a:pt x="485190" y="580999"/>
                  </a:lnTo>
                  <a:lnTo>
                    <a:pt x="485190" y="0"/>
                  </a:lnTo>
                  <a:close/>
                </a:path>
                <a:path w="3882390" h="581025">
                  <a:moveTo>
                    <a:pt x="1213027" y="0"/>
                  </a:moveTo>
                  <a:lnTo>
                    <a:pt x="1213027" y="0"/>
                  </a:lnTo>
                  <a:lnTo>
                    <a:pt x="485267" y="0"/>
                  </a:lnTo>
                  <a:lnTo>
                    <a:pt x="485267" y="580999"/>
                  </a:lnTo>
                  <a:lnTo>
                    <a:pt x="1213027" y="580999"/>
                  </a:lnTo>
                  <a:lnTo>
                    <a:pt x="1213027" y="0"/>
                  </a:lnTo>
                  <a:close/>
                </a:path>
                <a:path w="3882390" h="581025">
                  <a:moveTo>
                    <a:pt x="1940864" y="0"/>
                  </a:moveTo>
                  <a:lnTo>
                    <a:pt x="1940864" y="0"/>
                  </a:lnTo>
                  <a:lnTo>
                    <a:pt x="1213104" y="0"/>
                  </a:lnTo>
                  <a:lnTo>
                    <a:pt x="1213104" y="580999"/>
                  </a:lnTo>
                  <a:lnTo>
                    <a:pt x="1940864" y="580999"/>
                  </a:lnTo>
                  <a:lnTo>
                    <a:pt x="1940864" y="0"/>
                  </a:lnTo>
                  <a:close/>
                </a:path>
                <a:path w="3882390" h="581025">
                  <a:moveTo>
                    <a:pt x="2668701" y="0"/>
                  </a:moveTo>
                  <a:lnTo>
                    <a:pt x="2668701" y="0"/>
                  </a:lnTo>
                  <a:lnTo>
                    <a:pt x="1940941" y="0"/>
                  </a:lnTo>
                  <a:lnTo>
                    <a:pt x="1940941" y="580999"/>
                  </a:lnTo>
                  <a:lnTo>
                    <a:pt x="2668701" y="580999"/>
                  </a:lnTo>
                  <a:lnTo>
                    <a:pt x="2668701" y="0"/>
                  </a:lnTo>
                  <a:close/>
                </a:path>
                <a:path w="3882390" h="581025">
                  <a:moveTo>
                    <a:pt x="3153968" y="0"/>
                  </a:moveTo>
                  <a:lnTo>
                    <a:pt x="2911398" y="0"/>
                  </a:lnTo>
                  <a:lnTo>
                    <a:pt x="2668778" y="0"/>
                  </a:lnTo>
                  <a:lnTo>
                    <a:pt x="2668778" y="580999"/>
                  </a:lnTo>
                  <a:lnTo>
                    <a:pt x="2911348" y="580999"/>
                  </a:lnTo>
                  <a:lnTo>
                    <a:pt x="3153968" y="580999"/>
                  </a:lnTo>
                  <a:lnTo>
                    <a:pt x="3153968" y="0"/>
                  </a:lnTo>
                  <a:close/>
                </a:path>
                <a:path w="3882390" h="581025">
                  <a:moveTo>
                    <a:pt x="3881805" y="0"/>
                  </a:moveTo>
                  <a:lnTo>
                    <a:pt x="3881805" y="0"/>
                  </a:lnTo>
                  <a:lnTo>
                    <a:pt x="3154045" y="0"/>
                  </a:lnTo>
                  <a:lnTo>
                    <a:pt x="3154045" y="580999"/>
                  </a:lnTo>
                  <a:lnTo>
                    <a:pt x="3881805" y="580999"/>
                  </a:lnTo>
                  <a:lnTo>
                    <a:pt x="3881805" y="0"/>
                  </a:lnTo>
                  <a:close/>
                </a:path>
              </a:pathLst>
            </a:custGeom>
            <a:solidFill>
              <a:srgbClr val="C0504D"/>
            </a:solidFill>
          </p:spPr>
          <p:txBody>
            <a:bodyPr wrap="square" lIns="0" tIns="0" rIns="0" bIns="0" rtlCol="0"/>
            <a:lstStyle/>
            <a:p>
              <a:endParaRPr/>
            </a:p>
          </p:txBody>
        </p:sp>
        <p:sp>
          <p:nvSpPr>
            <p:cNvPr id="16" name="object 16"/>
            <p:cNvSpPr/>
            <p:nvPr/>
          </p:nvSpPr>
          <p:spPr>
            <a:xfrm>
              <a:off x="7953502" y="3736847"/>
              <a:ext cx="3895090" cy="606425"/>
            </a:xfrm>
            <a:custGeom>
              <a:avLst/>
              <a:gdLst/>
              <a:ahLst/>
              <a:cxnLst/>
              <a:rect l="l" t="t" r="r" b="b"/>
              <a:pathLst>
                <a:path w="3895090" h="606425">
                  <a:moveTo>
                    <a:pt x="248920" y="0"/>
                  </a:moveTo>
                  <a:lnTo>
                    <a:pt x="248920" y="606297"/>
                  </a:lnTo>
                </a:path>
                <a:path w="3895090" h="606425">
                  <a:moveTo>
                    <a:pt x="491617" y="0"/>
                  </a:moveTo>
                  <a:lnTo>
                    <a:pt x="491617" y="606297"/>
                  </a:lnTo>
                </a:path>
                <a:path w="3895090" h="606425">
                  <a:moveTo>
                    <a:pt x="734187" y="0"/>
                  </a:moveTo>
                  <a:lnTo>
                    <a:pt x="734187" y="606297"/>
                  </a:lnTo>
                </a:path>
                <a:path w="3895090" h="606425">
                  <a:moveTo>
                    <a:pt x="976756" y="0"/>
                  </a:moveTo>
                  <a:lnTo>
                    <a:pt x="976756" y="606297"/>
                  </a:lnTo>
                </a:path>
                <a:path w="3895090" h="606425">
                  <a:moveTo>
                    <a:pt x="1219453" y="0"/>
                  </a:moveTo>
                  <a:lnTo>
                    <a:pt x="1219453" y="606297"/>
                  </a:lnTo>
                </a:path>
                <a:path w="3895090" h="606425">
                  <a:moveTo>
                    <a:pt x="1462024" y="0"/>
                  </a:moveTo>
                  <a:lnTo>
                    <a:pt x="1462024" y="606297"/>
                  </a:lnTo>
                </a:path>
                <a:path w="3895090" h="606425">
                  <a:moveTo>
                    <a:pt x="1704594" y="0"/>
                  </a:moveTo>
                  <a:lnTo>
                    <a:pt x="1704594" y="606297"/>
                  </a:lnTo>
                </a:path>
                <a:path w="3895090" h="606425">
                  <a:moveTo>
                    <a:pt x="1947291" y="0"/>
                  </a:moveTo>
                  <a:lnTo>
                    <a:pt x="1947291" y="606297"/>
                  </a:lnTo>
                </a:path>
                <a:path w="3895090" h="606425">
                  <a:moveTo>
                    <a:pt x="2189861" y="0"/>
                  </a:moveTo>
                  <a:lnTo>
                    <a:pt x="2189861" y="606297"/>
                  </a:lnTo>
                </a:path>
                <a:path w="3895090" h="606425">
                  <a:moveTo>
                    <a:pt x="2432430" y="0"/>
                  </a:moveTo>
                  <a:lnTo>
                    <a:pt x="2432430" y="606297"/>
                  </a:lnTo>
                </a:path>
                <a:path w="3895090" h="606425">
                  <a:moveTo>
                    <a:pt x="2675128" y="0"/>
                  </a:moveTo>
                  <a:lnTo>
                    <a:pt x="2675128" y="606297"/>
                  </a:lnTo>
                </a:path>
                <a:path w="3895090" h="606425">
                  <a:moveTo>
                    <a:pt x="2917698" y="0"/>
                  </a:moveTo>
                  <a:lnTo>
                    <a:pt x="2917698" y="606297"/>
                  </a:lnTo>
                </a:path>
                <a:path w="3895090" h="606425">
                  <a:moveTo>
                    <a:pt x="3160395" y="0"/>
                  </a:moveTo>
                  <a:lnTo>
                    <a:pt x="3160395" y="606297"/>
                  </a:lnTo>
                </a:path>
                <a:path w="3895090" h="606425">
                  <a:moveTo>
                    <a:pt x="3402965" y="0"/>
                  </a:moveTo>
                  <a:lnTo>
                    <a:pt x="3402965" y="606297"/>
                  </a:lnTo>
                </a:path>
                <a:path w="3895090" h="606425">
                  <a:moveTo>
                    <a:pt x="3645534" y="0"/>
                  </a:moveTo>
                  <a:lnTo>
                    <a:pt x="3645534" y="606297"/>
                  </a:lnTo>
                </a:path>
                <a:path w="3895090" h="606425">
                  <a:moveTo>
                    <a:pt x="6350" y="0"/>
                  </a:moveTo>
                  <a:lnTo>
                    <a:pt x="6350" y="606297"/>
                  </a:lnTo>
                </a:path>
                <a:path w="3895090" h="606425">
                  <a:moveTo>
                    <a:pt x="3888231" y="0"/>
                  </a:moveTo>
                  <a:lnTo>
                    <a:pt x="3888231" y="606297"/>
                  </a:lnTo>
                </a:path>
                <a:path w="3895090" h="606425">
                  <a:moveTo>
                    <a:pt x="0" y="6350"/>
                  </a:moveTo>
                  <a:lnTo>
                    <a:pt x="3894581" y="6350"/>
                  </a:lnTo>
                </a:path>
              </a:pathLst>
            </a:custGeom>
            <a:ln w="12700">
              <a:solidFill>
                <a:srgbClr val="FFFFFF"/>
              </a:solidFill>
            </a:ln>
          </p:spPr>
          <p:txBody>
            <a:bodyPr wrap="square" lIns="0" tIns="0" rIns="0" bIns="0" rtlCol="0"/>
            <a:lstStyle/>
            <a:p>
              <a:endParaRPr/>
            </a:p>
          </p:txBody>
        </p:sp>
        <p:sp>
          <p:nvSpPr>
            <p:cNvPr id="17" name="object 17"/>
            <p:cNvSpPr/>
            <p:nvPr/>
          </p:nvSpPr>
          <p:spPr>
            <a:xfrm>
              <a:off x="7953502" y="4324095"/>
              <a:ext cx="3895090" cy="0"/>
            </a:xfrm>
            <a:custGeom>
              <a:avLst/>
              <a:gdLst/>
              <a:ahLst/>
              <a:cxnLst/>
              <a:rect l="l" t="t" r="r" b="b"/>
              <a:pathLst>
                <a:path w="3895090">
                  <a:moveTo>
                    <a:pt x="0" y="0"/>
                  </a:moveTo>
                  <a:lnTo>
                    <a:pt x="3894581" y="0"/>
                  </a:lnTo>
                </a:path>
              </a:pathLst>
            </a:custGeom>
            <a:ln w="38100">
              <a:solidFill>
                <a:srgbClr val="FFFF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7915275" y="3952811"/>
              <a:ext cx="3995801" cy="147637"/>
            </a:xfrm>
            <a:prstGeom prst="rect">
              <a:avLst/>
            </a:prstGeom>
          </p:spPr>
        </p:pic>
        <p:sp>
          <p:nvSpPr>
            <p:cNvPr id="19" name="object 19"/>
            <p:cNvSpPr/>
            <p:nvPr/>
          </p:nvSpPr>
          <p:spPr>
            <a:xfrm>
              <a:off x="7972425" y="4010024"/>
              <a:ext cx="3867785" cy="0"/>
            </a:xfrm>
            <a:custGeom>
              <a:avLst/>
              <a:gdLst/>
              <a:ahLst/>
              <a:cxnLst/>
              <a:rect l="l" t="t" r="r" b="b"/>
              <a:pathLst>
                <a:path w="3867784">
                  <a:moveTo>
                    <a:pt x="0" y="0"/>
                  </a:moveTo>
                  <a:lnTo>
                    <a:pt x="3867404" y="0"/>
                  </a:lnTo>
                </a:path>
              </a:pathLst>
            </a:custGeom>
            <a:ln w="38100">
              <a:solidFill>
                <a:srgbClr val="000000"/>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7896225" y="3886136"/>
              <a:ext cx="147637" cy="300037"/>
            </a:xfrm>
            <a:prstGeom prst="rect">
              <a:avLst/>
            </a:prstGeom>
          </p:spPr>
        </p:pic>
        <p:sp>
          <p:nvSpPr>
            <p:cNvPr id="21" name="object 21"/>
            <p:cNvSpPr/>
            <p:nvPr/>
          </p:nvSpPr>
          <p:spPr>
            <a:xfrm>
              <a:off x="7972425" y="3924299"/>
              <a:ext cx="0" cy="168910"/>
            </a:xfrm>
            <a:custGeom>
              <a:avLst/>
              <a:gdLst/>
              <a:ahLst/>
              <a:cxnLst/>
              <a:rect l="l" t="t" r="r" b="b"/>
              <a:pathLst>
                <a:path h="168910">
                  <a:moveTo>
                    <a:pt x="0" y="0"/>
                  </a:moveTo>
                  <a:lnTo>
                    <a:pt x="0" y="168782"/>
                  </a:lnTo>
                </a:path>
              </a:pathLst>
            </a:custGeom>
            <a:ln w="38100">
              <a:solidFill>
                <a:srgbClr val="000000"/>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11753850" y="3886136"/>
              <a:ext cx="147637" cy="300037"/>
            </a:xfrm>
            <a:prstGeom prst="rect">
              <a:avLst/>
            </a:prstGeom>
          </p:spPr>
        </p:pic>
        <p:sp>
          <p:nvSpPr>
            <p:cNvPr id="23" name="object 23"/>
            <p:cNvSpPr/>
            <p:nvPr/>
          </p:nvSpPr>
          <p:spPr>
            <a:xfrm>
              <a:off x="11830050" y="3924299"/>
              <a:ext cx="0" cy="168910"/>
            </a:xfrm>
            <a:custGeom>
              <a:avLst/>
              <a:gdLst/>
              <a:ahLst/>
              <a:cxnLst/>
              <a:rect l="l" t="t" r="r" b="b"/>
              <a:pathLst>
                <a:path h="168910">
                  <a:moveTo>
                    <a:pt x="0" y="0"/>
                  </a:moveTo>
                  <a:lnTo>
                    <a:pt x="0" y="168782"/>
                  </a:lnTo>
                </a:path>
              </a:pathLst>
            </a:custGeom>
            <a:ln w="38100">
              <a:solidFill>
                <a:srgbClr val="000000"/>
              </a:solidFill>
            </a:ln>
          </p:spPr>
          <p:txBody>
            <a:bodyPr wrap="square" lIns="0" tIns="0" rIns="0" bIns="0" rtlCol="0"/>
            <a:lstStyle/>
            <a:p>
              <a:endParaRPr/>
            </a:p>
          </p:txBody>
        </p:sp>
      </p:grpSp>
      <p:grpSp>
        <p:nvGrpSpPr>
          <p:cNvPr id="24" name="object 24"/>
          <p:cNvGrpSpPr/>
          <p:nvPr/>
        </p:nvGrpSpPr>
        <p:grpSpPr>
          <a:xfrm>
            <a:off x="6086475" y="4867338"/>
            <a:ext cx="5824855" cy="1176655"/>
            <a:chOff x="6086475" y="4867338"/>
            <a:chExt cx="5824855" cy="1176655"/>
          </a:xfrm>
        </p:grpSpPr>
        <p:pic>
          <p:nvPicPr>
            <p:cNvPr id="25" name="object 25"/>
            <p:cNvPicPr/>
            <p:nvPr/>
          </p:nvPicPr>
          <p:blipFill>
            <a:blip r:embed="rId6" cstate="print"/>
            <a:stretch>
              <a:fillRect/>
            </a:stretch>
          </p:blipFill>
          <p:spPr>
            <a:xfrm>
              <a:off x="7905750" y="4867338"/>
              <a:ext cx="3976751" cy="671512"/>
            </a:xfrm>
            <a:prstGeom prst="rect">
              <a:avLst/>
            </a:prstGeom>
          </p:spPr>
        </p:pic>
        <p:sp>
          <p:nvSpPr>
            <p:cNvPr id="26" name="object 26"/>
            <p:cNvSpPr/>
            <p:nvPr/>
          </p:nvSpPr>
          <p:spPr>
            <a:xfrm>
              <a:off x="7967726" y="4910201"/>
              <a:ext cx="3857625" cy="552450"/>
            </a:xfrm>
            <a:custGeom>
              <a:avLst/>
              <a:gdLst/>
              <a:ahLst/>
              <a:cxnLst/>
              <a:rect l="l" t="t" r="r" b="b"/>
              <a:pathLst>
                <a:path w="3857625" h="552450">
                  <a:moveTo>
                    <a:pt x="3857625" y="0"/>
                  </a:moveTo>
                  <a:lnTo>
                    <a:pt x="0" y="0"/>
                  </a:lnTo>
                  <a:lnTo>
                    <a:pt x="0" y="552450"/>
                  </a:lnTo>
                  <a:lnTo>
                    <a:pt x="3857625" y="552450"/>
                  </a:lnTo>
                  <a:lnTo>
                    <a:pt x="3857625" y="0"/>
                  </a:lnTo>
                  <a:close/>
                </a:path>
              </a:pathLst>
            </a:custGeom>
            <a:solidFill>
              <a:srgbClr val="4F81BC"/>
            </a:solidFill>
          </p:spPr>
          <p:txBody>
            <a:bodyPr wrap="square" lIns="0" tIns="0" rIns="0" bIns="0" rtlCol="0"/>
            <a:lstStyle/>
            <a:p>
              <a:endParaRPr/>
            </a:p>
          </p:txBody>
        </p:sp>
        <p:sp>
          <p:nvSpPr>
            <p:cNvPr id="27" name="object 27"/>
            <p:cNvSpPr/>
            <p:nvPr/>
          </p:nvSpPr>
          <p:spPr>
            <a:xfrm>
              <a:off x="7967726" y="4910201"/>
              <a:ext cx="3857625" cy="552450"/>
            </a:xfrm>
            <a:custGeom>
              <a:avLst/>
              <a:gdLst/>
              <a:ahLst/>
              <a:cxnLst/>
              <a:rect l="l" t="t" r="r" b="b"/>
              <a:pathLst>
                <a:path w="3857625" h="552450">
                  <a:moveTo>
                    <a:pt x="0" y="552450"/>
                  </a:moveTo>
                  <a:lnTo>
                    <a:pt x="3857625" y="552450"/>
                  </a:lnTo>
                  <a:lnTo>
                    <a:pt x="3857625" y="0"/>
                  </a:lnTo>
                  <a:lnTo>
                    <a:pt x="0" y="0"/>
                  </a:lnTo>
                  <a:lnTo>
                    <a:pt x="0" y="552450"/>
                  </a:lnTo>
                  <a:close/>
                </a:path>
              </a:pathLst>
            </a:custGeom>
            <a:ln w="9525">
              <a:solidFill>
                <a:srgbClr val="497DBA"/>
              </a:solidFill>
            </a:ln>
          </p:spPr>
          <p:txBody>
            <a:bodyPr wrap="square" lIns="0" tIns="0" rIns="0" bIns="0" rtlCol="0"/>
            <a:lstStyle/>
            <a:p>
              <a:endParaRPr/>
            </a:p>
          </p:txBody>
        </p:sp>
        <p:pic>
          <p:nvPicPr>
            <p:cNvPr id="28" name="object 28"/>
            <p:cNvPicPr/>
            <p:nvPr/>
          </p:nvPicPr>
          <p:blipFill>
            <a:blip r:embed="rId7" cstate="print"/>
            <a:stretch>
              <a:fillRect/>
            </a:stretch>
          </p:blipFill>
          <p:spPr>
            <a:xfrm>
              <a:off x="9982200" y="4876863"/>
              <a:ext cx="119062" cy="671512"/>
            </a:xfrm>
            <a:prstGeom prst="rect">
              <a:avLst/>
            </a:prstGeom>
          </p:spPr>
        </p:pic>
        <p:sp>
          <p:nvSpPr>
            <p:cNvPr id="29" name="object 29"/>
            <p:cNvSpPr/>
            <p:nvPr/>
          </p:nvSpPr>
          <p:spPr>
            <a:xfrm>
              <a:off x="100441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0" name="object 30"/>
            <p:cNvPicPr/>
            <p:nvPr/>
          </p:nvPicPr>
          <p:blipFill>
            <a:blip r:embed="rId7" cstate="print"/>
            <a:stretch>
              <a:fillRect/>
            </a:stretch>
          </p:blipFill>
          <p:spPr>
            <a:xfrm>
              <a:off x="8924925" y="4876863"/>
              <a:ext cx="119062" cy="671512"/>
            </a:xfrm>
            <a:prstGeom prst="rect">
              <a:avLst/>
            </a:prstGeom>
          </p:spPr>
        </p:pic>
        <p:sp>
          <p:nvSpPr>
            <p:cNvPr id="31" name="object 31"/>
            <p:cNvSpPr/>
            <p:nvPr/>
          </p:nvSpPr>
          <p:spPr>
            <a:xfrm>
              <a:off x="8986901"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2" name="object 32"/>
            <p:cNvPicPr/>
            <p:nvPr/>
          </p:nvPicPr>
          <p:blipFill>
            <a:blip r:embed="rId7" cstate="print"/>
            <a:stretch>
              <a:fillRect/>
            </a:stretch>
          </p:blipFill>
          <p:spPr>
            <a:xfrm>
              <a:off x="9696450" y="4876863"/>
              <a:ext cx="119062" cy="671512"/>
            </a:xfrm>
            <a:prstGeom prst="rect">
              <a:avLst/>
            </a:prstGeom>
          </p:spPr>
        </p:pic>
        <p:sp>
          <p:nvSpPr>
            <p:cNvPr id="33" name="object 33"/>
            <p:cNvSpPr/>
            <p:nvPr/>
          </p:nvSpPr>
          <p:spPr>
            <a:xfrm>
              <a:off x="975842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10325100" y="4876863"/>
              <a:ext cx="119062" cy="671512"/>
            </a:xfrm>
            <a:prstGeom prst="rect">
              <a:avLst/>
            </a:prstGeom>
          </p:spPr>
        </p:pic>
        <p:sp>
          <p:nvSpPr>
            <p:cNvPr id="35" name="object 35"/>
            <p:cNvSpPr/>
            <p:nvPr/>
          </p:nvSpPr>
          <p:spPr>
            <a:xfrm>
              <a:off x="103870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6" name="object 36"/>
            <p:cNvPicPr/>
            <p:nvPr/>
          </p:nvPicPr>
          <p:blipFill>
            <a:blip r:embed="rId7" cstate="print"/>
            <a:stretch>
              <a:fillRect/>
            </a:stretch>
          </p:blipFill>
          <p:spPr>
            <a:xfrm>
              <a:off x="9410700" y="4876863"/>
              <a:ext cx="119062" cy="671512"/>
            </a:xfrm>
            <a:prstGeom prst="rect">
              <a:avLst/>
            </a:prstGeom>
          </p:spPr>
        </p:pic>
        <p:sp>
          <p:nvSpPr>
            <p:cNvPr id="37" name="object 37"/>
            <p:cNvSpPr/>
            <p:nvPr/>
          </p:nvSpPr>
          <p:spPr>
            <a:xfrm>
              <a:off x="94726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8" name="object 38"/>
            <p:cNvPicPr/>
            <p:nvPr/>
          </p:nvPicPr>
          <p:blipFill>
            <a:blip r:embed="rId7" cstate="print"/>
            <a:stretch>
              <a:fillRect/>
            </a:stretch>
          </p:blipFill>
          <p:spPr>
            <a:xfrm>
              <a:off x="9829800" y="4876863"/>
              <a:ext cx="119062" cy="671512"/>
            </a:xfrm>
            <a:prstGeom prst="rect">
              <a:avLst/>
            </a:prstGeom>
          </p:spPr>
        </p:pic>
        <p:sp>
          <p:nvSpPr>
            <p:cNvPr id="39" name="object 39"/>
            <p:cNvSpPr/>
            <p:nvPr/>
          </p:nvSpPr>
          <p:spPr>
            <a:xfrm>
              <a:off x="98917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10763250" y="4876863"/>
              <a:ext cx="119062" cy="671512"/>
            </a:xfrm>
            <a:prstGeom prst="rect">
              <a:avLst/>
            </a:prstGeom>
          </p:spPr>
        </p:pic>
        <p:sp>
          <p:nvSpPr>
            <p:cNvPr id="41" name="object 41"/>
            <p:cNvSpPr/>
            <p:nvPr/>
          </p:nvSpPr>
          <p:spPr>
            <a:xfrm>
              <a:off x="1082522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42" name="object 42"/>
            <p:cNvPicPr/>
            <p:nvPr/>
          </p:nvPicPr>
          <p:blipFill>
            <a:blip r:embed="rId4" cstate="print"/>
            <a:stretch>
              <a:fillRect/>
            </a:stretch>
          </p:blipFill>
          <p:spPr>
            <a:xfrm>
              <a:off x="7915275" y="5124513"/>
              <a:ext cx="3995801" cy="147637"/>
            </a:xfrm>
            <a:prstGeom prst="rect">
              <a:avLst/>
            </a:prstGeom>
          </p:spPr>
        </p:pic>
        <p:sp>
          <p:nvSpPr>
            <p:cNvPr id="43" name="object 43"/>
            <p:cNvSpPr/>
            <p:nvPr/>
          </p:nvSpPr>
          <p:spPr>
            <a:xfrm>
              <a:off x="7972425" y="5181600"/>
              <a:ext cx="3867785" cy="0"/>
            </a:xfrm>
            <a:custGeom>
              <a:avLst/>
              <a:gdLst/>
              <a:ahLst/>
              <a:cxnLst/>
              <a:rect l="l" t="t" r="r" b="b"/>
              <a:pathLst>
                <a:path w="3867784">
                  <a:moveTo>
                    <a:pt x="0" y="0"/>
                  </a:moveTo>
                  <a:lnTo>
                    <a:pt x="3867404" y="0"/>
                  </a:lnTo>
                </a:path>
              </a:pathLst>
            </a:custGeom>
            <a:ln w="38100">
              <a:solidFill>
                <a:srgbClr val="000000"/>
              </a:solidFill>
            </a:ln>
          </p:spPr>
          <p:txBody>
            <a:bodyPr wrap="square" lIns="0" tIns="0" rIns="0" bIns="0" rtlCol="0"/>
            <a:lstStyle/>
            <a:p>
              <a:endParaRPr/>
            </a:p>
          </p:txBody>
        </p:sp>
        <p:pic>
          <p:nvPicPr>
            <p:cNvPr id="44" name="object 44"/>
            <p:cNvPicPr/>
            <p:nvPr/>
          </p:nvPicPr>
          <p:blipFill>
            <a:blip r:embed="rId5" cstate="print"/>
            <a:stretch>
              <a:fillRect/>
            </a:stretch>
          </p:blipFill>
          <p:spPr>
            <a:xfrm>
              <a:off x="7896225" y="5057838"/>
              <a:ext cx="147637" cy="300037"/>
            </a:xfrm>
            <a:prstGeom prst="rect">
              <a:avLst/>
            </a:prstGeom>
          </p:spPr>
        </p:pic>
        <p:sp>
          <p:nvSpPr>
            <p:cNvPr id="45" name="object 45"/>
            <p:cNvSpPr/>
            <p:nvPr/>
          </p:nvSpPr>
          <p:spPr>
            <a:xfrm>
              <a:off x="7972425" y="5095875"/>
              <a:ext cx="0" cy="168910"/>
            </a:xfrm>
            <a:custGeom>
              <a:avLst/>
              <a:gdLst/>
              <a:ahLst/>
              <a:cxnLst/>
              <a:rect l="l" t="t" r="r" b="b"/>
              <a:pathLst>
                <a:path h="168910">
                  <a:moveTo>
                    <a:pt x="0" y="0"/>
                  </a:moveTo>
                  <a:lnTo>
                    <a:pt x="0" y="168783"/>
                  </a:lnTo>
                </a:path>
              </a:pathLst>
            </a:custGeom>
            <a:ln w="38100">
              <a:solidFill>
                <a:srgbClr val="000000"/>
              </a:solidFill>
            </a:ln>
          </p:spPr>
          <p:txBody>
            <a:bodyPr wrap="square" lIns="0" tIns="0" rIns="0" bIns="0" rtlCol="0"/>
            <a:lstStyle/>
            <a:p>
              <a:endParaRPr/>
            </a:p>
          </p:txBody>
        </p:sp>
        <p:pic>
          <p:nvPicPr>
            <p:cNvPr id="46" name="object 46"/>
            <p:cNvPicPr/>
            <p:nvPr/>
          </p:nvPicPr>
          <p:blipFill>
            <a:blip r:embed="rId5" cstate="print"/>
            <a:stretch>
              <a:fillRect/>
            </a:stretch>
          </p:blipFill>
          <p:spPr>
            <a:xfrm>
              <a:off x="11753850" y="5057838"/>
              <a:ext cx="147637" cy="300037"/>
            </a:xfrm>
            <a:prstGeom prst="rect">
              <a:avLst/>
            </a:prstGeom>
          </p:spPr>
        </p:pic>
        <p:sp>
          <p:nvSpPr>
            <p:cNvPr id="47" name="object 47"/>
            <p:cNvSpPr/>
            <p:nvPr/>
          </p:nvSpPr>
          <p:spPr>
            <a:xfrm>
              <a:off x="11830050" y="5095875"/>
              <a:ext cx="0" cy="168910"/>
            </a:xfrm>
            <a:custGeom>
              <a:avLst/>
              <a:gdLst/>
              <a:ahLst/>
              <a:cxnLst/>
              <a:rect l="l" t="t" r="r" b="b"/>
              <a:pathLst>
                <a:path h="168910">
                  <a:moveTo>
                    <a:pt x="0" y="0"/>
                  </a:moveTo>
                  <a:lnTo>
                    <a:pt x="0" y="168783"/>
                  </a:lnTo>
                </a:path>
              </a:pathLst>
            </a:custGeom>
            <a:ln w="38100">
              <a:solidFill>
                <a:srgbClr val="000000"/>
              </a:solidFill>
            </a:ln>
          </p:spPr>
          <p:txBody>
            <a:bodyPr wrap="square" lIns="0" tIns="0" rIns="0" bIns="0" rtlCol="0"/>
            <a:lstStyle/>
            <a:p>
              <a:endParaRPr/>
            </a:p>
          </p:txBody>
        </p:sp>
        <p:pic>
          <p:nvPicPr>
            <p:cNvPr id="48" name="object 48"/>
            <p:cNvPicPr/>
            <p:nvPr/>
          </p:nvPicPr>
          <p:blipFill>
            <a:blip r:embed="rId8" cstate="print"/>
            <a:stretch>
              <a:fillRect/>
            </a:stretch>
          </p:blipFill>
          <p:spPr>
            <a:xfrm>
              <a:off x="6086475" y="5133975"/>
              <a:ext cx="1928876" cy="909637"/>
            </a:xfrm>
            <a:prstGeom prst="rect">
              <a:avLst/>
            </a:prstGeom>
          </p:spPr>
        </p:pic>
        <p:sp>
          <p:nvSpPr>
            <p:cNvPr id="49" name="object 49"/>
            <p:cNvSpPr/>
            <p:nvPr/>
          </p:nvSpPr>
          <p:spPr>
            <a:xfrm>
              <a:off x="6186551" y="5173599"/>
              <a:ext cx="1774189" cy="722630"/>
            </a:xfrm>
            <a:custGeom>
              <a:avLst/>
              <a:gdLst/>
              <a:ahLst/>
              <a:cxnLst/>
              <a:rect l="l" t="t" r="r" b="b"/>
              <a:pathLst>
                <a:path w="1774190" h="722629">
                  <a:moveTo>
                    <a:pt x="25400" y="646315"/>
                  </a:moveTo>
                  <a:lnTo>
                    <a:pt x="0" y="646315"/>
                  </a:lnTo>
                  <a:lnTo>
                    <a:pt x="38100" y="722515"/>
                  </a:lnTo>
                  <a:lnTo>
                    <a:pt x="69850" y="659015"/>
                  </a:lnTo>
                  <a:lnTo>
                    <a:pt x="25400" y="659015"/>
                  </a:lnTo>
                  <a:lnTo>
                    <a:pt x="25400" y="646315"/>
                  </a:lnTo>
                  <a:close/>
                </a:path>
                <a:path w="1774190" h="722629">
                  <a:moveTo>
                    <a:pt x="1773681" y="0"/>
                  </a:moveTo>
                  <a:lnTo>
                    <a:pt x="30987" y="0"/>
                  </a:lnTo>
                  <a:lnTo>
                    <a:pt x="25400" y="5714"/>
                  </a:lnTo>
                  <a:lnTo>
                    <a:pt x="25400" y="659015"/>
                  </a:lnTo>
                  <a:lnTo>
                    <a:pt x="50800" y="659015"/>
                  </a:lnTo>
                  <a:lnTo>
                    <a:pt x="50800" y="25400"/>
                  </a:lnTo>
                  <a:lnTo>
                    <a:pt x="38100" y="25400"/>
                  </a:lnTo>
                  <a:lnTo>
                    <a:pt x="50800" y="12700"/>
                  </a:lnTo>
                  <a:lnTo>
                    <a:pt x="1773681" y="12700"/>
                  </a:lnTo>
                  <a:lnTo>
                    <a:pt x="1773681" y="0"/>
                  </a:lnTo>
                  <a:close/>
                </a:path>
                <a:path w="1774190" h="722629">
                  <a:moveTo>
                    <a:pt x="76200" y="646315"/>
                  </a:moveTo>
                  <a:lnTo>
                    <a:pt x="50800" y="646315"/>
                  </a:lnTo>
                  <a:lnTo>
                    <a:pt x="50800" y="659015"/>
                  </a:lnTo>
                  <a:lnTo>
                    <a:pt x="69850" y="659015"/>
                  </a:lnTo>
                  <a:lnTo>
                    <a:pt x="76200" y="646315"/>
                  </a:lnTo>
                  <a:close/>
                </a:path>
                <a:path w="1774190" h="722629">
                  <a:moveTo>
                    <a:pt x="50800" y="12700"/>
                  </a:moveTo>
                  <a:lnTo>
                    <a:pt x="38100" y="25400"/>
                  </a:lnTo>
                  <a:lnTo>
                    <a:pt x="50800" y="25400"/>
                  </a:lnTo>
                  <a:lnTo>
                    <a:pt x="50800" y="12700"/>
                  </a:lnTo>
                  <a:close/>
                </a:path>
                <a:path w="1774190" h="722629">
                  <a:moveTo>
                    <a:pt x="1773681" y="12700"/>
                  </a:moveTo>
                  <a:lnTo>
                    <a:pt x="50800" y="12700"/>
                  </a:lnTo>
                  <a:lnTo>
                    <a:pt x="50800" y="25400"/>
                  </a:lnTo>
                  <a:lnTo>
                    <a:pt x="1773681" y="25400"/>
                  </a:lnTo>
                  <a:lnTo>
                    <a:pt x="1773681" y="12700"/>
                  </a:lnTo>
                  <a:close/>
                </a:path>
              </a:pathLst>
            </a:custGeom>
            <a:solidFill>
              <a:srgbClr val="4F81BC"/>
            </a:solidFill>
          </p:spPr>
          <p:txBody>
            <a:bodyPr wrap="square" lIns="0" tIns="0" rIns="0" bIns="0" rtlCol="0"/>
            <a:lstStyle/>
            <a:p>
              <a:endParaRPr/>
            </a:p>
          </p:txBody>
        </p:sp>
      </p:grpSp>
      <p:pic>
        <p:nvPicPr>
          <p:cNvPr id="50" name="object 50"/>
          <p:cNvPicPr/>
          <p:nvPr/>
        </p:nvPicPr>
        <p:blipFill>
          <a:blip r:embed="rId9" cstate="print"/>
          <a:stretch>
            <a:fillRect/>
          </a:stretch>
        </p:blipFill>
        <p:spPr>
          <a:xfrm>
            <a:off x="11153775" y="0"/>
            <a:ext cx="895350" cy="866775"/>
          </a:xfrm>
          <a:prstGeom prst="rect">
            <a:avLst/>
          </a:prstGeom>
        </p:spPr>
      </p:pic>
      <p:sp>
        <p:nvSpPr>
          <p:cNvPr id="51" name="object 51"/>
          <p:cNvSpPr txBox="1"/>
          <p:nvPr/>
        </p:nvSpPr>
        <p:spPr>
          <a:xfrm>
            <a:off x="8770619" y="5670182"/>
            <a:ext cx="2326005" cy="293370"/>
          </a:xfrm>
          <a:prstGeom prst="rect">
            <a:avLst/>
          </a:prstGeom>
        </p:spPr>
        <p:txBody>
          <a:bodyPr vert="horz" wrap="square" lIns="0" tIns="0" rIns="0" bIns="0" rtlCol="0">
            <a:spAutoFit/>
          </a:bodyPr>
          <a:lstStyle/>
          <a:p>
            <a:pPr marL="12700">
              <a:lnSpc>
                <a:spcPts val="2115"/>
              </a:lnSpc>
            </a:pPr>
            <a:r>
              <a:rPr sz="1800">
                <a:latin typeface="Trebuchet MS"/>
                <a:cs typeface="Trebuchet MS"/>
              </a:rPr>
              <a:t>Equally</a:t>
            </a:r>
            <a:r>
              <a:rPr sz="1800" spc="65">
                <a:latin typeface="Trebuchet MS"/>
                <a:cs typeface="Trebuchet MS"/>
              </a:rPr>
              <a:t> </a:t>
            </a:r>
            <a:r>
              <a:rPr sz="1800" spc="55">
                <a:latin typeface="Trebuchet MS"/>
                <a:cs typeface="Trebuchet MS"/>
              </a:rPr>
              <a:t>sized</a:t>
            </a:r>
            <a:r>
              <a:rPr sz="1800" spc="-15">
                <a:latin typeface="Trebuchet MS"/>
                <a:cs typeface="Trebuchet MS"/>
              </a:rPr>
              <a:t> </a:t>
            </a:r>
            <a:r>
              <a:rPr sz="1800" spc="55">
                <a:latin typeface="Trebuchet MS"/>
                <a:cs typeface="Trebuchet MS"/>
              </a:rPr>
              <a:t>buckets</a:t>
            </a:r>
            <a:endParaRPr sz="1800">
              <a:latin typeface="Trebuchet MS"/>
              <a:cs typeface="Trebuchet MS"/>
            </a:endParaRPr>
          </a:p>
        </p:txBody>
      </p:sp>
      <p:sp>
        <p:nvSpPr>
          <p:cNvPr id="52" name="object 52"/>
          <p:cNvSpPr txBox="1"/>
          <p:nvPr/>
        </p:nvSpPr>
        <p:spPr>
          <a:xfrm>
            <a:off x="4605020" y="5939422"/>
            <a:ext cx="3237230" cy="560705"/>
          </a:xfrm>
          <a:prstGeom prst="rect">
            <a:avLst/>
          </a:prstGeom>
        </p:spPr>
        <p:txBody>
          <a:bodyPr vert="horz" wrap="square" lIns="0" tIns="0" rIns="0" bIns="0" rtlCol="0">
            <a:spAutoFit/>
          </a:bodyPr>
          <a:lstStyle/>
          <a:p>
            <a:pPr algn="ctr">
              <a:lnSpc>
                <a:spcPts val="2085"/>
              </a:lnSpc>
            </a:pPr>
            <a:r>
              <a:rPr sz="1800" spc="65">
                <a:latin typeface="Trebuchet MS"/>
                <a:cs typeface="Trebuchet MS"/>
              </a:rPr>
              <a:t>This</a:t>
            </a:r>
            <a:r>
              <a:rPr sz="1800" spc="-140">
                <a:latin typeface="Trebuchet MS"/>
                <a:cs typeface="Trebuchet MS"/>
              </a:rPr>
              <a:t> </a:t>
            </a:r>
            <a:r>
              <a:rPr sz="1800" spc="145">
                <a:latin typeface="Trebuchet MS"/>
                <a:cs typeface="Trebuchet MS"/>
              </a:rPr>
              <a:t>is</a:t>
            </a:r>
            <a:r>
              <a:rPr sz="1800" spc="-140">
                <a:latin typeface="Trebuchet MS"/>
                <a:cs typeface="Trebuchet MS"/>
              </a:rPr>
              <a:t> </a:t>
            </a:r>
            <a:r>
              <a:rPr sz="1800" spc="100">
                <a:latin typeface="Trebuchet MS"/>
                <a:cs typeface="Trebuchet MS"/>
              </a:rPr>
              <a:t>an</a:t>
            </a:r>
            <a:r>
              <a:rPr sz="1800" spc="-140">
                <a:latin typeface="Trebuchet MS"/>
                <a:cs typeface="Trebuchet MS"/>
              </a:rPr>
              <a:t> </a:t>
            </a:r>
            <a:r>
              <a:rPr sz="1800" spc="45">
                <a:latin typeface="Trebuchet MS"/>
                <a:cs typeface="Trebuchet MS"/>
              </a:rPr>
              <a:t>enhanced</a:t>
            </a:r>
            <a:r>
              <a:rPr sz="1800" spc="-125">
                <a:latin typeface="Trebuchet MS"/>
                <a:cs typeface="Trebuchet MS"/>
              </a:rPr>
              <a:t> </a:t>
            </a:r>
            <a:r>
              <a:rPr sz="1800" spc="55">
                <a:latin typeface="Trebuchet MS"/>
                <a:cs typeface="Trebuchet MS"/>
              </a:rPr>
              <a:t>version</a:t>
            </a:r>
            <a:r>
              <a:rPr sz="1800" spc="-145">
                <a:latin typeface="Trebuchet MS"/>
                <a:cs typeface="Trebuchet MS"/>
              </a:rPr>
              <a:t> </a:t>
            </a:r>
            <a:r>
              <a:rPr sz="1800" spc="-25">
                <a:latin typeface="Trebuchet MS"/>
                <a:cs typeface="Trebuchet MS"/>
              </a:rPr>
              <a:t>of</a:t>
            </a:r>
            <a:endParaRPr sz="1800">
              <a:latin typeface="Trebuchet MS"/>
              <a:cs typeface="Trebuchet MS"/>
            </a:endParaRPr>
          </a:p>
          <a:p>
            <a:pPr marL="8255" algn="ctr">
              <a:lnSpc>
                <a:spcPts val="2130"/>
              </a:lnSpc>
            </a:pPr>
            <a:r>
              <a:rPr sz="1800" b="1" spc="70">
                <a:solidFill>
                  <a:srgbClr val="4F81BC"/>
                </a:solidFill>
                <a:latin typeface="Trebuchet MS"/>
                <a:cs typeface="Trebuchet MS"/>
              </a:rPr>
              <a:t>quantile</a:t>
            </a:r>
            <a:r>
              <a:rPr sz="1800" b="1" spc="-5">
                <a:solidFill>
                  <a:srgbClr val="4F81BC"/>
                </a:solidFill>
                <a:latin typeface="Trebuchet MS"/>
                <a:cs typeface="Trebuchet MS"/>
              </a:rPr>
              <a:t> </a:t>
            </a:r>
            <a:r>
              <a:rPr sz="1800" b="1" spc="35">
                <a:solidFill>
                  <a:srgbClr val="4F81BC"/>
                </a:solidFill>
                <a:latin typeface="Trebuchet MS"/>
                <a:cs typeface="Trebuchet MS"/>
              </a:rPr>
              <a:t>quantization</a:t>
            </a:r>
            <a:r>
              <a:rPr sz="1800" spc="35">
                <a:latin typeface="Trebuchet MS"/>
                <a:cs typeface="Trebuchet MS"/>
              </a:rPr>
              <a:t>.</a:t>
            </a:r>
            <a:endParaRPr sz="1800">
              <a:latin typeface="Trebuchet MS"/>
              <a:cs typeface="Trebuchet MS"/>
            </a:endParaRPr>
          </a:p>
        </p:txBody>
      </p:sp>
      <p:sp>
        <p:nvSpPr>
          <p:cNvPr id="53" name="object 53"/>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54" name="object 54"/>
          <p:cNvSpPr txBox="1">
            <a:spLocks noGrp="1"/>
          </p:cNvSpPr>
          <p:nvPr>
            <p:ph type="sldNum" sz="quarter" idx="7"/>
          </p:nvPr>
        </p:nvSpPr>
        <p:spPr>
          <a:prstGeom prst="rect">
            <a:avLst/>
          </a:prstGeom>
        </p:spPr>
        <p:txBody>
          <a:bodyPr vert="horz" wrap="square" lIns="0" tIns="0" rIns="0" bIns="0" rtlCol="0">
            <a:spAutoFit/>
          </a:bodyPr>
          <a:lstStyle/>
          <a:p>
            <a:pPr marL="107950">
              <a:lnSpc>
                <a:spcPct val="100000"/>
              </a:lnSpc>
            </a:pPr>
            <a:r>
              <a:rPr spc="-25"/>
              <a:t>73</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790638"/>
            <a:ext cx="12187555" cy="2672080"/>
            <a:chOff x="4763" y="790638"/>
            <a:chExt cx="12187555" cy="2672080"/>
          </a:xfrm>
        </p:grpSpPr>
        <p:pic>
          <p:nvPicPr>
            <p:cNvPr id="3" name="object 3"/>
            <p:cNvPicPr/>
            <p:nvPr/>
          </p:nvPicPr>
          <p:blipFill>
            <a:blip r:embed="rId2" cstate="print"/>
            <a:stretch>
              <a:fillRect/>
            </a:stretch>
          </p:blipFill>
          <p:spPr>
            <a:xfrm>
              <a:off x="7905749" y="809498"/>
              <a:ext cx="3929126" cy="2652776"/>
            </a:xfrm>
            <a:prstGeom prst="rect">
              <a:avLst/>
            </a:prstGeom>
          </p:spPr>
        </p:pic>
        <p:sp>
          <p:nvSpPr>
            <p:cNvPr id="4" name="object 4"/>
            <p:cNvSpPr/>
            <p:nvPr/>
          </p:nvSpPr>
          <p:spPr>
            <a:xfrm>
              <a:off x="7962899" y="867177"/>
              <a:ext cx="3810000" cy="2505075"/>
            </a:xfrm>
            <a:custGeom>
              <a:avLst/>
              <a:gdLst/>
              <a:ahLst/>
              <a:cxnLst/>
              <a:rect l="l" t="t" r="r" b="b"/>
              <a:pathLst>
                <a:path w="3810000" h="2505075">
                  <a:moveTo>
                    <a:pt x="2069554" y="67"/>
                  </a:moveTo>
                  <a:lnTo>
                    <a:pt x="2030982" y="0"/>
                  </a:lnTo>
                  <a:lnTo>
                    <a:pt x="1958630" y="9326"/>
                  </a:lnTo>
                  <a:lnTo>
                    <a:pt x="1895475" y="28807"/>
                  </a:lnTo>
                  <a:lnTo>
                    <a:pt x="1840878" y="61257"/>
                  </a:lnTo>
                  <a:lnTo>
                    <a:pt x="1791362" y="110628"/>
                  </a:lnTo>
                  <a:lnTo>
                    <a:pt x="1768230" y="141313"/>
                  </a:lnTo>
                  <a:lnTo>
                    <a:pt x="1746032" y="175814"/>
                  </a:lnTo>
                  <a:lnTo>
                    <a:pt x="1724656" y="213991"/>
                  </a:lnTo>
                  <a:lnTo>
                    <a:pt x="1703990" y="255708"/>
                  </a:lnTo>
                  <a:lnTo>
                    <a:pt x="1683923" y="300825"/>
                  </a:lnTo>
                  <a:lnTo>
                    <a:pt x="1664342" y="349205"/>
                  </a:lnTo>
                  <a:lnTo>
                    <a:pt x="1645135" y="400709"/>
                  </a:lnTo>
                  <a:lnTo>
                    <a:pt x="1626191" y="455199"/>
                  </a:lnTo>
                  <a:lnTo>
                    <a:pt x="1607397" y="512537"/>
                  </a:lnTo>
                  <a:lnTo>
                    <a:pt x="1588641" y="572585"/>
                  </a:lnTo>
                  <a:lnTo>
                    <a:pt x="1569812" y="635204"/>
                  </a:lnTo>
                  <a:lnTo>
                    <a:pt x="1550797" y="700256"/>
                  </a:lnTo>
                  <a:lnTo>
                    <a:pt x="1533318" y="773865"/>
                  </a:lnTo>
                  <a:lnTo>
                    <a:pt x="1526128" y="814326"/>
                  </a:lnTo>
                  <a:lnTo>
                    <a:pt x="1519823" y="856973"/>
                  </a:lnTo>
                  <a:lnTo>
                    <a:pt x="1514293" y="901619"/>
                  </a:lnTo>
                  <a:lnTo>
                    <a:pt x="1509430" y="948075"/>
                  </a:lnTo>
                  <a:lnTo>
                    <a:pt x="1505123" y="996154"/>
                  </a:lnTo>
                  <a:lnTo>
                    <a:pt x="1501262" y="1045667"/>
                  </a:lnTo>
                  <a:lnTo>
                    <a:pt x="1497736" y="1096427"/>
                  </a:lnTo>
                  <a:lnTo>
                    <a:pt x="1481304" y="1362341"/>
                  </a:lnTo>
                  <a:lnTo>
                    <a:pt x="1477486" y="1416631"/>
                  </a:lnTo>
                  <a:lnTo>
                    <a:pt x="1473236" y="1470851"/>
                  </a:lnTo>
                  <a:lnTo>
                    <a:pt x="1468441" y="1524813"/>
                  </a:lnTo>
                  <a:lnTo>
                    <a:pt x="1462994" y="1578330"/>
                  </a:lnTo>
                  <a:lnTo>
                    <a:pt x="1456783" y="1631213"/>
                  </a:lnTo>
                  <a:lnTo>
                    <a:pt x="1449699" y="1683274"/>
                  </a:lnTo>
                  <a:lnTo>
                    <a:pt x="1441631" y="1734325"/>
                  </a:lnTo>
                  <a:lnTo>
                    <a:pt x="1432471" y="1784178"/>
                  </a:lnTo>
                  <a:lnTo>
                    <a:pt x="1422107" y="1832645"/>
                  </a:lnTo>
                  <a:lnTo>
                    <a:pt x="1410431" y="1879539"/>
                  </a:lnTo>
                  <a:lnTo>
                    <a:pt x="1397332" y="1924670"/>
                  </a:lnTo>
                  <a:lnTo>
                    <a:pt x="1382700" y="1967852"/>
                  </a:lnTo>
                  <a:lnTo>
                    <a:pt x="1366425" y="2008895"/>
                  </a:lnTo>
                  <a:lnTo>
                    <a:pt x="1348398" y="2047613"/>
                  </a:lnTo>
                  <a:lnTo>
                    <a:pt x="1328507" y="2083816"/>
                  </a:lnTo>
                  <a:lnTo>
                    <a:pt x="1306645" y="2117317"/>
                  </a:lnTo>
                  <a:lnTo>
                    <a:pt x="1282700" y="2147929"/>
                  </a:lnTo>
                  <a:lnTo>
                    <a:pt x="1254050" y="2179119"/>
                  </a:lnTo>
                  <a:lnTo>
                    <a:pt x="1223529" y="2208298"/>
                  </a:lnTo>
                  <a:lnTo>
                    <a:pt x="1191205" y="2235539"/>
                  </a:lnTo>
                  <a:lnTo>
                    <a:pt x="1157149" y="2260916"/>
                  </a:lnTo>
                  <a:lnTo>
                    <a:pt x="1121428" y="2284505"/>
                  </a:lnTo>
                  <a:lnTo>
                    <a:pt x="1084113" y="2306379"/>
                  </a:lnTo>
                  <a:lnTo>
                    <a:pt x="1045273" y="2326614"/>
                  </a:lnTo>
                  <a:lnTo>
                    <a:pt x="1004977" y="2345283"/>
                  </a:lnTo>
                  <a:lnTo>
                    <a:pt x="963294" y="2362461"/>
                  </a:lnTo>
                  <a:lnTo>
                    <a:pt x="920294" y="2378224"/>
                  </a:lnTo>
                  <a:lnTo>
                    <a:pt x="876045" y="2392644"/>
                  </a:lnTo>
                  <a:lnTo>
                    <a:pt x="830618" y="2405797"/>
                  </a:lnTo>
                  <a:lnTo>
                    <a:pt x="784081" y="2417757"/>
                  </a:lnTo>
                  <a:lnTo>
                    <a:pt x="736504" y="2428599"/>
                  </a:lnTo>
                  <a:lnTo>
                    <a:pt x="687956" y="2438397"/>
                  </a:lnTo>
                  <a:lnTo>
                    <a:pt x="638507" y="2447225"/>
                  </a:lnTo>
                  <a:lnTo>
                    <a:pt x="588225" y="2455159"/>
                  </a:lnTo>
                  <a:lnTo>
                    <a:pt x="537179" y="2462272"/>
                  </a:lnTo>
                  <a:lnTo>
                    <a:pt x="485440" y="2468639"/>
                  </a:lnTo>
                  <a:lnTo>
                    <a:pt x="433077" y="2474335"/>
                  </a:lnTo>
                  <a:lnTo>
                    <a:pt x="380158" y="2479434"/>
                  </a:lnTo>
                  <a:lnTo>
                    <a:pt x="326753" y="2484011"/>
                  </a:lnTo>
                  <a:lnTo>
                    <a:pt x="272932" y="2488140"/>
                  </a:lnTo>
                  <a:lnTo>
                    <a:pt x="218763" y="2491895"/>
                  </a:lnTo>
                  <a:lnTo>
                    <a:pt x="109660" y="2498583"/>
                  </a:lnTo>
                  <a:lnTo>
                    <a:pt x="0" y="2504672"/>
                  </a:lnTo>
                  <a:lnTo>
                    <a:pt x="3810000" y="2399770"/>
                  </a:lnTo>
                  <a:lnTo>
                    <a:pt x="3755346" y="2387120"/>
                  </a:lnTo>
                  <a:lnTo>
                    <a:pt x="3692591" y="2381904"/>
                  </a:lnTo>
                  <a:lnTo>
                    <a:pt x="3520032" y="2372356"/>
                  </a:lnTo>
                  <a:lnTo>
                    <a:pt x="3469702" y="2369045"/>
                  </a:lnTo>
                  <a:lnTo>
                    <a:pt x="3417391" y="2364986"/>
                  </a:lnTo>
                  <a:lnTo>
                    <a:pt x="3363548" y="2359987"/>
                  </a:lnTo>
                  <a:lnTo>
                    <a:pt x="3308619" y="2353859"/>
                  </a:lnTo>
                  <a:lnTo>
                    <a:pt x="3253053" y="2346413"/>
                  </a:lnTo>
                  <a:lnTo>
                    <a:pt x="3197298" y="2337457"/>
                  </a:lnTo>
                  <a:lnTo>
                    <a:pt x="3141800" y="2326804"/>
                  </a:lnTo>
                  <a:lnTo>
                    <a:pt x="3087008" y="2314261"/>
                  </a:lnTo>
                  <a:lnTo>
                    <a:pt x="3033369" y="2299640"/>
                  </a:lnTo>
                  <a:lnTo>
                    <a:pt x="2981332" y="2282751"/>
                  </a:lnTo>
                  <a:lnTo>
                    <a:pt x="2931343" y="2263404"/>
                  </a:lnTo>
                  <a:lnTo>
                    <a:pt x="2883851" y="2241409"/>
                  </a:lnTo>
                  <a:lnTo>
                    <a:pt x="2839304" y="2216575"/>
                  </a:lnTo>
                  <a:lnTo>
                    <a:pt x="2798148" y="2188714"/>
                  </a:lnTo>
                  <a:lnTo>
                    <a:pt x="2760833" y="2157635"/>
                  </a:lnTo>
                  <a:lnTo>
                    <a:pt x="2727804" y="2123148"/>
                  </a:lnTo>
                  <a:lnTo>
                    <a:pt x="2699511" y="2085064"/>
                  </a:lnTo>
                  <a:lnTo>
                    <a:pt x="2666266" y="2022778"/>
                  </a:lnTo>
                  <a:lnTo>
                    <a:pt x="2651769" y="1987285"/>
                  </a:lnTo>
                  <a:lnTo>
                    <a:pt x="2638593" y="1949123"/>
                  </a:lnTo>
                  <a:lnTo>
                    <a:pt x="2626666" y="1908463"/>
                  </a:lnTo>
                  <a:lnTo>
                    <a:pt x="2615914" y="1865480"/>
                  </a:lnTo>
                  <a:lnTo>
                    <a:pt x="2606265" y="1820345"/>
                  </a:lnTo>
                  <a:lnTo>
                    <a:pt x="2597646" y="1773232"/>
                  </a:lnTo>
                  <a:lnTo>
                    <a:pt x="2589986" y="1724312"/>
                  </a:lnTo>
                  <a:lnTo>
                    <a:pt x="2583211" y="1673760"/>
                  </a:lnTo>
                  <a:lnTo>
                    <a:pt x="2577248" y="1621746"/>
                  </a:lnTo>
                  <a:lnTo>
                    <a:pt x="2572026" y="1568445"/>
                  </a:lnTo>
                  <a:lnTo>
                    <a:pt x="2567471" y="1514029"/>
                  </a:lnTo>
                  <a:lnTo>
                    <a:pt x="2563512" y="1458670"/>
                  </a:lnTo>
                  <a:lnTo>
                    <a:pt x="2560075" y="1402542"/>
                  </a:lnTo>
                  <a:lnTo>
                    <a:pt x="2557088" y="1345817"/>
                  </a:lnTo>
                  <a:lnTo>
                    <a:pt x="2554478" y="1288667"/>
                  </a:lnTo>
                  <a:lnTo>
                    <a:pt x="2550100" y="1173786"/>
                  </a:lnTo>
                  <a:lnTo>
                    <a:pt x="2542680" y="946531"/>
                  </a:lnTo>
                  <a:lnTo>
                    <a:pt x="2538476" y="836922"/>
                  </a:lnTo>
                  <a:lnTo>
                    <a:pt x="2535997" y="783726"/>
                  </a:lnTo>
                  <a:lnTo>
                    <a:pt x="2533169" y="731833"/>
                  </a:lnTo>
                  <a:lnTo>
                    <a:pt x="2529921" y="681415"/>
                  </a:lnTo>
                  <a:lnTo>
                    <a:pt x="2526179" y="632646"/>
                  </a:lnTo>
                  <a:lnTo>
                    <a:pt x="2521870" y="585698"/>
                  </a:lnTo>
                  <a:lnTo>
                    <a:pt x="2516924" y="540744"/>
                  </a:lnTo>
                  <a:lnTo>
                    <a:pt x="2511266" y="497956"/>
                  </a:lnTo>
                  <a:lnTo>
                    <a:pt x="2504824" y="457507"/>
                  </a:lnTo>
                  <a:lnTo>
                    <a:pt x="2497526" y="419570"/>
                  </a:lnTo>
                  <a:lnTo>
                    <a:pt x="2480071" y="351923"/>
                  </a:lnTo>
                  <a:lnTo>
                    <a:pt x="2442922" y="262102"/>
                  </a:lnTo>
                  <a:lnTo>
                    <a:pt x="2412905" y="208980"/>
                  </a:lnTo>
                  <a:lnTo>
                    <a:pt x="2380141" y="162824"/>
                  </a:lnTo>
                  <a:lnTo>
                    <a:pt x="2345049" y="123265"/>
                  </a:lnTo>
                  <a:lnTo>
                    <a:pt x="2308049" y="89933"/>
                  </a:lnTo>
                  <a:lnTo>
                    <a:pt x="2269563" y="62460"/>
                  </a:lnTo>
                  <a:lnTo>
                    <a:pt x="2230010" y="40477"/>
                  </a:lnTo>
                  <a:lnTo>
                    <a:pt x="2189813" y="23616"/>
                  </a:lnTo>
                  <a:lnTo>
                    <a:pt x="2149391" y="11506"/>
                  </a:lnTo>
                  <a:lnTo>
                    <a:pt x="2109164" y="3779"/>
                  </a:lnTo>
                  <a:lnTo>
                    <a:pt x="2069554" y="67"/>
                  </a:lnTo>
                  <a:close/>
                </a:path>
              </a:pathLst>
            </a:custGeom>
            <a:solidFill>
              <a:srgbClr val="B8CDE4"/>
            </a:solidFill>
          </p:spPr>
          <p:txBody>
            <a:bodyPr wrap="square" lIns="0" tIns="0" rIns="0" bIns="0" rtlCol="0"/>
            <a:lstStyle/>
            <a:p>
              <a:endParaRPr/>
            </a:p>
          </p:txBody>
        </p:sp>
        <p:sp>
          <p:nvSpPr>
            <p:cNvPr id="5" name="object 5"/>
            <p:cNvSpPr/>
            <p:nvPr/>
          </p:nvSpPr>
          <p:spPr>
            <a:xfrm>
              <a:off x="7962899" y="867177"/>
              <a:ext cx="3810000" cy="2505075"/>
            </a:xfrm>
            <a:custGeom>
              <a:avLst/>
              <a:gdLst/>
              <a:ahLst/>
              <a:cxnLst/>
              <a:rect l="l" t="t" r="r" b="b"/>
              <a:pathLst>
                <a:path w="3810000" h="2505075">
                  <a:moveTo>
                    <a:pt x="0" y="2504672"/>
                  </a:moveTo>
                  <a:lnTo>
                    <a:pt x="54865" y="2501665"/>
                  </a:lnTo>
                  <a:lnTo>
                    <a:pt x="109660" y="2498583"/>
                  </a:lnTo>
                  <a:lnTo>
                    <a:pt x="164316" y="2495351"/>
                  </a:lnTo>
                  <a:lnTo>
                    <a:pt x="218763" y="2491895"/>
                  </a:lnTo>
                  <a:lnTo>
                    <a:pt x="272932" y="2488140"/>
                  </a:lnTo>
                  <a:lnTo>
                    <a:pt x="326753" y="2484011"/>
                  </a:lnTo>
                  <a:lnTo>
                    <a:pt x="380158" y="2479434"/>
                  </a:lnTo>
                  <a:lnTo>
                    <a:pt x="433077" y="2474335"/>
                  </a:lnTo>
                  <a:lnTo>
                    <a:pt x="485440" y="2468639"/>
                  </a:lnTo>
                  <a:lnTo>
                    <a:pt x="537179" y="2462272"/>
                  </a:lnTo>
                  <a:lnTo>
                    <a:pt x="588225" y="2455159"/>
                  </a:lnTo>
                  <a:lnTo>
                    <a:pt x="638507" y="2447225"/>
                  </a:lnTo>
                  <a:lnTo>
                    <a:pt x="687956" y="2438397"/>
                  </a:lnTo>
                  <a:lnTo>
                    <a:pt x="736504" y="2428599"/>
                  </a:lnTo>
                  <a:lnTo>
                    <a:pt x="784081" y="2417757"/>
                  </a:lnTo>
                  <a:lnTo>
                    <a:pt x="830618" y="2405797"/>
                  </a:lnTo>
                  <a:lnTo>
                    <a:pt x="876045" y="2392644"/>
                  </a:lnTo>
                  <a:lnTo>
                    <a:pt x="920294" y="2378224"/>
                  </a:lnTo>
                  <a:lnTo>
                    <a:pt x="963294" y="2362461"/>
                  </a:lnTo>
                  <a:lnTo>
                    <a:pt x="1004977" y="2345283"/>
                  </a:lnTo>
                  <a:lnTo>
                    <a:pt x="1045273" y="2326614"/>
                  </a:lnTo>
                  <a:lnTo>
                    <a:pt x="1084113" y="2306379"/>
                  </a:lnTo>
                  <a:lnTo>
                    <a:pt x="1121428" y="2284505"/>
                  </a:lnTo>
                  <a:lnTo>
                    <a:pt x="1157149" y="2260916"/>
                  </a:lnTo>
                  <a:lnTo>
                    <a:pt x="1191205" y="2235539"/>
                  </a:lnTo>
                  <a:lnTo>
                    <a:pt x="1223529" y="2208298"/>
                  </a:lnTo>
                  <a:lnTo>
                    <a:pt x="1254050" y="2179119"/>
                  </a:lnTo>
                  <a:lnTo>
                    <a:pt x="1282700" y="2147929"/>
                  </a:lnTo>
                  <a:lnTo>
                    <a:pt x="1306645" y="2117317"/>
                  </a:lnTo>
                  <a:lnTo>
                    <a:pt x="1328507" y="2083816"/>
                  </a:lnTo>
                  <a:lnTo>
                    <a:pt x="1348398" y="2047613"/>
                  </a:lnTo>
                  <a:lnTo>
                    <a:pt x="1366425" y="2008895"/>
                  </a:lnTo>
                  <a:lnTo>
                    <a:pt x="1382700" y="1967852"/>
                  </a:lnTo>
                  <a:lnTo>
                    <a:pt x="1397332" y="1924670"/>
                  </a:lnTo>
                  <a:lnTo>
                    <a:pt x="1410431" y="1879539"/>
                  </a:lnTo>
                  <a:lnTo>
                    <a:pt x="1422107" y="1832645"/>
                  </a:lnTo>
                  <a:lnTo>
                    <a:pt x="1432471" y="1784178"/>
                  </a:lnTo>
                  <a:lnTo>
                    <a:pt x="1441631" y="1734325"/>
                  </a:lnTo>
                  <a:lnTo>
                    <a:pt x="1449699" y="1683274"/>
                  </a:lnTo>
                  <a:lnTo>
                    <a:pt x="1456783" y="1631213"/>
                  </a:lnTo>
                  <a:lnTo>
                    <a:pt x="1462994" y="1578330"/>
                  </a:lnTo>
                  <a:lnTo>
                    <a:pt x="1468441" y="1524813"/>
                  </a:lnTo>
                  <a:lnTo>
                    <a:pt x="1473236" y="1470851"/>
                  </a:lnTo>
                  <a:lnTo>
                    <a:pt x="1477486" y="1416631"/>
                  </a:lnTo>
                  <a:lnTo>
                    <a:pt x="1481304" y="1362341"/>
                  </a:lnTo>
                  <a:lnTo>
                    <a:pt x="1484798" y="1308169"/>
                  </a:lnTo>
                  <a:lnTo>
                    <a:pt x="1488078" y="1254304"/>
                  </a:lnTo>
                  <a:lnTo>
                    <a:pt x="1491255" y="1200933"/>
                  </a:lnTo>
                  <a:lnTo>
                    <a:pt x="1494437" y="1148245"/>
                  </a:lnTo>
                  <a:lnTo>
                    <a:pt x="1497736" y="1096427"/>
                  </a:lnTo>
                  <a:lnTo>
                    <a:pt x="1501262" y="1045667"/>
                  </a:lnTo>
                  <a:lnTo>
                    <a:pt x="1505123" y="996154"/>
                  </a:lnTo>
                  <a:lnTo>
                    <a:pt x="1509430" y="948075"/>
                  </a:lnTo>
                  <a:lnTo>
                    <a:pt x="1514293" y="901619"/>
                  </a:lnTo>
                  <a:lnTo>
                    <a:pt x="1519823" y="856973"/>
                  </a:lnTo>
                  <a:lnTo>
                    <a:pt x="1526128" y="814326"/>
                  </a:lnTo>
                  <a:lnTo>
                    <a:pt x="1533318" y="773865"/>
                  </a:lnTo>
                  <a:lnTo>
                    <a:pt x="1541505" y="735779"/>
                  </a:lnTo>
                  <a:lnTo>
                    <a:pt x="1569812" y="635204"/>
                  </a:lnTo>
                  <a:lnTo>
                    <a:pt x="1588641" y="572585"/>
                  </a:lnTo>
                  <a:lnTo>
                    <a:pt x="1607397" y="512537"/>
                  </a:lnTo>
                  <a:lnTo>
                    <a:pt x="1626191" y="455199"/>
                  </a:lnTo>
                  <a:lnTo>
                    <a:pt x="1645135" y="400709"/>
                  </a:lnTo>
                  <a:lnTo>
                    <a:pt x="1664342" y="349205"/>
                  </a:lnTo>
                  <a:lnTo>
                    <a:pt x="1683923" y="300825"/>
                  </a:lnTo>
                  <a:lnTo>
                    <a:pt x="1703990" y="255708"/>
                  </a:lnTo>
                  <a:lnTo>
                    <a:pt x="1724656" y="213991"/>
                  </a:lnTo>
                  <a:lnTo>
                    <a:pt x="1746032" y="175814"/>
                  </a:lnTo>
                  <a:lnTo>
                    <a:pt x="1768230" y="141313"/>
                  </a:lnTo>
                  <a:lnTo>
                    <a:pt x="1791362" y="110628"/>
                  </a:lnTo>
                  <a:lnTo>
                    <a:pt x="1840878" y="61257"/>
                  </a:lnTo>
                  <a:lnTo>
                    <a:pt x="1895475" y="28807"/>
                  </a:lnTo>
                  <a:lnTo>
                    <a:pt x="1958630" y="9326"/>
                  </a:lnTo>
                  <a:lnTo>
                    <a:pt x="2030982" y="0"/>
                  </a:lnTo>
                  <a:lnTo>
                    <a:pt x="2069554" y="67"/>
                  </a:lnTo>
                  <a:lnTo>
                    <a:pt x="2109164" y="3779"/>
                  </a:lnTo>
                  <a:lnTo>
                    <a:pt x="2149391" y="11506"/>
                  </a:lnTo>
                  <a:lnTo>
                    <a:pt x="2189813" y="23616"/>
                  </a:lnTo>
                  <a:lnTo>
                    <a:pt x="2230010" y="40477"/>
                  </a:lnTo>
                  <a:lnTo>
                    <a:pt x="2269563" y="62460"/>
                  </a:lnTo>
                  <a:lnTo>
                    <a:pt x="2308049" y="89933"/>
                  </a:lnTo>
                  <a:lnTo>
                    <a:pt x="2345049" y="123265"/>
                  </a:lnTo>
                  <a:lnTo>
                    <a:pt x="2380141" y="162824"/>
                  </a:lnTo>
                  <a:lnTo>
                    <a:pt x="2412905" y="208980"/>
                  </a:lnTo>
                  <a:lnTo>
                    <a:pt x="2442922" y="262102"/>
                  </a:lnTo>
                  <a:lnTo>
                    <a:pt x="2469769" y="322558"/>
                  </a:lnTo>
                  <a:lnTo>
                    <a:pt x="2489299" y="384318"/>
                  </a:lnTo>
                  <a:lnTo>
                    <a:pt x="2504824" y="457507"/>
                  </a:lnTo>
                  <a:lnTo>
                    <a:pt x="2511266" y="497956"/>
                  </a:lnTo>
                  <a:lnTo>
                    <a:pt x="2516924" y="540744"/>
                  </a:lnTo>
                  <a:lnTo>
                    <a:pt x="2521870" y="585698"/>
                  </a:lnTo>
                  <a:lnTo>
                    <a:pt x="2526179" y="632646"/>
                  </a:lnTo>
                  <a:lnTo>
                    <a:pt x="2529921" y="681415"/>
                  </a:lnTo>
                  <a:lnTo>
                    <a:pt x="2533169" y="731833"/>
                  </a:lnTo>
                  <a:lnTo>
                    <a:pt x="2535997" y="783726"/>
                  </a:lnTo>
                  <a:lnTo>
                    <a:pt x="2538476" y="836922"/>
                  </a:lnTo>
                  <a:lnTo>
                    <a:pt x="2540679" y="891248"/>
                  </a:lnTo>
                  <a:lnTo>
                    <a:pt x="2542680" y="946531"/>
                  </a:lnTo>
                  <a:lnTo>
                    <a:pt x="2544549" y="1002600"/>
                  </a:lnTo>
                  <a:lnTo>
                    <a:pt x="2546361" y="1059280"/>
                  </a:lnTo>
                  <a:lnTo>
                    <a:pt x="2548187" y="1116400"/>
                  </a:lnTo>
                  <a:lnTo>
                    <a:pt x="2550100" y="1173786"/>
                  </a:lnTo>
                  <a:lnTo>
                    <a:pt x="2552173" y="1231266"/>
                  </a:lnTo>
                  <a:lnTo>
                    <a:pt x="2554478" y="1288667"/>
                  </a:lnTo>
                  <a:lnTo>
                    <a:pt x="2557088" y="1345817"/>
                  </a:lnTo>
                  <a:lnTo>
                    <a:pt x="2560075" y="1402542"/>
                  </a:lnTo>
                  <a:lnTo>
                    <a:pt x="2563512" y="1458670"/>
                  </a:lnTo>
                  <a:lnTo>
                    <a:pt x="2567471" y="1514029"/>
                  </a:lnTo>
                  <a:lnTo>
                    <a:pt x="2572026" y="1568445"/>
                  </a:lnTo>
                  <a:lnTo>
                    <a:pt x="2577248" y="1621746"/>
                  </a:lnTo>
                  <a:lnTo>
                    <a:pt x="2583211" y="1673760"/>
                  </a:lnTo>
                  <a:lnTo>
                    <a:pt x="2589986" y="1724312"/>
                  </a:lnTo>
                  <a:lnTo>
                    <a:pt x="2597646" y="1773232"/>
                  </a:lnTo>
                  <a:lnTo>
                    <a:pt x="2606265" y="1820345"/>
                  </a:lnTo>
                  <a:lnTo>
                    <a:pt x="2615914" y="1865480"/>
                  </a:lnTo>
                  <a:lnTo>
                    <a:pt x="2626666" y="1908463"/>
                  </a:lnTo>
                  <a:lnTo>
                    <a:pt x="2638593" y="1949123"/>
                  </a:lnTo>
                  <a:lnTo>
                    <a:pt x="2651769" y="1987285"/>
                  </a:lnTo>
                  <a:lnTo>
                    <a:pt x="2666266" y="2022778"/>
                  </a:lnTo>
                  <a:lnTo>
                    <a:pt x="2699511" y="2085064"/>
                  </a:lnTo>
                  <a:lnTo>
                    <a:pt x="2727804" y="2123148"/>
                  </a:lnTo>
                  <a:lnTo>
                    <a:pt x="2760833" y="2157635"/>
                  </a:lnTo>
                  <a:lnTo>
                    <a:pt x="2798148" y="2188714"/>
                  </a:lnTo>
                  <a:lnTo>
                    <a:pt x="2839304" y="2216575"/>
                  </a:lnTo>
                  <a:lnTo>
                    <a:pt x="2883851" y="2241409"/>
                  </a:lnTo>
                  <a:lnTo>
                    <a:pt x="2931343" y="2263404"/>
                  </a:lnTo>
                  <a:lnTo>
                    <a:pt x="2981332" y="2282751"/>
                  </a:lnTo>
                  <a:lnTo>
                    <a:pt x="3033369" y="2299640"/>
                  </a:lnTo>
                  <a:lnTo>
                    <a:pt x="3087008" y="2314261"/>
                  </a:lnTo>
                  <a:lnTo>
                    <a:pt x="3141800" y="2326804"/>
                  </a:lnTo>
                  <a:lnTo>
                    <a:pt x="3197298" y="2337457"/>
                  </a:lnTo>
                  <a:lnTo>
                    <a:pt x="3253053" y="2346413"/>
                  </a:lnTo>
                  <a:lnTo>
                    <a:pt x="3308619" y="2353859"/>
                  </a:lnTo>
                  <a:lnTo>
                    <a:pt x="3363548" y="2359987"/>
                  </a:lnTo>
                  <a:lnTo>
                    <a:pt x="3417391" y="2364986"/>
                  </a:lnTo>
                  <a:lnTo>
                    <a:pt x="3469702" y="2369045"/>
                  </a:lnTo>
                  <a:lnTo>
                    <a:pt x="3520032" y="2372356"/>
                  </a:lnTo>
                  <a:lnTo>
                    <a:pt x="3567933" y="2375107"/>
                  </a:lnTo>
                  <a:lnTo>
                    <a:pt x="3612959" y="2377489"/>
                  </a:lnTo>
                  <a:lnTo>
                    <a:pt x="3654661" y="2379691"/>
                  </a:lnTo>
                  <a:lnTo>
                    <a:pt x="3692591" y="2381904"/>
                  </a:lnTo>
                  <a:lnTo>
                    <a:pt x="3726302" y="2384317"/>
                  </a:lnTo>
                  <a:lnTo>
                    <a:pt x="3755346" y="2387120"/>
                  </a:lnTo>
                  <a:lnTo>
                    <a:pt x="3779276" y="2390503"/>
                  </a:lnTo>
                  <a:lnTo>
                    <a:pt x="3797643" y="2394657"/>
                  </a:lnTo>
                  <a:lnTo>
                    <a:pt x="3810000" y="2399770"/>
                  </a:lnTo>
                </a:path>
              </a:pathLst>
            </a:custGeom>
            <a:ln w="38100">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839324" y="838073"/>
              <a:ext cx="147637" cy="2624201"/>
            </a:xfrm>
            <a:prstGeom prst="rect">
              <a:avLst/>
            </a:prstGeom>
          </p:spPr>
        </p:pic>
        <p:sp>
          <p:nvSpPr>
            <p:cNvPr id="7" name="object 7"/>
            <p:cNvSpPr/>
            <p:nvPr/>
          </p:nvSpPr>
          <p:spPr>
            <a:xfrm>
              <a:off x="9915524" y="876300"/>
              <a:ext cx="0" cy="2496820"/>
            </a:xfrm>
            <a:custGeom>
              <a:avLst/>
              <a:gdLst/>
              <a:ahLst/>
              <a:cxnLst/>
              <a:rect l="l" t="t" r="r" b="b"/>
              <a:pathLst>
                <a:path h="2496820">
                  <a:moveTo>
                    <a:pt x="0" y="0"/>
                  </a:moveTo>
                  <a:lnTo>
                    <a:pt x="0" y="2496566"/>
                  </a:lnTo>
                </a:path>
              </a:pathLst>
            </a:custGeom>
            <a:ln w="38100">
              <a:solidFill>
                <a:srgbClr val="000000"/>
              </a:solidFill>
              <a:prstDash val="sysDash"/>
            </a:ln>
          </p:spPr>
          <p:txBody>
            <a:bodyPr wrap="square" lIns="0" tIns="0" rIns="0" bIns="0" rtlCol="0"/>
            <a:lstStyle/>
            <a:p>
              <a:endParaRPr/>
            </a:p>
          </p:txBody>
        </p:sp>
        <p:sp>
          <p:nvSpPr>
            <p:cNvPr id="8" name="object 8"/>
            <p:cNvSpPr/>
            <p:nvPr/>
          </p:nvSpPr>
          <p:spPr>
            <a:xfrm>
              <a:off x="7962899" y="3268090"/>
              <a:ext cx="3882390" cy="191135"/>
            </a:xfrm>
            <a:custGeom>
              <a:avLst/>
              <a:gdLst/>
              <a:ahLst/>
              <a:cxnLst/>
              <a:rect l="l" t="t" r="r" b="b"/>
              <a:pathLst>
                <a:path w="3882390" h="191135">
                  <a:moveTo>
                    <a:pt x="170942" y="19685"/>
                  </a:moveTo>
                  <a:lnTo>
                    <a:pt x="0" y="106425"/>
                  </a:lnTo>
                  <a:lnTo>
                    <a:pt x="171957" y="191135"/>
                  </a:lnTo>
                  <a:lnTo>
                    <a:pt x="171620" y="134112"/>
                  </a:lnTo>
                  <a:lnTo>
                    <a:pt x="143001" y="134112"/>
                  </a:lnTo>
                  <a:lnTo>
                    <a:pt x="142878" y="106425"/>
                  </a:lnTo>
                  <a:lnTo>
                    <a:pt x="142782" y="84709"/>
                  </a:lnTo>
                  <a:lnTo>
                    <a:pt x="142748" y="76962"/>
                  </a:lnTo>
                  <a:lnTo>
                    <a:pt x="171280" y="76802"/>
                  </a:lnTo>
                  <a:lnTo>
                    <a:pt x="170942" y="19685"/>
                  </a:lnTo>
                  <a:close/>
                </a:path>
                <a:path w="3882390" h="191135">
                  <a:moveTo>
                    <a:pt x="3825422" y="56896"/>
                  </a:moveTo>
                  <a:lnTo>
                    <a:pt x="3738879" y="56896"/>
                  </a:lnTo>
                  <a:lnTo>
                    <a:pt x="3739003" y="84709"/>
                  </a:lnTo>
                  <a:lnTo>
                    <a:pt x="3739100" y="106425"/>
                  </a:lnTo>
                  <a:lnTo>
                    <a:pt x="3739133" y="114046"/>
                  </a:lnTo>
                  <a:lnTo>
                    <a:pt x="3710600" y="114205"/>
                  </a:lnTo>
                  <a:lnTo>
                    <a:pt x="3710940" y="171450"/>
                  </a:lnTo>
                  <a:lnTo>
                    <a:pt x="3881881" y="84709"/>
                  </a:lnTo>
                  <a:lnTo>
                    <a:pt x="3825422" y="56896"/>
                  </a:lnTo>
                  <a:close/>
                </a:path>
                <a:path w="3882390" h="191135">
                  <a:moveTo>
                    <a:pt x="171280" y="76802"/>
                  </a:moveTo>
                  <a:lnTo>
                    <a:pt x="142748" y="76962"/>
                  </a:lnTo>
                  <a:lnTo>
                    <a:pt x="142782" y="84709"/>
                  </a:lnTo>
                  <a:lnTo>
                    <a:pt x="142878" y="106425"/>
                  </a:lnTo>
                  <a:lnTo>
                    <a:pt x="143001" y="134112"/>
                  </a:lnTo>
                  <a:lnTo>
                    <a:pt x="171619" y="133952"/>
                  </a:lnTo>
                  <a:lnTo>
                    <a:pt x="171327" y="84709"/>
                  </a:lnTo>
                  <a:lnTo>
                    <a:pt x="171280" y="76802"/>
                  </a:lnTo>
                  <a:close/>
                </a:path>
                <a:path w="3882390" h="191135">
                  <a:moveTo>
                    <a:pt x="171619" y="133952"/>
                  </a:moveTo>
                  <a:lnTo>
                    <a:pt x="143001" y="134112"/>
                  </a:lnTo>
                  <a:lnTo>
                    <a:pt x="171620" y="134112"/>
                  </a:lnTo>
                  <a:lnTo>
                    <a:pt x="171619" y="133952"/>
                  </a:lnTo>
                  <a:close/>
                </a:path>
                <a:path w="3882390" h="191135">
                  <a:moveTo>
                    <a:pt x="3710262" y="57055"/>
                  </a:moveTo>
                  <a:lnTo>
                    <a:pt x="171280" y="76802"/>
                  </a:lnTo>
                  <a:lnTo>
                    <a:pt x="171456" y="106425"/>
                  </a:lnTo>
                  <a:lnTo>
                    <a:pt x="171501" y="114046"/>
                  </a:lnTo>
                  <a:lnTo>
                    <a:pt x="171619" y="133952"/>
                  </a:lnTo>
                  <a:lnTo>
                    <a:pt x="3710600" y="114205"/>
                  </a:lnTo>
                  <a:lnTo>
                    <a:pt x="3710425" y="84709"/>
                  </a:lnTo>
                  <a:lnTo>
                    <a:pt x="3710379" y="76802"/>
                  </a:lnTo>
                  <a:lnTo>
                    <a:pt x="3710262" y="57055"/>
                  </a:lnTo>
                  <a:close/>
                </a:path>
                <a:path w="3882390" h="191135">
                  <a:moveTo>
                    <a:pt x="3738879" y="56896"/>
                  </a:moveTo>
                  <a:lnTo>
                    <a:pt x="3710262" y="57055"/>
                  </a:lnTo>
                  <a:lnTo>
                    <a:pt x="3710554" y="106425"/>
                  </a:lnTo>
                  <a:lnTo>
                    <a:pt x="3710600" y="114205"/>
                  </a:lnTo>
                  <a:lnTo>
                    <a:pt x="3739133" y="114046"/>
                  </a:lnTo>
                  <a:lnTo>
                    <a:pt x="3739100" y="106425"/>
                  </a:lnTo>
                  <a:lnTo>
                    <a:pt x="3739003" y="84709"/>
                  </a:lnTo>
                  <a:lnTo>
                    <a:pt x="3738879" y="56896"/>
                  </a:lnTo>
                  <a:close/>
                </a:path>
                <a:path w="3882390" h="191135">
                  <a:moveTo>
                    <a:pt x="3709924" y="0"/>
                  </a:moveTo>
                  <a:lnTo>
                    <a:pt x="3710261" y="56896"/>
                  </a:lnTo>
                  <a:lnTo>
                    <a:pt x="3710262" y="57055"/>
                  </a:lnTo>
                  <a:lnTo>
                    <a:pt x="3825422" y="56896"/>
                  </a:lnTo>
                  <a:lnTo>
                    <a:pt x="3709924" y="0"/>
                  </a:lnTo>
                  <a:close/>
                </a:path>
              </a:pathLst>
            </a:custGeom>
            <a:solidFill>
              <a:srgbClr val="000000"/>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80"/>
              <a:t> </a:t>
            </a:r>
            <a:r>
              <a:rPr spc="50"/>
              <a:t>Ingredient</a:t>
            </a:r>
            <a:r>
              <a:rPr spc="-165"/>
              <a:t> </a:t>
            </a:r>
            <a:r>
              <a:rPr spc="-480"/>
              <a:t>1:</a:t>
            </a:r>
            <a:r>
              <a:rPr spc="-210"/>
              <a:t> </a:t>
            </a:r>
            <a:r>
              <a:rPr spc="55">
                <a:solidFill>
                  <a:srgbClr val="C0504D"/>
                </a:solidFill>
              </a:rPr>
              <a:t>4-</a:t>
            </a:r>
            <a:r>
              <a:rPr spc="70">
                <a:solidFill>
                  <a:srgbClr val="C0504D"/>
                </a:solidFill>
              </a:rPr>
              <a:t>Bit</a:t>
            </a:r>
            <a:r>
              <a:rPr spc="-160">
                <a:solidFill>
                  <a:srgbClr val="C0504D"/>
                </a:solidFill>
              </a:rPr>
              <a:t> </a:t>
            </a:r>
            <a:r>
              <a:rPr spc="55">
                <a:solidFill>
                  <a:srgbClr val="C0504D"/>
                </a:solidFill>
              </a:rPr>
              <a:t>NormalFloat</a:t>
            </a:r>
          </a:p>
        </p:txBody>
      </p:sp>
      <p:sp>
        <p:nvSpPr>
          <p:cNvPr id="10" name="object 10"/>
          <p:cNvSpPr txBox="1">
            <a:spLocks noGrp="1"/>
          </p:cNvSpPr>
          <p:nvPr>
            <p:ph type="body" idx="1"/>
          </p:nvPr>
        </p:nvSpPr>
        <p:spPr>
          <a:prstGeom prst="rect">
            <a:avLst/>
          </a:prstGeom>
        </p:spPr>
        <p:txBody>
          <a:bodyPr vert="horz" wrap="square" lIns="0" tIns="108585" rIns="0" bIns="0" rtlCol="0">
            <a:spAutoFit/>
          </a:bodyPr>
          <a:lstStyle/>
          <a:p>
            <a:pPr marL="12700">
              <a:lnSpc>
                <a:spcPct val="100000"/>
              </a:lnSpc>
              <a:spcBef>
                <a:spcPts val="855"/>
              </a:spcBef>
            </a:pPr>
            <a:r>
              <a:rPr spc="105"/>
              <a:t>Why</a:t>
            </a:r>
            <a:r>
              <a:rPr spc="-80"/>
              <a:t> </a:t>
            </a:r>
            <a:r>
              <a:rPr spc="150"/>
              <a:t>use</a:t>
            </a:r>
            <a:r>
              <a:rPr spc="-120"/>
              <a:t> </a:t>
            </a:r>
            <a:r>
              <a:t>4-bit</a:t>
            </a:r>
            <a:r>
              <a:rPr spc="-80"/>
              <a:t> </a:t>
            </a:r>
            <a:r>
              <a:rPr spc="45"/>
              <a:t>NormalFloat</a:t>
            </a:r>
          </a:p>
          <a:p>
            <a:pPr marL="12700" marR="5080">
              <a:lnSpc>
                <a:spcPct val="102400"/>
              </a:lnSpc>
              <a:spcBef>
                <a:spcPts val="675"/>
              </a:spcBef>
            </a:pPr>
            <a:r>
              <a:rPr spc="135"/>
              <a:t>Designed</a:t>
            </a:r>
            <a:r>
              <a:rPr spc="-100"/>
              <a:t> </a:t>
            </a:r>
            <a:r>
              <a:t>for</a:t>
            </a:r>
            <a:r>
              <a:rPr spc="-70"/>
              <a:t> </a:t>
            </a:r>
            <a:r>
              <a:t>efficient</a:t>
            </a:r>
            <a:r>
              <a:rPr spc="-15"/>
              <a:t> </a:t>
            </a:r>
            <a:r>
              <a:rPr spc="90"/>
              <a:t>storage</a:t>
            </a:r>
            <a:r>
              <a:rPr spc="-20"/>
              <a:t> </a:t>
            </a:r>
            <a:r>
              <a:rPr spc="120"/>
              <a:t>and </a:t>
            </a:r>
            <a:r>
              <a:rPr spc="114"/>
              <a:t>computation</a:t>
            </a:r>
            <a:r>
              <a:rPr spc="-114"/>
              <a:t> </a:t>
            </a:r>
            <a:r>
              <a:rPr spc="110"/>
              <a:t>in</a:t>
            </a:r>
            <a:r>
              <a:rPr spc="-110"/>
              <a:t> </a:t>
            </a:r>
            <a:r>
              <a:rPr spc="145"/>
              <a:t>machine</a:t>
            </a:r>
            <a:r>
              <a:rPr spc="-155"/>
              <a:t> </a:t>
            </a:r>
            <a:r>
              <a:rPr spc="-10"/>
              <a:t>learning.</a:t>
            </a:r>
          </a:p>
        </p:txBody>
      </p:sp>
      <p:sp>
        <p:nvSpPr>
          <p:cNvPr id="11" name="object 11"/>
          <p:cNvSpPr txBox="1"/>
          <p:nvPr/>
        </p:nvSpPr>
        <p:spPr>
          <a:xfrm>
            <a:off x="428307" y="3154997"/>
            <a:ext cx="6412865" cy="1307465"/>
          </a:xfrm>
          <a:prstGeom prst="rect">
            <a:avLst/>
          </a:prstGeom>
        </p:spPr>
        <p:txBody>
          <a:bodyPr vert="horz" wrap="square" lIns="0" tIns="5715" rIns="0" bIns="0" rtlCol="0">
            <a:spAutoFit/>
          </a:bodyPr>
          <a:lstStyle/>
          <a:p>
            <a:pPr marL="12700" marR="5080">
              <a:lnSpc>
                <a:spcPct val="102400"/>
              </a:lnSpc>
              <a:spcBef>
                <a:spcPts val="45"/>
              </a:spcBef>
            </a:pPr>
            <a:r>
              <a:rPr sz="2750" spc="200">
                <a:solidFill>
                  <a:srgbClr val="464646"/>
                </a:solidFill>
                <a:latin typeface="Trebuchet MS"/>
                <a:cs typeface="Trebuchet MS"/>
              </a:rPr>
              <a:t>Most</a:t>
            </a:r>
            <a:r>
              <a:rPr sz="2750" spc="-85">
                <a:solidFill>
                  <a:srgbClr val="464646"/>
                </a:solidFill>
                <a:latin typeface="Trebuchet MS"/>
                <a:cs typeface="Trebuchet MS"/>
              </a:rPr>
              <a:t> </a:t>
            </a:r>
            <a:r>
              <a:rPr sz="2750" spc="130">
                <a:solidFill>
                  <a:srgbClr val="464646"/>
                </a:solidFill>
                <a:latin typeface="Trebuchet MS"/>
                <a:cs typeface="Trebuchet MS"/>
              </a:rPr>
              <a:t>datasets</a:t>
            </a:r>
            <a:r>
              <a:rPr sz="2750" spc="-180">
                <a:solidFill>
                  <a:srgbClr val="464646"/>
                </a:solidFill>
                <a:latin typeface="Trebuchet MS"/>
                <a:cs typeface="Trebuchet MS"/>
              </a:rPr>
              <a:t> </a:t>
            </a:r>
            <a:r>
              <a:rPr sz="2750" spc="145">
                <a:solidFill>
                  <a:srgbClr val="464646"/>
                </a:solidFill>
                <a:latin typeface="Trebuchet MS"/>
                <a:cs typeface="Trebuchet MS"/>
              </a:rPr>
              <a:t>in</a:t>
            </a:r>
            <a:r>
              <a:rPr sz="2750" spc="-120">
                <a:solidFill>
                  <a:srgbClr val="464646"/>
                </a:solidFill>
                <a:latin typeface="Trebuchet MS"/>
                <a:cs typeface="Trebuchet MS"/>
              </a:rPr>
              <a:t> </a:t>
            </a:r>
            <a:r>
              <a:rPr sz="2750" spc="140">
                <a:solidFill>
                  <a:srgbClr val="464646"/>
                </a:solidFill>
                <a:latin typeface="Trebuchet MS"/>
                <a:cs typeface="Trebuchet MS"/>
              </a:rPr>
              <a:t>machine</a:t>
            </a:r>
            <a:r>
              <a:rPr sz="2750" spc="-90">
                <a:solidFill>
                  <a:srgbClr val="464646"/>
                </a:solidFill>
                <a:latin typeface="Trebuchet MS"/>
                <a:cs typeface="Trebuchet MS"/>
              </a:rPr>
              <a:t> </a:t>
            </a:r>
            <a:r>
              <a:rPr sz="2750" spc="95">
                <a:solidFill>
                  <a:srgbClr val="464646"/>
                </a:solidFill>
                <a:latin typeface="Trebuchet MS"/>
                <a:cs typeface="Trebuchet MS"/>
              </a:rPr>
              <a:t>learning</a:t>
            </a:r>
            <a:r>
              <a:rPr sz="2750" spc="-155">
                <a:solidFill>
                  <a:srgbClr val="464646"/>
                </a:solidFill>
                <a:latin typeface="Trebuchet MS"/>
                <a:cs typeface="Trebuchet MS"/>
              </a:rPr>
              <a:t> </a:t>
            </a:r>
            <a:r>
              <a:rPr sz="2750" spc="-25">
                <a:solidFill>
                  <a:srgbClr val="464646"/>
                </a:solidFill>
                <a:latin typeface="Trebuchet MS"/>
                <a:cs typeface="Trebuchet MS"/>
              </a:rPr>
              <a:t>are </a:t>
            </a:r>
            <a:r>
              <a:rPr sz="2750" spc="90">
                <a:solidFill>
                  <a:srgbClr val="464646"/>
                </a:solidFill>
                <a:latin typeface="Trebuchet MS"/>
                <a:cs typeface="Trebuchet MS"/>
              </a:rPr>
              <a:t>normally</a:t>
            </a:r>
            <a:r>
              <a:rPr sz="2750" spc="-135">
                <a:solidFill>
                  <a:srgbClr val="464646"/>
                </a:solidFill>
                <a:latin typeface="Trebuchet MS"/>
                <a:cs typeface="Trebuchet MS"/>
              </a:rPr>
              <a:t> </a:t>
            </a:r>
            <a:r>
              <a:rPr sz="2750" spc="90">
                <a:solidFill>
                  <a:srgbClr val="464646"/>
                </a:solidFill>
                <a:latin typeface="Trebuchet MS"/>
                <a:cs typeface="Trebuchet MS"/>
              </a:rPr>
              <a:t>distributed</a:t>
            </a:r>
            <a:r>
              <a:rPr sz="2750" spc="-90">
                <a:solidFill>
                  <a:srgbClr val="464646"/>
                </a:solidFill>
                <a:latin typeface="Trebuchet MS"/>
                <a:cs typeface="Trebuchet MS"/>
              </a:rPr>
              <a:t> </a:t>
            </a:r>
            <a:r>
              <a:rPr sz="2750" spc="145">
                <a:solidFill>
                  <a:srgbClr val="464646"/>
                </a:solidFill>
                <a:latin typeface="Trebuchet MS"/>
                <a:cs typeface="Trebuchet MS"/>
              </a:rPr>
              <a:t>and</a:t>
            </a:r>
            <a:r>
              <a:rPr sz="2750" spc="-165">
                <a:solidFill>
                  <a:srgbClr val="464646"/>
                </a:solidFill>
                <a:latin typeface="Trebuchet MS"/>
                <a:cs typeface="Trebuchet MS"/>
              </a:rPr>
              <a:t> </a:t>
            </a:r>
            <a:r>
              <a:rPr sz="2750" spc="90">
                <a:solidFill>
                  <a:srgbClr val="464646"/>
                </a:solidFill>
                <a:latin typeface="Trebuchet MS"/>
                <a:cs typeface="Trebuchet MS"/>
              </a:rPr>
              <a:t>precision </a:t>
            </a:r>
            <a:r>
              <a:rPr sz="2750" spc="120">
                <a:solidFill>
                  <a:srgbClr val="464646"/>
                </a:solidFill>
                <a:latin typeface="Trebuchet MS"/>
                <a:cs typeface="Trebuchet MS"/>
              </a:rPr>
              <a:t>around</a:t>
            </a:r>
            <a:r>
              <a:rPr sz="2750" spc="-160">
                <a:solidFill>
                  <a:srgbClr val="464646"/>
                </a:solidFill>
                <a:latin typeface="Trebuchet MS"/>
                <a:cs typeface="Trebuchet MS"/>
              </a:rPr>
              <a:t> </a:t>
            </a:r>
            <a:r>
              <a:rPr sz="2750" spc="60">
                <a:solidFill>
                  <a:srgbClr val="464646"/>
                </a:solidFill>
                <a:latin typeface="Trebuchet MS"/>
                <a:cs typeface="Trebuchet MS"/>
              </a:rPr>
              <a:t>the</a:t>
            </a:r>
            <a:r>
              <a:rPr sz="2750" spc="-160">
                <a:solidFill>
                  <a:srgbClr val="464646"/>
                </a:solidFill>
                <a:latin typeface="Trebuchet MS"/>
                <a:cs typeface="Trebuchet MS"/>
              </a:rPr>
              <a:t> </a:t>
            </a:r>
            <a:r>
              <a:rPr sz="2750" spc="150">
                <a:solidFill>
                  <a:srgbClr val="464646"/>
                </a:solidFill>
                <a:latin typeface="Trebuchet MS"/>
                <a:cs typeface="Trebuchet MS"/>
              </a:rPr>
              <a:t>mean</a:t>
            </a:r>
            <a:r>
              <a:rPr sz="2750" spc="-110">
                <a:solidFill>
                  <a:srgbClr val="464646"/>
                </a:solidFill>
                <a:latin typeface="Trebuchet MS"/>
                <a:cs typeface="Trebuchet MS"/>
              </a:rPr>
              <a:t> </a:t>
            </a:r>
            <a:r>
              <a:rPr sz="2750" spc="220">
                <a:solidFill>
                  <a:srgbClr val="464646"/>
                </a:solidFill>
                <a:latin typeface="Trebuchet MS"/>
                <a:cs typeface="Trebuchet MS"/>
              </a:rPr>
              <a:t>is</a:t>
            </a:r>
            <a:r>
              <a:rPr sz="2750" spc="-110">
                <a:solidFill>
                  <a:srgbClr val="464646"/>
                </a:solidFill>
                <a:latin typeface="Trebuchet MS"/>
                <a:cs typeface="Trebuchet MS"/>
              </a:rPr>
              <a:t> </a:t>
            </a:r>
            <a:r>
              <a:rPr sz="2750" spc="-10">
                <a:solidFill>
                  <a:srgbClr val="464646"/>
                </a:solidFill>
                <a:latin typeface="Trebuchet MS"/>
                <a:cs typeface="Trebuchet MS"/>
              </a:rPr>
              <a:t>valuable.</a:t>
            </a:r>
            <a:endParaRPr sz="2750">
              <a:latin typeface="Trebuchet MS"/>
              <a:cs typeface="Trebuchet MS"/>
            </a:endParaRPr>
          </a:p>
        </p:txBody>
      </p:sp>
      <p:sp>
        <p:nvSpPr>
          <p:cNvPr id="12" name="object 12"/>
          <p:cNvSpPr txBox="1"/>
          <p:nvPr/>
        </p:nvSpPr>
        <p:spPr>
          <a:xfrm>
            <a:off x="8669401" y="4314507"/>
            <a:ext cx="2538095" cy="300355"/>
          </a:xfrm>
          <a:prstGeom prst="rect">
            <a:avLst/>
          </a:prstGeom>
        </p:spPr>
        <p:txBody>
          <a:bodyPr vert="horz" wrap="square" lIns="0" tIns="12700" rIns="0" bIns="0" rtlCol="0">
            <a:spAutoFit/>
          </a:bodyPr>
          <a:lstStyle/>
          <a:p>
            <a:pPr marL="12700">
              <a:lnSpc>
                <a:spcPct val="100000"/>
              </a:lnSpc>
              <a:spcBef>
                <a:spcPts val="100"/>
              </a:spcBef>
            </a:pPr>
            <a:r>
              <a:rPr sz="1800">
                <a:latin typeface="Trebuchet MS"/>
                <a:cs typeface="Trebuchet MS"/>
              </a:rPr>
              <a:t>Equally</a:t>
            </a:r>
            <a:r>
              <a:rPr sz="1800" spc="75">
                <a:latin typeface="Trebuchet MS"/>
                <a:cs typeface="Trebuchet MS"/>
              </a:rPr>
              <a:t> </a:t>
            </a:r>
            <a:r>
              <a:rPr sz="1800" spc="60">
                <a:latin typeface="Trebuchet MS"/>
                <a:cs typeface="Trebuchet MS"/>
              </a:rPr>
              <a:t>spaced</a:t>
            </a:r>
            <a:r>
              <a:rPr sz="1800" spc="-5">
                <a:latin typeface="Trebuchet MS"/>
                <a:cs typeface="Trebuchet MS"/>
              </a:rPr>
              <a:t> </a:t>
            </a:r>
            <a:r>
              <a:rPr sz="1800" spc="65">
                <a:latin typeface="Trebuchet MS"/>
                <a:cs typeface="Trebuchet MS"/>
              </a:rPr>
              <a:t>buckets</a:t>
            </a:r>
            <a:endParaRPr sz="1800">
              <a:latin typeface="Trebuchet MS"/>
              <a:cs typeface="Trebuchet MS"/>
            </a:endParaRPr>
          </a:p>
        </p:txBody>
      </p:sp>
      <p:sp>
        <p:nvSpPr>
          <p:cNvPr id="13" name="object 13"/>
          <p:cNvSpPr txBox="1"/>
          <p:nvPr/>
        </p:nvSpPr>
        <p:spPr>
          <a:xfrm>
            <a:off x="9842754" y="3349942"/>
            <a:ext cx="165100" cy="300355"/>
          </a:xfrm>
          <a:prstGeom prst="rect">
            <a:avLst/>
          </a:prstGeom>
        </p:spPr>
        <p:txBody>
          <a:bodyPr vert="horz" wrap="square" lIns="0" tIns="12700" rIns="0" bIns="0" rtlCol="0">
            <a:spAutoFit/>
          </a:bodyPr>
          <a:lstStyle/>
          <a:p>
            <a:pPr marL="12700">
              <a:lnSpc>
                <a:spcPct val="100000"/>
              </a:lnSpc>
              <a:spcBef>
                <a:spcPts val="100"/>
              </a:spcBef>
            </a:pPr>
            <a:r>
              <a:rPr sz="1800" spc="90">
                <a:latin typeface="Trebuchet MS"/>
                <a:cs typeface="Trebuchet MS"/>
              </a:rPr>
              <a:t>0</a:t>
            </a:r>
            <a:endParaRPr sz="1800">
              <a:latin typeface="Trebuchet MS"/>
              <a:cs typeface="Trebuchet MS"/>
            </a:endParaRPr>
          </a:p>
        </p:txBody>
      </p:sp>
      <p:grpSp>
        <p:nvGrpSpPr>
          <p:cNvPr id="14" name="object 14"/>
          <p:cNvGrpSpPr/>
          <p:nvPr/>
        </p:nvGrpSpPr>
        <p:grpSpPr>
          <a:xfrm>
            <a:off x="7896225" y="3736847"/>
            <a:ext cx="4015104" cy="606425"/>
            <a:chOff x="7896225" y="3736847"/>
            <a:chExt cx="4015104" cy="606425"/>
          </a:xfrm>
        </p:grpSpPr>
        <p:sp>
          <p:nvSpPr>
            <p:cNvPr id="15" name="object 15"/>
            <p:cNvSpPr/>
            <p:nvPr/>
          </p:nvSpPr>
          <p:spPr>
            <a:xfrm>
              <a:off x="7959852" y="3743096"/>
              <a:ext cx="3882390" cy="581025"/>
            </a:xfrm>
            <a:custGeom>
              <a:avLst/>
              <a:gdLst/>
              <a:ahLst/>
              <a:cxnLst/>
              <a:rect l="l" t="t" r="r" b="b"/>
              <a:pathLst>
                <a:path w="3882390" h="581025">
                  <a:moveTo>
                    <a:pt x="485190" y="0"/>
                  </a:moveTo>
                  <a:lnTo>
                    <a:pt x="242620" y="0"/>
                  </a:lnTo>
                  <a:lnTo>
                    <a:pt x="0" y="0"/>
                  </a:lnTo>
                  <a:lnTo>
                    <a:pt x="0" y="580999"/>
                  </a:lnTo>
                  <a:lnTo>
                    <a:pt x="242570" y="580999"/>
                  </a:lnTo>
                  <a:lnTo>
                    <a:pt x="485190" y="580999"/>
                  </a:lnTo>
                  <a:lnTo>
                    <a:pt x="485190" y="0"/>
                  </a:lnTo>
                  <a:close/>
                </a:path>
                <a:path w="3882390" h="581025">
                  <a:moveTo>
                    <a:pt x="1213027" y="0"/>
                  </a:moveTo>
                  <a:lnTo>
                    <a:pt x="1213027" y="0"/>
                  </a:lnTo>
                  <a:lnTo>
                    <a:pt x="485267" y="0"/>
                  </a:lnTo>
                  <a:lnTo>
                    <a:pt x="485267" y="580999"/>
                  </a:lnTo>
                  <a:lnTo>
                    <a:pt x="1213027" y="580999"/>
                  </a:lnTo>
                  <a:lnTo>
                    <a:pt x="1213027" y="0"/>
                  </a:lnTo>
                  <a:close/>
                </a:path>
                <a:path w="3882390" h="581025">
                  <a:moveTo>
                    <a:pt x="1940864" y="0"/>
                  </a:moveTo>
                  <a:lnTo>
                    <a:pt x="1940864" y="0"/>
                  </a:lnTo>
                  <a:lnTo>
                    <a:pt x="1213104" y="0"/>
                  </a:lnTo>
                  <a:lnTo>
                    <a:pt x="1213104" y="580999"/>
                  </a:lnTo>
                  <a:lnTo>
                    <a:pt x="1940864" y="580999"/>
                  </a:lnTo>
                  <a:lnTo>
                    <a:pt x="1940864" y="0"/>
                  </a:lnTo>
                  <a:close/>
                </a:path>
                <a:path w="3882390" h="581025">
                  <a:moveTo>
                    <a:pt x="2668701" y="0"/>
                  </a:moveTo>
                  <a:lnTo>
                    <a:pt x="2668701" y="0"/>
                  </a:lnTo>
                  <a:lnTo>
                    <a:pt x="1940941" y="0"/>
                  </a:lnTo>
                  <a:lnTo>
                    <a:pt x="1940941" y="580999"/>
                  </a:lnTo>
                  <a:lnTo>
                    <a:pt x="2668701" y="580999"/>
                  </a:lnTo>
                  <a:lnTo>
                    <a:pt x="2668701" y="0"/>
                  </a:lnTo>
                  <a:close/>
                </a:path>
                <a:path w="3882390" h="581025">
                  <a:moveTo>
                    <a:pt x="3153968" y="0"/>
                  </a:moveTo>
                  <a:lnTo>
                    <a:pt x="2911398" y="0"/>
                  </a:lnTo>
                  <a:lnTo>
                    <a:pt x="2668778" y="0"/>
                  </a:lnTo>
                  <a:lnTo>
                    <a:pt x="2668778" y="580999"/>
                  </a:lnTo>
                  <a:lnTo>
                    <a:pt x="2911348" y="580999"/>
                  </a:lnTo>
                  <a:lnTo>
                    <a:pt x="3153968" y="580999"/>
                  </a:lnTo>
                  <a:lnTo>
                    <a:pt x="3153968" y="0"/>
                  </a:lnTo>
                  <a:close/>
                </a:path>
                <a:path w="3882390" h="581025">
                  <a:moveTo>
                    <a:pt x="3881805" y="0"/>
                  </a:moveTo>
                  <a:lnTo>
                    <a:pt x="3881805" y="0"/>
                  </a:lnTo>
                  <a:lnTo>
                    <a:pt x="3154045" y="0"/>
                  </a:lnTo>
                  <a:lnTo>
                    <a:pt x="3154045" y="580999"/>
                  </a:lnTo>
                  <a:lnTo>
                    <a:pt x="3881805" y="580999"/>
                  </a:lnTo>
                  <a:lnTo>
                    <a:pt x="3881805" y="0"/>
                  </a:lnTo>
                  <a:close/>
                </a:path>
              </a:pathLst>
            </a:custGeom>
            <a:solidFill>
              <a:srgbClr val="C0504D"/>
            </a:solidFill>
          </p:spPr>
          <p:txBody>
            <a:bodyPr wrap="square" lIns="0" tIns="0" rIns="0" bIns="0" rtlCol="0"/>
            <a:lstStyle/>
            <a:p>
              <a:endParaRPr/>
            </a:p>
          </p:txBody>
        </p:sp>
        <p:sp>
          <p:nvSpPr>
            <p:cNvPr id="16" name="object 16"/>
            <p:cNvSpPr/>
            <p:nvPr/>
          </p:nvSpPr>
          <p:spPr>
            <a:xfrm>
              <a:off x="7953502" y="3736847"/>
              <a:ext cx="3895090" cy="606425"/>
            </a:xfrm>
            <a:custGeom>
              <a:avLst/>
              <a:gdLst/>
              <a:ahLst/>
              <a:cxnLst/>
              <a:rect l="l" t="t" r="r" b="b"/>
              <a:pathLst>
                <a:path w="3895090" h="606425">
                  <a:moveTo>
                    <a:pt x="248920" y="0"/>
                  </a:moveTo>
                  <a:lnTo>
                    <a:pt x="248920" y="606297"/>
                  </a:lnTo>
                </a:path>
                <a:path w="3895090" h="606425">
                  <a:moveTo>
                    <a:pt x="491617" y="0"/>
                  </a:moveTo>
                  <a:lnTo>
                    <a:pt x="491617" y="606297"/>
                  </a:lnTo>
                </a:path>
                <a:path w="3895090" h="606425">
                  <a:moveTo>
                    <a:pt x="734187" y="0"/>
                  </a:moveTo>
                  <a:lnTo>
                    <a:pt x="734187" y="606297"/>
                  </a:lnTo>
                </a:path>
                <a:path w="3895090" h="606425">
                  <a:moveTo>
                    <a:pt x="976756" y="0"/>
                  </a:moveTo>
                  <a:lnTo>
                    <a:pt x="976756" y="606297"/>
                  </a:lnTo>
                </a:path>
                <a:path w="3895090" h="606425">
                  <a:moveTo>
                    <a:pt x="1219453" y="0"/>
                  </a:moveTo>
                  <a:lnTo>
                    <a:pt x="1219453" y="606297"/>
                  </a:lnTo>
                </a:path>
                <a:path w="3895090" h="606425">
                  <a:moveTo>
                    <a:pt x="1462024" y="0"/>
                  </a:moveTo>
                  <a:lnTo>
                    <a:pt x="1462024" y="606297"/>
                  </a:lnTo>
                </a:path>
                <a:path w="3895090" h="606425">
                  <a:moveTo>
                    <a:pt x="1704594" y="0"/>
                  </a:moveTo>
                  <a:lnTo>
                    <a:pt x="1704594" y="606297"/>
                  </a:lnTo>
                </a:path>
                <a:path w="3895090" h="606425">
                  <a:moveTo>
                    <a:pt x="1947291" y="0"/>
                  </a:moveTo>
                  <a:lnTo>
                    <a:pt x="1947291" y="606297"/>
                  </a:lnTo>
                </a:path>
                <a:path w="3895090" h="606425">
                  <a:moveTo>
                    <a:pt x="2189861" y="0"/>
                  </a:moveTo>
                  <a:lnTo>
                    <a:pt x="2189861" y="606297"/>
                  </a:lnTo>
                </a:path>
                <a:path w="3895090" h="606425">
                  <a:moveTo>
                    <a:pt x="2432430" y="0"/>
                  </a:moveTo>
                  <a:lnTo>
                    <a:pt x="2432430" y="606297"/>
                  </a:lnTo>
                </a:path>
                <a:path w="3895090" h="606425">
                  <a:moveTo>
                    <a:pt x="2675128" y="0"/>
                  </a:moveTo>
                  <a:lnTo>
                    <a:pt x="2675128" y="606297"/>
                  </a:lnTo>
                </a:path>
                <a:path w="3895090" h="606425">
                  <a:moveTo>
                    <a:pt x="2917698" y="0"/>
                  </a:moveTo>
                  <a:lnTo>
                    <a:pt x="2917698" y="606297"/>
                  </a:lnTo>
                </a:path>
                <a:path w="3895090" h="606425">
                  <a:moveTo>
                    <a:pt x="3160395" y="0"/>
                  </a:moveTo>
                  <a:lnTo>
                    <a:pt x="3160395" y="606297"/>
                  </a:lnTo>
                </a:path>
                <a:path w="3895090" h="606425">
                  <a:moveTo>
                    <a:pt x="3402965" y="0"/>
                  </a:moveTo>
                  <a:lnTo>
                    <a:pt x="3402965" y="606297"/>
                  </a:lnTo>
                </a:path>
                <a:path w="3895090" h="606425">
                  <a:moveTo>
                    <a:pt x="3645534" y="0"/>
                  </a:moveTo>
                  <a:lnTo>
                    <a:pt x="3645534" y="606297"/>
                  </a:lnTo>
                </a:path>
                <a:path w="3895090" h="606425">
                  <a:moveTo>
                    <a:pt x="6350" y="0"/>
                  </a:moveTo>
                  <a:lnTo>
                    <a:pt x="6350" y="606297"/>
                  </a:lnTo>
                </a:path>
                <a:path w="3895090" h="606425">
                  <a:moveTo>
                    <a:pt x="3888231" y="0"/>
                  </a:moveTo>
                  <a:lnTo>
                    <a:pt x="3888231" y="606297"/>
                  </a:lnTo>
                </a:path>
                <a:path w="3895090" h="606425">
                  <a:moveTo>
                    <a:pt x="0" y="6350"/>
                  </a:moveTo>
                  <a:lnTo>
                    <a:pt x="3894581" y="6350"/>
                  </a:lnTo>
                </a:path>
              </a:pathLst>
            </a:custGeom>
            <a:ln w="12700">
              <a:solidFill>
                <a:srgbClr val="FFFFFF"/>
              </a:solidFill>
            </a:ln>
          </p:spPr>
          <p:txBody>
            <a:bodyPr wrap="square" lIns="0" tIns="0" rIns="0" bIns="0" rtlCol="0"/>
            <a:lstStyle/>
            <a:p>
              <a:endParaRPr/>
            </a:p>
          </p:txBody>
        </p:sp>
        <p:sp>
          <p:nvSpPr>
            <p:cNvPr id="17" name="object 17"/>
            <p:cNvSpPr/>
            <p:nvPr/>
          </p:nvSpPr>
          <p:spPr>
            <a:xfrm>
              <a:off x="7953502" y="4324095"/>
              <a:ext cx="3895090" cy="0"/>
            </a:xfrm>
            <a:custGeom>
              <a:avLst/>
              <a:gdLst/>
              <a:ahLst/>
              <a:cxnLst/>
              <a:rect l="l" t="t" r="r" b="b"/>
              <a:pathLst>
                <a:path w="3895090">
                  <a:moveTo>
                    <a:pt x="0" y="0"/>
                  </a:moveTo>
                  <a:lnTo>
                    <a:pt x="3894581" y="0"/>
                  </a:lnTo>
                </a:path>
              </a:pathLst>
            </a:custGeom>
            <a:ln w="38100">
              <a:solidFill>
                <a:srgbClr val="FFFFFF"/>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7915275" y="3952811"/>
              <a:ext cx="3995801" cy="147637"/>
            </a:xfrm>
            <a:prstGeom prst="rect">
              <a:avLst/>
            </a:prstGeom>
          </p:spPr>
        </p:pic>
        <p:sp>
          <p:nvSpPr>
            <p:cNvPr id="19" name="object 19"/>
            <p:cNvSpPr/>
            <p:nvPr/>
          </p:nvSpPr>
          <p:spPr>
            <a:xfrm>
              <a:off x="7972425" y="4010024"/>
              <a:ext cx="3867785" cy="0"/>
            </a:xfrm>
            <a:custGeom>
              <a:avLst/>
              <a:gdLst/>
              <a:ahLst/>
              <a:cxnLst/>
              <a:rect l="l" t="t" r="r" b="b"/>
              <a:pathLst>
                <a:path w="3867784">
                  <a:moveTo>
                    <a:pt x="0" y="0"/>
                  </a:moveTo>
                  <a:lnTo>
                    <a:pt x="3867404" y="0"/>
                  </a:lnTo>
                </a:path>
              </a:pathLst>
            </a:custGeom>
            <a:ln w="38100">
              <a:solidFill>
                <a:srgbClr val="000000"/>
              </a:solidFill>
            </a:ln>
          </p:spPr>
          <p:txBody>
            <a:bodyPr wrap="square" lIns="0" tIns="0" rIns="0" bIns="0" rtlCol="0"/>
            <a:lstStyle/>
            <a:p>
              <a:endParaRPr/>
            </a:p>
          </p:txBody>
        </p:sp>
        <p:pic>
          <p:nvPicPr>
            <p:cNvPr id="20" name="object 20"/>
            <p:cNvPicPr/>
            <p:nvPr/>
          </p:nvPicPr>
          <p:blipFill>
            <a:blip r:embed="rId5" cstate="print"/>
            <a:stretch>
              <a:fillRect/>
            </a:stretch>
          </p:blipFill>
          <p:spPr>
            <a:xfrm>
              <a:off x="7896225" y="3886136"/>
              <a:ext cx="147637" cy="300037"/>
            </a:xfrm>
            <a:prstGeom prst="rect">
              <a:avLst/>
            </a:prstGeom>
          </p:spPr>
        </p:pic>
        <p:sp>
          <p:nvSpPr>
            <p:cNvPr id="21" name="object 21"/>
            <p:cNvSpPr/>
            <p:nvPr/>
          </p:nvSpPr>
          <p:spPr>
            <a:xfrm>
              <a:off x="7972425" y="3924299"/>
              <a:ext cx="0" cy="168910"/>
            </a:xfrm>
            <a:custGeom>
              <a:avLst/>
              <a:gdLst/>
              <a:ahLst/>
              <a:cxnLst/>
              <a:rect l="l" t="t" r="r" b="b"/>
              <a:pathLst>
                <a:path h="168910">
                  <a:moveTo>
                    <a:pt x="0" y="0"/>
                  </a:moveTo>
                  <a:lnTo>
                    <a:pt x="0" y="168782"/>
                  </a:lnTo>
                </a:path>
              </a:pathLst>
            </a:custGeom>
            <a:ln w="38100">
              <a:solidFill>
                <a:srgbClr val="000000"/>
              </a:solidFill>
            </a:ln>
          </p:spPr>
          <p:txBody>
            <a:bodyPr wrap="square" lIns="0" tIns="0" rIns="0" bIns="0" rtlCol="0"/>
            <a:lstStyle/>
            <a:p>
              <a:endParaRPr/>
            </a:p>
          </p:txBody>
        </p:sp>
        <p:pic>
          <p:nvPicPr>
            <p:cNvPr id="22" name="object 22"/>
            <p:cNvPicPr/>
            <p:nvPr/>
          </p:nvPicPr>
          <p:blipFill>
            <a:blip r:embed="rId5" cstate="print"/>
            <a:stretch>
              <a:fillRect/>
            </a:stretch>
          </p:blipFill>
          <p:spPr>
            <a:xfrm>
              <a:off x="11753850" y="3886136"/>
              <a:ext cx="147637" cy="300037"/>
            </a:xfrm>
            <a:prstGeom prst="rect">
              <a:avLst/>
            </a:prstGeom>
          </p:spPr>
        </p:pic>
        <p:sp>
          <p:nvSpPr>
            <p:cNvPr id="23" name="object 23"/>
            <p:cNvSpPr/>
            <p:nvPr/>
          </p:nvSpPr>
          <p:spPr>
            <a:xfrm>
              <a:off x="11830050" y="3924299"/>
              <a:ext cx="0" cy="168910"/>
            </a:xfrm>
            <a:custGeom>
              <a:avLst/>
              <a:gdLst/>
              <a:ahLst/>
              <a:cxnLst/>
              <a:rect l="l" t="t" r="r" b="b"/>
              <a:pathLst>
                <a:path h="168910">
                  <a:moveTo>
                    <a:pt x="0" y="0"/>
                  </a:moveTo>
                  <a:lnTo>
                    <a:pt x="0" y="168782"/>
                  </a:lnTo>
                </a:path>
              </a:pathLst>
            </a:custGeom>
            <a:ln w="38100">
              <a:solidFill>
                <a:srgbClr val="000000"/>
              </a:solidFill>
            </a:ln>
          </p:spPr>
          <p:txBody>
            <a:bodyPr wrap="square" lIns="0" tIns="0" rIns="0" bIns="0" rtlCol="0"/>
            <a:lstStyle/>
            <a:p>
              <a:endParaRPr/>
            </a:p>
          </p:txBody>
        </p:sp>
      </p:grpSp>
      <p:grpSp>
        <p:nvGrpSpPr>
          <p:cNvPr id="24" name="object 24"/>
          <p:cNvGrpSpPr/>
          <p:nvPr/>
        </p:nvGrpSpPr>
        <p:grpSpPr>
          <a:xfrm>
            <a:off x="7896225" y="4867338"/>
            <a:ext cx="4015104" cy="681355"/>
            <a:chOff x="7896225" y="4867338"/>
            <a:chExt cx="4015104" cy="681355"/>
          </a:xfrm>
        </p:grpSpPr>
        <p:pic>
          <p:nvPicPr>
            <p:cNvPr id="25" name="object 25"/>
            <p:cNvPicPr/>
            <p:nvPr/>
          </p:nvPicPr>
          <p:blipFill>
            <a:blip r:embed="rId6" cstate="print"/>
            <a:stretch>
              <a:fillRect/>
            </a:stretch>
          </p:blipFill>
          <p:spPr>
            <a:xfrm>
              <a:off x="7905750" y="4867338"/>
              <a:ext cx="3976751" cy="671512"/>
            </a:xfrm>
            <a:prstGeom prst="rect">
              <a:avLst/>
            </a:prstGeom>
          </p:spPr>
        </p:pic>
        <p:sp>
          <p:nvSpPr>
            <p:cNvPr id="26" name="object 26"/>
            <p:cNvSpPr/>
            <p:nvPr/>
          </p:nvSpPr>
          <p:spPr>
            <a:xfrm>
              <a:off x="7967726" y="4910201"/>
              <a:ext cx="3857625" cy="552450"/>
            </a:xfrm>
            <a:custGeom>
              <a:avLst/>
              <a:gdLst/>
              <a:ahLst/>
              <a:cxnLst/>
              <a:rect l="l" t="t" r="r" b="b"/>
              <a:pathLst>
                <a:path w="3857625" h="552450">
                  <a:moveTo>
                    <a:pt x="3857625" y="0"/>
                  </a:moveTo>
                  <a:lnTo>
                    <a:pt x="0" y="0"/>
                  </a:lnTo>
                  <a:lnTo>
                    <a:pt x="0" y="552450"/>
                  </a:lnTo>
                  <a:lnTo>
                    <a:pt x="3857625" y="552450"/>
                  </a:lnTo>
                  <a:lnTo>
                    <a:pt x="3857625" y="0"/>
                  </a:lnTo>
                  <a:close/>
                </a:path>
              </a:pathLst>
            </a:custGeom>
            <a:solidFill>
              <a:srgbClr val="4F81BC"/>
            </a:solidFill>
          </p:spPr>
          <p:txBody>
            <a:bodyPr wrap="square" lIns="0" tIns="0" rIns="0" bIns="0" rtlCol="0"/>
            <a:lstStyle/>
            <a:p>
              <a:endParaRPr/>
            </a:p>
          </p:txBody>
        </p:sp>
        <p:sp>
          <p:nvSpPr>
            <p:cNvPr id="27" name="object 27"/>
            <p:cNvSpPr/>
            <p:nvPr/>
          </p:nvSpPr>
          <p:spPr>
            <a:xfrm>
              <a:off x="7967726" y="4910201"/>
              <a:ext cx="3857625" cy="552450"/>
            </a:xfrm>
            <a:custGeom>
              <a:avLst/>
              <a:gdLst/>
              <a:ahLst/>
              <a:cxnLst/>
              <a:rect l="l" t="t" r="r" b="b"/>
              <a:pathLst>
                <a:path w="3857625" h="552450">
                  <a:moveTo>
                    <a:pt x="0" y="552450"/>
                  </a:moveTo>
                  <a:lnTo>
                    <a:pt x="3857625" y="552450"/>
                  </a:lnTo>
                  <a:lnTo>
                    <a:pt x="3857625" y="0"/>
                  </a:lnTo>
                  <a:lnTo>
                    <a:pt x="0" y="0"/>
                  </a:lnTo>
                  <a:lnTo>
                    <a:pt x="0" y="552450"/>
                  </a:lnTo>
                  <a:close/>
                </a:path>
              </a:pathLst>
            </a:custGeom>
            <a:ln w="9525">
              <a:solidFill>
                <a:srgbClr val="497DBA"/>
              </a:solidFill>
            </a:ln>
          </p:spPr>
          <p:txBody>
            <a:bodyPr wrap="square" lIns="0" tIns="0" rIns="0" bIns="0" rtlCol="0"/>
            <a:lstStyle/>
            <a:p>
              <a:endParaRPr/>
            </a:p>
          </p:txBody>
        </p:sp>
        <p:pic>
          <p:nvPicPr>
            <p:cNvPr id="28" name="object 28"/>
            <p:cNvPicPr/>
            <p:nvPr/>
          </p:nvPicPr>
          <p:blipFill>
            <a:blip r:embed="rId7" cstate="print"/>
            <a:stretch>
              <a:fillRect/>
            </a:stretch>
          </p:blipFill>
          <p:spPr>
            <a:xfrm>
              <a:off x="9982200" y="4876863"/>
              <a:ext cx="119062" cy="671512"/>
            </a:xfrm>
            <a:prstGeom prst="rect">
              <a:avLst/>
            </a:prstGeom>
          </p:spPr>
        </p:pic>
        <p:sp>
          <p:nvSpPr>
            <p:cNvPr id="29" name="object 29"/>
            <p:cNvSpPr/>
            <p:nvPr/>
          </p:nvSpPr>
          <p:spPr>
            <a:xfrm>
              <a:off x="100441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0" name="object 30"/>
            <p:cNvPicPr/>
            <p:nvPr/>
          </p:nvPicPr>
          <p:blipFill>
            <a:blip r:embed="rId7" cstate="print"/>
            <a:stretch>
              <a:fillRect/>
            </a:stretch>
          </p:blipFill>
          <p:spPr>
            <a:xfrm>
              <a:off x="8924925" y="4876863"/>
              <a:ext cx="119062" cy="671512"/>
            </a:xfrm>
            <a:prstGeom prst="rect">
              <a:avLst/>
            </a:prstGeom>
          </p:spPr>
        </p:pic>
        <p:sp>
          <p:nvSpPr>
            <p:cNvPr id="31" name="object 31"/>
            <p:cNvSpPr/>
            <p:nvPr/>
          </p:nvSpPr>
          <p:spPr>
            <a:xfrm>
              <a:off x="8986900"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2" name="object 32"/>
            <p:cNvPicPr/>
            <p:nvPr/>
          </p:nvPicPr>
          <p:blipFill>
            <a:blip r:embed="rId7" cstate="print"/>
            <a:stretch>
              <a:fillRect/>
            </a:stretch>
          </p:blipFill>
          <p:spPr>
            <a:xfrm>
              <a:off x="9696450" y="4876863"/>
              <a:ext cx="119062" cy="671512"/>
            </a:xfrm>
            <a:prstGeom prst="rect">
              <a:avLst/>
            </a:prstGeom>
          </p:spPr>
        </p:pic>
        <p:sp>
          <p:nvSpPr>
            <p:cNvPr id="33" name="object 33"/>
            <p:cNvSpPr/>
            <p:nvPr/>
          </p:nvSpPr>
          <p:spPr>
            <a:xfrm>
              <a:off x="975842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10325100" y="4876863"/>
              <a:ext cx="119062" cy="671512"/>
            </a:xfrm>
            <a:prstGeom prst="rect">
              <a:avLst/>
            </a:prstGeom>
          </p:spPr>
        </p:pic>
        <p:sp>
          <p:nvSpPr>
            <p:cNvPr id="35" name="object 35"/>
            <p:cNvSpPr/>
            <p:nvPr/>
          </p:nvSpPr>
          <p:spPr>
            <a:xfrm>
              <a:off x="103870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6" name="object 36"/>
            <p:cNvPicPr/>
            <p:nvPr/>
          </p:nvPicPr>
          <p:blipFill>
            <a:blip r:embed="rId7" cstate="print"/>
            <a:stretch>
              <a:fillRect/>
            </a:stretch>
          </p:blipFill>
          <p:spPr>
            <a:xfrm>
              <a:off x="9410700" y="4876863"/>
              <a:ext cx="119062" cy="671512"/>
            </a:xfrm>
            <a:prstGeom prst="rect">
              <a:avLst/>
            </a:prstGeom>
          </p:spPr>
        </p:pic>
        <p:sp>
          <p:nvSpPr>
            <p:cNvPr id="37" name="object 37"/>
            <p:cNvSpPr/>
            <p:nvPr/>
          </p:nvSpPr>
          <p:spPr>
            <a:xfrm>
              <a:off x="9472675"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38" name="object 38"/>
            <p:cNvPicPr/>
            <p:nvPr/>
          </p:nvPicPr>
          <p:blipFill>
            <a:blip r:embed="rId7" cstate="print"/>
            <a:stretch>
              <a:fillRect/>
            </a:stretch>
          </p:blipFill>
          <p:spPr>
            <a:xfrm>
              <a:off x="9829800" y="4876863"/>
              <a:ext cx="119062" cy="671512"/>
            </a:xfrm>
            <a:prstGeom prst="rect">
              <a:avLst/>
            </a:prstGeom>
          </p:spPr>
        </p:pic>
        <p:sp>
          <p:nvSpPr>
            <p:cNvPr id="39" name="object 39"/>
            <p:cNvSpPr/>
            <p:nvPr/>
          </p:nvSpPr>
          <p:spPr>
            <a:xfrm>
              <a:off x="989177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10763250" y="4876863"/>
              <a:ext cx="119062" cy="671512"/>
            </a:xfrm>
            <a:prstGeom prst="rect">
              <a:avLst/>
            </a:prstGeom>
          </p:spPr>
        </p:pic>
        <p:sp>
          <p:nvSpPr>
            <p:cNvPr id="41" name="object 41"/>
            <p:cNvSpPr/>
            <p:nvPr/>
          </p:nvSpPr>
          <p:spPr>
            <a:xfrm>
              <a:off x="10825226" y="4910201"/>
              <a:ext cx="0" cy="555625"/>
            </a:xfrm>
            <a:custGeom>
              <a:avLst/>
              <a:gdLst/>
              <a:ahLst/>
              <a:cxnLst/>
              <a:rect l="l" t="t" r="r" b="b"/>
              <a:pathLst>
                <a:path h="555625">
                  <a:moveTo>
                    <a:pt x="0" y="0"/>
                  </a:moveTo>
                  <a:lnTo>
                    <a:pt x="0" y="555625"/>
                  </a:lnTo>
                </a:path>
              </a:pathLst>
            </a:custGeom>
            <a:ln w="12700">
              <a:solidFill>
                <a:srgbClr val="FFFFFF"/>
              </a:solidFill>
            </a:ln>
          </p:spPr>
          <p:txBody>
            <a:bodyPr wrap="square" lIns="0" tIns="0" rIns="0" bIns="0" rtlCol="0"/>
            <a:lstStyle/>
            <a:p>
              <a:endParaRPr/>
            </a:p>
          </p:txBody>
        </p:sp>
        <p:pic>
          <p:nvPicPr>
            <p:cNvPr id="42" name="object 42"/>
            <p:cNvPicPr/>
            <p:nvPr/>
          </p:nvPicPr>
          <p:blipFill>
            <a:blip r:embed="rId4" cstate="print"/>
            <a:stretch>
              <a:fillRect/>
            </a:stretch>
          </p:blipFill>
          <p:spPr>
            <a:xfrm>
              <a:off x="7915275" y="5124513"/>
              <a:ext cx="3995801" cy="147637"/>
            </a:xfrm>
            <a:prstGeom prst="rect">
              <a:avLst/>
            </a:prstGeom>
          </p:spPr>
        </p:pic>
        <p:sp>
          <p:nvSpPr>
            <p:cNvPr id="43" name="object 43"/>
            <p:cNvSpPr/>
            <p:nvPr/>
          </p:nvSpPr>
          <p:spPr>
            <a:xfrm>
              <a:off x="7972425" y="5181600"/>
              <a:ext cx="3867785" cy="0"/>
            </a:xfrm>
            <a:custGeom>
              <a:avLst/>
              <a:gdLst/>
              <a:ahLst/>
              <a:cxnLst/>
              <a:rect l="l" t="t" r="r" b="b"/>
              <a:pathLst>
                <a:path w="3867784">
                  <a:moveTo>
                    <a:pt x="0" y="0"/>
                  </a:moveTo>
                  <a:lnTo>
                    <a:pt x="3867404" y="0"/>
                  </a:lnTo>
                </a:path>
              </a:pathLst>
            </a:custGeom>
            <a:ln w="38100">
              <a:solidFill>
                <a:srgbClr val="000000"/>
              </a:solidFill>
            </a:ln>
          </p:spPr>
          <p:txBody>
            <a:bodyPr wrap="square" lIns="0" tIns="0" rIns="0" bIns="0" rtlCol="0"/>
            <a:lstStyle/>
            <a:p>
              <a:endParaRPr/>
            </a:p>
          </p:txBody>
        </p:sp>
        <p:pic>
          <p:nvPicPr>
            <p:cNvPr id="44" name="object 44"/>
            <p:cNvPicPr/>
            <p:nvPr/>
          </p:nvPicPr>
          <p:blipFill>
            <a:blip r:embed="rId5" cstate="print"/>
            <a:stretch>
              <a:fillRect/>
            </a:stretch>
          </p:blipFill>
          <p:spPr>
            <a:xfrm>
              <a:off x="7896225" y="5057838"/>
              <a:ext cx="147637" cy="300037"/>
            </a:xfrm>
            <a:prstGeom prst="rect">
              <a:avLst/>
            </a:prstGeom>
          </p:spPr>
        </p:pic>
        <p:sp>
          <p:nvSpPr>
            <p:cNvPr id="45" name="object 45"/>
            <p:cNvSpPr/>
            <p:nvPr/>
          </p:nvSpPr>
          <p:spPr>
            <a:xfrm>
              <a:off x="7972425" y="5095875"/>
              <a:ext cx="0" cy="168910"/>
            </a:xfrm>
            <a:custGeom>
              <a:avLst/>
              <a:gdLst/>
              <a:ahLst/>
              <a:cxnLst/>
              <a:rect l="l" t="t" r="r" b="b"/>
              <a:pathLst>
                <a:path h="168910">
                  <a:moveTo>
                    <a:pt x="0" y="0"/>
                  </a:moveTo>
                  <a:lnTo>
                    <a:pt x="0" y="168783"/>
                  </a:lnTo>
                </a:path>
              </a:pathLst>
            </a:custGeom>
            <a:ln w="38100">
              <a:solidFill>
                <a:srgbClr val="000000"/>
              </a:solidFill>
            </a:ln>
          </p:spPr>
          <p:txBody>
            <a:bodyPr wrap="square" lIns="0" tIns="0" rIns="0" bIns="0" rtlCol="0"/>
            <a:lstStyle/>
            <a:p>
              <a:endParaRPr/>
            </a:p>
          </p:txBody>
        </p:sp>
        <p:pic>
          <p:nvPicPr>
            <p:cNvPr id="46" name="object 46"/>
            <p:cNvPicPr/>
            <p:nvPr/>
          </p:nvPicPr>
          <p:blipFill>
            <a:blip r:embed="rId5" cstate="print"/>
            <a:stretch>
              <a:fillRect/>
            </a:stretch>
          </p:blipFill>
          <p:spPr>
            <a:xfrm>
              <a:off x="11753850" y="5057838"/>
              <a:ext cx="147637" cy="300037"/>
            </a:xfrm>
            <a:prstGeom prst="rect">
              <a:avLst/>
            </a:prstGeom>
          </p:spPr>
        </p:pic>
        <p:sp>
          <p:nvSpPr>
            <p:cNvPr id="47" name="object 47"/>
            <p:cNvSpPr/>
            <p:nvPr/>
          </p:nvSpPr>
          <p:spPr>
            <a:xfrm>
              <a:off x="11830050" y="5095875"/>
              <a:ext cx="0" cy="168910"/>
            </a:xfrm>
            <a:custGeom>
              <a:avLst/>
              <a:gdLst/>
              <a:ahLst/>
              <a:cxnLst/>
              <a:rect l="l" t="t" r="r" b="b"/>
              <a:pathLst>
                <a:path h="168910">
                  <a:moveTo>
                    <a:pt x="0" y="0"/>
                  </a:moveTo>
                  <a:lnTo>
                    <a:pt x="0" y="168783"/>
                  </a:lnTo>
                </a:path>
              </a:pathLst>
            </a:custGeom>
            <a:ln w="38100">
              <a:solidFill>
                <a:srgbClr val="000000"/>
              </a:solidFill>
            </a:ln>
          </p:spPr>
          <p:txBody>
            <a:bodyPr wrap="square" lIns="0" tIns="0" rIns="0" bIns="0" rtlCol="0"/>
            <a:lstStyle/>
            <a:p>
              <a:endParaRPr/>
            </a:p>
          </p:txBody>
        </p:sp>
      </p:grpSp>
      <p:pic>
        <p:nvPicPr>
          <p:cNvPr id="48" name="object 48"/>
          <p:cNvPicPr/>
          <p:nvPr/>
        </p:nvPicPr>
        <p:blipFill>
          <a:blip r:embed="rId8" cstate="print"/>
          <a:stretch>
            <a:fillRect/>
          </a:stretch>
        </p:blipFill>
        <p:spPr>
          <a:xfrm>
            <a:off x="11153775" y="0"/>
            <a:ext cx="895350" cy="866775"/>
          </a:xfrm>
          <a:prstGeom prst="rect">
            <a:avLst/>
          </a:prstGeom>
        </p:spPr>
      </p:pic>
      <p:grpSp>
        <p:nvGrpSpPr>
          <p:cNvPr id="49" name="object 49"/>
          <p:cNvGrpSpPr/>
          <p:nvPr/>
        </p:nvGrpSpPr>
        <p:grpSpPr>
          <a:xfrm>
            <a:off x="6086475" y="5133975"/>
            <a:ext cx="1929130" cy="909955"/>
            <a:chOff x="6086475" y="5133975"/>
            <a:chExt cx="1929130" cy="909955"/>
          </a:xfrm>
        </p:grpSpPr>
        <p:pic>
          <p:nvPicPr>
            <p:cNvPr id="50" name="object 50"/>
            <p:cNvPicPr/>
            <p:nvPr/>
          </p:nvPicPr>
          <p:blipFill>
            <a:blip r:embed="rId9" cstate="print"/>
            <a:stretch>
              <a:fillRect/>
            </a:stretch>
          </p:blipFill>
          <p:spPr>
            <a:xfrm>
              <a:off x="6086475" y="5133975"/>
              <a:ext cx="1928876" cy="909637"/>
            </a:xfrm>
            <a:prstGeom prst="rect">
              <a:avLst/>
            </a:prstGeom>
          </p:spPr>
        </p:pic>
        <p:sp>
          <p:nvSpPr>
            <p:cNvPr id="51" name="object 51"/>
            <p:cNvSpPr/>
            <p:nvPr/>
          </p:nvSpPr>
          <p:spPr>
            <a:xfrm>
              <a:off x="6186551" y="5173598"/>
              <a:ext cx="1774189" cy="722630"/>
            </a:xfrm>
            <a:custGeom>
              <a:avLst/>
              <a:gdLst/>
              <a:ahLst/>
              <a:cxnLst/>
              <a:rect l="l" t="t" r="r" b="b"/>
              <a:pathLst>
                <a:path w="1774190" h="722629">
                  <a:moveTo>
                    <a:pt x="25400" y="646315"/>
                  </a:moveTo>
                  <a:lnTo>
                    <a:pt x="0" y="646315"/>
                  </a:lnTo>
                  <a:lnTo>
                    <a:pt x="38100" y="722515"/>
                  </a:lnTo>
                  <a:lnTo>
                    <a:pt x="69850" y="659015"/>
                  </a:lnTo>
                  <a:lnTo>
                    <a:pt x="25400" y="659015"/>
                  </a:lnTo>
                  <a:lnTo>
                    <a:pt x="25400" y="646315"/>
                  </a:lnTo>
                  <a:close/>
                </a:path>
                <a:path w="1774190" h="722629">
                  <a:moveTo>
                    <a:pt x="1773681" y="0"/>
                  </a:moveTo>
                  <a:lnTo>
                    <a:pt x="30987" y="0"/>
                  </a:lnTo>
                  <a:lnTo>
                    <a:pt x="25400" y="5714"/>
                  </a:lnTo>
                  <a:lnTo>
                    <a:pt x="25400" y="659015"/>
                  </a:lnTo>
                  <a:lnTo>
                    <a:pt x="50800" y="659015"/>
                  </a:lnTo>
                  <a:lnTo>
                    <a:pt x="50800" y="25400"/>
                  </a:lnTo>
                  <a:lnTo>
                    <a:pt x="38100" y="25400"/>
                  </a:lnTo>
                  <a:lnTo>
                    <a:pt x="50800" y="12700"/>
                  </a:lnTo>
                  <a:lnTo>
                    <a:pt x="1773681" y="12700"/>
                  </a:lnTo>
                  <a:lnTo>
                    <a:pt x="1773681" y="0"/>
                  </a:lnTo>
                  <a:close/>
                </a:path>
                <a:path w="1774190" h="722629">
                  <a:moveTo>
                    <a:pt x="76200" y="646315"/>
                  </a:moveTo>
                  <a:lnTo>
                    <a:pt x="50800" y="646315"/>
                  </a:lnTo>
                  <a:lnTo>
                    <a:pt x="50800" y="659015"/>
                  </a:lnTo>
                  <a:lnTo>
                    <a:pt x="69850" y="659015"/>
                  </a:lnTo>
                  <a:lnTo>
                    <a:pt x="76200" y="646315"/>
                  </a:lnTo>
                  <a:close/>
                </a:path>
                <a:path w="1774190" h="722629">
                  <a:moveTo>
                    <a:pt x="50800" y="12700"/>
                  </a:moveTo>
                  <a:lnTo>
                    <a:pt x="38100" y="25400"/>
                  </a:lnTo>
                  <a:lnTo>
                    <a:pt x="50800" y="25400"/>
                  </a:lnTo>
                  <a:lnTo>
                    <a:pt x="50800" y="12700"/>
                  </a:lnTo>
                  <a:close/>
                </a:path>
                <a:path w="1774190" h="722629">
                  <a:moveTo>
                    <a:pt x="1773681" y="12700"/>
                  </a:moveTo>
                  <a:lnTo>
                    <a:pt x="50800" y="12700"/>
                  </a:lnTo>
                  <a:lnTo>
                    <a:pt x="50800" y="25400"/>
                  </a:lnTo>
                  <a:lnTo>
                    <a:pt x="1773681" y="25400"/>
                  </a:lnTo>
                  <a:lnTo>
                    <a:pt x="1773681" y="12700"/>
                  </a:lnTo>
                  <a:close/>
                </a:path>
              </a:pathLst>
            </a:custGeom>
            <a:solidFill>
              <a:srgbClr val="4F81BC"/>
            </a:solidFill>
          </p:spPr>
          <p:txBody>
            <a:bodyPr wrap="square" lIns="0" tIns="0" rIns="0" bIns="0" rtlCol="0"/>
            <a:lstStyle/>
            <a:p>
              <a:endParaRPr/>
            </a:p>
          </p:txBody>
        </p:sp>
      </p:grpSp>
      <p:sp>
        <p:nvSpPr>
          <p:cNvPr id="52" name="object 52"/>
          <p:cNvSpPr txBox="1"/>
          <p:nvPr/>
        </p:nvSpPr>
        <p:spPr>
          <a:xfrm>
            <a:off x="8770619" y="5670182"/>
            <a:ext cx="2326005" cy="293370"/>
          </a:xfrm>
          <a:prstGeom prst="rect">
            <a:avLst/>
          </a:prstGeom>
        </p:spPr>
        <p:txBody>
          <a:bodyPr vert="horz" wrap="square" lIns="0" tIns="0" rIns="0" bIns="0" rtlCol="0">
            <a:spAutoFit/>
          </a:bodyPr>
          <a:lstStyle/>
          <a:p>
            <a:pPr marL="12700">
              <a:lnSpc>
                <a:spcPts val="2115"/>
              </a:lnSpc>
            </a:pPr>
            <a:r>
              <a:rPr sz="1800">
                <a:latin typeface="Trebuchet MS"/>
                <a:cs typeface="Trebuchet MS"/>
              </a:rPr>
              <a:t>Equally</a:t>
            </a:r>
            <a:r>
              <a:rPr sz="1800" spc="65">
                <a:latin typeface="Trebuchet MS"/>
                <a:cs typeface="Trebuchet MS"/>
              </a:rPr>
              <a:t> </a:t>
            </a:r>
            <a:r>
              <a:rPr sz="1800" spc="55">
                <a:latin typeface="Trebuchet MS"/>
                <a:cs typeface="Trebuchet MS"/>
              </a:rPr>
              <a:t>sized</a:t>
            </a:r>
            <a:r>
              <a:rPr sz="1800" spc="-15">
                <a:latin typeface="Trebuchet MS"/>
                <a:cs typeface="Trebuchet MS"/>
              </a:rPr>
              <a:t> </a:t>
            </a:r>
            <a:r>
              <a:rPr sz="1800" spc="55">
                <a:latin typeface="Trebuchet MS"/>
                <a:cs typeface="Trebuchet MS"/>
              </a:rPr>
              <a:t>buckets</a:t>
            </a:r>
            <a:endParaRPr sz="1800">
              <a:latin typeface="Trebuchet MS"/>
              <a:cs typeface="Trebuchet MS"/>
            </a:endParaRPr>
          </a:p>
        </p:txBody>
      </p:sp>
      <p:sp>
        <p:nvSpPr>
          <p:cNvPr id="53" name="object 53"/>
          <p:cNvSpPr txBox="1"/>
          <p:nvPr/>
        </p:nvSpPr>
        <p:spPr>
          <a:xfrm>
            <a:off x="4605020" y="5939422"/>
            <a:ext cx="3237230" cy="560705"/>
          </a:xfrm>
          <a:prstGeom prst="rect">
            <a:avLst/>
          </a:prstGeom>
        </p:spPr>
        <p:txBody>
          <a:bodyPr vert="horz" wrap="square" lIns="0" tIns="0" rIns="0" bIns="0" rtlCol="0">
            <a:spAutoFit/>
          </a:bodyPr>
          <a:lstStyle/>
          <a:p>
            <a:pPr algn="ctr">
              <a:lnSpc>
                <a:spcPts val="2085"/>
              </a:lnSpc>
            </a:pPr>
            <a:r>
              <a:rPr sz="1800" spc="65">
                <a:latin typeface="Trebuchet MS"/>
                <a:cs typeface="Trebuchet MS"/>
              </a:rPr>
              <a:t>This</a:t>
            </a:r>
            <a:r>
              <a:rPr sz="1800" spc="-140">
                <a:latin typeface="Trebuchet MS"/>
                <a:cs typeface="Trebuchet MS"/>
              </a:rPr>
              <a:t> </a:t>
            </a:r>
            <a:r>
              <a:rPr sz="1800" spc="145">
                <a:latin typeface="Trebuchet MS"/>
                <a:cs typeface="Trebuchet MS"/>
              </a:rPr>
              <a:t>is</a:t>
            </a:r>
            <a:r>
              <a:rPr sz="1800" spc="-140">
                <a:latin typeface="Trebuchet MS"/>
                <a:cs typeface="Trebuchet MS"/>
              </a:rPr>
              <a:t> </a:t>
            </a:r>
            <a:r>
              <a:rPr sz="1800" spc="100">
                <a:latin typeface="Trebuchet MS"/>
                <a:cs typeface="Trebuchet MS"/>
              </a:rPr>
              <a:t>an</a:t>
            </a:r>
            <a:r>
              <a:rPr sz="1800" spc="-140">
                <a:latin typeface="Trebuchet MS"/>
                <a:cs typeface="Trebuchet MS"/>
              </a:rPr>
              <a:t> </a:t>
            </a:r>
            <a:r>
              <a:rPr sz="1800" spc="45">
                <a:latin typeface="Trebuchet MS"/>
                <a:cs typeface="Trebuchet MS"/>
              </a:rPr>
              <a:t>enhanced</a:t>
            </a:r>
            <a:r>
              <a:rPr sz="1800" spc="-125">
                <a:latin typeface="Trebuchet MS"/>
                <a:cs typeface="Trebuchet MS"/>
              </a:rPr>
              <a:t> </a:t>
            </a:r>
            <a:r>
              <a:rPr sz="1800" spc="55">
                <a:latin typeface="Trebuchet MS"/>
                <a:cs typeface="Trebuchet MS"/>
              </a:rPr>
              <a:t>version</a:t>
            </a:r>
            <a:r>
              <a:rPr sz="1800" spc="-145">
                <a:latin typeface="Trebuchet MS"/>
                <a:cs typeface="Trebuchet MS"/>
              </a:rPr>
              <a:t> </a:t>
            </a:r>
            <a:r>
              <a:rPr sz="1800" spc="-25">
                <a:latin typeface="Trebuchet MS"/>
                <a:cs typeface="Trebuchet MS"/>
              </a:rPr>
              <a:t>of</a:t>
            </a:r>
            <a:endParaRPr sz="1800">
              <a:latin typeface="Trebuchet MS"/>
              <a:cs typeface="Trebuchet MS"/>
            </a:endParaRPr>
          </a:p>
          <a:p>
            <a:pPr marL="8255" algn="ctr">
              <a:lnSpc>
                <a:spcPts val="2130"/>
              </a:lnSpc>
            </a:pPr>
            <a:r>
              <a:rPr sz="1800" b="1" spc="70">
                <a:solidFill>
                  <a:srgbClr val="4F81BC"/>
                </a:solidFill>
                <a:latin typeface="Trebuchet MS"/>
                <a:cs typeface="Trebuchet MS"/>
              </a:rPr>
              <a:t>quantile</a:t>
            </a:r>
            <a:r>
              <a:rPr sz="1800" b="1" spc="-5">
                <a:solidFill>
                  <a:srgbClr val="4F81BC"/>
                </a:solidFill>
                <a:latin typeface="Trebuchet MS"/>
                <a:cs typeface="Trebuchet MS"/>
              </a:rPr>
              <a:t> </a:t>
            </a:r>
            <a:r>
              <a:rPr sz="1800" b="1" spc="35">
                <a:solidFill>
                  <a:srgbClr val="4F81BC"/>
                </a:solidFill>
                <a:latin typeface="Trebuchet MS"/>
                <a:cs typeface="Trebuchet MS"/>
              </a:rPr>
              <a:t>quantization</a:t>
            </a:r>
            <a:r>
              <a:rPr sz="1800" spc="35">
                <a:latin typeface="Trebuchet MS"/>
                <a:cs typeface="Trebuchet MS"/>
              </a:rPr>
              <a:t>.</a:t>
            </a:r>
            <a:endParaRPr sz="1800">
              <a:latin typeface="Trebuchet MS"/>
              <a:cs typeface="Trebuchet MS"/>
            </a:endParaRPr>
          </a:p>
        </p:txBody>
      </p:sp>
      <p:sp>
        <p:nvSpPr>
          <p:cNvPr id="54" name="object 54"/>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107950">
              <a:lnSpc>
                <a:spcPct val="100000"/>
              </a:lnSpc>
            </a:pPr>
            <a:r>
              <a:rPr spc="-25"/>
              <a:t>74</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0" y="2428875"/>
            <a:ext cx="2209800" cy="2200275"/>
          </a:xfrm>
          <a:prstGeom prst="rect">
            <a:avLst/>
          </a:prstGeom>
        </p:spPr>
      </p:pic>
      <p:pic>
        <p:nvPicPr>
          <p:cNvPr id="3" name="object 3"/>
          <p:cNvPicPr/>
          <p:nvPr/>
        </p:nvPicPr>
        <p:blipFill>
          <a:blip r:embed="rId3" cstate="print"/>
          <a:stretch>
            <a:fillRect/>
          </a:stretch>
        </p:blipFill>
        <p:spPr>
          <a:xfrm>
            <a:off x="4943475" y="2428875"/>
            <a:ext cx="2457450" cy="2457450"/>
          </a:xfrm>
          <a:prstGeom prst="rect">
            <a:avLst/>
          </a:prstGeom>
        </p:spPr>
      </p:pic>
      <p:sp>
        <p:nvSpPr>
          <p:cNvPr id="4" name="object 4"/>
          <p:cNvSpPr txBox="1"/>
          <p:nvPr/>
        </p:nvSpPr>
        <p:spPr>
          <a:xfrm>
            <a:off x="487680" y="4884673"/>
            <a:ext cx="296862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4-Bit</a:t>
            </a:r>
            <a:r>
              <a:rPr sz="2750" spc="-100">
                <a:solidFill>
                  <a:srgbClr val="464646"/>
                </a:solidFill>
                <a:latin typeface="Trebuchet MS"/>
                <a:cs typeface="Trebuchet MS"/>
              </a:rPr>
              <a:t> </a:t>
            </a:r>
            <a:r>
              <a:rPr sz="2750" spc="75">
                <a:solidFill>
                  <a:srgbClr val="464646"/>
                </a:solidFill>
                <a:latin typeface="Trebuchet MS"/>
                <a:cs typeface="Trebuchet MS"/>
              </a:rPr>
              <a:t>NormalFloat</a:t>
            </a:r>
            <a:endParaRPr sz="2750">
              <a:latin typeface="Trebuchet MS"/>
              <a:cs typeface="Trebuchet MS"/>
            </a:endParaRPr>
          </a:p>
        </p:txBody>
      </p:sp>
      <p:sp>
        <p:nvSpPr>
          <p:cNvPr id="5" name="object 5"/>
          <p:cNvSpPr txBox="1"/>
          <p:nvPr/>
        </p:nvSpPr>
        <p:spPr>
          <a:xfrm>
            <a:off x="428307" y="1337373"/>
            <a:ext cx="928116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There</a:t>
            </a:r>
            <a:r>
              <a:rPr sz="2750" spc="-160">
                <a:solidFill>
                  <a:srgbClr val="464646"/>
                </a:solidFill>
                <a:latin typeface="Trebuchet MS"/>
                <a:cs typeface="Trebuchet MS"/>
              </a:rPr>
              <a:t> </a:t>
            </a:r>
            <a:r>
              <a:rPr sz="2750">
                <a:solidFill>
                  <a:srgbClr val="464646"/>
                </a:solidFill>
                <a:latin typeface="Trebuchet MS"/>
                <a:cs typeface="Trebuchet MS"/>
              </a:rPr>
              <a:t>are</a:t>
            </a:r>
            <a:r>
              <a:rPr sz="2750" spc="-85">
                <a:solidFill>
                  <a:srgbClr val="464646"/>
                </a:solidFill>
                <a:latin typeface="Trebuchet MS"/>
                <a:cs typeface="Trebuchet MS"/>
              </a:rPr>
              <a:t> </a:t>
            </a:r>
            <a:r>
              <a:rPr sz="2750" spc="229">
                <a:solidFill>
                  <a:srgbClr val="464646"/>
                </a:solidFill>
                <a:latin typeface="Trebuchet MS"/>
                <a:cs typeface="Trebuchet MS"/>
              </a:rPr>
              <a:t>3</a:t>
            </a:r>
            <a:r>
              <a:rPr sz="2750" spc="-114">
                <a:solidFill>
                  <a:srgbClr val="464646"/>
                </a:solidFill>
                <a:latin typeface="Trebuchet MS"/>
                <a:cs typeface="Trebuchet MS"/>
              </a:rPr>
              <a:t> </a:t>
            </a:r>
            <a:r>
              <a:rPr sz="2750" spc="50">
                <a:solidFill>
                  <a:srgbClr val="464646"/>
                </a:solidFill>
                <a:latin typeface="Trebuchet MS"/>
                <a:cs typeface="Trebuchet MS"/>
              </a:rPr>
              <a:t>key</a:t>
            </a:r>
            <a:r>
              <a:rPr sz="2750" spc="-130">
                <a:solidFill>
                  <a:srgbClr val="464646"/>
                </a:solidFill>
                <a:latin typeface="Trebuchet MS"/>
                <a:cs typeface="Trebuchet MS"/>
              </a:rPr>
              <a:t> </a:t>
            </a:r>
            <a:r>
              <a:rPr sz="2750" spc="95">
                <a:solidFill>
                  <a:srgbClr val="464646"/>
                </a:solidFill>
                <a:latin typeface="Trebuchet MS"/>
                <a:cs typeface="Trebuchet MS"/>
              </a:rPr>
              <a:t>ingredients</a:t>
            </a:r>
            <a:r>
              <a:rPr sz="2750" spc="-105">
                <a:solidFill>
                  <a:srgbClr val="464646"/>
                </a:solidFill>
                <a:latin typeface="Trebuchet MS"/>
                <a:cs typeface="Trebuchet MS"/>
              </a:rPr>
              <a:t> </a:t>
            </a:r>
            <a:r>
              <a:rPr sz="2750" spc="120">
                <a:solidFill>
                  <a:srgbClr val="464646"/>
                </a:solidFill>
                <a:latin typeface="Trebuchet MS"/>
                <a:cs typeface="Trebuchet MS"/>
              </a:rPr>
              <a:t>which</a:t>
            </a:r>
            <a:r>
              <a:rPr sz="2750" spc="-114">
                <a:solidFill>
                  <a:srgbClr val="464646"/>
                </a:solidFill>
                <a:latin typeface="Trebuchet MS"/>
                <a:cs typeface="Trebuchet MS"/>
              </a:rPr>
              <a:t> </a:t>
            </a:r>
            <a:r>
              <a:rPr sz="2750" spc="114">
                <a:solidFill>
                  <a:srgbClr val="464646"/>
                </a:solidFill>
                <a:latin typeface="Trebuchet MS"/>
                <a:cs typeface="Trebuchet MS"/>
              </a:rPr>
              <a:t>helps</a:t>
            </a:r>
            <a:r>
              <a:rPr sz="2750" spc="-110">
                <a:solidFill>
                  <a:srgbClr val="464646"/>
                </a:solidFill>
                <a:latin typeface="Trebuchet MS"/>
                <a:cs typeface="Trebuchet MS"/>
              </a:rPr>
              <a:t> </a:t>
            </a:r>
            <a:r>
              <a:rPr sz="2750" spc="270">
                <a:solidFill>
                  <a:srgbClr val="464646"/>
                </a:solidFill>
                <a:latin typeface="Trebuchet MS"/>
                <a:cs typeface="Trebuchet MS"/>
              </a:rPr>
              <a:t>us</a:t>
            </a:r>
            <a:r>
              <a:rPr sz="2750" spc="-105">
                <a:solidFill>
                  <a:srgbClr val="464646"/>
                </a:solidFill>
                <a:latin typeface="Trebuchet MS"/>
                <a:cs typeface="Trebuchet MS"/>
              </a:rPr>
              <a:t> </a:t>
            </a:r>
            <a:r>
              <a:rPr sz="2750" spc="155">
                <a:solidFill>
                  <a:srgbClr val="464646"/>
                </a:solidFill>
                <a:latin typeface="Trebuchet MS"/>
                <a:cs typeface="Trebuchet MS"/>
              </a:rPr>
              <a:t>make</a:t>
            </a:r>
            <a:r>
              <a:rPr sz="2750" spc="-55">
                <a:solidFill>
                  <a:srgbClr val="464646"/>
                </a:solidFill>
                <a:latin typeface="Trebuchet MS"/>
                <a:cs typeface="Trebuchet MS"/>
              </a:rPr>
              <a:t> </a:t>
            </a:r>
            <a:r>
              <a:rPr sz="2750" spc="-10">
                <a:solidFill>
                  <a:srgbClr val="4F81BC"/>
                </a:solidFill>
                <a:latin typeface="Trebuchet MS"/>
                <a:cs typeface="Trebuchet MS"/>
              </a:rPr>
              <a:t>QLoRA</a:t>
            </a:r>
            <a:r>
              <a:rPr sz="2750" spc="-10">
                <a:solidFill>
                  <a:srgbClr val="464646"/>
                </a:solidFill>
                <a:latin typeface="Trebuchet MS"/>
                <a:cs typeface="Trebuchet MS"/>
              </a:rPr>
              <a:t>:</a:t>
            </a:r>
            <a:endParaRPr sz="2750">
              <a:latin typeface="Trebuchet MS"/>
              <a:cs typeface="Trebuchet MS"/>
            </a:endParaRPr>
          </a:p>
        </p:txBody>
      </p:sp>
      <p:pic>
        <p:nvPicPr>
          <p:cNvPr id="6" name="object 6"/>
          <p:cNvPicPr/>
          <p:nvPr/>
        </p:nvPicPr>
        <p:blipFill>
          <a:blip r:embed="rId4" cstate="print"/>
          <a:stretch>
            <a:fillRect/>
          </a:stretch>
        </p:blipFill>
        <p:spPr>
          <a:xfrm>
            <a:off x="581025" y="1885950"/>
            <a:ext cx="3038475" cy="3028950"/>
          </a:xfrm>
          <a:prstGeom prst="rect">
            <a:avLst/>
          </a:prstGeom>
        </p:spPr>
      </p:pic>
      <p:sp>
        <p:nvSpPr>
          <p:cNvPr id="7" name="object 7"/>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90"/>
              <a:t> </a:t>
            </a:r>
            <a:r>
              <a:rPr spc="409"/>
              <a:t>–</a:t>
            </a:r>
            <a:r>
              <a:rPr spc="-200"/>
              <a:t> </a:t>
            </a:r>
            <a:r>
              <a:rPr spc="-20"/>
              <a:t>The</a:t>
            </a:r>
            <a:r>
              <a:rPr spc="-175"/>
              <a:t> </a:t>
            </a:r>
            <a:r>
              <a:rPr spc="65"/>
              <a:t>Ingredients</a:t>
            </a:r>
          </a:p>
        </p:txBody>
      </p:sp>
      <p:sp>
        <p:nvSpPr>
          <p:cNvPr id="10" name="object 10"/>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2395">
              <a:lnSpc>
                <a:spcPct val="100000"/>
              </a:lnSpc>
            </a:pPr>
            <a:r>
              <a:rPr spc="-25"/>
              <a:t>75</a:t>
            </a:r>
          </a:p>
        </p:txBody>
      </p:sp>
      <p:sp>
        <p:nvSpPr>
          <p:cNvPr id="8" name="object 8"/>
          <p:cNvSpPr txBox="1"/>
          <p:nvPr/>
        </p:nvSpPr>
        <p:spPr>
          <a:xfrm>
            <a:off x="8870950" y="4884673"/>
            <a:ext cx="2748915" cy="449580"/>
          </a:xfrm>
          <a:prstGeom prst="rect">
            <a:avLst/>
          </a:prstGeom>
        </p:spPr>
        <p:txBody>
          <a:bodyPr vert="horz" wrap="square" lIns="0" tIns="16510" rIns="0" bIns="0" rtlCol="0">
            <a:spAutoFit/>
          </a:bodyPr>
          <a:lstStyle/>
          <a:p>
            <a:pPr marL="12700">
              <a:lnSpc>
                <a:spcPct val="100000"/>
              </a:lnSpc>
              <a:spcBef>
                <a:spcPts val="130"/>
              </a:spcBef>
            </a:pPr>
            <a:r>
              <a:rPr sz="2750" spc="90">
                <a:solidFill>
                  <a:srgbClr val="464646"/>
                </a:solidFill>
                <a:latin typeface="Trebuchet MS"/>
                <a:cs typeface="Trebuchet MS"/>
              </a:rPr>
              <a:t>Paged</a:t>
            </a:r>
            <a:r>
              <a:rPr sz="2750" spc="-95">
                <a:solidFill>
                  <a:srgbClr val="464646"/>
                </a:solidFill>
                <a:latin typeface="Trebuchet MS"/>
                <a:cs typeface="Trebuchet MS"/>
              </a:rPr>
              <a:t> </a:t>
            </a:r>
            <a:r>
              <a:rPr sz="2750" spc="45">
                <a:solidFill>
                  <a:srgbClr val="464646"/>
                </a:solidFill>
                <a:latin typeface="Trebuchet MS"/>
                <a:cs typeface="Trebuchet MS"/>
              </a:rPr>
              <a:t>Optimizer</a:t>
            </a:r>
            <a:endParaRPr sz="2750">
              <a:latin typeface="Trebuchet MS"/>
              <a:cs typeface="Trebuchet MS"/>
            </a:endParaRPr>
          </a:p>
        </p:txBody>
      </p:sp>
      <p:sp>
        <p:nvSpPr>
          <p:cNvPr id="9" name="object 9"/>
          <p:cNvSpPr txBox="1"/>
          <p:nvPr/>
        </p:nvSpPr>
        <p:spPr>
          <a:xfrm>
            <a:off x="4345559" y="4884673"/>
            <a:ext cx="3422650" cy="449580"/>
          </a:xfrm>
          <a:prstGeom prst="rect">
            <a:avLst/>
          </a:prstGeom>
        </p:spPr>
        <p:txBody>
          <a:bodyPr vert="horz" wrap="square" lIns="0" tIns="16510" rIns="0" bIns="0" rtlCol="0">
            <a:spAutoFit/>
          </a:bodyPr>
          <a:lstStyle/>
          <a:p>
            <a:pPr marL="12700">
              <a:lnSpc>
                <a:spcPct val="100000"/>
              </a:lnSpc>
              <a:spcBef>
                <a:spcPts val="130"/>
              </a:spcBef>
            </a:pPr>
            <a:r>
              <a:rPr sz="2750" spc="85">
                <a:solidFill>
                  <a:srgbClr val="464646"/>
                </a:solidFill>
                <a:latin typeface="Trebuchet MS"/>
                <a:cs typeface="Trebuchet MS"/>
              </a:rPr>
              <a:t>Double</a:t>
            </a:r>
            <a:r>
              <a:rPr sz="2750" spc="-95">
                <a:solidFill>
                  <a:srgbClr val="464646"/>
                </a:solidFill>
                <a:latin typeface="Trebuchet MS"/>
                <a:cs typeface="Trebuchet MS"/>
              </a:rPr>
              <a:t> </a:t>
            </a:r>
            <a:r>
              <a:rPr sz="2750" spc="70">
                <a:solidFill>
                  <a:srgbClr val="464646"/>
                </a:solidFill>
                <a:latin typeface="Trebuchet MS"/>
                <a:cs typeface="Trebuchet MS"/>
              </a:rPr>
              <a:t>Quantization</a:t>
            </a:r>
            <a:endParaRPr sz="2750">
              <a:latin typeface="Trebuchet MS"/>
              <a:cs typeface="Trebuchet MS"/>
            </a:endParaRPr>
          </a:p>
        </p:txBody>
      </p:sp>
    </p:spTree>
    <p:extLst>
      <p:ext uri="{BB962C8B-B14F-4D97-AF65-F5344CB8AC3E}">
        <p14:creationId xmlns:p14="http://schemas.microsoft.com/office/powerpoint/2010/main" val="31321452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4" name="object 4"/>
          <p:cNvSpPr txBox="1"/>
          <p:nvPr/>
        </p:nvSpPr>
        <p:spPr>
          <a:xfrm>
            <a:off x="428307" y="1891347"/>
            <a:ext cx="4148454" cy="448945"/>
          </a:xfrm>
          <a:prstGeom prst="rect">
            <a:avLst/>
          </a:prstGeom>
        </p:spPr>
        <p:txBody>
          <a:bodyPr vert="horz" wrap="square" lIns="0" tIns="15875" rIns="0" bIns="0" rtlCol="0">
            <a:spAutoFit/>
          </a:bodyPr>
          <a:lstStyle/>
          <a:p>
            <a:pPr marL="12700">
              <a:lnSpc>
                <a:spcPct val="100000"/>
              </a:lnSpc>
              <a:spcBef>
                <a:spcPts val="125"/>
              </a:spcBef>
            </a:pPr>
            <a:r>
              <a:rPr sz="2750" spc="100">
                <a:solidFill>
                  <a:srgbClr val="464646"/>
                </a:solidFill>
                <a:latin typeface="Trebuchet MS"/>
                <a:cs typeface="Trebuchet MS"/>
              </a:rPr>
              <a:t>Remember</a:t>
            </a:r>
            <a:r>
              <a:rPr sz="2750" spc="-140">
                <a:solidFill>
                  <a:srgbClr val="464646"/>
                </a:solidFill>
                <a:latin typeface="Trebuchet MS"/>
                <a:cs typeface="Trebuchet MS"/>
              </a:rPr>
              <a:t> </a:t>
            </a:r>
            <a:r>
              <a:rPr sz="2750" spc="155">
                <a:solidFill>
                  <a:srgbClr val="464646"/>
                </a:solidFill>
                <a:latin typeface="Trebuchet MS"/>
                <a:cs typeface="Trebuchet MS"/>
              </a:rPr>
              <a:t>this</a:t>
            </a:r>
            <a:r>
              <a:rPr sz="2750" spc="-114">
                <a:solidFill>
                  <a:srgbClr val="464646"/>
                </a:solidFill>
                <a:latin typeface="Trebuchet MS"/>
                <a:cs typeface="Trebuchet MS"/>
              </a:rPr>
              <a:t> </a:t>
            </a:r>
            <a:r>
              <a:rPr sz="2750" spc="120">
                <a:solidFill>
                  <a:srgbClr val="464646"/>
                </a:solidFill>
                <a:latin typeface="Trebuchet MS"/>
                <a:cs typeface="Trebuchet MS"/>
              </a:rPr>
              <a:t>formula?</a:t>
            </a:r>
            <a:endParaRPr sz="2750">
              <a:latin typeface="Trebuchet MS"/>
              <a:cs typeface="Trebuchet MS"/>
            </a:endParaRPr>
          </a:p>
        </p:txBody>
      </p:sp>
      <p:grpSp>
        <p:nvGrpSpPr>
          <p:cNvPr id="5" name="object 5"/>
          <p:cNvGrpSpPr/>
          <p:nvPr/>
        </p:nvGrpSpPr>
        <p:grpSpPr>
          <a:xfrm>
            <a:off x="5553075" y="1685925"/>
            <a:ext cx="1986280" cy="1586230"/>
            <a:chOff x="5553075" y="1685925"/>
            <a:chExt cx="1986280" cy="1586230"/>
          </a:xfrm>
        </p:grpSpPr>
        <p:pic>
          <p:nvPicPr>
            <p:cNvPr id="6" name="object 6"/>
            <p:cNvPicPr/>
            <p:nvPr/>
          </p:nvPicPr>
          <p:blipFill>
            <a:blip r:embed="rId3" cstate="print"/>
            <a:stretch>
              <a:fillRect/>
            </a:stretch>
          </p:blipFill>
          <p:spPr>
            <a:xfrm>
              <a:off x="5553075" y="1685925"/>
              <a:ext cx="1986026" cy="1585849"/>
            </a:xfrm>
            <a:prstGeom prst="rect">
              <a:avLst/>
            </a:prstGeom>
          </p:spPr>
        </p:pic>
        <p:pic>
          <p:nvPicPr>
            <p:cNvPr id="7" name="object 7"/>
            <p:cNvPicPr/>
            <p:nvPr/>
          </p:nvPicPr>
          <p:blipFill>
            <a:blip r:embed="rId4" cstate="print"/>
            <a:stretch>
              <a:fillRect/>
            </a:stretch>
          </p:blipFill>
          <p:spPr>
            <a:xfrm>
              <a:off x="5810250" y="1876361"/>
              <a:ext cx="1385824" cy="852487"/>
            </a:xfrm>
            <a:prstGeom prst="rect">
              <a:avLst/>
            </a:prstGeom>
          </p:spPr>
        </p:pic>
        <p:sp>
          <p:nvSpPr>
            <p:cNvPr id="8" name="object 8"/>
            <p:cNvSpPr/>
            <p:nvPr/>
          </p:nvSpPr>
          <p:spPr>
            <a:xfrm>
              <a:off x="5622972" y="1732684"/>
              <a:ext cx="1850389" cy="1104900"/>
            </a:xfrm>
            <a:custGeom>
              <a:avLst/>
              <a:gdLst/>
              <a:ahLst/>
              <a:cxnLst/>
              <a:rect l="l" t="t" r="r" b="b"/>
              <a:pathLst>
                <a:path w="1850390" h="1104900">
                  <a:moveTo>
                    <a:pt x="1441825" y="0"/>
                  </a:moveTo>
                  <a:lnTo>
                    <a:pt x="1396478" y="3042"/>
                  </a:lnTo>
                  <a:lnTo>
                    <a:pt x="1352816" y="14063"/>
                  </a:lnTo>
                  <a:lnTo>
                    <a:pt x="1312596" y="32937"/>
                  </a:lnTo>
                  <a:lnTo>
                    <a:pt x="1277572" y="59539"/>
                  </a:lnTo>
                  <a:lnTo>
                    <a:pt x="1263716" y="46371"/>
                  </a:lnTo>
                  <a:lnTo>
                    <a:pt x="1231049" y="24320"/>
                  </a:lnTo>
                  <a:lnTo>
                    <a:pt x="1165131" y="2546"/>
                  </a:lnTo>
                  <a:lnTo>
                    <a:pt x="1116800" y="47"/>
                  </a:lnTo>
                  <a:lnTo>
                    <a:pt x="1069943" y="7580"/>
                  </a:lnTo>
                  <a:lnTo>
                    <a:pt x="1026950" y="24501"/>
                  </a:lnTo>
                  <a:lnTo>
                    <a:pt x="990207" y="50164"/>
                  </a:lnTo>
                  <a:lnTo>
                    <a:pt x="962104" y="83923"/>
                  </a:lnTo>
                  <a:lnTo>
                    <a:pt x="949916" y="74855"/>
                  </a:lnTo>
                  <a:lnTo>
                    <a:pt x="909018" y="52173"/>
                  </a:lnTo>
                  <a:lnTo>
                    <a:pt x="860007" y="36522"/>
                  </a:lnTo>
                  <a:lnTo>
                    <a:pt x="809565" y="30519"/>
                  </a:lnTo>
                  <a:lnTo>
                    <a:pt x="759542" y="33705"/>
                  </a:lnTo>
                  <a:lnTo>
                    <a:pt x="711790" y="45620"/>
                  </a:lnTo>
                  <a:lnTo>
                    <a:pt x="668159" y="65803"/>
                  </a:lnTo>
                  <a:lnTo>
                    <a:pt x="630500" y="93794"/>
                  </a:lnTo>
                  <a:lnTo>
                    <a:pt x="600662" y="129135"/>
                  </a:lnTo>
                  <a:lnTo>
                    <a:pt x="557195" y="112234"/>
                  </a:lnTo>
                  <a:lnTo>
                    <a:pt x="511239" y="101465"/>
                  </a:lnTo>
                  <a:lnTo>
                    <a:pt x="463735" y="97006"/>
                  </a:lnTo>
                  <a:lnTo>
                    <a:pt x="415623" y="99036"/>
                  </a:lnTo>
                  <a:lnTo>
                    <a:pt x="364827" y="108493"/>
                  </a:lnTo>
                  <a:lnTo>
                    <a:pt x="318230" y="124680"/>
                  </a:lnTo>
                  <a:lnTo>
                    <a:pt x="276530" y="146849"/>
                  </a:lnTo>
                  <a:lnTo>
                    <a:pt x="240428" y="174252"/>
                  </a:lnTo>
                  <a:lnTo>
                    <a:pt x="210623" y="206140"/>
                  </a:lnTo>
                  <a:lnTo>
                    <a:pt x="187814" y="241765"/>
                  </a:lnTo>
                  <a:lnTo>
                    <a:pt x="172700" y="280379"/>
                  </a:lnTo>
                  <a:lnTo>
                    <a:pt x="165980" y="321232"/>
                  </a:lnTo>
                  <a:lnTo>
                    <a:pt x="168354" y="363577"/>
                  </a:lnTo>
                  <a:lnTo>
                    <a:pt x="166830" y="367133"/>
                  </a:lnTo>
                  <a:lnTo>
                    <a:pt x="124099" y="374956"/>
                  </a:lnTo>
                  <a:lnTo>
                    <a:pt x="85296" y="390469"/>
                  </a:lnTo>
                  <a:lnTo>
                    <a:pt x="51923" y="412889"/>
                  </a:lnTo>
                  <a:lnTo>
                    <a:pt x="25479" y="441428"/>
                  </a:lnTo>
                  <a:lnTo>
                    <a:pt x="6261" y="479072"/>
                  </a:lnTo>
                  <a:lnTo>
                    <a:pt x="0" y="518169"/>
                  </a:lnTo>
                  <a:lnTo>
                    <a:pt x="6064" y="556744"/>
                  </a:lnTo>
                  <a:lnTo>
                    <a:pt x="23824" y="592822"/>
                  </a:lnTo>
                  <a:lnTo>
                    <a:pt x="52646" y="624426"/>
                  </a:lnTo>
                  <a:lnTo>
                    <a:pt x="91900" y="649581"/>
                  </a:lnTo>
                  <a:lnTo>
                    <a:pt x="67542" y="675993"/>
                  </a:lnTo>
                  <a:lnTo>
                    <a:pt x="50959" y="705715"/>
                  </a:lnTo>
                  <a:lnTo>
                    <a:pt x="42591" y="737628"/>
                  </a:lnTo>
                  <a:lnTo>
                    <a:pt x="42878" y="770612"/>
                  </a:lnTo>
                  <a:lnTo>
                    <a:pt x="55293" y="809953"/>
                  </a:lnTo>
                  <a:lnTo>
                    <a:pt x="79163" y="844079"/>
                  </a:lnTo>
                  <a:lnTo>
                    <a:pt x="112522" y="871736"/>
                  </a:lnTo>
                  <a:lnTo>
                    <a:pt x="153406" y="891667"/>
                  </a:lnTo>
                  <a:lnTo>
                    <a:pt x="199850" y="902616"/>
                  </a:lnTo>
                  <a:lnTo>
                    <a:pt x="249888" y="903327"/>
                  </a:lnTo>
                  <a:lnTo>
                    <a:pt x="253317" y="908153"/>
                  </a:lnTo>
                  <a:lnTo>
                    <a:pt x="281530" y="940798"/>
                  </a:lnTo>
                  <a:lnTo>
                    <a:pt x="314440" y="969018"/>
                  </a:lnTo>
                  <a:lnTo>
                    <a:pt x="351346" y="992670"/>
                  </a:lnTo>
                  <a:lnTo>
                    <a:pt x="391548" y="1011612"/>
                  </a:lnTo>
                  <a:lnTo>
                    <a:pt x="434347" y="1025702"/>
                  </a:lnTo>
                  <a:lnTo>
                    <a:pt x="479042" y="1034797"/>
                  </a:lnTo>
                  <a:lnTo>
                    <a:pt x="524933" y="1038754"/>
                  </a:lnTo>
                  <a:lnTo>
                    <a:pt x="571320" y="1037431"/>
                  </a:lnTo>
                  <a:lnTo>
                    <a:pt x="617503" y="1030685"/>
                  </a:lnTo>
                  <a:lnTo>
                    <a:pt x="662780" y="1018374"/>
                  </a:lnTo>
                  <a:lnTo>
                    <a:pt x="706453" y="1000355"/>
                  </a:lnTo>
                  <a:lnTo>
                    <a:pt x="737598" y="1032034"/>
                  </a:lnTo>
                  <a:lnTo>
                    <a:pt x="774637" y="1058712"/>
                  </a:lnTo>
                  <a:lnTo>
                    <a:pt x="816699" y="1079865"/>
                  </a:lnTo>
                  <a:lnTo>
                    <a:pt x="862917" y="1094970"/>
                  </a:lnTo>
                  <a:lnTo>
                    <a:pt x="913948" y="1103610"/>
                  </a:lnTo>
                  <a:lnTo>
                    <a:pt x="964593" y="1104680"/>
                  </a:lnTo>
                  <a:lnTo>
                    <a:pt x="1013836" y="1098625"/>
                  </a:lnTo>
                  <a:lnTo>
                    <a:pt x="1060661" y="1085891"/>
                  </a:lnTo>
                  <a:lnTo>
                    <a:pt x="1104053" y="1066923"/>
                  </a:lnTo>
                  <a:lnTo>
                    <a:pt x="1142995" y="1042166"/>
                  </a:lnTo>
                  <a:lnTo>
                    <a:pt x="1176471" y="1012066"/>
                  </a:lnTo>
                  <a:lnTo>
                    <a:pt x="1203466" y="977068"/>
                  </a:lnTo>
                  <a:lnTo>
                    <a:pt x="1222962" y="937617"/>
                  </a:lnTo>
                  <a:lnTo>
                    <a:pt x="1253056" y="950651"/>
                  </a:lnTo>
                  <a:lnTo>
                    <a:pt x="1284923" y="960160"/>
                  </a:lnTo>
                  <a:lnTo>
                    <a:pt x="1318099" y="966049"/>
                  </a:lnTo>
                  <a:lnTo>
                    <a:pt x="1352121" y="968224"/>
                  </a:lnTo>
                  <a:lnTo>
                    <a:pt x="1402026" y="964459"/>
                  </a:lnTo>
                  <a:lnTo>
                    <a:pt x="1448582" y="953032"/>
                  </a:lnTo>
                  <a:lnTo>
                    <a:pt x="1490786" y="934747"/>
                  </a:lnTo>
                  <a:lnTo>
                    <a:pt x="1527635" y="910407"/>
                  </a:lnTo>
                  <a:lnTo>
                    <a:pt x="1558127" y="880817"/>
                  </a:lnTo>
                  <a:lnTo>
                    <a:pt x="1581257" y="846780"/>
                  </a:lnTo>
                  <a:lnTo>
                    <a:pt x="1596023" y="809100"/>
                  </a:lnTo>
                  <a:lnTo>
                    <a:pt x="1601422" y="768580"/>
                  </a:lnTo>
                  <a:lnTo>
                    <a:pt x="1637883" y="762391"/>
                  </a:lnTo>
                  <a:lnTo>
                    <a:pt x="1706043" y="739059"/>
                  </a:lnTo>
                  <a:lnTo>
                    <a:pt x="1775420" y="693378"/>
                  </a:lnTo>
                  <a:lnTo>
                    <a:pt x="1806120" y="660376"/>
                  </a:lnTo>
                  <a:lnTo>
                    <a:pt x="1828879" y="624153"/>
                  </a:lnTo>
                  <a:lnTo>
                    <a:pt x="1843549" y="585644"/>
                  </a:lnTo>
                  <a:lnTo>
                    <a:pt x="1849977" y="545784"/>
                  </a:lnTo>
                  <a:lnTo>
                    <a:pt x="1848014" y="505507"/>
                  </a:lnTo>
                  <a:lnTo>
                    <a:pt x="1837509" y="465747"/>
                  </a:lnTo>
                  <a:lnTo>
                    <a:pt x="1818312" y="427439"/>
                  </a:lnTo>
                  <a:lnTo>
                    <a:pt x="1790271" y="391517"/>
                  </a:lnTo>
                  <a:lnTo>
                    <a:pt x="1793292" y="385493"/>
                  </a:lnTo>
                  <a:lnTo>
                    <a:pt x="1796050" y="379420"/>
                  </a:lnTo>
                  <a:lnTo>
                    <a:pt x="1798522" y="373301"/>
                  </a:lnTo>
                  <a:lnTo>
                    <a:pt x="1800685" y="367133"/>
                  </a:lnTo>
                  <a:lnTo>
                    <a:pt x="1808629" y="324666"/>
                  </a:lnTo>
                  <a:lnTo>
                    <a:pt x="1804692" y="283194"/>
                  </a:lnTo>
                  <a:lnTo>
                    <a:pt x="1789839" y="244086"/>
                  </a:lnTo>
                  <a:lnTo>
                    <a:pt x="1765032" y="208710"/>
                  </a:lnTo>
                  <a:lnTo>
                    <a:pt x="1731237" y="178435"/>
                  </a:lnTo>
                  <a:lnTo>
                    <a:pt x="1689418" y="154628"/>
                  </a:lnTo>
                  <a:lnTo>
                    <a:pt x="1640538" y="138660"/>
                  </a:lnTo>
                  <a:lnTo>
                    <a:pt x="1631174" y="110561"/>
                  </a:lnTo>
                  <a:lnTo>
                    <a:pt x="1595729" y="60650"/>
                  </a:lnTo>
                  <a:lnTo>
                    <a:pt x="1530559" y="18345"/>
                  </a:lnTo>
                  <a:lnTo>
                    <a:pt x="1487104" y="5059"/>
                  </a:lnTo>
                  <a:lnTo>
                    <a:pt x="1441825" y="0"/>
                  </a:lnTo>
                  <a:close/>
                </a:path>
              </a:pathLst>
            </a:custGeom>
            <a:solidFill>
              <a:srgbClr val="4F81BC"/>
            </a:solidFill>
          </p:spPr>
          <p:txBody>
            <a:bodyPr wrap="square" lIns="0" tIns="0" rIns="0" bIns="0" rtlCol="0"/>
            <a:lstStyle/>
            <a:p>
              <a:endParaRPr/>
            </a:p>
          </p:txBody>
        </p:sp>
        <p:pic>
          <p:nvPicPr>
            <p:cNvPr id="9" name="object 9"/>
            <p:cNvPicPr/>
            <p:nvPr/>
          </p:nvPicPr>
          <p:blipFill>
            <a:blip r:embed="rId5" cstate="print"/>
            <a:stretch>
              <a:fillRect/>
            </a:stretch>
          </p:blipFill>
          <p:spPr>
            <a:xfrm>
              <a:off x="6726682" y="2816478"/>
              <a:ext cx="226695" cy="363855"/>
            </a:xfrm>
            <a:prstGeom prst="rect">
              <a:avLst/>
            </a:prstGeom>
          </p:spPr>
        </p:pic>
        <p:sp>
          <p:nvSpPr>
            <p:cNvPr id="10" name="object 10"/>
            <p:cNvSpPr/>
            <p:nvPr/>
          </p:nvSpPr>
          <p:spPr>
            <a:xfrm>
              <a:off x="5622972" y="1732684"/>
              <a:ext cx="1850389" cy="1104900"/>
            </a:xfrm>
            <a:custGeom>
              <a:avLst/>
              <a:gdLst/>
              <a:ahLst/>
              <a:cxnLst/>
              <a:rect l="l" t="t" r="r" b="b"/>
              <a:pathLst>
                <a:path w="1850390" h="1104900">
                  <a:moveTo>
                    <a:pt x="168354" y="363577"/>
                  </a:moveTo>
                  <a:lnTo>
                    <a:pt x="165980" y="321232"/>
                  </a:lnTo>
                  <a:lnTo>
                    <a:pt x="172700" y="280379"/>
                  </a:lnTo>
                  <a:lnTo>
                    <a:pt x="187814" y="241765"/>
                  </a:lnTo>
                  <a:lnTo>
                    <a:pt x="210623" y="206140"/>
                  </a:lnTo>
                  <a:lnTo>
                    <a:pt x="240428" y="174252"/>
                  </a:lnTo>
                  <a:lnTo>
                    <a:pt x="276530" y="146849"/>
                  </a:lnTo>
                  <a:lnTo>
                    <a:pt x="318230" y="124680"/>
                  </a:lnTo>
                  <a:lnTo>
                    <a:pt x="364827" y="108493"/>
                  </a:lnTo>
                  <a:lnTo>
                    <a:pt x="415623" y="99036"/>
                  </a:lnTo>
                  <a:lnTo>
                    <a:pt x="463735" y="97006"/>
                  </a:lnTo>
                  <a:lnTo>
                    <a:pt x="511239" y="101465"/>
                  </a:lnTo>
                  <a:lnTo>
                    <a:pt x="557195" y="112234"/>
                  </a:lnTo>
                  <a:lnTo>
                    <a:pt x="600662" y="129135"/>
                  </a:lnTo>
                  <a:lnTo>
                    <a:pt x="630500" y="93794"/>
                  </a:lnTo>
                  <a:lnTo>
                    <a:pt x="668159" y="65803"/>
                  </a:lnTo>
                  <a:lnTo>
                    <a:pt x="711790" y="45620"/>
                  </a:lnTo>
                  <a:lnTo>
                    <a:pt x="759542" y="33705"/>
                  </a:lnTo>
                  <a:lnTo>
                    <a:pt x="809565" y="30519"/>
                  </a:lnTo>
                  <a:lnTo>
                    <a:pt x="860007" y="36522"/>
                  </a:lnTo>
                  <a:lnTo>
                    <a:pt x="909018" y="52173"/>
                  </a:lnTo>
                  <a:lnTo>
                    <a:pt x="949916" y="74855"/>
                  </a:lnTo>
                  <a:lnTo>
                    <a:pt x="962104" y="83923"/>
                  </a:lnTo>
                  <a:lnTo>
                    <a:pt x="990207" y="50164"/>
                  </a:lnTo>
                  <a:lnTo>
                    <a:pt x="1026950" y="24501"/>
                  </a:lnTo>
                  <a:lnTo>
                    <a:pt x="1069943" y="7580"/>
                  </a:lnTo>
                  <a:lnTo>
                    <a:pt x="1116800" y="47"/>
                  </a:lnTo>
                  <a:lnTo>
                    <a:pt x="1165131" y="2546"/>
                  </a:lnTo>
                  <a:lnTo>
                    <a:pt x="1212548" y="15724"/>
                  </a:lnTo>
                  <a:lnTo>
                    <a:pt x="1248156" y="34584"/>
                  </a:lnTo>
                  <a:lnTo>
                    <a:pt x="1277572" y="59539"/>
                  </a:lnTo>
                  <a:lnTo>
                    <a:pt x="1312596" y="32937"/>
                  </a:lnTo>
                  <a:lnTo>
                    <a:pt x="1352816" y="14063"/>
                  </a:lnTo>
                  <a:lnTo>
                    <a:pt x="1396478" y="3042"/>
                  </a:lnTo>
                  <a:lnTo>
                    <a:pt x="1441825" y="0"/>
                  </a:lnTo>
                  <a:lnTo>
                    <a:pt x="1487104" y="5059"/>
                  </a:lnTo>
                  <a:lnTo>
                    <a:pt x="1530559" y="18345"/>
                  </a:lnTo>
                  <a:lnTo>
                    <a:pt x="1570434" y="39981"/>
                  </a:lnTo>
                  <a:lnTo>
                    <a:pt x="1616107" y="84368"/>
                  </a:lnTo>
                  <a:lnTo>
                    <a:pt x="1640538" y="138660"/>
                  </a:lnTo>
                  <a:lnTo>
                    <a:pt x="1689418" y="154628"/>
                  </a:lnTo>
                  <a:lnTo>
                    <a:pt x="1731237" y="178435"/>
                  </a:lnTo>
                  <a:lnTo>
                    <a:pt x="1765032" y="208710"/>
                  </a:lnTo>
                  <a:lnTo>
                    <a:pt x="1789839" y="244086"/>
                  </a:lnTo>
                  <a:lnTo>
                    <a:pt x="1804692" y="283194"/>
                  </a:lnTo>
                  <a:lnTo>
                    <a:pt x="1808629" y="324666"/>
                  </a:lnTo>
                  <a:lnTo>
                    <a:pt x="1800685" y="367133"/>
                  </a:lnTo>
                  <a:lnTo>
                    <a:pt x="1798522" y="373301"/>
                  </a:lnTo>
                  <a:lnTo>
                    <a:pt x="1796050" y="379420"/>
                  </a:lnTo>
                  <a:lnTo>
                    <a:pt x="1793292" y="385493"/>
                  </a:lnTo>
                  <a:lnTo>
                    <a:pt x="1790271" y="391517"/>
                  </a:lnTo>
                  <a:lnTo>
                    <a:pt x="1818312" y="427439"/>
                  </a:lnTo>
                  <a:lnTo>
                    <a:pt x="1837509" y="465747"/>
                  </a:lnTo>
                  <a:lnTo>
                    <a:pt x="1848014" y="505507"/>
                  </a:lnTo>
                  <a:lnTo>
                    <a:pt x="1849977" y="545784"/>
                  </a:lnTo>
                  <a:lnTo>
                    <a:pt x="1843549" y="585644"/>
                  </a:lnTo>
                  <a:lnTo>
                    <a:pt x="1828879" y="624153"/>
                  </a:lnTo>
                  <a:lnTo>
                    <a:pt x="1806120" y="660376"/>
                  </a:lnTo>
                  <a:lnTo>
                    <a:pt x="1775420" y="693378"/>
                  </a:lnTo>
                  <a:lnTo>
                    <a:pt x="1736931" y="722225"/>
                  </a:lnTo>
                  <a:lnTo>
                    <a:pt x="1672892" y="752499"/>
                  </a:lnTo>
                  <a:lnTo>
                    <a:pt x="1601422" y="768580"/>
                  </a:lnTo>
                  <a:lnTo>
                    <a:pt x="1596023" y="809100"/>
                  </a:lnTo>
                  <a:lnTo>
                    <a:pt x="1581257" y="846780"/>
                  </a:lnTo>
                  <a:lnTo>
                    <a:pt x="1558127" y="880817"/>
                  </a:lnTo>
                  <a:lnTo>
                    <a:pt x="1527635" y="910407"/>
                  </a:lnTo>
                  <a:lnTo>
                    <a:pt x="1490786" y="934747"/>
                  </a:lnTo>
                  <a:lnTo>
                    <a:pt x="1448582" y="953032"/>
                  </a:lnTo>
                  <a:lnTo>
                    <a:pt x="1402026" y="964459"/>
                  </a:lnTo>
                  <a:lnTo>
                    <a:pt x="1352121" y="968224"/>
                  </a:lnTo>
                  <a:lnTo>
                    <a:pt x="1318099" y="966049"/>
                  </a:lnTo>
                  <a:lnTo>
                    <a:pt x="1284923" y="960160"/>
                  </a:lnTo>
                  <a:lnTo>
                    <a:pt x="1253056" y="950651"/>
                  </a:lnTo>
                  <a:lnTo>
                    <a:pt x="1222962" y="937617"/>
                  </a:lnTo>
                  <a:lnTo>
                    <a:pt x="1203466" y="977068"/>
                  </a:lnTo>
                  <a:lnTo>
                    <a:pt x="1176471" y="1012066"/>
                  </a:lnTo>
                  <a:lnTo>
                    <a:pt x="1142995" y="1042166"/>
                  </a:lnTo>
                  <a:lnTo>
                    <a:pt x="1104053" y="1066923"/>
                  </a:lnTo>
                  <a:lnTo>
                    <a:pt x="1060661" y="1085891"/>
                  </a:lnTo>
                  <a:lnTo>
                    <a:pt x="1013836" y="1098625"/>
                  </a:lnTo>
                  <a:lnTo>
                    <a:pt x="964593" y="1104680"/>
                  </a:lnTo>
                  <a:lnTo>
                    <a:pt x="913948" y="1103610"/>
                  </a:lnTo>
                  <a:lnTo>
                    <a:pt x="862917" y="1094970"/>
                  </a:lnTo>
                  <a:lnTo>
                    <a:pt x="816699" y="1079865"/>
                  </a:lnTo>
                  <a:lnTo>
                    <a:pt x="774637" y="1058712"/>
                  </a:lnTo>
                  <a:lnTo>
                    <a:pt x="737598" y="1032034"/>
                  </a:lnTo>
                  <a:lnTo>
                    <a:pt x="706453" y="1000355"/>
                  </a:lnTo>
                  <a:lnTo>
                    <a:pt x="662780" y="1018374"/>
                  </a:lnTo>
                  <a:lnTo>
                    <a:pt x="617503" y="1030685"/>
                  </a:lnTo>
                  <a:lnTo>
                    <a:pt x="571320" y="1037431"/>
                  </a:lnTo>
                  <a:lnTo>
                    <a:pt x="524933" y="1038754"/>
                  </a:lnTo>
                  <a:lnTo>
                    <a:pt x="479042" y="1034797"/>
                  </a:lnTo>
                  <a:lnTo>
                    <a:pt x="434347" y="1025702"/>
                  </a:lnTo>
                  <a:lnTo>
                    <a:pt x="391548" y="1011612"/>
                  </a:lnTo>
                  <a:lnTo>
                    <a:pt x="351346" y="992670"/>
                  </a:lnTo>
                  <a:lnTo>
                    <a:pt x="314440" y="969018"/>
                  </a:lnTo>
                  <a:lnTo>
                    <a:pt x="281530" y="940798"/>
                  </a:lnTo>
                  <a:lnTo>
                    <a:pt x="253317" y="908153"/>
                  </a:lnTo>
                  <a:lnTo>
                    <a:pt x="252174" y="906502"/>
                  </a:lnTo>
                  <a:lnTo>
                    <a:pt x="251031" y="904978"/>
                  </a:lnTo>
                  <a:lnTo>
                    <a:pt x="249888" y="903327"/>
                  </a:lnTo>
                  <a:lnTo>
                    <a:pt x="199850" y="902616"/>
                  </a:lnTo>
                  <a:lnTo>
                    <a:pt x="153406" y="891667"/>
                  </a:lnTo>
                  <a:lnTo>
                    <a:pt x="112522" y="871736"/>
                  </a:lnTo>
                  <a:lnTo>
                    <a:pt x="79163" y="844079"/>
                  </a:lnTo>
                  <a:lnTo>
                    <a:pt x="55293" y="809953"/>
                  </a:lnTo>
                  <a:lnTo>
                    <a:pt x="42878" y="770612"/>
                  </a:lnTo>
                  <a:lnTo>
                    <a:pt x="42591" y="737628"/>
                  </a:lnTo>
                  <a:lnTo>
                    <a:pt x="50959" y="705715"/>
                  </a:lnTo>
                  <a:lnTo>
                    <a:pt x="67542" y="675993"/>
                  </a:lnTo>
                  <a:lnTo>
                    <a:pt x="91900" y="649581"/>
                  </a:lnTo>
                  <a:lnTo>
                    <a:pt x="52646" y="624426"/>
                  </a:lnTo>
                  <a:lnTo>
                    <a:pt x="23824" y="592822"/>
                  </a:lnTo>
                  <a:lnTo>
                    <a:pt x="6064" y="556744"/>
                  </a:lnTo>
                  <a:lnTo>
                    <a:pt x="0" y="518169"/>
                  </a:lnTo>
                  <a:lnTo>
                    <a:pt x="6261" y="479072"/>
                  </a:lnTo>
                  <a:lnTo>
                    <a:pt x="25479" y="441428"/>
                  </a:lnTo>
                  <a:lnTo>
                    <a:pt x="51923" y="412889"/>
                  </a:lnTo>
                  <a:lnTo>
                    <a:pt x="85296" y="390469"/>
                  </a:lnTo>
                  <a:lnTo>
                    <a:pt x="124099" y="374956"/>
                  </a:lnTo>
                  <a:lnTo>
                    <a:pt x="166830" y="367133"/>
                  </a:lnTo>
                  <a:lnTo>
                    <a:pt x="168354" y="363577"/>
                  </a:lnTo>
                  <a:close/>
                </a:path>
              </a:pathLst>
            </a:custGeom>
            <a:ln w="28575">
              <a:solidFill>
                <a:srgbClr val="244060"/>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6712394" y="2802191"/>
              <a:ext cx="255270" cy="392430"/>
            </a:xfrm>
            <a:prstGeom prst="rect">
              <a:avLst/>
            </a:prstGeom>
          </p:spPr>
        </p:pic>
        <p:sp>
          <p:nvSpPr>
            <p:cNvPr id="12" name="object 12"/>
            <p:cNvSpPr/>
            <p:nvPr/>
          </p:nvSpPr>
          <p:spPr>
            <a:xfrm>
              <a:off x="5716904" y="1788668"/>
              <a:ext cx="1695450" cy="940435"/>
            </a:xfrm>
            <a:custGeom>
              <a:avLst/>
              <a:gdLst/>
              <a:ahLst/>
              <a:cxnLst/>
              <a:rect l="l" t="t" r="r" b="b"/>
              <a:pathLst>
                <a:path w="1695450" h="940435">
                  <a:moveTo>
                    <a:pt x="108331" y="609600"/>
                  </a:moveTo>
                  <a:lnTo>
                    <a:pt x="80045" y="609639"/>
                  </a:lnTo>
                  <a:lnTo>
                    <a:pt x="52260" y="606202"/>
                  </a:lnTo>
                  <a:lnTo>
                    <a:pt x="25427" y="599384"/>
                  </a:lnTo>
                  <a:lnTo>
                    <a:pt x="0" y="589280"/>
                  </a:lnTo>
                </a:path>
                <a:path w="1695450" h="940435">
                  <a:moveTo>
                    <a:pt x="203962" y="832739"/>
                  </a:moveTo>
                  <a:lnTo>
                    <a:pt x="192416" y="836124"/>
                  </a:lnTo>
                  <a:lnTo>
                    <a:pt x="180657" y="838866"/>
                  </a:lnTo>
                  <a:lnTo>
                    <a:pt x="168707" y="840990"/>
                  </a:lnTo>
                  <a:lnTo>
                    <a:pt x="156591" y="842518"/>
                  </a:lnTo>
                </a:path>
                <a:path w="1695450" h="940435">
                  <a:moveTo>
                    <a:pt x="612394" y="939927"/>
                  </a:moveTo>
                  <a:lnTo>
                    <a:pt x="604178" y="929264"/>
                  </a:lnTo>
                  <a:lnTo>
                    <a:pt x="596677" y="918257"/>
                  </a:lnTo>
                  <a:lnTo>
                    <a:pt x="589891" y="906940"/>
                  </a:lnTo>
                  <a:lnTo>
                    <a:pt x="583819" y="895350"/>
                  </a:lnTo>
                </a:path>
                <a:path w="1695450" h="940435">
                  <a:moveTo>
                    <a:pt x="1140714" y="828929"/>
                  </a:moveTo>
                  <a:lnTo>
                    <a:pt x="1138999" y="841281"/>
                  </a:lnTo>
                  <a:lnTo>
                    <a:pt x="1136523" y="853551"/>
                  </a:lnTo>
                  <a:lnTo>
                    <a:pt x="1133284" y="865701"/>
                  </a:lnTo>
                  <a:lnTo>
                    <a:pt x="1129284" y="877697"/>
                  </a:lnTo>
                </a:path>
                <a:path w="1695450" h="940435">
                  <a:moveTo>
                    <a:pt x="1367409" y="527177"/>
                  </a:moveTo>
                  <a:lnTo>
                    <a:pt x="1414863" y="551789"/>
                  </a:lnTo>
                  <a:lnTo>
                    <a:pt x="1453612" y="583808"/>
                  </a:lnTo>
                  <a:lnTo>
                    <a:pt x="1482541" y="621771"/>
                  </a:lnTo>
                  <a:lnTo>
                    <a:pt x="1500533" y="664215"/>
                  </a:lnTo>
                  <a:lnTo>
                    <a:pt x="1506474" y="709676"/>
                  </a:lnTo>
                </a:path>
                <a:path w="1695450" h="940435">
                  <a:moveTo>
                    <a:pt x="1695450" y="332867"/>
                  </a:moveTo>
                  <a:lnTo>
                    <a:pt x="1683714" y="352079"/>
                  </a:lnTo>
                  <a:lnTo>
                    <a:pt x="1669383" y="369982"/>
                  </a:lnTo>
                  <a:lnTo>
                    <a:pt x="1652623" y="386409"/>
                  </a:lnTo>
                  <a:lnTo>
                    <a:pt x="1633601" y="401193"/>
                  </a:lnTo>
                </a:path>
                <a:path w="1695450" h="940435">
                  <a:moveTo>
                    <a:pt x="1546860" y="78867"/>
                  </a:moveTo>
                  <a:lnTo>
                    <a:pt x="1548411" y="86891"/>
                  </a:lnTo>
                  <a:lnTo>
                    <a:pt x="1549463" y="94964"/>
                  </a:lnTo>
                  <a:lnTo>
                    <a:pt x="1550038" y="103084"/>
                  </a:lnTo>
                  <a:lnTo>
                    <a:pt x="1550162" y="111252"/>
                  </a:lnTo>
                </a:path>
                <a:path w="1695450" h="940435">
                  <a:moveTo>
                    <a:pt x="1151381" y="41148"/>
                  </a:moveTo>
                  <a:lnTo>
                    <a:pt x="1157950" y="30200"/>
                  </a:lnTo>
                  <a:lnTo>
                    <a:pt x="1165447" y="19669"/>
                  </a:lnTo>
                  <a:lnTo>
                    <a:pt x="1173849" y="9590"/>
                  </a:lnTo>
                  <a:lnTo>
                    <a:pt x="1183131" y="0"/>
                  </a:lnTo>
                </a:path>
                <a:path w="1695450" h="940435">
                  <a:moveTo>
                    <a:pt x="854710" y="60833"/>
                  </a:moveTo>
                  <a:lnTo>
                    <a:pt x="857521" y="51669"/>
                  </a:lnTo>
                  <a:lnTo>
                    <a:pt x="861012" y="42672"/>
                  </a:lnTo>
                  <a:lnTo>
                    <a:pt x="865193" y="33865"/>
                  </a:lnTo>
                  <a:lnTo>
                    <a:pt x="870076" y="25273"/>
                  </a:lnTo>
                </a:path>
                <a:path w="1695450" h="940435">
                  <a:moveTo>
                    <a:pt x="506475" y="72898"/>
                  </a:moveTo>
                  <a:lnTo>
                    <a:pt x="521329" y="80492"/>
                  </a:lnTo>
                  <a:lnTo>
                    <a:pt x="535574" y="88788"/>
                  </a:lnTo>
                  <a:lnTo>
                    <a:pt x="549177" y="97776"/>
                  </a:lnTo>
                  <a:lnTo>
                    <a:pt x="562102" y="107442"/>
                  </a:lnTo>
                </a:path>
                <a:path w="1695450" h="940435">
                  <a:moveTo>
                    <a:pt x="84074" y="343916"/>
                  </a:moveTo>
                  <a:lnTo>
                    <a:pt x="81029" y="334992"/>
                  </a:lnTo>
                  <a:lnTo>
                    <a:pt x="78390" y="325961"/>
                  </a:lnTo>
                  <a:lnTo>
                    <a:pt x="76180" y="316859"/>
                  </a:lnTo>
                  <a:lnTo>
                    <a:pt x="74422" y="307721"/>
                  </a:lnTo>
                </a:path>
              </a:pathLst>
            </a:custGeom>
            <a:ln w="28575">
              <a:solidFill>
                <a:srgbClr val="244060"/>
              </a:solidFill>
            </a:ln>
          </p:spPr>
          <p:txBody>
            <a:bodyPr wrap="square" lIns="0" tIns="0" rIns="0" bIns="0" rtlCol="0"/>
            <a:lstStyle/>
            <a:p>
              <a:endParaRPr/>
            </a:p>
          </p:txBody>
        </p:sp>
      </p:grpSp>
      <p:sp>
        <p:nvSpPr>
          <p:cNvPr id="13" name="object 13"/>
          <p:cNvSpPr txBox="1"/>
          <p:nvPr/>
        </p:nvSpPr>
        <p:spPr>
          <a:xfrm>
            <a:off x="5996685" y="1956752"/>
            <a:ext cx="970915" cy="567055"/>
          </a:xfrm>
          <a:prstGeom prst="rect">
            <a:avLst/>
          </a:prstGeom>
        </p:spPr>
        <p:txBody>
          <a:bodyPr vert="horz" wrap="square" lIns="0" tIns="27940" rIns="0" bIns="0" rtlCol="0">
            <a:spAutoFit/>
          </a:bodyPr>
          <a:lstStyle/>
          <a:p>
            <a:pPr marL="50165" marR="5080" indent="-38100">
              <a:lnSpc>
                <a:spcPts val="2100"/>
              </a:lnSpc>
              <a:spcBef>
                <a:spcPts val="220"/>
              </a:spcBef>
            </a:pPr>
            <a:r>
              <a:rPr sz="1800">
                <a:solidFill>
                  <a:srgbClr val="FFFFFF"/>
                </a:solidFill>
                <a:latin typeface="Trebuchet MS"/>
                <a:cs typeface="Trebuchet MS"/>
              </a:rPr>
              <a:t>Takes</a:t>
            </a:r>
            <a:r>
              <a:rPr sz="1800" spc="125">
                <a:solidFill>
                  <a:srgbClr val="FFFFFF"/>
                </a:solidFill>
                <a:latin typeface="Trebuchet MS"/>
                <a:cs typeface="Trebuchet MS"/>
              </a:rPr>
              <a:t> </a:t>
            </a:r>
            <a:r>
              <a:rPr sz="1800" spc="35">
                <a:solidFill>
                  <a:srgbClr val="FFFFFF"/>
                </a:solidFill>
                <a:latin typeface="Trebuchet MS"/>
                <a:cs typeface="Trebuchet MS"/>
              </a:rPr>
              <a:t>up </a:t>
            </a:r>
            <a:r>
              <a:rPr sz="1800" spc="40">
                <a:solidFill>
                  <a:srgbClr val="FFFFFF"/>
                </a:solidFill>
                <a:latin typeface="Trebuchet MS"/>
                <a:cs typeface="Trebuchet MS"/>
              </a:rPr>
              <a:t>memory</a:t>
            </a:r>
            <a:endParaRPr sz="1800">
              <a:latin typeface="Trebuchet MS"/>
              <a:cs typeface="Trebuchet MS"/>
            </a:endParaRPr>
          </a:p>
        </p:txBody>
      </p:sp>
      <p:sp>
        <p:nvSpPr>
          <p:cNvPr id="15" name="object 15"/>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2395">
              <a:lnSpc>
                <a:spcPct val="100000"/>
              </a:lnSpc>
            </a:pPr>
            <a:r>
              <a:rPr spc="-25"/>
              <a:t>76</a:t>
            </a:r>
          </a:p>
        </p:txBody>
      </p:sp>
      <p:sp>
        <p:nvSpPr>
          <p:cNvPr id="14" name="object 14"/>
          <p:cNvSpPr txBox="1"/>
          <p:nvPr/>
        </p:nvSpPr>
        <p:spPr>
          <a:xfrm>
            <a:off x="402907" y="3055937"/>
            <a:ext cx="9417050" cy="2698750"/>
          </a:xfrm>
          <a:prstGeom prst="rect">
            <a:avLst/>
          </a:prstGeom>
        </p:spPr>
        <p:txBody>
          <a:bodyPr vert="horz" wrap="square" lIns="0" tIns="15875" rIns="0" bIns="0" rtlCol="0">
            <a:spAutoFit/>
          </a:bodyPr>
          <a:lstStyle/>
          <a:p>
            <a:pPr marL="3566160">
              <a:lnSpc>
                <a:spcPct val="100000"/>
              </a:lnSpc>
              <a:spcBef>
                <a:spcPts val="125"/>
              </a:spcBef>
            </a:pPr>
            <a:r>
              <a:rPr sz="4125" spc="135" baseline="-21212">
                <a:latin typeface="Cambria Math"/>
                <a:cs typeface="Cambria Math"/>
              </a:rPr>
              <a:t>𝑋</a:t>
            </a:r>
            <a:r>
              <a:rPr sz="2000" spc="90">
                <a:latin typeface="Cambria Math"/>
                <a:cs typeface="Cambria Math"/>
              </a:rPr>
              <a:t>𝐼𝑛𝑡8</a:t>
            </a:r>
            <a:r>
              <a:rPr sz="2000" spc="25">
                <a:latin typeface="Cambria Math"/>
                <a:cs typeface="Cambria Math"/>
              </a:rPr>
              <a:t>  </a:t>
            </a:r>
            <a:r>
              <a:rPr sz="4125" baseline="-21212">
                <a:latin typeface="Cambria Math"/>
                <a:cs typeface="Cambria Math"/>
              </a:rPr>
              <a:t>=</a:t>
            </a:r>
            <a:r>
              <a:rPr sz="4125" spc="315" baseline="-21212">
                <a:latin typeface="Cambria Math"/>
                <a:cs typeface="Cambria Math"/>
              </a:rPr>
              <a:t> </a:t>
            </a:r>
            <a:r>
              <a:rPr sz="4125" spc="97" baseline="-21212">
                <a:latin typeface="Cambria Math"/>
                <a:cs typeface="Cambria Math"/>
              </a:rPr>
              <a:t>𝑟𝑜𝑢𝑛𝑑(𝑐</a:t>
            </a:r>
            <a:r>
              <a:rPr sz="2000" spc="65">
                <a:latin typeface="Cambria Math"/>
                <a:cs typeface="Cambria Math"/>
              </a:rPr>
              <a:t>𝐹𝑃32</a:t>
            </a:r>
            <a:r>
              <a:rPr sz="4125" spc="97" baseline="-21212">
                <a:latin typeface="Cambria Math"/>
                <a:cs typeface="Cambria Math"/>
              </a:rPr>
              <a:t>𝑋</a:t>
            </a:r>
            <a:r>
              <a:rPr sz="2000" spc="65">
                <a:latin typeface="Cambria Math"/>
                <a:cs typeface="Cambria Math"/>
              </a:rPr>
              <a:t>𝐹𝑃32</a:t>
            </a:r>
            <a:r>
              <a:rPr sz="4125" spc="97" baseline="-21212">
                <a:latin typeface="Cambria Math"/>
                <a:cs typeface="Cambria Math"/>
              </a:rPr>
              <a:t>)</a:t>
            </a:r>
            <a:endParaRPr sz="4125" baseline="-21212">
              <a:latin typeface="Cambria Math"/>
              <a:cs typeface="Cambria Math"/>
            </a:endParaRPr>
          </a:p>
          <a:p>
            <a:pPr>
              <a:lnSpc>
                <a:spcPct val="100000"/>
              </a:lnSpc>
            </a:pPr>
            <a:endParaRPr sz="2000">
              <a:latin typeface="Cambria Math"/>
              <a:cs typeface="Cambria Math"/>
            </a:endParaRPr>
          </a:p>
          <a:p>
            <a:pPr>
              <a:lnSpc>
                <a:spcPct val="100000"/>
              </a:lnSpc>
              <a:spcBef>
                <a:spcPts val="1345"/>
              </a:spcBef>
            </a:pPr>
            <a:endParaRPr sz="2000">
              <a:latin typeface="Cambria Math"/>
              <a:cs typeface="Cambria Math"/>
            </a:endParaRPr>
          </a:p>
          <a:p>
            <a:pPr marL="38100">
              <a:lnSpc>
                <a:spcPct val="100000"/>
              </a:lnSpc>
            </a:pPr>
            <a:r>
              <a:rPr sz="2750" spc="150">
                <a:solidFill>
                  <a:srgbClr val="464646"/>
                </a:solidFill>
                <a:latin typeface="Trebuchet MS"/>
                <a:cs typeface="Trebuchet MS"/>
              </a:rPr>
              <a:t>Which</a:t>
            </a:r>
            <a:r>
              <a:rPr sz="2750" spc="-120">
                <a:solidFill>
                  <a:srgbClr val="464646"/>
                </a:solidFill>
                <a:latin typeface="Trebuchet MS"/>
                <a:cs typeface="Trebuchet MS"/>
              </a:rPr>
              <a:t> </a:t>
            </a:r>
            <a:r>
              <a:rPr sz="2750" spc="220">
                <a:solidFill>
                  <a:srgbClr val="464646"/>
                </a:solidFill>
                <a:latin typeface="Trebuchet MS"/>
                <a:cs typeface="Trebuchet MS"/>
              </a:rPr>
              <a:t>is</a:t>
            </a:r>
            <a:r>
              <a:rPr sz="2750" spc="-105">
                <a:solidFill>
                  <a:srgbClr val="464646"/>
                </a:solidFill>
                <a:latin typeface="Trebuchet MS"/>
                <a:cs typeface="Trebuchet MS"/>
              </a:rPr>
              <a:t> </a:t>
            </a:r>
            <a:r>
              <a:rPr sz="2750" spc="65">
                <a:solidFill>
                  <a:srgbClr val="464646"/>
                </a:solidFill>
                <a:latin typeface="Trebuchet MS"/>
                <a:cs typeface="Trebuchet MS"/>
              </a:rPr>
              <a:t>not</a:t>
            </a:r>
            <a:r>
              <a:rPr sz="2750" spc="-80">
                <a:solidFill>
                  <a:srgbClr val="464646"/>
                </a:solidFill>
                <a:latin typeface="Trebuchet MS"/>
                <a:cs typeface="Trebuchet MS"/>
              </a:rPr>
              <a:t> </a:t>
            </a:r>
            <a:r>
              <a:rPr sz="2750" spc="145">
                <a:solidFill>
                  <a:srgbClr val="464646"/>
                </a:solidFill>
                <a:latin typeface="Trebuchet MS"/>
                <a:cs typeface="Trebuchet MS"/>
              </a:rPr>
              <a:t>an</a:t>
            </a:r>
            <a:r>
              <a:rPr sz="2750" spc="-110">
                <a:solidFill>
                  <a:srgbClr val="464646"/>
                </a:solidFill>
                <a:latin typeface="Trebuchet MS"/>
                <a:cs typeface="Trebuchet MS"/>
              </a:rPr>
              <a:t> </a:t>
            </a:r>
            <a:r>
              <a:rPr sz="2750" spc="85">
                <a:solidFill>
                  <a:srgbClr val="464646"/>
                </a:solidFill>
                <a:latin typeface="Trebuchet MS"/>
                <a:cs typeface="Trebuchet MS"/>
              </a:rPr>
              <a:t>issue,</a:t>
            </a:r>
            <a:r>
              <a:rPr sz="2750" spc="-100">
                <a:solidFill>
                  <a:srgbClr val="464646"/>
                </a:solidFill>
                <a:latin typeface="Trebuchet MS"/>
                <a:cs typeface="Trebuchet MS"/>
              </a:rPr>
              <a:t> </a:t>
            </a:r>
            <a:r>
              <a:rPr sz="2750" spc="229">
                <a:solidFill>
                  <a:srgbClr val="464646"/>
                </a:solidFill>
                <a:latin typeface="Trebuchet MS"/>
                <a:cs typeface="Trebuchet MS"/>
              </a:rPr>
              <a:t>as</a:t>
            </a:r>
            <a:r>
              <a:rPr sz="2750" spc="-95">
                <a:solidFill>
                  <a:srgbClr val="464646"/>
                </a:solidFill>
                <a:latin typeface="Trebuchet MS"/>
                <a:cs typeface="Trebuchet MS"/>
              </a:rPr>
              <a:t> </a:t>
            </a:r>
            <a:r>
              <a:rPr sz="2750">
                <a:solidFill>
                  <a:srgbClr val="464646"/>
                </a:solidFill>
                <a:latin typeface="Trebuchet MS"/>
                <a:cs typeface="Trebuchet MS"/>
              </a:rPr>
              <a:t>it’s</a:t>
            </a:r>
            <a:r>
              <a:rPr sz="2750" spc="-105">
                <a:solidFill>
                  <a:srgbClr val="464646"/>
                </a:solidFill>
                <a:latin typeface="Trebuchet MS"/>
                <a:cs typeface="Trebuchet MS"/>
              </a:rPr>
              <a:t> </a:t>
            </a:r>
            <a:r>
              <a:rPr sz="2750" spc="90">
                <a:solidFill>
                  <a:srgbClr val="464646"/>
                </a:solidFill>
                <a:latin typeface="Trebuchet MS"/>
                <a:cs typeface="Trebuchet MS"/>
              </a:rPr>
              <a:t>just</a:t>
            </a:r>
            <a:r>
              <a:rPr sz="2750" spc="-80">
                <a:solidFill>
                  <a:srgbClr val="464646"/>
                </a:solidFill>
                <a:latin typeface="Trebuchet MS"/>
                <a:cs typeface="Trebuchet MS"/>
              </a:rPr>
              <a:t> </a:t>
            </a:r>
            <a:r>
              <a:rPr sz="2750" spc="-490">
                <a:solidFill>
                  <a:srgbClr val="464646"/>
                </a:solidFill>
                <a:latin typeface="Trebuchet MS"/>
                <a:cs typeface="Trebuchet MS"/>
              </a:rPr>
              <a:t>1</a:t>
            </a:r>
            <a:r>
              <a:rPr sz="2750" spc="-120">
                <a:solidFill>
                  <a:srgbClr val="464646"/>
                </a:solidFill>
                <a:latin typeface="Trebuchet MS"/>
                <a:cs typeface="Trebuchet MS"/>
              </a:rPr>
              <a:t> </a:t>
            </a:r>
            <a:r>
              <a:rPr sz="2750" spc="55">
                <a:solidFill>
                  <a:srgbClr val="464646"/>
                </a:solidFill>
                <a:latin typeface="Trebuchet MS"/>
                <a:cs typeface="Trebuchet MS"/>
              </a:rPr>
              <a:t>constant.</a:t>
            </a:r>
            <a:r>
              <a:rPr sz="2750" spc="-150">
                <a:solidFill>
                  <a:srgbClr val="464646"/>
                </a:solidFill>
                <a:latin typeface="Trebuchet MS"/>
                <a:cs typeface="Trebuchet MS"/>
              </a:rPr>
              <a:t> </a:t>
            </a:r>
            <a:r>
              <a:rPr sz="2750" spc="160">
                <a:solidFill>
                  <a:srgbClr val="464646"/>
                </a:solidFill>
                <a:latin typeface="Trebuchet MS"/>
                <a:cs typeface="Trebuchet MS"/>
              </a:rPr>
              <a:t>Right?</a:t>
            </a:r>
            <a:endParaRPr sz="2750">
              <a:latin typeface="Trebuchet MS"/>
              <a:cs typeface="Trebuchet MS"/>
            </a:endParaRPr>
          </a:p>
          <a:p>
            <a:pPr>
              <a:lnSpc>
                <a:spcPct val="100000"/>
              </a:lnSpc>
              <a:spcBef>
                <a:spcPts val="1885"/>
              </a:spcBef>
            </a:pPr>
            <a:endParaRPr sz="2750">
              <a:latin typeface="Trebuchet MS"/>
              <a:cs typeface="Trebuchet MS"/>
            </a:endParaRPr>
          </a:p>
          <a:p>
            <a:pPr marL="38100">
              <a:lnSpc>
                <a:spcPct val="100000"/>
              </a:lnSpc>
            </a:pPr>
            <a:r>
              <a:rPr sz="2750" spc="-20">
                <a:solidFill>
                  <a:srgbClr val="464646"/>
                </a:solidFill>
                <a:latin typeface="Trebuchet MS"/>
                <a:cs typeface="Trebuchet MS"/>
              </a:rPr>
              <a:t>Now,</a:t>
            </a:r>
            <a:r>
              <a:rPr sz="2750" spc="-114">
                <a:solidFill>
                  <a:srgbClr val="464646"/>
                </a:solidFill>
                <a:latin typeface="Trebuchet MS"/>
                <a:cs typeface="Trebuchet MS"/>
              </a:rPr>
              <a:t> </a:t>
            </a:r>
            <a:r>
              <a:rPr sz="2750">
                <a:solidFill>
                  <a:srgbClr val="464646"/>
                </a:solidFill>
                <a:latin typeface="Trebuchet MS"/>
                <a:cs typeface="Trebuchet MS"/>
              </a:rPr>
              <a:t>if</a:t>
            </a:r>
            <a:r>
              <a:rPr sz="2750" spc="-15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140">
                <a:solidFill>
                  <a:srgbClr val="464646"/>
                </a:solidFill>
                <a:latin typeface="Trebuchet MS"/>
                <a:cs typeface="Trebuchet MS"/>
              </a:rPr>
              <a:t>think</a:t>
            </a:r>
            <a:r>
              <a:rPr sz="2750" spc="-170">
                <a:solidFill>
                  <a:srgbClr val="464646"/>
                </a:solidFill>
                <a:latin typeface="Trebuchet MS"/>
                <a:cs typeface="Trebuchet MS"/>
              </a:rPr>
              <a:t> </a:t>
            </a:r>
            <a:r>
              <a:rPr sz="2750" spc="110">
                <a:solidFill>
                  <a:srgbClr val="464646"/>
                </a:solidFill>
                <a:latin typeface="Trebuchet MS"/>
                <a:cs typeface="Trebuchet MS"/>
              </a:rPr>
              <a:t>about</a:t>
            </a:r>
            <a:r>
              <a:rPr sz="2750" spc="-160">
                <a:solidFill>
                  <a:srgbClr val="464646"/>
                </a:solidFill>
                <a:latin typeface="Trebuchet MS"/>
                <a:cs typeface="Trebuchet MS"/>
              </a:rPr>
              <a:t> </a:t>
            </a:r>
            <a:r>
              <a:rPr sz="2750" spc="155">
                <a:solidFill>
                  <a:srgbClr val="464646"/>
                </a:solidFill>
                <a:latin typeface="Trebuchet MS"/>
                <a:cs typeface="Trebuchet MS"/>
              </a:rPr>
              <a:t>this</a:t>
            </a:r>
            <a:r>
              <a:rPr sz="2750" spc="-110">
                <a:solidFill>
                  <a:srgbClr val="464646"/>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14">
                <a:solidFill>
                  <a:srgbClr val="464646"/>
                </a:solidFill>
                <a:latin typeface="Trebuchet MS"/>
                <a:cs typeface="Trebuchet MS"/>
              </a:rPr>
              <a:t>terms</a:t>
            </a:r>
            <a:r>
              <a:rPr sz="2750" spc="-185">
                <a:solidFill>
                  <a:srgbClr val="464646"/>
                </a:solidFill>
                <a:latin typeface="Trebuchet MS"/>
                <a:cs typeface="Trebuchet MS"/>
              </a:rPr>
              <a:t> </a:t>
            </a:r>
            <a:r>
              <a:rPr sz="2750">
                <a:solidFill>
                  <a:srgbClr val="464646"/>
                </a:solidFill>
                <a:latin typeface="Trebuchet MS"/>
                <a:cs typeface="Trebuchet MS"/>
              </a:rPr>
              <a:t>of</a:t>
            </a:r>
            <a:r>
              <a:rPr sz="2750" spc="-155">
                <a:solidFill>
                  <a:srgbClr val="464646"/>
                </a:solidFill>
                <a:latin typeface="Trebuchet MS"/>
                <a:cs typeface="Trebuchet MS"/>
              </a:rPr>
              <a:t> </a:t>
            </a:r>
            <a:r>
              <a:rPr sz="2750" spc="80">
                <a:solidFill>
                  <a:srgbClr val="464646"/>
                </a:solidFill>
                <a:latin typeface="Trebuchet MS"/>
                <a:cs typeface="Trebuchet MS"/>
              </a:rPr>
              <a:t>neural</a:t>
            </a:r>
            <a:r>
              <a:rPr sz="2750" spc="-125">
                <a:solidFill>
                  <a:srgbClr val="464646"/>
                </a:solidFill>
                <a:latin typeface="Trebuchet MS"/>
                <a:cs typeface="Trebuchet MS"/>
              </a:rPr>
              <a:t> </a:t>
            </a:r>
            <a:r>
              <a:rPr sz="2750" spc="-10">
                <a:solidFill>
                  <a:srgbClr val="464646"/>
                </a:solidFill>
                <a:latin typeface="Trebuchet MS"/>
                <a:cs typeface="Trebuchet MS"/>
              </a:rPr>
              <a:t>networks….</a:t>
            </a:r>
            <a:endParaRPr sz="2750">
              <a:latin typeface="Trebuchet MS"/>
              <a:cs typeface="Trebuchet M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7" name="object 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12395">
              <a:lnSpc>
                <a:spcPct val="100000"/>
              </a:lnSpc>
            </a:pPr>
            <a:r>
              <a:rPr spc="-25"/>
              <a:t>77</a:t>
            </a:r>
          </a:p>
        </p:txBody>
      </p:sp>
      <p:sp>
        <p:nvSpPr>
          <p:cNvPr id="4" name="object 4"/>
          <p:cNvSpPr txBox="1"/>
          <p:nvPr/>
        </p:nvSpPr>
        <p:spPr>
          <a:xfrm>
            <a:off x="5422265" y="3382073"/>
            <a:ext cx="1357630" cy="266065"/>
          </a:xfrm>
          <a:prstGeom prst="rect">
            <a:avLst/>
          </a:prstGeom>
        </p:spPr>
        <p:txBody>
          <a:bodyPr vert="horz" wrap="square" lIns="0" tIns="15875" rIns="0" bIns="0" rtlCol="0">
            <a:spAutoFit/>
          </a:bodyPr>
          <a:lstStyle/>
          <a:p>
            <a:pPr marL="12700">
              <a:lnSpc>
                <a:spcPct val="100000"/>
              </a:lnSpc>
              <a:spcBef>
                <a:spcPts val="125"/>
              </a:spcBef>
            </a:pPr>
            <a:r>
              <a:rPr sz="1550" spc="60">
                <a:latin typeface="Trebuchet MS"/>
                <a:cs typeface="Trebuchet MS"/>
              </a:rPr>
              <a:t>Weight</a:t>
            </a:r>
            <a:r>
              <a:rPr sz="1550" spc="-95">
                <a:latin typeface="Trebuchet MS"/>
                <a:cs typeface="Trebuchet MS"/>
              </a:rPr>
              <a:t> </a:t>
            </a:r>
            <a:r>
              <a:rPr sz="1550" spc="-10">
                <a:latin typeface="Trebuchet MS"/>
                <a:cs typeface="Trebuchet MS"/>
              </a:rPr>
              <a:t>Tensor</a:t>
            </a:r>
            <a:endParaRPr sz="1550">
              <a:latin typeface="Trebuchet MS"/>
              <a:cs typeface="Trebuchet MS"/>
            </a:endParaRPr>
          </a:p>
        </p:txBody>
      </p:sp>
      <p:graphicFrame>
        <p:nvGraphicFramePr>
          <p:cNvPr id="5" name="object 5"/>
          <p:cNvGraphicFramePr>
            <a:graphicFrameLocks noGrp="1"/>
          </p:cNvGraphicFramePr>
          <p:nvPr/>
        </p:nvGraphicFramePr>
        <p:xfrm>
          <a:off x="4876863" y="3829113"/>
          <a:ext cx="2438400" cy="2227580"/>
        </p:xfrm>
        <a:graphic>
          <a:graphicData uri="http://schemas.openxmlformats.org/drawingml/2006/table">
            <a:tbl>
              <a:tblPr firstRow="1" bandRow="1">
                <a:tableStyleId>{2D5ABB26-0587-4C30-8999-92F81FD0307C}</a:tableStyleId>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95300">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tblGrid>
              <a:tr h="438150">
                <a:tc>
                  <a:txBody>
                    <a:bodyPr/>
                    <a:lstStyle/>
                    <a:p>
                      <a:pPr marL="7620" algn="ctr">
                        <a:lnSpc>
                          <a:spcPct val="100000"/>
                        </a:lnSpc>
                        <a:spcBef>
                          <a:spcPts val="919"/>
                        </a:spcBef>
                      </a:pPr>
                      <a:r>
                        <a:rPr sz="1200" spc="-25">
                          <a:latin typeface="Trebuchet MS"/>
                          <a:cs typeface="Trebuchet MS"/>
                        </a:rPr>
                        <a:t>-0.7</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7620" algn="ctr">
                        <a:lnSpc>
                          <a:spcPct val="100000"/>
                        </a:lnSpc>
                        <a:spcBef>
                          <a:spcPts val="919"/>
                        </a:spcBef>
                      </a:pPr>
                      <a:r>
                        <a:rPr sz="1200" spc="-25">
                          <a:latin typeface="Trebuchet MS"/>
                          <a:cs typeface="Trebuchet MS"/>
                        </a:rPr>
                        <a:t>-0.3</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0.0</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R="635" algn="ctr">
                        <a:lnSpc>
                          <a:spcPct val="100000"/>
                        </a:lnSpc>
                        <a:spcBef>
                          <a:spcPts val="919"/>
                        </a:spcBef>
                      </a:pPr>
                      <a:r>
                        <a:rPr sz="1200" spc="-25">
                          <a:latin typeface="Trebuchet MS"/>
                          <a:cs typeface="Trebuchet MS"/>
                        </a:rPr>
                        <a:t>-0.4</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R="635" algn="ctr">
                        <a:lnSpc>
                          <a:spcPct val="100000"/>
                        </a:lnSpc>
                        <a:spcBef>
                          <a:spcPts val="919"/>
                        </a:spcBef>
                      </a:pPr>
                      <a:r>
                        <a:rPr sz="1200" spc="-25">
                          <a:latin typeface="Trebuchet MS"/>
                          <a:cs typeface="Trebuchet MS"/>
                        </a:rPr>
                        <a:t>0.3</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447675">
                <a:tc>
                  <a:txBody>
                    <a:bodyPr/>
                    <a:lstStyle/>
                    <a:p>
                      <a:pPr marL="9525" algn="ctr">
                        <a:lnSpc>
                          <a:spcPct val="100000"/>
                        </a:lnSpc>
                        <a:spcBef>
                          <a:spcPts val="975"/>
                        </a:spcBef>
                      </a:pPr>
                      <a:r>
                        <a:rPr sz="1200" spc="-25">
                          <a:latin typeface="Trebuchet MS"/>
                          <a:cs typeface="Trebuchet MS"/>
                        </a:rPr>
                        <a:t>-1.0</a:t>
                      </a:r>
                      <a:endParaRPr sz="1200">
                        <a:latin typeface="Trebuchet MS"/>
                        <a:cs typeface="Trebuchet MS"/>
                      </a:endParaRPr>
                    </a:p>
                  </a:txBody>
                  <a:tcPr marL="0" marR="0" marT="1238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7620" algn="ctr">
                        <a:lnSpc>
                          <a:spcPct val="100000"/>
                        </a:lnSpc>
                        <a:spcBef>
                          <a:spcPts val="975"/>
                        </a:spcBef>
                      </a:pPr>
                      <a:r>
                        <a:rPr sz="1200" spc="-25">
                          <a:latin typeface="Trebuchet MS"/>
                          <a:cs typeface="Trebuchet MS"/>
                        </a:rPr>
                        <a:t>0.2</a:t>
                      </a:r>
                      <a:endParaRPr sz="1200">
                        <a:latin typeface="Trebuchet MS"/>
                        <a:cs typeface="Trebuchet MS"/>
                      </a:endParaRPr>
                    </a:p>
                  </a:txBody>
                  <a:tcPr marL="0" marR="0" marT="1238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5"/>
                        </a:spcBef>
                      </a:pPr>
                      <a:r>
                        <a:rPr sz="1200" spc="-25">
                          <a:latin typeface="Trebuchet MS"/>
                          <a:cs typeface="Trebuchet MS"/>
                        </a:rPr>
                        <a:t>0.7</a:t>
                      </a:r>
                      <a:endParaRPr sz="1200">
                        <a:latin typeface="Trebuchet MS"/>
                        <a:cs typeface="Trebuchet MS"/>
                      </a:endParaRPr>
                    </a:p>
                  </a:txBody>
                  <a:tcPr marL="0" marR="0" marT="1238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5"/>
                        </a:spcBef>
                      </a:pPr>
                      <a:r>
                        <a:rPr sz="1200" spc="-25">
                          <a:latin typeface="Trebuchet MS"/>
                          <a:cs typeface="Trebuchet MS"/>
                        </a:rPr>
                        <a:t>1.7</a:t>
                      </a:r>
                      <a:endParaRPr sz="1200">
                        <a:latin typeface="Trebuchet MS"/>
                        <a:cs typeface="Trebuchet MS"/>
                      </a:endParaRPr>
                    </a:p>
                  </a:txBody>
                  <a:tcPr marL="0" marR="0" marT="1238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5"/>
                        </a:spcBef>
                      </a:pPr>
                      <a:r>
                        <a:rPr sz="1200" spc="-25">
                          <a:latin typeface="Trebuchet MS"/>
                          <a:cs typeface="Trebuchet MS"/>
                        </a:rPr>
                        <a:t>-0.9</a:t>
                      </a:r>
                      <a:endParaRPr sz="1200">
                        <a:latin typeface="Trebuchet MS"/>
                        <a:cs typeface="Trebuchet MS"/>
                      </a:endParaRPr>
                    </a:p>
                  </a:txBody>
                  <a:tcPr marL="0" marR="0" marT="1238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437515">
                <a:tc>
                  <a:txBody>
                    <a:bodyPr/>
                    <a:lstStyle/>
                    <a:p>
                      <a:pPr marL="6985" algn="ctr">
                        <a:lnSpc>
                          <a:spcPct val="100000"/>
                        </a:lnSpc>
                        <a:spcBef>
                          <a:spcPts val="950"/>
                        </a:spcBef>
                      </a:pPr>
                      <a:r>
                        <a:rPr sz="1200" spc="-25">
                          <a:latin typeface="Trebuchet MS"/>
                          <a:cs typeface="Trebuchet MS"/>
                        </a:rPr>
                        <a:t>-0.1</a:t>
                      </a:r>
                      <a:endParaRPr sz="1200">
                        <a:latin typeface="Trebuchet MS"/>
                        <a:cs typeface="Trebuchet MS"/>
                      </a:endParaRPr>
                    </a:p>
                  </a:txBody>
                  <a:tcPr marL="0" marR="0" marT="1206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0795" algn="ctr">
                        <a:lnSpc>
                          <a:spcPct val="100000"/>
                        </a:lnSpc>
                        <a:spcBef>
                          <a:spcPts val="950"/>
                        </a:spcBef>
                      </a:pPr>
                      <a:r>
                        <a:rPr sz="1200" spc="-25">
                          <a:latin typeface="Trebuchet MS"/>
                          <a:cs typeface="Trebuchet MS"/>
                        </a:rPr>
                        <a:t>-1.5</a:t>
                      </a:r>
                      <a:endParaRPr sz="1200">
                        <a:latin typeface="Trebuchet MS"/>
                        <a:cs typeface="Trebuchet MS"/>
                      </a:endParaRPr>
                    </a:p>
                  </a:txBody>
                  <a:tcPr marL="0" marR="0" marT="1206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50"/>
                        </a:spcBef>
                      </a:pPr>
                      <a:r>
                        <a:rPr sz="1200" spc="-25">
                          <a:latin typeface="Trebuchet MS"/>
                          <a:cs typeface="Trebuchet MS"/>
                        </a:rPr>
                        <a:t>-0.1</a:t>
                      </a:r>
                      <a:endParaRPr sz="1200">
                        <a:latin typeface="Trebuchet MS"/>
                        <a:cs typeface="Trebuchet MS"/>
                      </a:endParaRPr>
                    </a:p>
                  </a:txBody>
                  <a:tcPr marL="0" marR="0" marT="1206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R="635" algn="ctr">
                        <a:lnSpc>
                          <a:spcPct val="100000"/>
                        </a:lnSpc>
                        <a:spcBef>
                          <a:spcPts val="950"/>
                        </a:spcBef>
                      </a:pPr>
                      <a:r>
                        <a:rPr sz="1200" spc="-25">
                          <a:latin typeface="Trebuchet MS"/>
                          <a:cs typeface="Trebuchet MS"/>
                        </a:rPr>
                        <a:t>0.8</a:t>
                      </a:r>
                      <a:endParaRPr sz="1200">
                        <a:latin typeface="Trebuchet MS"/>
                        <a:cs typeface="Trebuchet MS"/>
                      </a:endParaRPr>
                    </a:p>
                  </a:txBody>
                  <a:tcPr marL="0" marR="0" marT="1206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50"/>
                        </a:spcBef>
                      </a:pPr>
                      <a:r>
                        <a:rPr sz="1200" spc="-25">
                          <a:latin typeface="Trebuchet MS"/>
                          <a:cs typeface="Trebuchet MS"/>
                        </a:rPr>
                        <a:t>0.5</a:t>
                      </a:r>
                      <a:endParaRPr sz="1200">
                        <a:latin typeface="Trebuchet MS"/>
                        <a:cs typeface="Trebuchet MS"/>
                      </a:endParaRPr>
                    </a:p>
                  </a:txBody>
                  <a:tcPr marL="0" marR="0" marT="12065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452120">
                <a:tc>
                  <a:txBody>
                    <a:bodyPr/>
                    <a:lstStyle/>
                    <a:p>
                      <a:pPr marL="9525" algn="ctr">
                        <a:lnSpc>
                          <a:spcPct val="100000"/>
                        </a:lnSpc>
                        <a:spcBef>
                          <a:spcPts val="1005"/>
                        </a:spcBef>
                      </a:pPr>
                      <a:r>
                        <a:rPr sz="1200" spc="-25">
                          <a:latin typeface="Trebuchet MS"/>
                          <a:cs typeface="Trebuchet MS"/>
                        </a:rPr>
                        <a:t>1.2</a:t>
                      </a:r>
                      <a:endParaRPr sz="1200">
                        <a:latin typeface="Trebuchet MS"/>
                        <a:cs typeface="Trebuchet MS"/>
                      </a:endParaRPr>
                    </a:p>
                  </a:txBody>
                  <a:tcPr marL="0" marR="0" marT="12763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11430" algn="ctr">
                        <a:lnSpc>
                          <a:spcPct val="100000"/>
                        </a:lnSpc>
                        <a:spcBef>
                          <a:spcPts val="1005"/>
                        </a:spcBef>
                      </a:pPr>
                      <a:r>
                        <a:rPr sz="1200" spc="-25">
                          <a:latin typeface="Trebuchet MS"/>
                          <a:cs typeface="Trebuchet MS"/>
                        </a:rPr>
                        <a:t>-1.7</a:t>
                      </a:r>
                      <a:endParaRPr sz="1200">
                        <a:latin typeface="Trebuchet MS"/>
                        <a:cs typeface="Trebuchet MS"/>
                      </a:endParaRPr>
                    </a:p>
                  </a:txBody>
                  <a:tcPr marL="0" marR="0" marT="12763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1005"/>
                        </a:spcBef>
                      </a:pPr>
                      <a:r>
                        <a:rPr sz="1200" spc="-25">
                          <a:latin typeface="Trebuchet MS"/>
                          <a:cs typeface="Trebuchet MS"/>
                        </a:rPr>
                        <a:t>-0.9</a:t>
                      </a:r>
                      <a:endParaRPr sz="1200">
                        <a:latin typeface="Trebuchet MS"/>
                        <a:cs typeface="Trebuchet MS"/>
                      </a:endParaRPr>
                    </a:p>
                  </a:txBody>
                  <a:tcPr marL="0" marR="0" marT="12763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R="1270" algn="ctr">
                        <a:lnSpc>
                          <a:spcPct val="100000"/>
                        </a:lnSpc>
                        <a:spcBef>
                          <a:spcPts val="1005"/>
                        </a:spcBef>
                      </a:pPr>
                      <a:r>
                        <a:rPr sz="1200" spc="-25">
                          <a:latin typeface="Trebuchet MS"/>
                          <a:cs typeface="Trebuchet MS"/>
                        </a:rPr>
                        <a:t>-0.3</a:t>
                      </a:r>
                      <a:endParaRPr sz="1200">
                        <a:latin typeface="Trebuchet MS"/>
                        <a:cs typeface="Trebuchet MS"/>
                      </a:endParaRPr>
                    </a:p>
                  </a:txBody>
                  <a:tcPr marL="0" marR="0" marT="12763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1005"/>
                        </a:spcBef>
                      </a:pPr>
                      <a:r>
                        <a:rPr sz="1200" spc="-25">
                          <a:latin typeface="Trebuchet MS"/>
                          <a:cs typeface="Trebuchet MS"/>
                        </a:rPr>
                        <a:t>0.7</a:t>
                      </a:r>
                      <a:endParaRPr sz="1200">
                        <a:latin typeface="Trebuchet MS"/>
                        <a:cs typeface="Trebuchet MS"/>
                      </a:endParaRPr>
                    </a:p>
                  </a:txBody>
                  <a:tcPr marL="0" marR="0" marT="12763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452120">
                <a:tc>
                  <a:txBody>
                    <a:bodyPr/>
                    <a:lstStyle/>
                    <a:p>
                      <a:pPr marL="6985" algn="ctr">
                        <a:lnSpc>
                          <a:spcPct val="100000"/>
                        </a:lnSpc>
                        <a:spcBef>
                          <a:spcPts val="1010"/>
                        </a:spcBef>
                      </a:pPr>
                      <a:r>
                        <a:rPr sz="1200" spc="-25">
                          <a:latin typeface="Trebuchet MS"/>
                          <a:cs typeface="Trebuchet MS"/>
                        </a:rPr>
                        <a:t>0.4</a:t>
                      </a:r>
                      <a:endParaRPr sz="1200">
                        <a:latin typeface="Trebuchet MS"/>
                        <a:cs typeface="Trebuchet MS"/>
                      </a:endParaRPr>
                    </a:p>
                  </a:txBody>
                  <a:tcPr marL="0" marR="0" marT="12827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7620" algn="ctr">
                        <a:lnSpc>
                          <a:spcPct val="100000"/>
                        </a:lnSpc>
                        <a:spcBef>
                          <a:spcPts val="1010"/>
                        </a:spcBef>
                      </a:pPr>
                      <a:r>
                        <a:rPr sz="1200" spc="-25">
                          <a:latin typeface="Trebuchet MS"/>
                          <a:cs typeface="Trebuchet MS"/>
                        </a:rPr>
                        <a:t>0.1</a:t>
                      </a:r>
                      <a:endParaRPr sz="1200">
                        <a:latin typeface="Trebuchet MS"/>
                        <a:cs typeface="Trebuchet MS"/>
                      </a:endParaRPr>
                    </a:p>
                  </a:txBody>
                  <a:tcPr marL="0" marR="0" marT="12827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1010"/>
                        </a:spcBef>
                      </a:pPr>
                      <a:r>
                        <a:rPr sz="1200" spc="-25">
                          <a:latin typeface="Trebuchet MS"/>
                          <a:cs typeface="Trebuchet MS"/>
                        </a:rPr>
                        <a:t>-1.4</a:t>
                      </a:r>
                      <a:endParaRPr sz="1200">
                        <a:latin typeface="Trebuchet MS"/>
                        <a:cs typeface="Trebuchet MS"/>
                      </a:endParaRPr>
                    </a:p>
                  </a:txBody>
                  <a:tcPr marL="0" marR="0" marT="12827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1010"/>
                        </a:spcBef>
                      </a:pPr>
                      <a:r>
                        <a:rPr sz="1200" spc="-25">
                          <a:latin typeface="Trebuchet MS"/>
                          <a:cs typeface="Trebuchet MS"/>
                        </a:rPr>
                        <a:t>2.2</a:t>
                      </a:r>
                      <a:endParaRPr sz="1200">
                        <a:latin typeface="Trebuchet MS"/>
                        <a:cs typeface="Trebuchet MS"/>
                      </a:endParaRPr>
                    </a:p>
                  </a:txBody>
                  <a:tcPr marL="0" marR="0" marT="12827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1010"/>
                        </a:spcBef>
                      </a:pPr>
                      <a:r>
                        <a:rPr sz="1200" spc="-25">
                          <a:latin typeface="Trebuchet MS"/>
                          <a:cs typeface="Trebuchet MS"/>
                        </a:rPr>
                        <a:t>-1.1</a:t>
                      </a:r>
                      <a:endParaRPr sz="1200">
                        <a:latin typeface="Trebuchet MS"/>
                        <a:cs typeface="Trebuchet MS"/>
                      </a:endParaRPr>
                    </a:p>
                  </a:txBody>
                  <a:tcPr marL="0" marR="0" marT="12827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sp>
        <p:nvSpPr>
          <p:cNvPr id="6" name="object 6"/>
          <p:cNvSpPr txBox="1"/>
          <p:nvPr/>
        </p:nvSpPr>
        <p:spPr>
          <a:xfrm>
            <a:off x="428307" y="1176274"/>
            <a:ext cx="9370060" cy="182880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Now,</a:t>
            </a:r>
            <a:r>
              <a:rPr sz="2750" spc="-105">
                <a:solidFill>
                  <a:srgbClr val="464646"/>
                </a:solidFill>
                <a:latin typeface="Trebuchet MS"/>
                <a:cs typeface="Trebuchet MS"/>
              </a:rPr>
              <a:t> </a:t>
            </a:r>
            <a:r>
              <a:rPr sz="2750">
                <a:solidFill>
                  <a:srgbClr val="464646"/>
                </a:solidFill>
                <a:latin typeface="Trebuchet MS"/>
                <a:cs typeface="Trebuchet MS"/>
              </a:rPr>
              <a:t>if</a:t>
            </a:r>
            <a:r>
              <a:rPr sz="2750" spc="-15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135">
                <a:solidFill>
                  <a:srgbClr val="464646"/>
                </a:solidFill>
                <a:latin typeface="Trebuchet MS"/>
                <a:cs typeface="Trebuchet MS"/>
              </a:rPr>
              <a:t>think</a:t>
            </a:r>
            <a:r>
              <a:rPr sz="2750" spc="-170">
                <a:solidFill>
                  <a:srgbClr val="464646"/>
                </a:solidFill>
                <a:latin typeface="Trebuchet MS"/>
                <a:cs typeface="Trebuchet MS"/>
              </a:rPr>
              <a:t> </a:t>
            </a:r>
            <a:r>
              <a:rPr sz="2750" spc="110">
                <a:solidFill>
                  <a:srgbClr val="464646"/>
                </a:solidFill>
                <a:latin typeface="Trebuchet MS"/>
                <a:cs typeface="Trebuchet MS"/>
              </a:rPr>
              <a:t>about</a:t>
            </a:r>
            <a:r>
              <a:rPr sz="2750" spc="-160">
                <a:solidFill>
                  <a:srgbClr val="464646"/>
                </a:solidFill>
                <a:latin typeface="Trebuchet MS"/>
                <a:cs typeface="Trebuchet MS"/>
              </a:rPr>
              <a:t> </a:t>
            </a:r>
            <a:r>
              <a:rPr sz="2750" spc="150">
                <a:solidFill>
                  <a:srgbClr val="464646"/>
                </a:solidFill>
                <a:latin typeface="Trebuchet MS"/>
                <a:cs typeface="Trebuchet MS"/>
              </a:rPr>
              <a:t>this</a:t>
            </a:r>
            <a:r>
              <a:rPr sz="2750" spc="-114">
                <a:solidFill>
                  <a:srgbClr val="464646"/>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14">
                <a:solidFill>
                  <a:srgbClr val="464646"/>
                </a:solidFill>
                <a:latin typeface="Trebuchet MS"/>
                <a:cs typeface="Trebuchet MS"/>
              </a:rPr>
              <a:t>terms</a:t>
            </a:r>
            <a:r>
              <a:rPr sz="2750" spc="-185">
                <a:solidFill>
                  <a:srgbClr val="464646"/>
                </a:solidFill>
                <a:latin typeface="Trebuchet MS"/>
                <a:cs typeface="Trebuchet MS"/>
              </a:rPr>
              <a:t> </a:t>
            </a:r>
            <a:r>
              <a:rPr sz="2750">
                <a:solidFill>
                  <a:srgbClr val="464646"/>
                </a:solidFill>
                <a:latin typeface="Trebuchet MS"/>
                <a:cs typeface="Trebuchet MS"/>
              </a:rPr>
              <a:t>of</a:t>
            </a:r>
            <a:r>
              <a:rPr sz="2750" spc="-155">
                <a:solidFill>
                  <a:srgbClr val="464646"/>
                </a:solidFill>
                <a:latin typeface="Trebuchet MS"/>
                <a:cs typeface="Trebuchet MS"/>
              </a:rPr>
              <a:t> </a:t>
            </a:r>
            <a:r>
              <a:rPr sz="2750" spc="80">
                <a:solidFill>
                  <a:srgbClr val="464646"/>
                </a:solidFill>
                <a:latin typeface="Trebuchet MS"/>
                <a:cs typeface="Trebuchet MS"/>
              </a:rPr>
              <a:t>neural</a:t>
            </a:r>
            <a:r>
              <a:rPr sz="2750" spc="-125">
                <a:solidFill>
                  <a:srgbClr val="464646"/>
                </a:solidFill>
                <a:latin typeface="Trebuchet MS"/>
                <a:cs typeface="Trebuchet MS"/>
              </a:rPr>
              <a:t> </a:t>
            </a:r>
            <a:r>
              <a:rPr sz="2750" spc="-10">
                <a:solidFill>
                  <a:srgbClr val="464646"/>
                </a:solidFill>
                <a:latin typeface="Trebuchet MS"/>
                <a:cs typeface="Trebuchet MS"/>
              </a:rPr>
              <a:t>networks….</a:t>
            </a:r>
            <a:endParaRPr sz="2750">
              <a:latin typeface="Trebuchet MS"/>
              <a:cs typeface="Trebuchet MS"/>
            </a:endParaRPr>
          </a:p>
          <a:p>
            <a:pPr>
              <a:lnSpc>
                <a:spcPct val="100000"/>
              </a:lnSpc>
              <a:spcBef>
                <a:spcPts val="1814"/>
              </a:spcBef>
            </a:pPr>
            <a:endParaRPr sz="2750">
              <a:latin typeface="Trebuchet MS"/>
              <a:cs typeface="Trebuchet MS"/>
            </a:endParaRPr>
          </a:p>
          <a:p>
            <a:pPr marL="12700" marR="2044064">
              <a:lnSpc>
                <a:spcPct val="101699"/>
              </a:lnSpc>
            </a:pPr>
            <a:r>
              <a:rPr sz="2400" spc="-35">
                <a:solidFill>
                  <a:srgbClr val="404040"/>
                </a:solidFill>
                <a:latin typeface="Trebuchet MS"/>
                <a:cs typeface="Trebuchet MS"/>
              </a:rPr>
              <a:t>Let’s</a:t>
            </a:r>
            <a:r>
              <a:rPr sz="2400" spc="-85">
                <a:solidFill>
                  <a:srgbClr val="404040"/>
                </a:solidFill>
                <a:latin typeface="Trebuchet MS"/>
                <a:cs typeface="Trebuchet MS"/>
              </a:rPr>
              <a:t> </a:t>
            </a:r>
            <a:r>
              <a:rPr sz="2400">
                <a:solidFill>
                  <a:srgbClr val="404040"/>
                </a:solidFill>
                <a:latin typeface="Trebuchet MS"/>
                <a:cs typeface="Trebuchet MS"/>
              </a:rPr>
              <a:t>take</a:t>
            </a:r>
            <a:r>
              <a:rPr sz="2400" spc="-65">
                <a:solidFill>
                  <a:srgbClr val="404040"/>
                </a:solidFill>
                <a:latin typeface="Trebuchet MS"/>
                <a:cs typeface="Trebuchet MS"/>
              </a:rPr>
              <a:t> </a:t>
            </a:r>
            <a:r>
              <a:rPr sz="2400" spc="85">
                <a:solidFill>
                  <a:srgbClr val="404040"/>
                </a:solidFill>
                <a:latin typeface="Trebuchet MS"/>
                <a:cs typeface="Trebuchet MS"/>
              </a:rPr>
              <a:t>a</a:t>
            </a:r>
            <a:r>
              <a:rPr sz="2400" spc="-125">
                <a:solidFill>
                  <a:srgbClr val="404040"/>
                </a:solidFill>
                <a:latin typeface="Trebuchet MS"/>
                <a:cs typeface="Trebuchet MS"/>
              </a:rPr>
              <a:t> </a:t>
            </a:r>
            <a:r>
              <a:rPr sz="2400" spc="80">
                <a:solidFill>
                  <a:srgbClr val="C0504D"/>
                </a:solidFill>
                <a:latin typeface="Trebuchet MS"/>
                <a:cs typeface="Trebuchet MS"/>
              </a:rPr>
              <a:t>5x5</a:t>
            </a:r>
            <a:r>
              <a:rPr sz="2400" spc="-75">
                <a:solidFill>
                  <a:srgbClr val="C0504D"/>
                </a:solidFill>
                <a:latin typeface="Trebuchet MS"/>
                <a:cs typeface="Trebuchet MS"/>
              </a:rPr>
              <a:t> </a:t>
            </a:r>
            <a:r>
              <a:rPr sz="2400" spc="70">
                <a:solidFill>
                  <a:srgbClr val="404040"/>
                </a:solidFill>
                <a:latin typeface="Trebuchet MS"/>
                <a:cs typeface="Trebuchet MS"/>
              </a:rPr>
              <a:t>matrix</a:t>
            </a:r>
            <a:r>
              <a:rPr sz="2400" spc="-165">
                <a:solidFill>
                  <a:srgbClr val="404040"/>
                </a:solidFill>
                <a:latin typeface="Trebuchet MS"/>
                <a:cs typeface="Trebuchet MS"/>
              </a:rPr>
              <a:t> </a:t>
            </a:r>
            <a:r>
              <a:rPr sz="2400">
                <a:solidFill>
                  <a:srgbClr val="404040"/>
                </a:solidFill>
                <a:latin typeface="Trebuchet MS"/>
                <a:cs typeface="Trebuchet MS"/>
              </a:rPr>
              <a:t>to</a:t>
            </a:r>
            <a:r>
              <a:rPr sz="2400" spc="-155">
                <a:solidFill>
                  <a:srgbClr val="404040"/>
                </a:solidFill>
                <a:latin typeface="Trebuchet MS"/>
                <a:cs typeface="Trebuchet MS"/>
              </a:rPr>
              <a:t> </a:t>
            </a:r>
            <a:r>
              <a:rPr sz="2400">
                <a:solidFill>
                  <a:srgbClr val="404040"/>
                </a:solidFill>
                <a:latin typeface="Trebuchet MS"/>
                <a:cs typeface="Trebuchet MS"/>
              </a:rPr>
              <a:t>be</a:t>
            </a:r>
            <a:r>
              <a:rPr sz="2400" spc="-155">
                <a:solidFill>
                  <a:srgbClr val="404040"/>
                </a:solidFill>
                <a:latin typeface="Trebuchet MS"/>
                <a:cs typeface="Trebuchet MS"/>
              </a:rPr>
              <a:t> </a:t>
            </a:r>
            <a:r>
              <a:rPr sz="2400">
                <a:solidFill>
                  <a:srgbClr val="404040"/>
                </a:solidFill>
                <a:latin typeface="Trebuchet MS"/>
                <a:cs typeface="Trebuchet MS"/>
              </a:rPr>
              <a:t>the</a:t>
            </a:r>
            <a:r>
              <a:rPr sz="2400" spc="-80">
                <a:solidFill>
                  <a:srgbClr val="404040"/>
                </a:solidFill>
                <a:latin typeface="Trebuchet MS"/>
                <a:cs typeface="Trebuchet MS"/>
              </a:rPr>
              <a:t> </a:t>
            </a:r>
            <a:r>
              <a:rPr sz="2400" spc="80">
                <a:solidFill>
                  <a:srgbClr val="4F81BC"/>
                </a:solidFill>
                <a:latin typeface="Trebuchet MS"/>
                <a:cs typeface="Trebuchet MS"/>
              </a:rPr>
              <a:t>weights</a:t>
            </a:r>
            <a:r>
              <a:rPr sz="2400" spc="-135">
                <a:solidFill>
                  <a:srgbClr val="4F81BC"/>
                </a:solidFill>
                <a:latin typeface="Trebuchet MS"/>
                <a:cs typeface="Trebuchet MS"/>
              </a:rPr>
              <a:t> </a:t>
            </a:r>
            <a:r>
              <a:rPr sz="2400" spc="100">
                <a:solidFill>
                  <a:srgbClr val="404040"/>
                </a:solidFill>
                <a:latin typeface="Trebuchet MS"/>
                <a:cs typeface="Trebuchet MS"/>
              </a:rPr>
              <a:t>in</a:t>
            </a:r>
            <a:r>
              <a:rPr sz="2400" spc="-65">
                <a:solidFill>
                  <a:srgbClr val="404040"/>
                </a:solidFill>
                <a:latin typeface="Trebuchet MS"/>
                <a:cs typeface="Trebuchet MS"/>
              </a:rPr>
              <a:t> </a:t>
            </a:r>
            <a:r>
              <a:rPr sz="2400" spc="85">
                <a:solidFill>
                  <a:srgbClr val="404040"/>
                </a:solidFill>
                <a:latin typeface="Trebuchet MS"/>
                <a:cs typeface="Trebuchet MS"/>
              </a:rPr>
              <a:t>a</a:t>
            </a:r>
            <a:r>
              <a:rPr sz="2400" spc="-175">
                <a:solidFill>
                  <a:srgbClr val="404040"/>
                </a:solidFill>
                <a:latin typeface="Trebuchet MS"/>
                <a:cs typeface="Trebuchet MS"/>
              </a:rPr>
              <a:t> </a:t>
            </a:r>
            <a:r>
              <a:rPr sz="2400" spc="-10">
                <a:solidFill>
                  <a:srgbClr val="404040"/>
                </a:solidFill>
                <a:latin typeface="Trebuchet MS"/>
                <a:cs typeface="Trebuchet MS"/>
              </a:rPr>
              <a:t>neural network:</a:t>
            </a:r>
            <a:endParaRPr sz="2400">
              <a:latin typeface="Trebuchet MS"/>
              <a:cs typeface="Trebuchet M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4" name="object 4"/>
          <p:cNvSpPr txBox="1"/>
          <p:nvPr/>
        </p:nvSpPr>
        <p:spPr>
          <a:xfrm>
            <a:off x="428307" y="1176274"/>
            <a:ext cx="9370060"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Now,</a:t>
            </a:r>
            <a:r>
              <a:rPr sz="2750" spc="-105">
                <a:solidFill>
                  <a:srgbClr val="464646"/>
                </a:solidFill>
                <a:latin typeface="Trebuchet MS"/>
                <a:cs typeface="Trebuchet MS"/>
              </a:rPr>
              <a:t> </a:t>
            </a:r>
            <a:r>
              <a:rPr sz="2750">
                <a:solidFill>
                  <a:srgbClr val="464646"/>
                </a:solidFill>
                <a:latin typeface="Trebuchet MS"/>
                <a:cs typeface="Trebuchet MS"/>
              </a:rPr>
              <a:t>if</a:t>
            </a:r>
            <a:r>
              <a:rPr sz="2750" spc="-15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135">
                <a:solidFill>
                  <a:srgbClr val="464646"/>
                </a:solidFill>
                <a:latin typeface="Trebuchet MS"/>
                <a:cs typeface="Trebuchet MS"/>
              </a:rPr>
              <a:t>think</a:t>
            </a:r>
            <a:r>
              <a:rPr sz="2750" spc="-170">
                <a:solidFill>
                  <a:srgbClr val="464646"/>
                </a:solidFill>
                <a:latin typeface="Trebuchet MS"/>
                <a:cs typeface="Trebuchet MS"/>
              </a:rPr>
              <a:t> </a:t>
            </a:r>
            <a:r>
              <a:rPr sz="2750" spc="110">
                <a:solidFill>
                  <a:srgbClr val="464646"/>
                </a:solidFill>
                <a:latin typeface="Trebuchet MS"/>
                <a:cs typeface="Trebuchet MS"/>
              </a:rPr>
              <a:t>about</a:t>
            </a:r>
            <a:r>
              <a:rPr sz="2750" spc="-160">
                <a:solidFill>
                  <a:srgbClr val="464646"/>
                </a:solidFill>
                <a:latin typeface="Trebuchet MS"/>
                <a:cs typeface="Trebuchet MS"/>
              </a:rPr>
              <a:t> </a:t>
            </a:r>
            <a:r>
              <a:rPr sz="2750" spc="150">
                <a:solidFill>
                  <a:srgbClr val="464646"/>
                </a:solidFill>
                <a:latin typeface="Trebuchet MS"/>
                <a:cs typeface="Trebuchet MS"/>
              </a:rPr>
              <a:t>this</a:t>
            </a:r>
            <a:r>
              <a:rPr sz="2750" spc="-114">
                <a:solidFill>
                  <a:srgbClr val="464646"/>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14">
                <a:solidFill>
                  <a:srgbClr val="464646"/>
                </a:solidFill>
                <a:latin typeface="Trebuchet MS"/>
                <a:cs typeface="Trebuchet MS"/>
              </a:rPr>
              <a:t>terms</a:t>
            </a:r>
            <a:r>
              <a:rPr sz="2750" spc="-185">
                <a:solidFill>
                  <a:srgbClr val="464646"/>
                </a:solidFill>
                <a:latin typeface="Trebuchet MS"/>
                <a:cs typeface="Trebuchet MS"/>
              </a:rPr>
              <a:t> </a:t>
            </a:r>
            <a:r>
              <a:rPr sz="2750">
                <a:solidFill>
                  <a:srgbClr val="464646"/>
                </a:solidFill>
                <a:latin typeface="Trebuchet MS"/>
                <a:cs typeface="Trebuchet MS"/>
              </a:rPr>
              <a:t>of</a:t>
            </a:r>
            <a:r>
              <a:rPr sz="2750" spc="-155">
                <a:solidFill>
                  <a:srgbClr val="464646"/>
                </a:solidFill>
                <a:latin typeface="Trebuchet MS"/>
                <a:cs typeface="Trebuchet MS"/>
              </a:rPr>
              <a:t> </a:t>
            </a:r>
            <a:r>
              <a:rPr sz="2750" spc="80">
                <a:solidFill>
                  <a:srgbClr val="464646"/>
                </a:solidFill>
                <a:latin typeface="Trebuchet MS"/>
                <a:cs typeface="Trebuchet MS"/>
              </a:rPr>
              <a:t>neural</a:t>
            </a:r>
            <a:r>
              <a:rPr sz="2750" spc="-125">
                <a:solidFill>
                  <a:srgbClr val="464646"/>
                </a:solidFill>
                <a:latin typeface="Trebuchet MS"/>
                <a:cs typeface="Trebuchet MS"/>
              </a:rPr>
              <a:t> </a:t>
            </a:r>
            <a:r>
              <a:rPr sz="2750" spc="-10">
                <a:solidFill>
                  <a:srgbClr val="464646"/>
                </a:solidFill>
                <a:latin typeface="Trebuchet MS"/>
                <a:cs typeface="Trebuchet MS"/>
              </a:rPr>
              <a:t>networks….</a:t>
            </a:r>
            <a:endParaRPr sz="2750">
              <a:latin typeface="Trebuchet MS"/>
              <a:cs typeface="Trebuchet MS"/>
            </a:endParaRPr>
          </a:p>
        </p:txBody>
      </p:sp>
      <p:graphicFrame>
        <p:nvGraphicFramePr>
          <p:cNvPr id="5" name="object 5"/>
          <p:cNvGraphicFramePr>
            <a:graphicFrameLocks noGrp="1"/>
          </p:cNvGraphicFramePr>
          <p:nvPr/>
        </p:nvGraphicFramePr>
        <p:xfrm>
          <a:off x="7991538" y="2486088"/>
          <a:ext cx="2428875" cy="2228215"/>
        </p:xfrm>
        <a:graphic>
          <a:graphicData uri="http://schemas.openxmlformats.org/drawingml/2006/table">
            <a:tbl>
              <a:tblPr firstRow="1" bandRow="1">
                <a:tableStyleId>{2D5ABB26-0587-4C30-8999-92F81FD0307C}</a:tableStyleId>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tblGrid>
              <a:tr h="438150">
                <a:tc>
                  <a:txBody>
                    <a:bodyPr/>
                    <a:lstStyle/>
                    <a:p>
                      <a:pPr marL="1270" algn="ctr">
                        <a:lnSpc>
                          <a:spcPct val="100000"/>
                        </a:lnSpc>
                        <a:spcBef>
                          <a:spcPts val="930"/>
                        </a:spcBef>
                      </a:pPr>
                      <a:r>
                        <a:rPr sz="1200" spc="-25">
                          <a:latin typeface="Trebuchet MS"/>
                          <a:cs typeface="Trebuchet MS"/>
                        </a:rPr>
                        <a:t>-</a:t>
                      </a:r>
                      <a:r>
                        <a:rPr sz="1200" spc="10">
                          <a:latin typeface="Trebuchet MS"/>
                          <a:cs typeface="Trebuchet MS"/>
                        </a:rPr>
                        <a:t>4</a:t>
                      </a:r>
                      <a:endParaRPr sz="1200">
                        <a:latin typeface="Trebuchet MS"/>
                        <a:cs typeface="Trebuchet MS"/>
                      </a:endParaRPr>
                    </a:p>
                  </a:txBody>
                  <a:tcPr marL="0" marR="0" marT="1181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270" algn="ctr">
                        <a:lnSpc>
                          <a:spcPct val="100000"/>
                        </a:lnSpc>
                        <a:spcBef>
                          <a:spcPts val="930"/>
                        </a:spcBef>
                      </a:pPr>
                      <a:r>
                        <a:rPr sz="1200" spc="-25">
                          <a:latin typeface="Trebuchet MS"/>
                          <a:cs typeface="Trebuchet MS"/>
                        </a:rPr>
                        <a:t>-</a:t>
                      </a:r>
                      <a:r>
                        <a:rPr sz="1200" spc="30">
                          <a:latin typeface="Trebuchet MS"/>
                          <a:cs typeface="Trebuchet MS"/>
                        </a:rPr>
                        <a:t>2</a:t>
                      </a:r>
                      <a:endParaRPr sz="1200">
                        <a:latin typeface="Trebuchet MS"/>
                        <a:cs typeface="Trebuchet MS"/>
                      </a:endParaRPr>
                    </a:p>
                  </a:txBody>
                  <a:tcPr marL="0" marR="0" marT="1181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540" algn="ctr">
                        <a:lnSpc>
                          <a:spcPct val="100000"/>
                        </a:lnSpc>
                        <a:spcBef>
                          <a:spcPts val="930"/>
                        </a:spcBef>
                      </a:pPr>
                      <a:r>
                        <a:rPr sz="1200" spc="55">
                          <a:latin typeface="Trebuchet MS"/>
                          <a:cs typeface="Trebuchet MS"/>
                        </a:rPr>
                        <a:t>0</a:t>
                      </a:r>
                      <a:endParaRPr sz="1200">
                        <a:latin typeface="Trebuchet MS"/>
                        <a:cs typeface="Trebuchet MS"/>
                      </a:endParaRPr>
                    </a:p>
                  </a:txBody>
                  <a:tcPr marL="0" marR="0" marT="1181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3335" algn="ctr">
                        <a:lnSpc>
                          <a:spcPct val="100000"/>
                        </a:lnSpc>
                        <a:spcBef>
                          <a:spcPts val="930"/>
                        </a:spcBef>
                      </a:pPr>
                      <a:r>
                        <a:rPr sz="1200" spc="-20">
                          <a:latin typeface="Trebuchet MS"/>
                          <a:cs typeface="Trebuchet MS"/>
                        </a:rPr>
                        <a:t>-</a:t>
                      </a:r>
                      <a:r>
                        <a:rPr sz="1200" spc="90">
                          <a:latin typeface="Trebuchet MS"/>
                          <a:cs typeface="Trebuchet MS"/>
                        </a:rPr>
                        <a:t>22</a:t>
                      </a:r>
                      <a:endParaRPr sz="1200">
                        <a:latin typeface="Trebuchet MS"/>
                        <a:cs typeface="Trebuchet MS"/>
                      </a:endParaRPr>
                    </a:p>
                  </a:txBody>
                  <a:tcPr marL="0" marR="0" marT="1181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4604" algn="ctr">
                        <a:lnSpc>
                          <a:spcPct val="100000"/>
                        </a:lnSpc>
                        <a:spcBef>
                          <a:spcPts val="930"/>
                        </a:spcBef>
                      </a:pPr>
                      <a:r>
                        <a:rPr sz="1200" spc="-25">
                          <a:latin typeface="Trebuchet MS"/>
                          <a:cs typeface="Trebuchet MS"/>
                        </a:rPr>
                        <a:t>16</a:t>
                      </a:r>
                      <a:endParaRPr sz="1200">
                        <a:latin typeface="Trebuchet MS"/>
                        <a:cs typeface="Trebuchet MS"/>
                      </a:endParaRPr>
                    </a:p>
                  </a:txBody>
                  <a:tcPr marL="0" marR="0" marT="1181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0"/>
                  </a:ext>
                </a:extLst>
              </a:tr>
              <a:tr h="447675">
                <a:tc>
                  <a:txBody>
                    <a:bodyPr/>
                    <a:lstStyle/>
                    <a:p>
                      <a:pPr algn="ctr">
                        <a:lnSpc>
                          <a:spcPct val="100000"/>
                        </a:lnSpc>
                        <a:spcBef>
                          <a:spcPts val="980"/>
                        </a:spcBef>
                      </a:pPr>
                      <a:r>
                        <a:rPr sz="1200" spc="-25">
                          <a:latin typeface="Trebuchet MS"/>
                          <a:cs typeface="Trebuchet MS"/>
                        </a:rPr>
                        <a:t>-</a:t>
                      </a:r>
                      <a:r>
                        <a:rPr sz="1200" spc="30">
                          <a:latin typeface="Trebuchet MS"/>
                          <a:cs typeface="Trebuchet MS"/>
                        </a:rPr>
                        <a:t>60</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1430" algn="ctr">
                        <a:lnSpc>
                          <a:spcPct val="100000"/>
                        </a:lnSpc>
                        <a:spcBef>
                          <a:spcPts val="980"/>
                        </a:spcBef>
                      </a:pPr>
                      <a:r>
                        <a:rPr sz="1200" spc="-25">
                          <a:latin typeface="Trebuchet MS"/>
                          <a:cs typeface="Trebuchet MS"/>
                        </a:rPr>
                        <a:t>10</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algn="ctr">
                        <a:lnSpc>
                          <a:spcPct val="100000"/>
                        </a:lnSpc>
                        <a:spcBef>
                          <a:spcPts val="980"/>
                        </a:spcBef>
                      </a:pPr>
                      <a:r>
                        <a:rPr sz="1200" spc="35">
                          <a:latin typeface="Trebuchet MS"/>
                          <a:cs typeface="Trebuchet MS"/>
                        </a:rPr>
                        <a:t>40</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3335" algn="ctr">
                        <a:lnSpc>
                          <a:spcPct val="100000"/>
                        </a:lnSpc>
                        <a:spcBef>
                          <a:spcPts val="980"/>
                        </a:spcBef>
                      </a:pPr>
                      <a:r>
                        <a:rPr sz="1200" spc="95">
                          <a:latin typeface="Trebuchet MS"/>
                          <a:cs typeface="Trebuchet MS"/>
                        </a:rPr>
                        <a:t>99</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540" algn="ctr">
                        <a:lnSpc>
                          <a:spcPct val="100000"/>
                        </a:lnSpc>
                        <a:spcBef>
                          <a:spcPts val="980"/>
                        </a:spcBef>
                      </a:pPr>
                      <a:r>
                        <a:rPr sz="1200" spc="-25">
                          <a:latin typeface="Trebuchet MS"/>
                          <a:cs typeface="Trebuchet MS"/>
                        </a:rPr>
                        <a:t>-57</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1"/>
                  </a:ext>
                </a:extLst>
              </a:tr>
              <a:tr h="447675">
                <a:tc>
                  <a:txBody>
                    <a:bodyPr/>
                    <a:lstStyle/>
                    <a:p>
                      <a:pPr marL="1270" algn="ctr">
                        <a:lnSpc>
                          <a:spcPct val="100000"/>
                        </a:lnSpc>
                        <a:spcBef>
                          <a:spcPts val="960"/>
                        </a:spcBef>
                      </a:pPr>
                      <a:r>
                        <a:rPr sz="1200" spc="-25">
                          <a:latin typeface="Trebuchet MS"/>
                          <a:cs typeface="Trebuchet MS"/>
                        </a:rPr>
                        <a:t>-</a:t>
                      </a:r>
                      <a:r>
                        <a:rPr sz="1200" spc="10">
                          <a:latin typeface="Trebuchet MS"/>
                          <a:cs typeface="Trebuchet MS"/>
                        </a:rPr>
                        <a:t>5</a:t>
                      </a:r>
                      <a:endParaRPr sz="1200">
                        <a:latin typeface="Trebuchet MS"/>
                        <a:cs typeface="Trebuchet MS"/>
                      </a:endParaRPr>
                    </a:p>
                  </a:txBody>
                  <a:tcPr marL="0" marR="0" marT="1219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905" algn="ctr">
                        <a:lnSpc>
                          <a:spcPct val="100000"/>
                        </a:lnSpc>
                        <a:spcBef>
                          <a:spcPts val="960"/>
                        </a:spcBef>
                      </a:pPr>
                      <a:r>
                        <a:rPr sz="1200" spc="-25">
                          <a:latin typeface="Trebuchet MS"/>
                          <a:cs typeface="Trebuchet MS"/>
                        </a:rPr>
                        <a:t>-</a:t>
                      </a:r>
                      <a:r>
                        <a:rPr sz="1200" spc="90">
                          <a:latin typeface="Trebuchet MS"/>
                          <a:cs typeface="Trebuchet MS"/>
                        </a:rPr>
                        <a:t>88</a:t>
                      </a:r>
                      <a:endParaRPr sz="1200">
                        <a:latin typeface="Trebuchet MS"/>
                        <a:cs typeface="Trebuchet MS"/>
                      </a:endParaRPr>
                    </a:p>
                  </a:txBody>
                  <a:tcPr marL="0" marR="0" marT="1219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3175" algn="ctr">
                        <a:lnSpc>
                          <a:spcPct val="100000"/>
                        </a:lnSpc>
                        <a:spcBef>
                          <a:spcPts val="960"/>
                        </a:spcBef>
                      </a:pPr>
                      <a:r>
                        <a:rPr sz="1200" spc="-25">
                          <a:latin typeface="Trebuchet MS"/>
                          <a:cs typeface="Trebuchet MS"/>
                        </a:rPr>
                        <a:t>-</a:t>
                      </a:r>
                      <a:r>
                        <a:rPr sz="1200" spc="35">
                          <a:latin typeface="Trebuchet MS"/>
                          <a:cs typeface="Trebuchet MS"/>
                        </a:rPr>
                        <a:t>9</a:t>
                      </a:r>
                      <a:endParaRPr sz="1200">
                        <a:latin typeface="Trebuchet MS"/>
                        <a:cs typeface="Trebuchet MS"/>
                      </a:endParaRPr>
                    </a:p>
                  </a:txBody>
                  <a:tcPr marL="0" marR="0" marT="1219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270" algn="ctr">
                        <a:lnSpc>
                          <a:spcPct val="100000"/>
                        </a:lnSpc>
                        <a:spcBef>
                          <a:spcPts val="960"/>
                        </a:spcBef>
                      </a:pPr>
                      <a:r>
                        <a:rPr sz="1200" spc="45">
                          <a:latin typeface="Trebuchet MS"/>
                          <a:cs typeface="Trebuchet MS"/>
                        </a:rPr>
                        <a:t>48</a:t>
                      </a:r>
                      <a:endParaRPr sz="1200">
                        <a:latin typeface="Trebuchet MS"/>
                        <a:cs typeface="Trebuchet MS"/>
                      </a:endParaRPr>
                    </a:p>
                  </a:txBody>
                  <a:tcPr marL="0" marR="0" marT="1219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5240" algn="ctr">
                        <a:lnSpc>
                          <a:spcPct val="100000"/>
                        </a:lnSpc>
                        <a:spcBef>
                          <a:spcPts val="960"/>
                        </a:spcBef>
                      </a:pPr>
                      <a:r>
                        <a:rPr sz="1200" spc="30">
                          <a:latin typeface="Trebuchet MS"/>
                          <a:cs typeface="Trebuchet MS"/>
                        </a:rPr>
                        <a:t>27</a:t>
                      </a:r>
                      <a:endParaRPr sz="1200">
                        <a:latin typeface="Trebuchet MS"/>
                        <a:cs typeface="Trebuchet MS"/>
                      </a:endParaRPr>
                    </a:p>
                  </a:txBody>
                  <a:tcPr marL="0" marR="0" marT="12192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2"/>
                  </a:ext>
                </a:extLst>
              </a:tr>
              <a:tr h="442595">
                <a:tc>
                  <a:txBody>
                    <a:bodyPr/>
                    <a:lstStyle/>
                    <a:p>
                      <a:pPr marL="6985" algn="ctr">
                        <a:lnSpc>
                          <a:spcPct val="100000"/>
                        </a:lnSpc>
                        <a:spcBef>
                          <a:spcPts val="935"/>
                        </a:spcBef>
                      </a:pPr>
                      <a:r>
                        <a:rPr sz="1200" spc="-25">
                          <a:latin typeface="Trebuchet MS"/>
                          <a:cs typeface="Trebuchet MS"/>
                        </a:rPr>
                        <a:t>72</a:t>
                      </a:r>
                      <a:endParaRPr sz="1200">
                        <a:latin typeface="Trebuchet MS"/>
                        <a:cs typeface="Trebuchet MS"/>
                      </a:endParaRPr>
                    </a:p>
                  </a:txBody>
                  <a:tcPr marL="0" marR="0" marT="11874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C3D59B"/>
                    </a:solidFill>
                  </a:tcPr>
                </a:tc>
                <a:tc>
                  <a:txBody>
                    <a:bodyPr/>
                    <a:lstStyle/>
                    <a:p>
                      <a:pPr algn="ctr">
                        <a:lnSpc>
                          <a:spcPct val="100000"/>
                        </a:lnSpc>
                        <a:spcBef>
                          <a:spcPts val="935"/>
                        </a:spcBef>
                      </a:pPr>
                      <a:r>
                        <a:rPr sz="1200" spc="-25">
                          <a:latin typeface="Trebuchet MS"/>
                          <a:cs typeface="Trebuchet MS"/>
                        </a:rPr>
                        <a:t>-100</a:t>
                      </a:r>
                      <a:endParaRPr sz="1200">
                        <a:latin typeface="Trebuchet MS"/>
                        <a:cs typeface="Trebuchet MS"/>
                      </a:endParaRPr>
                    </a:p>
                  </a:txBody>
                  <a:tcPr marL="0" marR="0" marT="11874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C3D59B"/>
                    </a:solidFill>
                  </a:tcPr>
                </a:tc>
                <a:tc>
                  <a:txBody>
                    <a:bodyPr/>
                    <a:lstStyle/>
                    <a:p>
                      <a:pPr algn="ctr">
                        <a:lnSpc>
                          <a:spcPct val="100000"/>
                        </a:lnSpc>
                        <a:spcBef>
                          <a:spcPts val="935"/>
                        </a:spcBef>
                      </a:pPr>
                      <a:r>
                        <a:rPr sz="1200" spc="-25">
                          <a:latin typeface="Trebuchet MS"/>
                          <a:cs typeface="Trebuchet MS"/>
                        </a:rPr>
                        <a:t>-</a:t>
                      </a:r>
                      <a:r>
                        <a:rPr sz="1200" spc="40">
                          <a:latin typeface="Trebuchet MS"/>
                          <a:cs typeface="Trebuchet MS"/>
                        </a:rPr>
                        <a:t>50</a:t>
                      </a:r>
                      <a:endParaRPr sz="1200">
                        <a:latin typeface="Trebuchet MS"/>
                        <a:cs typeface="Trebuchet MS"/>
                      </a:endParaRPr>
                    </a:p>
                  </a:txBody>
                  <a:tcPr marL="0" marR="0" marT="11874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C3D59B"/>
                    </a:solidFill>
                  </a:tcPr>
                </a:tc>
                <a:tc>
                  <a:txBody>
                    <a:bodyPr/>
                    <a:lstStyle/>
                    <a:p>
                      <a:pPr marL="13970" algn="ctr">
                        <a:lnSpc>
                          <a:spcPct val="100000"/>
                        </a:lnSpc>
                        <a:spcBef>
                          <a:spcPts val="935"/>
                        </a:spcBef>
                      </a:pPr>
                      <a:r>
                        <a:rPr sz="1200" spc="-25">
                          <a:latin typeface="Trebuchet MS"/>
                          <a:cs typeface="Trebuchet MS"/>
                        </a:rPr>
                        <a:t>-18</a:t>
                      </a:r>
                      <a:endParaRPr sz="1200">
                        <a:latin typeface="Trebuchet MS"/>
                        <a:cs typeface="Trebuchet MS"/>
                      </a:endParaRPr>
                    </a:p>
                  </a:txBody>
                  <a:tcPr marL="0" marR="0" marT="11874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C3D59B"/>
                    </a:solidFill>
                  </a:tcPr>
                </a:tc>
                <a:tc>
                  <a:txBody>
                    <a:bodyPr/>
                    <a:lstStyle/>
                    <a:p>
                      <a:pPr marL="635" algn="ctr">
                        <a:lnSpc>
                          <a:spcPct val="100000"/>
                        </a:lnSpc>
                        <a:spcBef>
                          <a:spcPts val="935"/>
                        </a:spcBef>
                      </a:pPr>
                      <a:r>
                        <a:rPr sz="1200" spc="35">
                          <a:latin typeface="Trebuchet MS"/>
                          <a:cs typeface="Trebuchet MS"/>
                        </a:rPr>
                        <a:t>40</a:t>
                      </a:r>
                      <a:endParaRPr sz="1200">
                        <a:latin typeface="Trebuchet MS"/>
                        <a:cs typeface="Trebuchet MS"/>
                      </a:endParaRPr>
                    </a:p>
                  </a:txBody>
                  <a:tcPr marL="0" marR="0" marT="11874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C3D59B"/>
                    </a:solidFill>
                  </a:tcPr>
                </a:tc>
                <a:extLst>
                  <a:ext uri="{0D108BD9-81ED-4DB2-BD59-A6C34878D82A}">
                    <a16:rowId xmlns:a16="http://schemas.microsoft.com/office/drawing/2014/main" val="10003"/>
                  </a:ext>
                </a:extLst>
              </a:tr>
              <a:tr h="452120">
                <a:tc>
                  <a:txBody>
                    <a:bodyPr/>
                    <a:lstStyle/>
                    <a:p>
                      <a:pPr marL="11430" algn="ctr">
                        <a:lnSpc>
                          <a:spcPct val="100000"/>
                        </a:lnSpc>
                        <a:spcBef>
                          <a:spcPts val="1020"/>
                        </a:spcBef>
                      </a:pPr>
                      <a:r>
                        <a:rPr sz="1200" spc="95">
                          <a:latin typeface="Trebuchet MS"/>
                          <a:cs typeface="Trebuchet MS"/>
                        </a:rPr>
                        <a:t>22</a:t>
                      </a:r>
                      <a:endParaRPr sz="1200">
                        <a:latin typeface="Trebuchet MS"/>
                        <a:cs typeface="Trebuchet MS"/>
                      </a:endParaRPr>
                    </a:p>
                  </a:txBody>
                  <a:tcPr marL="0" marR="0" marT="12954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C3D59B"/>
                    </a:solidFill>
                  </a:tcPr>
                </a:tc>
                <a:tc>
                  <a:txBody>
                    <a:bodyPr/>
                    <a:lstStyle/>
                    <a:p>
                      <a:pPr marL="2540" algn="ctr">
                        <a:lnSpc>
                          <a:spcPct val="100000"/>
                        </a:lnSpc>
                        <a:spcBef>
                          <a:spcPts val="1020"/>
                        </a:spcBef>
                      </a:pPr>
                      <a:r>
                        <a:rPr sz="1200" spc="75">
                          <a:latin typeface="Trebuchet MS"/>
                          <a:cs typeface="Trebuchet MS"/>
                        </a:rPr>
                        <a:t>8</a:t>
                      </a:r>
                      <a:endParaRPr sz="1200">
                        <a:latin typeface="Trebuchet MS"/>
                        <a:cs typeface="Trebuchet MS"/>
                      </a:endParaRPr>
                    </a:p>
                  </a:txBody>
                  <a:tcPr marL="0" marR="0" marT="12954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C3D59B"/>
                    </a:solidFill>
                  </a:tcPr>
                </a:tc>
                <a:tc>
                  <a:txBody>
                    <a:bodyPr/>
                    <a:lstStyle/>
                    <a:p>
                      <a:pPr marL="2540" algn="ctr">
                        <a:lnSpc>
                          <a:spcPct val="100000"/>
                        </a:lnSpc>
                        <a:spcBef>
                          <a:spcPts val="1020"/>
                        </a:spcBef>
                      </a:pPr>
                      <a:r>
                        <a:rPr sz="1200" spc="-25">
                          <a:latin typeface="Trebuchet MS"/>
                          <a:cs typeface="Trebuchet MS"/>
                        </a:rPr>
                        <a:t>-81</a:t>
                      </a:r>
                      <a:endParaRPr sz="1200">
                        <a:latin typeface="Trebuchet MS"/>
                        <a:cs typeface="Trebuchet MS"/>
                      </a:endParaRPr>
                    </a:p>
                  </a:txBody>
                  <a:tcPr marL="0" marR="0" marT="12954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C3D59B"/>
                    </a:solidFill>
                  </a:tcPr>
                </a:tc>
                <a:tc>
                  <a:txBody>
                    <a:bodyPr/>
                    <a:lstStyle/>
                    <a:p>
                      <a:pPr marL="4445" algn="ctr">
                        <a:lnSpc>
                          <a:spcPct val="100000"/>
                        </a:lnSpc>
                        <a:spcBef>
                          <a:spcPts val="1020"/>
                        </a:spcBef>
                      </a:pPr>
                      <a:r>
                        <a:rPr sz="1200" spc="-25">
                          <a:latin typeface="Trebuchet MS"/>
                          <a:cs typeface="Trebuchet MS"/>
                        </a:rPr>
                        <a:t>127</a:t>
                      </a:r>
                      <a:endParaRPr sz="1200">
                        <a:latin typeface="Trebuchet MS"/>
                        <a:cs typeface="Trebuchet MS"/>
                      </a:endParaRPr>
                    </a:p>
                  </a:txBody>
                  <a:tcPr marL="0" marR="0" marT="12954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C3D59B"/>
                    </a:solidFill>
                  </a:tcPr>
                </a:tc>
                <a:tc>
                  <a:txBody>
                    <a:bodyPr/>
                    <a:lstStyle/>
                    <a:p>
                      <a:pPr algn="ctr">
                        <a:lnSpc>
                          <a:spcPct val="100000"/>
                        </a:lnSpc>
                        <a:spcBef>
                          <a:spcPts val="1020"/>
                        </a:spcBef>
                      </a:pPr>
                      <a:r>
                        <a:rPr sz="1200" spc="-25">
                          <a:latin typeface="Trebuchet MS"/>
                          <a:cs typeface="Trebuchet MS"/>
                        </a:rPr>
                        <a:t>-66</a:t>
                      </a:r>
                      <a:endParaRPr sz="1200">
                        <a:latin typeface="Trebuchet MS"/>
                        <a:cs typeface="Trebuchet MS"/>
                      </a:endParaRPr>
                    </a:p>
                  </a:txBody>
                  <a:tcPr marL="0" marR="0" marT="12954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4"/>
                  </a:ext>
                </a:extLst>
              </a:tr>
            </a:tbl>
          </a:graphicData>
        </a:graphic>
      </p:graphicFrame>
      <p:grpSp>
        <p:nvGrpSpPr>
          <p:cNvPr id="6" name="object 6"/>
          <p:cNvGrpSpPr/>
          <p:nvPr/>
        </p:nvGrpSpPr>
        <p:grpSpPr>
          <a:xfrm>
            <a:off x="4381500" y="3333686"/>
            <a:ext cx="3538854" cy="262255"/>
            <a:chOff x="4381500" y="3333686"/>
            <a:chExt cx="3538854" cy="262255"/>
          </a:xfrm>
        </p:grpSpPr>
        <p:pic>
          <p:nvPicPr>
            <p:cNvPr id="7" name="object 7"/>
            <p:cNvPicPr/>
            <p:nvPr/>
          </p:nvPicPr>
          <p:blipFill>
            <a:blip r:embed="rId3" cstate="print"/>
            <a:stretch>
              <a:fillRect/>
            </a:stretch>
          </p:blipFill>
          <p:spPr>
            <a:xfrm>
              <a:off x="4381500" y="3333686"/>
              <a:ext cx="3538601" cy="261937"/>
            </a:xfrm>
            <a:prstGeom prst="rect">
              <a:avLst/>
            </a:prstGeom>
          </p:spPr>
        </p:pic>
        <p:sp>
          <p:nvSpPr>
            <p:cNvPr id="8" name="object 8"/>
            <p:cNvSpPr/>
            <p:nvPr/>
          </p:nvSpPr>
          <p:spPr>
            <a:xfrm>
              <a:off x="4433823" y="3405250"/>
              <a:ext cx="3356610" cy="76200"/>
            </a:xfrm>
            <a:custGeom>
              <a:avLst/>
              <a:gdLst/>
              <a:ahLst/>
              <a:cxnLst/>
              <a:rect l="l" t="t" r="r" b="b"/>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p:spPr>
          <p:txBody>
            <a:bodyPr wrap="square" lIns="0" tIns="0" rIns="0" bIns="0" rtlCol="0"/>
            <a:lstStyle/>
            <a:p>
              <a:endParaRPr/>
            </a:p>
          </p:txBody>
        </p:sp>
      </p:grpSp>
      <p:sp>
        <p:nvSpPr>
          <p:cNvPr id="9" name="object 9"/>
          <p:cNvSpPr txBox="1"/>
          <p:nvPr/>
        </p:nvSpPr>
        <p:spPr>
          <a:xfrm>
            <a:off x="4485640" y="2790978"/>
            <a:ext cx="3243580" cy="1227455"/>
          </a:xfrm>
          <a:prstGeom prst="rect">
            <a:avLst/>
          </a:prstGeom>
        </p:spPr>
        <p:txBody>
          <a:bodyPr vert="horz" wrap="square" lIns="0" tIns="203835" rIns="0" bIns="0" rtlCol="0">
            <a:spAutoFit/>
          </a:bodyPr>
          <a:lstStyle/>
          <a:p>
            <a:pPr algn="ctr">
              <a:lnSpc>
                <a:spcPct val="100000"/>
              </a:lnSpc>
              <a:spcBef>
                <a:spcPts val="1605"/>
              </a:spcBef>
            </a:pPr>
            <a:r>
              <a:rPr sz="2400" spc="55">
                <a:solidFill>
                  <a:srgbClr val="404040"/>
                </a:solidFill>
                <a:latin typeface="Trebuchet MS"/>
                <a:cs typeface="Trebuchet MS"/>
              </a:rPr>
              <a:t>Rescale</a:t>
            </a:r>
            <a:r>
              <a:rPr sz="2400" spc="-165">
                <a:solidFill>
                  <a:srgbClr val="404040"/>
                </a:solidFill>
                <a:latin typeface="Trebuchet MS"/>
                <a:cs typeface="Trebuchet MS"/>
              </a:rPr>
              <a:t> </a:t>
            </a:r>
            <a:r>
              <a:rPr sz="2400">
                <a:solidFill>
                  <a:srgbClr val="404040"/>
                </a:solidFill>
                <a:latin typeface="Trebuchet MS"/>
                <a:cs typeface="Trebuchet MS"/>
              </a:rPr>
              <a:t>all</a:t>
            </a:r>
            <a:r>
              <a:rPr sz="2400" spc="-60">
                <a:solidFill>
                  <a:srgbClr val="404040"/>
                </a:solidFill>
                <a:latin typeface="Trebuchet MS"/>
                <a:cs typeface="Trebuchet MS"/>
              </a:rPr>
              <a:t> </a:t>
            </a:r>
            <a:r>
              <a:rPr sz="2400" spc="35">
                <a:solidFill>
                  <a:srgbClr val="404040"/>
                </a:solidFill>
                <a:latin typeface="Trebuchet MS"/>
                <a:cs typeface="Trebuchet MS"/>
              </a:rPr>
              <a:t>parameters</a:t>
            </a:r>
            <a:endParaRPr sz="2400">
              <a:latin typeface="Trebuchet MS"/>
              <a:cs typeface="Trebuchet MS"/>
            </a:endParaRPr>
          </a:p>
          <a:p>
            <a:pPr marR="635" algn="ctr">
              <a:lnSpc>
                <a:spcPct val="100000"/>
              </a:lnSpc>
              <a:spcBef>
                <a:spcPts val="1770"/>
              </a:spcBef>
            </a:pPr>
            <a:r>
              <a:rPr sz="2750">
                <a:solidFill>
                  <a:srgbClr val="464646"/>
                </a:solidFill>
                <a:latin typeface="Cambria Math"/>
                <a:cs typeface="Cambria Math"/>
              </a:rPr>
              <a:t>𝑢𝑠𝑖𝑛𝑔</a:t>
            </a:r>
            <a:r>
              <a:rPr sz="2750" spc="140">
                <a:solidFill>
                  <a:srgbClr val="464646"/>
                </a:solidFill>
                <a:latin typeface="Cambria Math"/>
                <a:cs typeface="Cambria Math"/>
              </a:rPr>
              <a:t> </a:t>
            </a:r>
            <a:r>
              <a:rPr sz="2750" spc="-50">
                <a:solidFill>
                  <a:srgbClr val="464646"/>
                </a:solidFill>
                <a:latin typeface="Cambria Math"/>
                <a:cs typeface="Cambria Math"/>
              </a:rPr>
              <a:t>𝑐</a:t>
            </a:r>
            <a:endParaRPr sz="2750">
              <a:latin typeface="Cambria Math"/>
              <a:cs typeface="Cambria Math"/>
            </a:endParaRPr>
          </a:p>
        </p:txBody>
      </p:sp>
      <p:grpSp>
        <p:nvGrpSpPr>
          <p:cNvPr id="10" name="object 10"/>
          <p:cNvGrpSpPr/>
          <p:nvPr/>
        </p:nvGrpSpPr>
        <p:grpSpPr>
          <a:xfrm>
            <a:off x="4162425" y="4038536"/>
            <a:ext cx="3117850" cy="2307590"/>
            <a:chOff x="4162425" y="4038536"/>
            <a:chExt cx="3117850" cy="2307590"/>
          </a:xfrm>
        </p:grpSpPr>
        <p:sp>
          <p:nvSpPr>
            <p:cNvPr id="11" name="object 11"/>
            <p:cNvSpPr/>
            <p:nvPr/>
          </p:nvSpPr>
          <p:spPr>
            <a:xfrm>
              <a:off x="5213985" y="6019419"/>
              <a:ext cx="2066289" cy="327025"/>
            </a:xfrm>
            <a:custGeom>
              <a:avLst/>
              <a:gdLst/>
              <a:ahLst/>
              <a:cxnLst/>
              <a:rect l="l" t="t" r="r" b="b"/>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4162425" y="4648263"/>
              <a:ext cx="1519174" cy="1452499"/>
            </a:xfrm>
            <a:prstGeom prst="rect">
              <a:avLst/>
            </a:prstGeom>
          </p:spPr>
        </p:pic>
        <p:sp>
          <p:nvSpPr>
            <p:cNvPr id="13" name="object 13"/>
            <p:cNvSpPr/>
            <p:nvPr/>
          </p:nvSpPr>
          <p:spPr>
            <a:xfrm>
              <a:off x="4215638" y="4681854"/>
              <a:ext cx="1341120" cy="1274445"/>
            </a:xfrm>
            <a:custGeom>
              <a:avLst/>
              <a:gdLst/>
              <a:ahLst/>
              <a:cxnLst/>
              <a:rect l="l" t="t" r="r" b="b"/>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p:spPr>
          <p:txBody>
            <a:bodyPr wrap="square" lIns="0" tIns="0" rIns="0" bIns="0" rtlCol="0"/>
            <a:lstStyle/>
            <a:p>
              <a:endParaRPr/>
            </a:p>
          </p:txBody>
        </p:sp>
        <p:pic>
          <p:nvPicPr>
            <p:cNvPr id="14" name="object 14"/>
            <p:cNvPicPr/>
            <p:nvPr/>
          </p:nvPicPr>
          <p:blipFill>
            <a:blip r:embed="rId5" cstate="print"/>
            <a:stretch>
              <a:fillRect/>
            </a:stretch>
          </p:blipFill>
          <p:spPr>
            <a:xfrm>
              <a:off x="6038850" y="4038536"/>
              <a:ext cx="538162" cy="2071751"/>
            </a:xfrm>
            <a:prstGeom prst="rect">
              <a:avLst/>
            </a:prstGeom>
          </p:spPr>
        </p:pic>
        <p:sp>
          <p:nvSpPr>
            <p:cNvPr id="15" name="object 15"/>
            <p:cNvSpPr/>
            <p:nvPr/>
          </p:nvSpPr>
          <p:spPr>
            <a:xfrm>
              <a:off x="6097777" y="4079239"/>
              <a:ext cx="373380" cy="1878964"/>
            </a:xfrm>
            <a:custGeom>
              <a:avLst/>
              <a:gdLst/>
              <a:ahLst/>
              <a:cxnLst/>
              <a:rect l="l" t="t" r="r" b="b"/>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p:spPr>
          <p:txBody>
            <a:bodyPr wrap="square" lIns="0" tIns="0" rIns="0" bIns="0" rtlCol="0"/>
            <a:lstStyle/>
            <a:p>
              <a:endParaRPr/>
            </a:p>
          </p:txBody>
        </p:sp>
      </p:grpSp>
      <p:grpSp>
        <p:nvGrpSpPr>
          <p:cNvPr id="16" name="object 16"/>
          <p:cNvGrpSpPr/>
          <p:nvPr/>
        </p:nvGrpSpPr>
        <p:grpSpPr>
          <a:xfrm>
            <a:off x="8210550" y="4838700"/>
            <a:ext cx="500380" cy="1195705"/>
            <a:chOff x="8210550" y="4838700"/>
            <a:chExt cx="500380" cy="1195705"/>
          </a:xfrm>
        </p:grpSpPr>
        <p:pic>
          <p:nvPicPr>
            <p:cNvPr id="17" name="object 17"/>
            <p:cNvPicPr/>
            <p:nvPr/>
          </p:nvPicPr>
          <p:blipFill>
            <a:blip r:embed="rId6" cstate="print"/>
            <a:stretch>
              <a:fillRect/>
            </a:stretch>
          </p:blipFill>
          <p:spPr>
            <a:xfrm>
              <a:off x="8210550" y="4838700"/>
              <a:ext cx="500062" cy="1195387"/>
            </a:xfrm>
            <a:prstGeom prst="rect">
              <a:avLst/>
            </a:prstGeom>
          </p:spPr>
        </p:pic>
        <p:sp>
          <p:nvSpPr>
            <p:cNvPr id="18" name="object 18"/>
            <p:cNvSpPr/>
            <p:nvPr/>
          </p:nvSpPr>
          <p:spPr>
            <a:xfrm>
              <a:off x="8334120" y="4877942"/>
              <a:ext cx="328930" cy="1007110"/>
            </a:xfrm>
            <a:custGeom>
              <a:avLst/>
              <a:gdLst/>
              <a:ahLst/>
              <a:cxnLst/>
              <a:rect l="l" t="t" r="r" b="b"/>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p:spPr>
          <p:txBody>
            <a:bodyPr wrap="square" lIns="0" tIns="0" rIns="0" bIns="0" rtlCol="0"/>
            <a:lstStyle/>
            <a:p>
              <a:endParaRPr/>
            </a:p>
          </p:txBody>
        </p:sp>
      </p:grpSp>
      <p:sp>
        <p:nvSpPr>
          <p:cNvPr id="19" name="object 19"/>
          <p:cNvSpPr txBox="1"/>
          <p:nvPr/>
        </p:nvSpPr>
        <p:spPr>
          <a:xfrm>
            <a:off x="7932801" y="1955482"/>
            <a:ext cx="2557145" cy="300355"/>
          </a:xfrm>
          <a:prstGeom prst="rect">
            <a:avLst/>
          </a:prstGeom>
        </p:spPr>
        <p:txBody>
          <a:bodyPr vert="horz" wrap="square" lIns="0" tIns="12700" rIns="0" bIns="0" rtlCol="0">
            <a:spAutoFit/>
          </a:bodyPr>
          <a:lstStyle/>
          <a:p>
            <a:pPr marL="12700">
              <a:lnSpc>
                <a:spcPct val="100000"/>
              </a:lnSpc>
              <a:spcBef>
                <a:spcPts val="100"/>
              </a:spcBef>
            </a:pPr>
            <a:r>
              <a:rPr sz="1800" spc="45">
                <a:latin typeface="Trebuchet MS"/>
                <a:cs typeface="Trebuchet MS"/>
              </a:rPr>
              <a:t>Rescaled</a:t>
            </a:r>
            <a:r>
              <a:rPr sz="1800">
                <a:latin typeface="Trebuchet MS"/>
                <a:cs typeface="Trebuchet MS"/>
              </a:rPr>
              <a:t> Weight</a:t>
            </a:r>
            <a:r>
              <a:rPr sz="1800" spc="20">
                <a:latin typeface="Trebuchet MS"/>
                <a:cs typeface="Trebuchet MS"/>
              </a:rPr>
              <a:t> </a:t>
            </a:r>
            <a:r>
              <a:rPr sz="1800" spc="-10">
                <a:latin typeface="Trebuchet MS"/>
                <a:cs typeface="Trebuchet MS"/>
              </a:rPr>
              <a:t>Tensor</a:t>
            </a:r>
            <a:endParaRPr sz="1800">
              <a:latin typeface="Trebuchet MS"/>
              <a:cs typeface="Trebuchet MS"/>
            </a:endParaRPr>
          </a:p>
        </p:txBody>
      </p:sp>
      <p:sp>
        <p:nvSpPr>
          <p:cNvPr id="22" name="object 22"/>
          <p:cNvSpPr txBox="1"/>
          <p:nvPr/>
        </p:nvSpPr>
        <p:spPr>
          <a:xfrm>
            <a:off x="5321934" y="5948736"/>
            <a:ext cx="1849120" cy="434975"/>
          </a:xfrm>
          <a:prstGeom prst="rect">
            <a:avLst/>
          </a:prstGeom>
        </p:spPr>
        <p:txBody>
          <a:bodyPr vert="horz" wrap="square" lIns="0" tIns="0" rIns="0" bIns="0" rtlCol="0">
            <a:spAutoFit/>
          </a:bodyPr>
          <a:lstStyle/>
          <a:p>
            <a:pPr marL="12700">
              <a:lnSpc>
                <a:spcPts val="2225"/>
              </a:lnSpc>
            </a:pPr>
            <a:r>
              <a:rPr sz="4125" spc="135" baseline="-21212">
                <a:latin typeface="Cambria Math"/>
                <a:cs typeface="Cambria Math"/>
              </a:rPr>
              <a:t>𝑊</a:t>
            </a:r>
            <a:r>
              <a:rPr sz="2000" spc="90">
                <a:latin typeface="Cambria Math"/>
                <a:cs typeface="Cambria Math"/>
              </a:rPr>
              <a:t>𝐹𝑃32</a:t>
            </a:r>
            <a:r>
              <a:rPr sz="4125" spc="135" baseline="-21212">
                <a:latin typeface="Cambria Math"/>
                <a:cs typeface="Cambria Math"/>
              </a:rPr>
              <a:t>𝑐</a:t>
            </a:r>
            <a:r>
              <a:rPr sz="2000" spc="90">
                <a:latin typeface="Cambria Math"/>
                <a:cs typeface="Cambria Math"/>
              </a:rPr>
              <a:t>𝐹𝑃32</a:t>
            </a:r>
            <a:endParaRPr sz="2000">
              <a:latin typeface="Cambria Math"/>
              <a:cs typeface="Cambria Math"/>
            </a:endParaRPr>
          </a:p>
        </p:txBody>
      </p:sp>
      <p:sp>
        <p:nvSpPr>
          <p:cNvPr id="23" name="object 23"/>
          <p:cNvSpPr txBox="1"/>
          <p:nvPr/>
        </p:nvSpPr>
        <p:spPr>
          <a:xfrm>
            <a:off x="7404481" y="5948736"/>
            <a:ext cx="1280160" cy="434975"/>
          </a:xfrm>
          <a:prstGeom prst="rect">
            <a:avLst/>
          </a:prstGeom>
        </p:spPr>
        <p:txBody>
          <a:bodyPr vert="horz" wrap="square" lIns="0" tIns="0" rIns="0" bIns="0" rtlCol="0">
            <a:spAutoFit/>
          </a:bodyPr>
          <a:lstStyle/>
          <a:p>
            <a:pPr marL="12700">
              <a:lnSpc>
                <a:spcPts val="2225"/>
              </a:lnSpc>
            </a:pPr>
            <a:r>
              <a:rPr sz="4125" baseline="-21212">
                <a:latin typeface="Cambria Math"/>
                <a:cs typeface="Cambria Math"/>
              </a:rPr>
              <a:t>=</a:t>
            </a:r>
            <a:r>
              <a:rPr sz="4125" spc="307" baseline="-21212">
                <a:latin typeface="Cambria Math"/>
                <a:cs typeface="Cambria Math"/>
              </a:rPr>
              <a:t> </a:t>
            </a:r>
            <a:r>
              <a:rPr sz="4125" spc="127" baseline="-21212">
                <a:latin typeface="Cambria Math"/>
                <a:cs typeface="Cambria Math"/>
              </a:rPr>
              <a:t>𝑊</a:t>
            </a:r>
            <a:r>
              <a:rPr sz="2000" spc="85">
                <a:latin typeface="Cambria Math"/>
                <a:cs typeface="Cambria Math"/>
              </a:rPr>
              <a:t>𝐼𝑛𝑡8</a:t>
            </a:r>
            <a:endParaRPr sz="2000">
              <a:latin typeface="Cambria Math"/>
              <a:cs typeface="Cambria Math"/>
            </a:endParaRPr>
          </a:p>
        </p:txBody>
      </p:sp>
      <p:sp>
        <p:nvSpPr>
          <p:cNvPr id="24" name="object 24"/>
          <p:cNvSpPr txBox="1"/>
          <p:nvPr/>
        </p:nvSpPr>
        <p:spPr>
          <a:xfrm>
            <a:off x="4187571" y="6005140"/>
            <a:ext cx="1002030" cy="378460"/>
          </a:xfrm>
          <a:prstGeom prst="rect">
            <a:avLst/>
          </a:prstGeom>
        </p:spPr>
        <p:txBody>
          <a:bodyPr vert="horz" wrap="square" lIns="0" tIns="0" rIns="0" bIns="0" rtlCol="0">
            <a:spAutoFit/>
          </a:bodyPr>
          <a:lstStyle/>
          <a:p>
            <a:pPr marL="12700">
              <a:lnSpc>
                <a:spcPts val="2810"/>
              </a:lnSpc>
            </a:pPr>
            <a:r>
              <a:rPr sz="2750" spc="-10">
                <a:latin typeface="Cambria Math"/>
                <a:cs typeface="Cambria Math"/>
              </a:rPr>
              <a:t>𝑟𝑜𝑢𝑛𝑑</a:t>
            </a:r>
            <a:endParaRPr sz="2750">
              <a:latin typeface="Cambria Math"/>
              <a:cs typeface="Cambria Math"/>
            </a:endParaRPr>
          </a:p>
        </p:txBody>
      </p:sp>
      <p:sp>
        <p:nvSpPr>
          <p:cNvPr id="25" name="object 25"/>
          <p:cNvSpPr txBox="1"/>
          <p:nvPr/>
        </p:nvSpPr>
        <p:spPr>
          <a:xfrm>
            <a:off x="292100" y="6024661"/>
            <a:ext cx="3543300" cy="613410"/>
          </a:xfrm>
          <a:prstGeom prst="rect">
            <a:avLst/>
          </a:prstGeom>
        </p:spPr>
        <p:txBody>
          <a:bodyPr vert="horz" wrap="square" lIns="0" tIns="0" rIns="0" bIns="0" rtlCol="0">
            <a:spAutoFit/>
          </a:bodyPr>
          <a:lstStyle/>
          <a:p>
            <a:pPr marL="148590">
              <a:lnSpc>
                <a:spcPts val="2360"/>
              </a:lnSpc>
            </a:pPr>
            <a:r>
              <a:rPr sz="2000">
                <a:latin typeface="Trebuchet MS"/>
                <a:cs typeface="Trebuchet MS"/>
              </a:rPr>
              <a:t>If</a:t>
            </a:r>
            <a:r>
              <a:rPr sz="2000" spc="-120">
                <a:latin typeface="Trebuchet MS"/>
                <a:cs typeface="Trebuchet MS"/>
              </a:rPr>
              <a:t> </a:t>
            </a:r>
            <a:r>
              <a:rPr sz="2000" spc="-45">
                <a:latin typeface="Trebuchet MS"/>
                <a:cs typeface="Trebuchet MS"/>
              </a:rPr>
              <a:t>we</a:t>
            </a:r>
            <a:r>
              <a:rPr sz="2000" spc="-75">
                <a:latin typeface="Trebuchet MS"/>
                <a:cs typeface="Trebuchet MS"/>
              </a:rPr>
              <a:t> </a:t>
            </a:r>
            <a:r>
              <a:rPr sz="2000" spc="65">
                <a:latin typeface="Trebuchet MS"/>
                <a:cs typeface="Trebuchet MS"/>
              </a:rPr>
              <a:t>bring</a:t>
            </a:r>
            <a:r>
              <a:rPr sz="2000" spc="-105">
                <a:latin typeface="Trebuchet MS"/>
                <a:cs typeface="Trebuchet MS"/>
              </a:rPr>
              <a:t> </a:t>
            </a:r>
            <a:r>
              <a:rPr sz="2000" spc="90">
                <a:latin typeface="Trebuchet MS"/>
                <a:cs typeface="Trebuchet MS"/>
              </a:rPr>
              <a:t>back</a:t>
            </a:r>
            <a:r>
              <a:rPr sz="2000" spc="-125">
                <a:latin typeface="Trebuchet MS"/>
                <a:cs typeface="Trebuchet MS"/>
              </a:rPr>
              <a:t> </a:t>
            </a:r>
            <a:r>
              <a:rPr sz="2000">
                <a:latin typeface="Trebuchet MS"/>
                <a:cs typeface="Trebuchet MS"/>
              </a:rPr>
              <a:t>the</a:t>
            </a:r>
            <a:r>
              <a:rPr sz="2000" spc="-75">
                <a:latin typeface="Trebuchet MS"/>
                <a:cs typeface="Trebuchet MS"/>
              </a:rPr>
              <a:t> </a:t>
            </a:r>
            <a:r>
              <a:rPr sz="2000" spc="-10">
                <a:latin typeface="Trebuchet MS"/>
                <a:cs typeface="Trebuchet MS"/>
              </a:rPr>
              <a:t>formula:</a:t>
            </a:r>
            <a:endParaRPr sz="2000">
              <a:latin typeface="Trebuchet MS"/>
              <a:cs typeface="Trebuchet MS"/>
            </a:endParaRPr>
          </a:p>
          <a:p>
            <a:pPr marL="12700">
              <a:lnSpc>
                <a:spcPct val="100000"/>
              </a:lnSpc>
              <a:spcBef>
                <a:spcPts val="985"/>
              </a:spcBef>
            </a:pPr>
            <a:r>
              <a:rPr sz="1100" cap="small" spc="-10">
                <a:solidFill>
                  <a:srgbClr val="7E7E7E"/>
                </a:solidFill>
                <a:latin typeface="Trebuchet MS"/>
                <a:cs typeface="Trebuchet MS"/>
              </a:rPr>
              <a:t>Protopapas</a:t>
            </a:r>
            <a:endParaRPr sz="1100">
              <a:latin typeface="Trebuchet MS"/>
              <a:cs typeface="Trebuchet MS"/>
            </a:endParaRPr>
          </a:p>
        </p:txBody>
      </p:sp>
      <p:sp>
        <p:nvSpPr>
          <p:cNvPr id="26" name="object 26"/>
          <p:cNvSpPr txBox="1"/>
          <p:nvPr/>
        </p:nvSpPr>
        <p:spPr>
          <a:xfrm>
            <a:off x="11724005" y="6491263"/>
            <a:ext cx="200660" cy="204470"/>
          </a:xfrm>
          <a:prstGeom prst="rect">
            <a:avLst/>
          </a:prstGeom>
        </p:spPr>
        <p:txBody>
          <a:bodyPr vert="horz" wrap="square" lIns="0" tIns="0" rIns="0" bIns="0" rtlCol="0">
            <a:spAutoFit/>
          </a:bodyPr>
          <a:lstStyle/>
          <a:p>
            <a:pPr marL="12700">
              <a:lnSpc>
                <a:spcPct val="100000"/>
              </a:lnSpc>
            </a:pPr>
            <a:r>
              <a:rPr sz="1200" spc="30">
                <a:solidFill>
                  <a:srgbClr val="888888"/>
                </a:solidFill>
                <a:latin typeface="Trebuchet MS"/>
                <a:cs typeface="Trebuchet MS"/>
              </a:rPr>
              <a:t>78</a:t>
            </a:r>
            <a:endParaRPr sz="1200">
              <a:latin typeface="Trebuchet MS"/>
              <a:cs typeface="Trebuchet MS"/>
            </a:endParaRPr>
          </a:p>
        </p:txBody>
      </p:sp>
      <p:sp>
        <p:nvSpPr>
          <p:cNvPr id="20" name="object 20"/>
          <p:cNvSpPr txBox="1"/>
          <p:nvPr/>
        </p:nvSpPr>
        <p:spPr>
          <a:xfrm>
            <a:off x="1852929" y="2006980"/>
            <a:ext cx="1375410" cy="265430"/>
          </a:xfrm>
          <a:prstGeom prst="rect">
            <a:avLst/>
          </a:prstGeom>
        </p:spPr>
        <p:txBody>
          <a:bodyPr vert="horz" wrap="square" lIns="0" tIns="15875" rIns="0" bIns="0" rtlCol="0">
            <a:spAutoFit/>
          </a:bodyPr>
          <a:lstStyle/>
          <a:p>
            <a:pPr marL="12700">
              <a:lnSpc>
                <a:spcPct val="100000"/>
              </a:lnSpc>
              <a:spcBef>
                <a:spcPts val="125"/>
              </a:spcBef>
            </a:pPr>
            <a:r>
              <a:rPr sz="1550" spc="70">
                <a:latin typeface="Trebuchet MS"/>
                <a:cs typeface="Trebuchet MS"/>
              </a:rPr>
              <a:t>Weight</a:t>
            </a:r>
            <a:r>
              <a:rPr sz="1550" spc="-85">
                <a:latin typeface="Trebuchet MS"/>
                <a:cs typeface="Trebuchet MS"/>
              </a:rPr>
              <a:t> </a:t>
            </a:r>
            <a:r>
              <a:rPr sz="1550" spc="-10">
                <a:latin typeface="Trebuchet MS"/>
                <a:cs typeface="Trebuchet MS"/>
              </a:rPr>
              <a:t>Tensor</a:t>
            </a:r>
            <a:endParaRPr sz="1550">
              <a:latin typeface="Trebuchet MS"/>
              <a:cs typeface="Trebuchet MS"/>
            </a:endParaRPr>
          </a:p>
        </p:txBody>
      </p:sp>
      <p:graphicFrame>
        <p:nvGraphicFramePr>
          <p:cNvPr id="21" name="object 21"/>
          <p:cNvGraphicFramePr>
            <a:graphicFrameLocks noGrp="1"/>
          </p:cNvGraphicFramePr>
          <p:nvPr/>
        </p:nvGraphicFramePr>
        <p:xfrm>
          <a:off x="1324038" y="2447988"/>
          <a:ext cx="2428875" cy="2228215"/>
        </p:xfrm>
        <a:graphic>
          <a:graphicData uri="http://schemas.openxmlformats.org/drawingml/2006/table">
            <a:tbl>
              <a:tblPr firstRow="1" bandRow="1">
                <a:tableStyleId>{2D5ABB26-0587-4C30-8999-92F81FD0307C}</a:tableStyleId>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tblGrid>
              <a:tr h="447675">
                <a:tc>
                  <a:txBody>
                    <a:bodyPr/>
                    <a:lstStyle/>
                    <a:p>
                      <a:pPr algn="ctr">
                        <a:lnSpc>
                          <a:spcPct val="100000"/>
                        </a:lnSpc>
                        <a:spcBef>
                          <a:spcPts val="970"/>
                        </a:spcBef>
                      </a:pPr>
                      <a:r>
                        <a:rPr sz="1200" spc="-25">
                          <a:latin typeface="Trebuchet MS"/>
                          <a:cs typeface="Trebuchet MS"/>
                        </a:rPr>
                        <a:t>-0.7</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-0.3</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0.0</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-0.4</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0.3</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447675">
                <a:tc>
                  <a:txBody>
                    <a:bodyPr/>
                    <a:lstStyle/>
                    <a:p>
                      <a:pPr algn="ctr">
                        <a:lnSpc>
                          <a:spcPct val="100000"/>
                        </a:lnSpc>
                        <a:spcBef>
                          <a:spcPts val="944"/>
                        </a:spcBef>
                      </a:pPr>
                      <a:r>
                        <a:rPr sz="1200" spc="-25">
                          <a:latin typeface="Trebuchet MS"/>
                          <a:cs typeface="Trebuchet MS"/>
                        </a:rPr>
                        <a:t>-1.0</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0.2</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0.7</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944"/>
                        </a:spcBef>
                      </a:pPr>
                      <a:r>
                        <a:rPr sz="1200" spc="-25">
                          <a:latin typeface="Trebuchet MS"/>
                          <a:cs typeface="Trebuchet MS"/>
                        </a:rPr>
                        <a:t>1.7</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-0.9</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438150">
                <a:tc>
                  <a:txBody>
                    <a:bodyPr/>
                    <a:lstStyle/>
                    <a:p>
                      <a:pPr algn="ctr">
                        <a:lnSpc>
                          <a:spcPct val="100000"/>
                        </a:lnSpc>
                        <a:spcBef>
                          <a:spcPts val="919"/>
                        </a:spcBef>
                      </a:pPr>
                      <a:r>
                        <a:rPr sz="1200" spc="-25">
                          <a:latin typeface="Trebuchet MS"/>
                          <a:cs typeface="Trebuchet MS"/>
                        </a:rPr>
                        <a:t>-0.1</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-1.5</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-0.1</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0.8</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0.5</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452120">
                <a:tc>
                  <a:txBody>
                    <a:bodyPr/>
                    <a:lstStyle/>
                    <a:p>
                      <a:pPr algn="ctr">
                        <a:lnSpc>
                          <a:spcPct val="100000"/>
                        </a:lnSpc>
                        <a:spcBef>
                          <a:spcPts val="969"/>
                        </a:spcBef>
                      </a:pPr>
                      <a:r>
                        <a:rPr sz="1200" spc="-25">
                          <a:latin typeface="Trebuchet MS"/>
                          <a:cs typeface="Trebuchet MS"/>
                        </a:rPr>
                        <a:t>1.2</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635" algn="ctr">
                        <a:lnSpc>
                          <a:spcPct val="100000"/>
                        </a:lnSpc>
                        <a:spcBef>
                          <a:spcPts val="969"/>
                        </a:spcBef>
                      </a:pPr>
                      <a:r>
                        <a:rPr sz="1200" spc="-25">
                          <a:latin typeface="Trebuchet MS"/>
                          <a:cs typeface="Trebuchet MS"/>
                        </a:rPr>
                        <a:t>-1.7</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0">
                          <a:latin typeface="Trebuchet MS"/>
                          <a:cs typeface="Trebuchet MS"/>
                        </a:rPr>
                        <a:t>-</a:t>
                      </a:r>
                      <a:r>
                        <a:rPr sz="1200" spc="-25">
                          <a:latin typeface="Trebuchet MS"/>
                          <a:cs typeface="Trebuchet MS"/>
                        </a:rPr>
                        <a:t>0.9</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5">
                          <a:latin typeface="Trebuchet MS"/>
                          <a:cs typeface="Trebuchet MS"/>
                        </a:rPr>
                        <a:t>-0.3</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5">
                          <a:latin typeface="Trebuchet MS"/>
                          <a:cs typeface="Trebuchet MS"/>
                        </a:rPr>
                        <a:t>0.7</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442595">
                <a:tc>
                  <a:txBody>
                    <a:bodyPr/>
                    <a:lstStyle/>
                    <a:p>
                      <a:pPr algn="ctr">
                        <a:lnSpc>
                          <a:spcPct val="100000"/>
                        </a:lnSpc>
                        <a:spcBef>
                          <a:spcPts val="980"/>
                        </a:spcBef>
                      </a:pPr>
                      <a:r>
                        <a:rPr sz="1200" spc="-25">
                          <a:latin typeface="Trebuchet MS"/>
                          <a:cs typeface="Trebuchet MS"/>
                        </a:rPr>
                        <a:t>0.4</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80"/>
                        </a:spcBef>
                      </a:pPr>
                      <a:r>
                        <a:rPr sz="1200" spc="-25">
                          <a:latin typeface="Trebuchet MS"/>
                          <a:cs typeface="Trebuchet MS"/>
                        </a:rPr>
                        <a:t>0.1</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270" algn="ctr">
                        <a:lnSpc>
                          <a:spcPct val="100000"/>
                        </a:lnSpc>
                        <a:spcBef>
                          <a:spcPts val="980"/>
                        </a:spcBef>
                      </a:pPr>
                      <a:r>
                        <a:rPr sz="1200" spc="-25">
                          <a:latin typeface="Trebuchet MS"/>
                          <a:cs typeface="Trebuchet MS"/>
                        </a:rPr>
                        <a:t>-1.4</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270" algn="ctr">
                        <a:lnSpc>
                          <a:spcPct val="100000"/>
                        </a:lnSpc>
                        <a:spcBef>
                          <a:spcPts val="980"/>
                        </a:spcBef>
                      </a:pPr>
                      <a:r>
                        <a:rPr sz="1200" spc="-25">
                          <a:latin typeface="Trebuchet MS"/>
                          <a:cs typeface="Trebuchet MS"/>
                        </a:rPr>
                        <a:t>2.2</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980"/>
                        </a:spcBef>
                      </a:pPr>
                      <a:r>
                        <a:rPr sz="1200" spc="-25">
                          <a:latin typeface="Trebuchet MS"/>
                          <a:cs typeface="Trebuchet MS"/>
                        </a:rPr>
                        <a:t>-1.1</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FC1A7-D006-9300-A0BA-0246549A4B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35B9037-CD79-2CD0-4F39-4FA0476730D8}"/>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F4383164-5501-C3E1-E309-86FDB3623D1E}"/>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25CE6F6B-73FD-9B62-F3BF-DB199D2B6BD2}"/>
              </a:ext>
            </a:extLst>
          </p:cNvPr>
          <p:cNvSpPr txBox="1"/>
          <p:nvPr/>
        </p:nvSpPr>
        <p:spPr>
          <a:xfrm>
            <a:off x="576990" y="801492"/>
            <a:ext cx="10843801" cy="5273879"/>
          </a:xfrm>
          <a:prstGeom prst="rect">
            <a:avLst/>
          </a:prstGeom>
          <a:ln>
            <a:solidFill>
              <a:srgbClr val="4472C4"/>
            </a:solidFill>
          </a:ln>
        </p:spPr>
        <p:txBody>
          <a:bodyPr vert="horz" wrap="square" lIns="0" tIns="107314" rIns="0" bIns="0" rtlCol="0" anchor="t">
            <a:spAutoFit/>
          </a:bodyPr>
          <a:lstStyle/>
          <a:p>
            <a:pPr marL="469900" indent="-457200">
              <a:lnSpc>
                <a:spcPct val="100000"/>
              </a:lnSpc>
              <a:spcBef>
                <a:spcPts val="844"/>
              </a:spcBef>
              <a:buFont typeface="Arial MT"/>
              <a:buChar char="•"/>
              <a:tabLst>
                <a:tab pos="469900" algn="l"/>
              </a:tabLst>
            </a:pPr>
            <a:r>
              <a:rPr sz="2750" spc="65">
                <a:solidFill>
                  <a:srgbClr val="404040"/>
                </a:solidFill>
                <a:latin typeface="Trebuchet MS"/>
                <a:cs typeface="Trebuchet MS"/>
              </a:rPr>
              <a:t>Training</a:t>
            </a:r>
            <a:r>
              <a:rPr sz="2750" spc="-155">
                <a:solidFill>
                  <a:srgbClr val="404040"/>
                </a:solidFill>
                <a:latin typeface="Trebuchet MS"/>
                <a:cs typeface="Trebuchet MS"/>
              </a:rPr>
              <a:t> </a:t>
            </a:r>
            <a:r>
              <a:rPr sz="2750">
                <a:solidFill>
                  <a:srgbClr val="404040"/>
                </a:solidFill>
                <a:latin typeface="Trebuchet MS"/>
                <a:cs typeface="Trebuchet MS"/>
              </a:rPr>
              <a:t>Cycle</a:t>
            </a:r>
            <a:r>
              <a:rPr sz="2750" spc="-160">
                <a:solidFill>
                  <a:srgbClr val="404040"/>
                </a:solidFill>
                <a:latin typeface="Trebuchet MS"/>
                <a:cs typeface="Trebuchet MS"/>
              </a:rPr>
              <a:t> </a:t>
            </a:r>
            <a:r>
              <a:rPr sz="2750" spc="350">
                <a:solidFill>
                  <a:srgbClr val="404040"/>
                </a:solidFill>
                <a:latin typeface="Trebuchet MS"/>
                <a:cs typeface="Trebuchet MS"/>
              </a:rPr>
              <a:t>–</a:t>
            </a:r>
            <a:r>
              <a:rPr sz="2750" spc="-155">
                <a:solidFill>
                  <a:srgbClr val="404040"/>
                </a:solidFill>
                <a:latin typeface="Trebuchet MS"/>
                <a:cs typeface="Trebuchet MS"/>
              </a:rPr>
              <a:t> </a:t>
            </a:r>
            <a:r>
              <a:rPr sz="2750" spc="55">
                <a:solidFill>
                  <a:srgbClr val="404040"/>
                </a:solidFill>
                <a:latin typeface="Trebuchet MS"/>
                <a:cs typeface="Trebuchet MS"/>
              </a:rPr>
              <a:t>LLM</a:t>
            </a:r>
            <a:endParaRPr sz="2750">
              <a:latin typeface="Trebuchet MS"/>
              <a:cs typeface="Trebuchet MS"/>
            </a:endParaRPr>
          </a:p>
          <a:p>
            <a:pPr marL="469900" indent="-457200">
              <a:lnSpc>
                <a:spcPct val="100000"/>
              </a:lnSpc>
              <a:spcBef>
                <a:spcPts val="755"/>
              </a:spcBef>
              <a:buFont typeface="Arial MT"/>
              <a:buChar char="•"/>
              <a:tabLst>
                <a:tab pos="469900" algn="l"/>
              </a:tabLst>
            </a:pPr>
            <a:r>
              <a:rPr sz="2750" spc="95">
                <a:solidFill>
                  <a:srgbClr val="464646"/>
                </a:solidFill>
                <a:highlight>
                  <a:srgbClr val="FFFF00"/>
                </a:highlight>
                <a:latin typeface="Trebuchet MS"/>
                <a:cs typeface="Trebuchet MS"/>
              </a:rPr>
              <a:t>Instruction-</a:t>
            </a:r>
            <a:r>
              <a:rPr sz="2750" spc="140">
                <a:solidFill>
                  <a:srgbClr val="464646"/>
                </a:solidFill>
                <a:highlight>
                  <a:srgbClr val="FFFF00"/>
                </a:highlight>
                <a:latin typeface="Trebuchet MS"/>
                <a:cs typeface="Trebuchet MS"/>
              </a:rPr>
              <a:t>tuning</a:t>
            </a:r>
            <a:endParaRPr sz="2750">
              <a:highlight>
                <a:srgbClr val="FFFF00"/>
              </a:highlight>
              <a:latin typeface="Trebuchet MS"/>
              <a:cs typeface="Trebuchet MS"/>
            </a:endParaRPr>
          </a:p>
          <a:p>
            <a:pPr marL="1213485" lvl="1" indent="-457200">
              <a:lnSpc>
                <a:spcPct val="100000"/>
              </a:lnSpc>
              <a:spcBef>
                <a:spcPts val="580"/>
              </a:spcBef>
              <a:buFont typeface="Arial MT"/>
              <a:buChar char="•"/>
              <a:tabLst>
                <a:tab pos="1213485" algn="l"/>
              </a:tabLst>
            </a:pPr>
            <a:r>
              <a:rPr sz="2400">
                <a:solidFill>
                  <a:srgbClr val="464646"/>
                </a:solidFill>
                <a:highlight>
                  <a:srgbClr val="FFFF00"/>
                </a:highlight>
                <a:latin typeface="Trebuchet MS"/>
                <a:cs typeface="Trebuchet MS"/>
              </a:rPr>
              <a:t>Full</a:t>
            </a:r>
            <a:r>
              <a:rPr sz="2400" spc="-25">
                <a:solidFill>
                  <a:srgbClr val="464646"/>
                </a:solidFill>
                <a:highlight>
                  <a:srgbClr val="FFFF00"/>
                </a:highlight>
                <a:latin typeface="Trebuchet MS"/>
                <a:cs typeface="Trebuchet MS"/>
              </a:rPr>
              <a:t> </a:t>
            </a:r>
            <a:r>
              <a:rPr sz="2400" spc="-10">
                <a:solidFill>
                  <a:srgbClr val="464646"/>
                </a:solidFill>
                <a:highlight>
                  <a:srgbClr val="FFFF00"/>
                </a:highlight>
                <a:latin typeface="Trebuchet MS"/>
                <a:cs typeface="Trebuchet MS"/>
              </a:rPr>
              <a:t>Parameter</a:t>
            </a:r>
            <a:endParaRPr sz="2400">
              <a:highlight>
                <a:srgbClr val="FFFF00"/>
              </a:highlight>
              <a:latin typeface="Trebuchet MS"/>
              <a:cs typeface="Trebuchet MS"/>
            </a:endParaRPr>
          </a:p>
          <a:p>
            <a:pPr marL="1213485" lvl="1" indent="-457200">
              <a:lnSpc>
                <a:spcPct val="100000"/>
              </a:lnSpc>
              <a:spcBef>
                <a:spcPts val="575"/>
              </a:spcBef>
              <a:buFont typeface="Arial MT"/>
              <a:buChar char="•"/>
              <a:tabLst>
                <a:tab pos="1213485" algn="l"/>
              </a:tabLst>
            </a:pPr>
            <a:r>
              <a:rPr sz="2400" spc="-20">
                <a:solidFill>
                  <a:srgbClr val="464646"/>
                </a:solidFill>
                <a:latin typeface="Trebuchet MS"/>
                <a:cs typeface="Trebuchet MS"/>
              </a:rPr>
              <a:t>PEFT</a:t>
            </a: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-Sparse Adapters-IA3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22651091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790638"/>
            <a:ext cx="12187555" cy="5555615"/>
            <a:chOff x="4763" y="790638"/>
            <a:chExt cx="12187555" cy="5555615"/>
          </a:xfrm>
        </p:grpSpPr>
        <p:sp>
          <p:nvSpPr>
            <p:cNvPr id="3" name="object 3"/>
            <p:cNvSpPr/>
            <p:nvPr/>
          </p:nvSpPr>
          <p:spPr>
            <a:xfrm>
              <a:off x="7996300"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4" name="object 4"/>
            <p:cNvSpPr/>
            <p:nvPr/>
          </p:nvSpPr>
          <p:spPr>
            <a:xfrm>
              <a:off x="7996300"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5" name="object 5"/>
            <p:cNvSpPr/>
            <p:nvPr/>
          </p:nvSpPr>
          <p:spPr>
            <a:xfrm>
              <a:off x="8482075"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6" name="object 6"/>
            <p:cNvSpPr/>
            <p:nvPr/>
          </p:nvSpPr>
          <p:spPr>
            <a:xfrm>
              <a:off x="8482075"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7" name="object 7"/>
            <p:cNvSpPr/>
            <p:nvPr/>
          </p:nvSpPr>
          <p:spPr>
            <a:xfrm>
              <a:off x="8967850"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8" name="object 8"/>
            <p:cNvSpPr/>
            <p:nvPr/>
          </p:nvSpPr>
          <p:spPr>
            <a:xfrm>
              <a:off x="8967850"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9" name="object 9"/>
            <p:cNvSpPr/>
            <p:nvPr/>
          </p:nvSpPr>
          <p:spPr>
            <a:xfrm>
              <a:off x="9453625"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10" name="object 10"/>
            <p:cNvSpPr/>
            <p:nvPr/>
          </p:nvSpPr>
          <p:spPr>
            <a:xfrm>
              <a:off x="9453625"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1" name="object 11"/>
            <p:cNvSpPr/>
            <p:nvPr/>
          </p:nvSpPr>
          <p:spPr>
            <a:xfrm>
              <a:off x="9939400"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12" name="object 12"/>
            <p:cNvSpPr/>
            <p:nvPr/>
          </p:nvSpPr>
          <p:spPr>
            <a:xfrm>
              <a:off x="9939400"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3" name="object 13"/>
            <p:cNvSpPr/>
            <p:nvPr/>
          </p:nvSpPr>
          <p:spPr>
            <a:xfrm>
              <a:off x="7996300"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14" name="object 14"/>
            <p:cNvSpPr/>
            <p:nvPr/>
          </p:nvSpPr>
          <p:spPr>
            <a:xfrm>
              <a:off x="7996300"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5" name="object 15"/>
            <p:cNvSpPr/>
            <p:nvPr/>
          </p:nvSpPr>
          <p:spPr>
            <a:xfrm>
              <a:off x="8482075"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16" name="object 16"/>
            <p:cNvSpPr/>
            <p:nvPr/>
          </p:nvSpPr>
          <p:spPr>
            <a:xfrm>
              <a:off x="8482075"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7" name="object 17"/>
            <p:cNvSpPr/>
            <p:nvPr/>
          </p:nvSpPr>
          <p:spPr>
            <a:xfrm>
              <a:off x="8967850"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18" name="object 18"/>
            <p:cNvSpPr/>
            <p:nvPr/>
          </p:nvSpPr>
          <p:spPr>
            <a:xfrm>
              <a:off x="8967850"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9" name="object 19"/>
            <p:cNvSpPr/>
            <p:nvPr/>
          </p:nvSpPr>
          <p:spPr>
            <a:xfrm>
              <a:off x="9453625"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20" name="object 20"/>
            <p:cNvSpPr/>
            <p:nvPr/>
          </p:nvSpPr>
          <p:spPr>
            <a:xfrm>
              <a:off x="9453625"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1" name="object 21"/>
            <p:cNvSpPr/>
            <p:nvPr/>
          </p:nvSpPr>
          <p:spPr>
            <a:xfrm>
              <a:off x="9939400"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22" name="object 22"/>
            <p:cNvSpPr/>
            <p:nvPr/>
          </p:nvSpPr>
          <p:spPr>
            <a:xfrm>
              <a:off x="9939400"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3" name="object 23"/>
            <p:cNvSpPr/>
            <p:nvPr/>
          </p:nvSpPr>
          <p:spPr>
            <a:xfrm>
              <a:off x="7996300"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24" name="object 24"/>
            <p:cNvSpPr/>
            <p:nvPr/>
          </p:nvSpPr>
          <p:spPr>
            <a:xfrm>
              <a:off x="7996300"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25" name="object 25"/>
            <p:cNvSpPr/>
            <p:nvPr/>
          </p:nvSpPr>
          <p:spPr>
            <a:xfrm>
              <a:off x="8482075"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26" name="object 26"/>
            <p:cNvSpPr/>
            <p:nvPr/>
          </p:nvSpPr>
          <p:spPr>
            <a:xfrm>
              <a:off x="8482075"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27" name="object 27"/>
            <p:cNvSpPr/>
            <p:nvPr/>
          </p:nvSpPr>
          <p:spPr>
            <a:xfrm>
              <a:off x="8967850"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28" name="object 28"/>
            <p:cNvSpPr/>
            <p:nvPr/>
          </p:nvSpPr>
          <p:spPr>
            <a:xfrm>
              <a:off x="8967850"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29" name="object 29"/>
            <p:cNvSpPr/>
            <p:nvPr/>
          </p:nvSpPr>
          <p:spPr>
            <a:xfrm>
              <a:off x="9453625"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30" name="object 30"/>
            <p:cNvSpPr/>
            <p:nvPr/>
          </p:nvSpPr>
          <p:spPr>
            <a:xfrm>
              <a:off x="9453625"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1" name="object 31"/>
            <p:cNvSpPr/>
            <p:nvPr/>
          </p:nvSpPr>
          <p:spPr>
            <a:xfrm>
              <a:off x="9939400"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32" name="object 32"/>
            <p:cNvSpPr/>
            <p:nvPr/>
          </p:nvSpPr>
          <p:spPr>
            <a:xfrm>
              <a:off x="9939400"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3" name="object 33"/>
            <p:cNvSpPr/>
            <p:nvPr/>
          </p:nvSpPr>
          <p:spPr>
            <a:xfrm>
              <a:off x="7996300"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34" name="object 34"/>
            <p:cNvSpPr/>
            <p:nvPr/>
          </p:nvSpPr>
          <p:spPr>
            <a:xfrm>
              <a:off x="7996300"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35" name="object 35"/>
            <p:cNvSpPr/>
            <p:nvPr/>
          </p:nvSpPr>
          <p:spPr>
            <a:xfrm>
              <a:off x="8482075"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36" name="object 36"/>
            <p:cNvSpPr/>
            <p:nvPr/>
          </p:nvSpPr>
          <p:spPr>
            <a:xfrm>
              <a:off x="8482075"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37" name="object 37"/>
            <p:cNvSpPr/>
            <p:nvPr/>
          </p:nvSpPr>
          <p:spPr>
            <a:xfrm>
              <a:off x="8967850"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38" name="object 38"/>
            <p:cNvSpPr/>
            <p:nvPr/>
          </p:nvSpPr>
          <p:spPr>
            <a:xfrm>
              <a:off x="8967850"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39" name="object 39"/>
            <p:cNvSpPr/>
            <p:nvPr/>
          </p:nvSpPr>
          <p:spPr>
            <a:xfrm>
              <a:off x="9453625"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0" name="object 40"/>
            <p:cNvSpPr/>
            <p:nvPr/>
          </p:nvSpPr>
          <p:spPr>
            <a:xfrm>
              <a:off x="9453625"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41" name="object 41"/>
            <p:cNvSpPr/>
            <p:nvPr/>
          </p:nvSpPr>
          <p:spPr>
            <a:xfrm>
              <a:off x="9939400"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2" name="object 42"/>
            <p:cNvSpPr/>
            <p:nvPr/>
          </p:nvSpPr>
          <p:spPr>
            <a:xfrm>
              <a:off x="9939400"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43" name="object 43"/>
            <p:cNvSpPr/>
            <p:nvPr/>
          </p:nvSpPr>
          <p:spPr>
            <a:xfrm>
              <a:off x="7996300"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4" name="object 44"/>
            <p:cNvSpPr/>
            <p:nvPr/>
          </p:nvSpPr>
          <p:spPr>
            <a:xfrm>
              <a:off x="7996300"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45" name="object 45"/>
            <p:cNvSpPr/>
            <p:nvPr/>
          </p:nvSpPr>
          <p:spPr>
            <a:xfrm>
              <a:off x="8482075"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6" name="object 46"/>
            <p:cNvSpPr/>
            <p:nvPr/>
          </p:nvSpPr>
          <p:spPr>
            <a:xfrm>
              <a:off x="8482075"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47" name="object 47"/>
            <p:cNvSpPr/>
            <p:nvPr/>
          </p:nvSpPr>
          <p:spPr>
            <a:xfrm>
              <a:off x="8967850"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8" name="object 48"/>
            <p:cNvSpPr/>
            <p:nvPr/>
          </p:nvSpPr>
          <p:spPr>
            <a:xfrm>
              <a:off x="8967850"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49" name="object 49"/>
            <p:cNvSpPr/>
            <p:nvPr/>
          </p:nvSpPr>
          <p:spPr>
            <a:xfrm>
              <a:off x="9453625"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0" name="object 50"/>
            <p:cNvSpPr/>
            <p:nvPr/>
          </p:nvSpPr>
          <p:spPr>
            <a:xfrm>
              <a:off x="9453625"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1" name="object 51"/>
            <p:cNvSpPr/>
            <p:nvPr/>
          </p:nvSpPr>
          <p:spPr>
            <a:xfrm>
              <a:off x="9939400"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2" name="object 52"/>
            <p:cNvSpPr/>
            <p:nvPr/>
          </p:nvSpPr>
          <p:spPr>
            <a:xfrm>
              <a:off x="9939400"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pic>
          <p:nvPicPr>
            <p:cNvPr id="53" name="object 53"/>
            <p:cNvPicPr/>
            <p:nvPr/>
          </p:nvPicPr>
          <p:blipFill>
            <a:blip r:embed="rId2" cstate="print"/>
            <a:stretch>
              <a:fillRect/>
            </a:stretch>
          </p:blipFill>
          <p:spPr>
            <a:xfrm>
              <a:off x="4381500" y="3333686"/>
              <a:ext cx="3538601" cy="261937"/>
            </a:xfrm>
            <a:prstGeom prst="rect">
              <a:avLst/>
            </a:prstGeom>
          </p:spPr>
        </p:pic>
        <p:sp>
          <p:nvSpPr>
            <p:cNvPr id="54" name="object 54"/>
            <p:cNvSpPr/>
            <p:nvPr/>
          </p:nvSpPr>
          <p:spPr>
            <a:xfrm>
              <a:off x="4433824" y="3405251"/>
              <a:ext cx="3356610" cy="76200"/>
            </a:xfrm>
            <a:custGeom>
              <a:avLst/>
              <a:gdLst/>
              <a:ahLst/>
              <a:cxnLst/>
              <a:rect l="l" t="t" r="r" b="b"/>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p:spPr>
          <p:txBody>
            <a:bodyPr wrap="square" lIns="0" tIns="0" rIns="0" bIns="0" rtlCol="0"/>
            <a:lstStyle/>
            <a:p>
              <a:endParaRPr/>
            </a:p>
          </p:txBody>
        </p:sp>
        <p:sp>
          <p:nvSpPr>
            <p:cNvPr id="55" name="object 55"/>
            <p:cNvSpPr/>
            <p:nvPr/>
          </p:nvSpPr>
          <p:spPr>
            <a:xfrm>
              <a:off x="5213984" y="6019418"/>
              <a:ext cx="2066289" cy="327025"/>
            </a:xfrm>
            <a:custGeom>
              <a:avLst/>
              <a:gdLst/>
              <a:ahLst/>
              <a:cxnLst/>
              <a:rect l="l" t="t" r="r" b="b"/>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p:spPr>
          <p:txBody>
            <a:bodyPr wrap="square" lIns="0" tIns="0" rIns="0" bIns="0" rtlCol="0"/>
            <a:lstStyle/>
            <a:p>
              <a:endParaRPr/>
            </a:p>
          </p:txBody>
        </p:sp>
        <p:pic>
          <p:nvPicPr>
            <p:cNvPr id="56" name="object 56"/>
            <p:cNvPicPr/>
            <p:nvPr/>
          </p:nvPicPr>
          <p:blipFill>
            <a:blip r:embed="rId3" cstate="print"/>
            <a:stretch>
              <a:fillRect/>
            </a:stretch>
          </p:blipFill>
          <p:spPr>
            <a:xfrm>
              <a:off x="4162425" y="4648263"/>
              <a:ext cx="1519174" cy="1452499"/>
            </a:xfrm>
            <a:prstGeom prst="rect">
              <a:avLst/>
            </a:prstGeom>
          </p:spPr>
        </p:pic>
        <p:sp>
          <p:nvSpPr>
            <p:cNvPr id="57" name="object 57"/>
            <p:cNvSpPr/>
            <p:nvPr/>
          </p:nvSpPr>
          <p:spPr>
            <a:xfrm>
              <a:off x="4215638" y="4681854"/>
              <a:ext cx="1341120" cy="1274445"/>
            </a:xfrm>
            <a:custGeom>
              <a:avLst/>
              <a:gdLst/>
              <a:ahLst/>
              <a:cxnLst/>
              <a:rect l="l" t="t" r="r" b="b"/>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p:spPr>
          <p:txBody>
            <a:bodyPr wrap="square" lIns="0" tIns="0" rIns="0" bIns="0" rtlCol="0"/>
            <a:lstStyle/>
            <a:p>
              <a:endParaRPr/>
            </a:p>
          </p:txBody>
        </p:sp>
        <p:pic>
          <p:nvPicPr>
            <p:cNvPr id="58" name="object 58"/>
            <p:cNvPicPr/>
            <p:nvPr/>
          </p:nvPicPr>
          <p:blipFill>
            <a:blip r:embed="rId4" cstate="print"/>
            <a:stretch>
              <a:fillRect/>
            </a:stretch>
          </p:blipFill>
          <p:spPr>
            <a:xfrm>
              <a:off x="6038850" y="4038536"/>
              <a:ext cx="538162" cy="2071751"/>
            </a:xfrm>
            <a:prstGeom prst="rect">
              <a:avLst/>
            </a:prstGeom>
          </p:spPr>
        </p:pic>
        <p:sp>
          <p:nvSpPr>
            <p:cNvPr id="59" name="object 59"/>
            <p:cNvSpPr/>
            <p:nvPr/>
          </p:nvSpPr>
          <p:spPr>
            <a:xfrm>
              <a:off x="6097777" y="4079240"/>
              <a:ext cx="373380" cy="1878964"/>
            </a:xfrm>
            <a:custGeom>
              <a:avLst/>
              <a:gdLst/>
              <a:ahLst/>
              <a:cxnLst/>
              <a:rect l="l" t="t" r="r" b="b"/>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p:spPr>
          <p:txBody>
            <a:bodyPr wrap="square" lIns="0" tIns="0" rIns="0" bIns="0" rtlCol="0"/>
            <a:lstStyle/>
            <a:p>
              <a:endParaRPr/>
            </a:p>
          </p:txBody>
        </p:sp>
        <p:pic>
          <p:nvPicPr>
            <p:cNvPr id="60" name="object 60"/>
            <p:cNvPicPr/>
            <p:nvPr/>
          </p:nvPicPr>
          <p:blipFill>
            <a:blip r:embed="rId5" cstate="print"/>
            <a:stretch>
              <a:fillRect/>
            </a:stretch>
          </p:blipFill>
          <p:spPr>
            <a:xfrm>
              <a:off x="8210549" y="4838699"/>
              <a:ext cx="500062" cy="1195387"/>
            </a:xfrm>
            <a:prstGeom prst="rect">
              <a:avLst/>
            </a:prstGeom>
          </p:spPr>
        </p:pic>
        <p:sp>
          <p:nvSpPr>
            <p:cNvPr id="61" name="object 61"/>
            <p:cNvSpPr/>
            <p:nvPr/>
          </p:nvSpPr>
          <p:spPr>
            <a:xfrm>
              <a:off x="8334121" y="4877942"/>
              <a:ext cx="328930" cy="1007110"/>
            </a:xfrm>
            <a:custGeom>
              <a:avLst/>
              <a:gdLst/>
              <a:ahLst/>
              <a:cxnLst/>
              <a:rect l="l" t="t" r="r" b="b"/>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p:spPr>
          <p:txBody>
            <a:bodyPr wrap="square" lIns="0" tIns="0" rIns="0" bIns="0" rtlCol="0"/>
            <a:lstStyle/>
            <a:p>
              <a:endParaRPr/>
            </a:p>
          </p:txBody>
        </p:sp>
        <p:sp>
          <p:nvSpPr>
            <p:cNvPr id="62" name="object 62"/>
            <p:cNvSpPr/>
            <p:nvPr/>
          </p:nvSpPr>
          <p:spPr>
            <a:xfrm>
              <a:off x="1328800" y="24527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63" name="object 63"/>
            <p:cNvSpPr/>
            <p:nvPr/>
          </p:nvSpPr>
          <p:spPr>
            <a:xfrm>
              <a:off x="1328800" y="24527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64" name="object 64"/>
            <p:cNvSpPr/>
            <p:nvPr/>
          </p:nvSpPr>
          <p:spPr>
            <a:xfrm>
              <a:off x="1814575" y="24527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65" name="object 65"/>
            <p:cNvSpPr/>
            <p:nvPr/>
          </p:nvSpPr>
          <p:spPr>
            <a:xfrm>
              <a:off x="1814575" y="24527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66" name="object 66"/>
            <p:cNvSpPr/>
            <p:nvPr/>
          </p:nvSpPr>
          <p:spPr>
            <a:xfrm>
              <a:off x="2300350" y="24527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67" name="object 67"/>
            <p:cNvSpPr/>
            <p:nvPr/>
          </p:nvSpPr>
          <p:spPr>
            <a:xfrm>
              <a:off x="2300350" y="24527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68" name="object 68"/>
            <p:cNvSpPr/>
            <p:nvPr/>
          </p:nvSpPr>
          <p:spPr>
            <a:xfrm>
              <a:off x="2786125" y="24527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69" name="object 69"/>
            <p:cNvSpPr/>
            <p:nvPr/>
          </p:nvSpPr>
          <p:spPr>
            <a:xfrm>
              <a:off x="2786125" y="24527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70" name="object 70"/>
            <p:cNvSpPr/>
            <p:nvPr/>
          </p:nvSpPr>
          <p:spPr>
            <a:xfrm>
              <a:off x="3271901" y="24527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71" name="object 71"/>
            <p:cNvSpPr/>
            <p:nvPr/>
          </p:nvSpPr>
          <p:spPr>
            <a:xfrm>
              <a:off x="3271901" y="24527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72" name="object 72"/>
            <p:cNvSpPr/>
            <p:nvPr/>
          </p:nvSpPr>
          <p:spPr>
            <a:xfrm>
              <a:off x="1328800" y="334810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73" name="object 73"/>
            <p:cNvSpPr/>
            <p:nvPr/>
          </p:nvSpPr>
          <p:spPr>
            <a:xfrm>
              <a:off x="1328800" y="334810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74" name="object 74"/>
            <p:cNvSpPr/>
            <p:nvPr/>
          </p:nvSpPr>
          <p:spPr>
            <a:xfrm>
              <a:off x="1814575" y="334810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75" name="object 75"/>
            <p:cNvSpPr/>
            <p:nvPr/>
          </p:nvSpPr>
          <p:spPr>
            <a:xfrm>
              <a:off x="1814575" y="334810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76" name="object 76"/>
            <p:cNvSpPr/>
            <p:nvPr/>
          </p:nvSpPr>
          <p:spPr>
            <a:xfrm>
              <a:off x="2300350" y="334810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77" name="object 77"/>
            <p:cNvSpPr/>
            <p:nvPr/>
          </p:nvSpPr>
          <p:spPr>
            <a:xfrm>
              <a:off x="2300350" y="334810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78" name="object 78"/>
            <p:cNvSpPr/>
            <p:nvPr/>
          </p:nvSpPr>
          <p:spPr>
            <a:xfrm>
              <a:off x="2786125" y="334810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79" name="object 79"/>
            <p:cNvSpPr/>
            <p:nvPr/>
          </p:nvSpPr>
          <p:spPr>
            <a:xfrm>
              <a:off x="2786125" y="334810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80" name="object 80"/>
            <p:cNvSpPr/>
            <p:nvPr/>
          </p:nvSpPr>
          <p:spPr>
            <a:xfrm>
              <a:off x="3271901" y="334810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81" name="object 81"/>
            <p:cNvSpPr/>
            <p:nvPr/>
          </p:nvSpPr>
          <p:spPr>
            <a:xfrm>
              <a:off x="3271901" y="334810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82" name="object 82"/>
            <p:cNvSpPr/>
            <p:nvPr/>
          </p:nvSpPr>
          <p:spPr>
            <a:xfrm>
              <a:off x="1328800" y="37862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83" name="object 83"/>
            <p:cNvSpPr/>
            <p:nvPr/>
          </p:nvSpPr>
          <p:spPr>
            <a:xfrm>
              <a:off x="1328800" y="37862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84" name="object 84"/>
            <p:cNvSpPr/>
            <p:nvPr/>
          </p:nvSpPr>
          <p:spPr>
            <a:xfrm>
              <a:off x="1814575" y="37862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85" name="object 85"/>
            <p:cNvSpPr/>
            <p:nvPr/>
          </p:nvSpPr>
          <p:spPr>
            <a:xfrm>
              <a:off x="1814575" y="37862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86" name="object 86"/>
            <p:cNvSpPr/>
            <p:nvPr/>
          </p:nvSpPr>
          <p:spPr>
            <a:xfrm>
              <a:off x="2300350" y="37862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87" name="object 87"/>
            <p:cNvSpPr/>
            <p:nvPr/>
          </p:nvSpPr>
          <p:spPr>
            <a:xfrm>
              <a:off x="2300350" y="37862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88" name="object 88"/>
            <p:cNvSpPr/>
            <p:nvPr/>
          </p:nvSpPr>
          <p:spPr>
            <a:xfrm>
              <a:off x="2786125" y="37862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89" name="object 89"/>
            <p:cNvSpPr/>
            <p:nvPr/>
          </p:nvSpPr>
          <p:spPr>
            <a:xfrm>
              <a:off x="2786125" y="37862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90" name="object 90"/>
            <p:cNvSpPr/>
            <p:nvPr/>
          </p:nvSpPr>
          <p:spPr>
            <a:xfrm>
              <a:off x="3271901" y="378625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91" name="object 91"/>
            <p:cNvSpPr/>
            <p:nvPr/>
          </p:nvSpPr>
          <p:spPr>
            <a:xfrm>
              <a:off x="3271901" y="378625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92" name="object 92"/>
            <p:cNvSpPr/>
            <p:nvPr/>
          </p:nvSpPr>
          <p:spPr>
            <a:xfrm>
              <a:off x="1328800" y="42434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93" name="object 93"/>
            <p:cNvSpPr/>
            <p:nvPr/>
          </p:nvSpPr>
          <p:spPr>
            <a:xfrm>
              <a:off x="1328800" y="42434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94" name="object 94"/>
            <p:cNvSpPr/>
            <p:nvPr/>
          </p:nvSpPr>
          <p:spPr>
            <a:xfrm>
              <a:off x="1814575" y="42434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95" name="object 95"/>
            <p:cNvSpPr/>
            <p:nvPr/>
          </p:nvSpPr>
          <p:spPr>
            <a:xfrm>
              <a:off x="1814575" y="42434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96" name="object 96"/>
            <p:cNvSpPr/>
            <p:nvPr/>
          </p:nvSpPr>
          <p:spPr>
            <a:xfrm>
              <a:off x="2300350" y="42434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97" name="object 97"/>
            <p:cNvSpPr/>
            <p:nvPr/>
          </p:nvSpPr>
          <p:spPr>
            <a:xfrm>
              <a:off x="2300350" y="42434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98" name="object 98"/>
            <p:cNvSpPr/>
            <p:nvPr/>
          </p:nvSpPr>
          <p:spPr>
            <a:xfrm>
              <a:off x="2786125" y="42434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99" name="object 99"/>
            <p:cNvSpPr/>
            <p:nvPr/>
          </p:nvSpPr>
          <p:spPr>
            <a:xfrm>
              <a:off x="2786125" y="42434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00" name="object 100"/>
            <p:cNvSpPr/>
            <p:nvPr/>
          </p:nvSpPr>
          <p:spPr>
            <a:xfrm>
              <a:off x="3271901" y="42434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D99593"/>
            </a:solidFill>
          </p:spPr>
          <p:txBody>
            <a:bodyPr wrap="square" lIns="0" tIns="0" rIns="0" bIns="0" rtlCol="0"/>
            <a:lstStyle/>
            <a:p>
              <a:endParaRPr/>
            </a:p>
          </p:txBody>
        </p:sp>
        <p:sp>
          <p:nvSpPr>
            <p:cNvPr id="101" name="object 101"/>
            <p:cNvSpPr/>
            <p:nvPr/>
          </p:nvSpPr>
          <p:spPr>
            <a:xfrm>
              <a:off x="3271901" y="42434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02" name="object 102"/>
            <p:cNvSpPr/>
            <p:nvPr/>
          </p:nvSpPr>
          <p:spPr>
            <a:xfrm>
              <a:off x="1328800" y="29004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103" name="object 103"/>
            <p:cNvSpPr/>
            <p:nvPr/>
          </p:nvSpPr>
          <p:spPr>
            <a:xfrm>
              <a:off x="1328800" y="29004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04" name="object 104"/>
            <p:cNvSpPr/>
            <p:nvPr/>
          </p:nvSpPr>
          <p:spPr>
            <a:xfrm>
              <a:off x="1814575" y="29004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105" name="object 105"/>
            <p:cNvSpPr/>
            <p:nvPr/>
          </p:nvSpPr>
          <p:spPr>
            <a:xfrm>
              <a:off x="1814575" y="29004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06" name="object 106"/>
            <p:cNvSpPr/>
            <p:nvPr/>
          </p:nvSpPr>
          <p:spPr>
            <a:xfrm>
              <a:off x="2300350" y="29004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107" name="object 107"/>
            <p:cNvSpPr/>
            <p:nvPr/>
          </p:nvSpPr>
          <p:spPr>
            <a:xfrm>
              <a:off x="2300350" y="29004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08" name="object 108"/>
            <p:cNvSpPr/>
            <p:nvPr/>
          </p:nvSpPr>
          <p:spPr>
            <a:xfrm>
              <a:off x="2786125" y="29004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109" name="object 109"/>
            <p:cNvSpPr/>
            <p:nvPr/>
          </p:nvSpPr>
          <p:spPr>
            <a:xfrm>
              <a:off x="2786125" y="29004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10" name="object 110"/>
            <p:cNvSpPr/>
            <p:nvPr/>
          </p:nvSpPr>
          <p:spPr>
            <a:xfrm>
              <a:off x="3271901" y="29004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D99593"/>
            </a:solidFill>
          </p:spPr>
          <p:txBody>
            <a:bodyPr wrap="square" lIns="0" tIns="0" rIns="0" bIns="0" rtlCol="0"/>
            <a:lstStyle/>
            <a:p>
              <a:endParaRPr/>
            </a:p>
          </p:txBody>
        </p:sp>
        <p:sp>
          <p:nvSpPr>
            <p:cNvPr id="111" name="object 111"/>
            <p:cNvSpPr/>
            <p:nvPr/>
          </p:nvSpPr>
          <p:spPr>
            <a:xfrm>
              <a:off x="3271901" y="29004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grpSp>
      <p:sp>
        <p:nvSpPr>
          <p:cNvPr id="112" name="object 11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113" name="object 113"/>
          <p:cNvSpPr txBox="1"/>
          <p:nvPr/>
        </p:nvSpPr>
        <p:spPr>
          <a:xfrm>
            <a:off x="309562" y="1218277"/>
            <a:ext cx="11602085" cy="5464810"/>
          </a:xfrm>
          <a:prstGeom prst="rect">
            <a:avLst/>
          </a:prstGeom>
        </p:spPr>
        <p:txBody>
          <a:bodyPr vert="horz" wrap="square" lIns="0" tIns="0" rIns="0" bIns="0" rtlCol="0">
            <a:spAutoFit/>
          </a:bodyPr>
          <a:lstStyle/>
          <a:p>
            <a:pPr marL="131445">
              <a:lnSpc>
                <a:spcPts val="3100"/>
              </a:lnSpc>
            </a:pPr>
            <a:r>
              <a:rPr sz="2750" spc="-20">
                <a:solidFill>
                  <a:srgbClr val="464646"/>
                </a:solidFill>
                <a:latin typeface="Trebuchet MS"/>
                <a:cs typeface="Trebuchet MS"/>
              </a:rPr>
              <a:t>Now,</a:t>
            </a:r>
            <a:r>
              <a:rPr sz="2750" spc="-105">
                <a:solidFill>
                  <a:srgbClr val="464646"/>
                </a:solidFill>
                <a:latin typeface="Trebuchet MS"/>
                <a:cs typeface="Trebuchet MS"/>
              </a:rPr>
              <a:t> </a:t>
            </a:r>
            <a:r>
              <a:rPr sz="2750">
                <a:solidFill>
                  <a:srgbClr val="464646"/>
                </a:solidFill>
                <a:latin typeface="Trebuchet MS"/>
                <a:cs typeface="Trebuchet MS"/>
              </a:rPr>
              <a:t>if</a:t>
            </a:r>
            <a:r>
              <a:rPr sz="2750" spc="-15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135">
                <a:solidFill>
                  <a:srgbClr val="464646"/>
                </a:solidFill>
                <a:latin typeface="Trebuchet MS"/>
                <a:cs typeface="Trebuchet MS"/>
              </a:rPr>
              <a:t>think</a:t>
            </a:r>
            <a:r>
              <a:rPr sz="2750" spc="-170">
                <a:solidFill>
                  <a:srgbClr val="464646"/>
                </a:solidFill>
                <a:latin typeface="Trebuchet MS"/>
                <a:cs typeface="Trebuchet MS"/>
              </a:rPr>
              <a:t> </a:t>
            </a:r>
            <a:r>
              <a:rPr sz="2750" spc="110">
                <a:solidFill>
                  <a:srgbClr val="464646"/>
                </a:solidFill>
                <a:latin typeface="Trebuchet MS"/>
                <a:cs typeface="Trebuchet MS"/>
              </a:rPr>
              <a:t>about</a:t>
            </a:r>
            <a:r>
              <a:rPr sz="2750" spc="-160">
                <a:solidFill>
                  <a:srgbClr val="464646"/>
                </a:solidFill>
                <a:latin typeface="Trebuchet MS"/>
                <a:cs typeface="Trebuchet MS"/>
              </a:rPr>
              <a:t> </a:t>
            </a:r>
            <a:r>
              <a:rPr sz="2750" spc="150">
                <a:solidFill>
                  <a:srgbClr val="464646"/>
                </a:solidFill>
                <a:latin typeface="Trebuchet MS"/>
                <a:cs typeface="Trebuchet MS"/>
              </a:rPr>
              <a:t>this</a:t>
            </a:r>
            <a:r>
              <a:rPr sz="2750" spc="-114">
                <a:solidFill>
                  <a:srgbClr val="464646"/>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14">
                <a:solidFill>
                  <a:srgbClr val="464646"/>
                </a:solidFill>
                <a:latin typeface="Trebuchet MS"/>
                <a:cs typeface="Trebuchet MS"/>
              </a:rPr>
              <a:t>terms</a:t>
            </a:r>
            <a:r>
              <a:rPr sz="2750" spc="-185">
                <a:solidFill>
                  <a:srgbClr val="464646"/>
                </a:solidFill>
                <a:latin typeface="Trebuchet MS"/>
                <a:cs typeface="Trebuchet MS"/>
              </a:rPr>
              <a:t> </a:t>
            </a:r>
            <a:r>
              <a:rPr sz="2750">
                <a:solidFill>
                  <a:srgbClr val="464646"/>
                </a:solidFill>
                <a:latin typeface="Trebuchet MS"/>
                <a:cs typeface="Trebuchet MS"/>
              </a:rPr>
              <a:t>of</a:t>
            </a:r>
            <a:r>
              <a:rPr sz="2750" spc="-155">
                <a:solidFill>
                  <a:srgbClr val="464646"/>
                </a:solidFill>
                <a:latin typeface="Trebuchet MS"/>
                <a:cs typeface="Trebuchet MS"/>
              </a:rPr>
              <a:t> </a:t>
            </a:r>
            <a:r>
              <a:rPr sz="2750" spc="80">
                <a:solidFill>
                  <a:srgbClr val="464646"/>
                </a:solidFill>
                <a:latin typeface="Trebuchet MS"/>
                <a:cs typeface="Trebuchet MS"/>
              </a:rPr>
              <a:t>neural</a:t>
            </a:r>
            <a:r>
              <a:rPr sz="2750" spc="-125">
                <a:solidFill>
                  <a:srgbClr val="464646"/>
                </a:solidFill>
                <a:latin typeface="Trebuchet MS"/>
                <a:cs typeface="Trebuchet MS"/>
              </a:rPr>
              <a:t> </a:t>
            </a:r>
            <a:r>
              <a:rPr sz="2750" spc="-10">
                <a:solidFill>
                  <a:srgbClr val="464646"/>
                </a:solidFill>
                <a:latin typeface="Trebuchet MS"/>
                <a:cs typeface="Trebuchet MS"/>
              </a:rPr>
              <a:t>networks….</a:t>
            </a:r>
            <a:endParaRPr sz="2750">
              <a:latin typeface="Trebuchet MS"/>
              <a:cs typeface="Trebuchet MS"/>
            </a:endParaRPr>
          </a:p>
          <a:p>
            <a:pPr marL="121285" algn="ctr">
              <a:lnSpc>
                <a:spcPct val="100000"/>
              </a:lnSpc>
              <a:spcBef>
                <a:spcPts val="2805"/>
              </a:spcBef>
              <a:tabLst>
                <a:tab pos="6201410" algn="l"/>
              </a:tabLst>
            </a:pPr>
            <a:r>
              <a:rPr sz="2325" spc="104" baseline="-7168">
                <a:latin typeface="Trebuchet MS"/>
                <a:cs typeface="Trebuchet MS"/>
              </a:rPr>
              <a:t>Weight</a:t>
            </a:r>
            <a:r>
              <a:rPr sz="2325" spc="-127" baseline="-7168">
                <a:latin typeface="Trebuchet MS"/>
                <a:cs typeface="Trebuchet MS"/>
              </a:rPr>
              <a:t> </a:t>
            </a:r>
            <a:r>
              <a:rPr sz="2325" spc="-15" baseline="-7168">
                <a:latin typeface="Trebuchet MS"/>
                <a:cs typeface="Trebuchet MS"/>
              </a:rPr>
              <a:t>Tensor</a:t>
            </a:r>
            <a:r>
              <a:rPr sz="2325" baseline="-7168">
                <a:latin typeface="Trebuchet MS"/>
                <a:cs typeface="Trebuchet MS"/>
              </a:rPr>
              <a:t>	</a:t>
            </a:r>
            <a:r>
              <a:rPr sz="1800" spc="45">
                <a:latin typeface="Trebuchet MS"/>
                <a:cs typeface="Trebuchet MS"/>
              </a:rPr>
              <a:t>Rescaled</a:t>
            </a:r>
            <a:r>
              <a:rPr sz="1800">
                <a:latin typeface="Trebuchet MS"/>
                <a:cs typeface="Trebuchet MS"/>
              </a:rPr>
              <a:t> Weight</a:t>
            </a:r>
            <a:r>
              <a:rPr sz="1800" spc="20">
                <a:latin typeface="Trebuchet MS"/>
                <a:cs typeface="Trebuchet MS"/>
              </a:rPr>
              <a:t> </a:t>
            </a:r>
            <a:r>
              <a:rPr sz="1800" spc="-10">
                <a:latin typeface="Trebuchet MS"/>
                <a:cs typeface="Trebuchet MS"/>
              </a:rPr>
              <a:t>Tensor</a:t>
            </a:r>
            <a:endParaRPr sz="1800">
              <a:latin typeface="Trebuchet MS"/>
              <a:cs typeface="Trebuchet MS"/>
            </a:endParaRPr>
          </a:p>
          <a:p>
            <a:pPr>
              <a:lnSpc>
                <a:spcPct val="100000"/>
              </a:lnSpc>
              <a:spcBef>
                <a:spcPts val="535"/>
              </a:spcBef>
            </a:pPr>
            <a:endParaRPr sz="1800">
              <a:latin typeface="Trebuchet MS"/>
              <a:cs typeface="Trebuchet MS"/>
            </a:endParaRPr>
          </a:p>
          <a:p>
            <a:pPr marL="1134110">
              <a:lnSpc>
                <a:spcPct val="100000"/>
              </a:lnSpc>
              <a:tabLst>
                <a:tab pos="1610995" algn="l"/>
                <a:tab pos="2124075" algn="l"/>
                <a:tab pos="2585720" algn="l"/>
                <a:tab pos="3096895" algn="l"/>
                <a:tab pos="7859395" algn="l"/>
                <a:tab pos="8343900" algn="l"/>
                <a:tab pos="8855710" algn="l"/>
                <a:tab pos="9271000" algn="l"/>
                <a:tab pos="9804400" algn="l"/>
              </a:tabLst>
            </a:pPr>
            <a:r>
              <a:rPr sz="1200" spc="-25">
                <a:latin typeface="Trebuchet MS"/>
                <a:cs typeface="Trebuchet MS"/>
              </a:rPr>
              <a:t>-0.7</a:t>
            </a:r>
            <a:r>
              <a:rPr sz="1200">
                <a:latin typeface="Trebuchet MS"/>
                <a:cs typeface="Trebuchet MS"/>
              </a:rPr>
              <a:t>	</a:t>
            </a:r>
            <a:r>
              <a:rPr sz="1200" spc="-25">
                <a:latin typeface="Trebuchet MS"/>
                <a:cs typeface="Trebuchet MS"/>
              </a:rPr>
              <a:t>-0.3</a:t>
            </a:r>
            <a:r>
              <a:rPr sz="1200">
                <a:latin typeface="Trebuchet MS"/>
                <a:cs typeface="Trebuchet MS"/>
              </a:rPr>
              <a:t>	</a:t>
            </a:r>
            <a:r>
              <a:rPr sz="1200" spc="-25">
                <a:latin typeface="Trebuchet MS"/>
                <a:cs typeface="Trebuchet MS"/>
              </a:rPr>
              <a:t>0.0</a:t>
            </a:r>
            <a:r>
              <a:rPr sz="1200">
                <a:latin typeface="Trebuchet MS"/>
                <a:cs typeface="Trebuchet MS"/>
              </a:rPr>
              <a:t>	</a:t>
            </a:r>
            <a:r>
              <a:rPr sz="1200" spc="-25">
                <a:latin typeface="Trebuchet MS"/>
                <a:cs typeface="Trebuchet MS"/>
              </a:rPr>
              <a:t>-0.4</a:t>
            </a:r>
            <a:r>
              <a:rPr sz="1200">
                <a:latin typeface="Trebuchet MS"/>
                <a:cs typeface="Trebuchet MS"/>
              </a:rPr>
              <a:t>	</a:t>
            </a:r>
            <a:r>
              <a:rPr sz="1200" spc="-25">
                <a:latin typeface="Trebuchet MS"/>
                <a:cs typeface="Trebuchet MS"/>
              </a:rPr>
              <a:t>0.3</a:t>
            </a:r>
            <a:r>
              <a:rPr sz="1200">
                <a:latin typeface="Trebuchet MS"/>
                <a:cs typeface="Trebuchet MS"/>
              </a:rPr>
              <a:t>	</a:t>
            </a:r>
            <a:r>
              <a:rPr sz="1800" spc="-37" baseline="-11574">
                <a:latin typeface="Trebuchet MS"/>
                <a:cs typeface="Trebuchet MS"/>
              </a:rPr>
              <a:t>-</a:t>
            </a:r>
            <a:r>
              <a:rPr sz="1800" spc="15" baseline="-11574">
                <a:latin typeface="Trebuchet MS"/>
                <a:cs typeface="Trebuchet MS"/>
              </a:rPr>
              <a:t>4</a:t>
            </a:r>
            <a:r>
              <a:rPr sz="1800" baseline="-11574">
                <a:latin typeface="Trebuchet MS"/>
                <a:cs typeface="Trebuchet MS"/>
              </a:rPr>
              <a:t>	</a:t>
            </a:r>
            <a:r>
              <a:rPr sz="1800" spc="-37" baseline="-11574">
                <a:latin typeface="Trebuchet MS"/>
                <a:cs typeface="Trebuchet MS"/>
              </a:rPr>
              <a:t>-</a:t>
            </a:r>
            <a:r>
              <a:rPr sz="1800" spc="44" baseline="-11574">
                <a:latin typeface="Trebuchet MS"/>
                <a:cs typeface="Trebuchet MS"/>
              </a:rPr>
              <a:t>2</a:t>
            </a:r>
            <a:r>
              <a:rPr sz="1800" baseline="-11574">
                <a:latin typeface="Trebuchet MS"/>
                <a:cs typeface="Trebuchet MS"/>
              </a:rPr>
              <a:t>	</a:t>
            </a:r>
            <a:r>
              <a:rPr sz="1800" spc="82" baseline="-11574">
                <a:latin typeface="Trebuchet MS"/>
                <a:cs typeface="Trebuchet MS"/>
              </a:rPr>
              <a:t>0</a:t>
            </a:r>
            <a:r>
              <a:rPr sz="1800" baseline="-11574">
                <a:latin typeface="Trebuchet MS"/>
                <a:cs typeface="Trebuchet MS"/>
              </a:rPr>
              <a:t>	</a:t>
            </a:r>
            <a:r>
              <a:rPr sz="1800" spc="-30" baseline="-11574">
                <a:latin typeface="Trebuchet MS"/>
                <a:cs typeface="Trebuchet MS"/>
              </a:rPr>
              <a:t>-</a:t>
            </a:r>
            <a:r>
              <a:rPr sz="1800" spc="104" baseline="-11574">
                <a:latin typeface="Trebuchet MS"/>
                <a:cs typeface="Trebuchet MS"/>
              </a:rPr>
              <a:t>22</a:t>
            </a:r>
            <a:r>
              <a:rPr sz="1800" baseline="-11574">
                <a:latin typeface="Trebuchet MS"/>
                <a:cs typeface="Trebuchet MS"/>
              </a:rPr>
              <a:t>	</a:t>
            </a:r>
            <a:r>
              <a:rPr sz="1800" spc="-37" baseline="-11574">
                <a:latin typeface="Trebuchet MS"/>
                <a:cs typeface="Trebuchet MS"/>
              </a:rPr>
              <a:t>16</a:t>
            </a:r>
            <a:endParaRPr sz="1800" baseline="-11574">
              <a:latin typeface="Trebuchet MS"/>
              <a:cs typeface="Trebuchet MS"/>
            </a:endParaRPr>
          </a:p>
          <a:p>
            <a:pPr>
              <a:lnSpc>
                <a:spcPct val="100000"/>
              </a:lnSpc>
              <a:spcBef>
                <a:spcPts val="465"/>
              </a:spcBef>
            </a:pPr>
            <a:endParaRPr sz="1200">
              <a:latin typeface="Trebuchet MS"/>
              <a:cs typeface="Trebuchet MS"/>
            </a:endParaRPr>
          </a:p>
          <a:p>
            <a:pPr marL="1144905">
              <a:lnSpc>
                <a:spcPct val="100000"/>
              </a:lnSpc>
              <a:tabLst>
                <a:tab pos="1638935" algn="l"/>
                <a:tab pos="2134235" algn="l"/>
                <a:tab pos="2640965" algn="l"/>
                <a:tab pos="3070860" algn="l"/>
                <a:tab pos="4188460" algn="l"/>
                <a:tab pos="7811770" algn="l"/>
                <a:tab pos="8343265" algn="l"/>
                <a:tab pos="8811895" algn="l"/>
                <a:tab pos="9298305" algn="l"/>
                <a:tab pos="9767570" algn="l"/>
              </a:tabLst>
            </a:pPr>
            <a:r>
              <a:rPr sz="1800" spc="-37" baseline="46296">
                <a:latin typeface="Trebuchet MS"/>
                <a:cs typeface="Trebuchet MS"/>
              </a:rPr>
              <a:t>-1.0</a:t>
            </a:r>
            <a:r>
              <a:rPr sz="1800" baseline="46296">
                <a:latin typeface="Trebuchet MS"/>
                <a:cs typeface="Trebuchet MS"/>
              </a:rPr>
              <a:t>	</a:t>
            </a:r>
            <a:r>
              <a:rPr sz="1800" spc="-37" baseline="46296">
                <a:latin typeface="Trebuchet MS"/>
                <a:cs typeface="Trebuchet MS"/>
              </a:rPr>
              <a:t>0.2</a:t>
            </a:r>
            <a:r>
              <a:rPr sz="1800" baseline="46296">
                <a:latin typeface="Trebuchet MS"/>
                <a:cs typeface="Trebuchet MS"/>
              </a:rPr>
              <a:t>	</a:t>
            </a:r>
            <a:r>
              <a:rPr sz="1800" spc="-37" baseline="46296">
                <a:latin typeface="Trebuchet MS"/>
                <a:cs typeface="Trebuchet MS"/>
              </a:rPr>
              <a:t>0.7</a:t>
            </a:r>
            <a:r>
              <a:rPr sz="1800" baseline="46296">
                <a:latin typeface="Trebuchet MS"/>
                <a:cs typeface="Trebuchet MS"/>
              </a:rPr>
              <a:t>	</a:t>
            </a:r>
            <a:r>
              <a:rPr sz="1800" spc="-37" baseline="46296">
                <a:latin typeface="Trebuchet MS"/>
                <a:cs typeface="Trebuchet MS"/>
              </a:rPr>
              <a:t>1.7</a:t>
            </a:r>
            <a:r>
              <a:rPr sz="1800" baseline="46296">
                <a:latin typeface="Trebuchet MS"/>
                <a:cs typeface="Trebuchet MS"/>
              </a:rPr>
              <a:t>	</a:t>
            </a:r>
            <a:r>
              <a:rPr sz="1800" spc="-37" baseline="46296">
                <a:latin typeface="Trebuchet MS"/>
                <a:cs typeface="Trebuchet MS"/>
              </a:rPr>
              <a:t>-0.9</a:t>
            </a:r>
            <a:r>
              <a:rPr sz="1800" baseline="46296">
                <a:latin typeface="Trebuchet MS"/>
                <a:cs typeface="Trebuchet MS"/>
              </a:rPr>
              <a:t>	</a:t>
            </a:r>
            <a:r>
              <a:rPr sz="2400" spc="55">
                <a:solidFill>
                  <a:srgbClr val="404040"/>
                </a:solidFill>
                <a:latin typeface="Trebuchet MS"/>
                <a:cs typeface="Trebuchet MS"/>
              </a:rPr>
              <a:t>Rescale</a:t>
            </a:r>
            <a:r>
              <a:rPr sz="2400" spc="-165">
                <a:solidFill>
                  <a:srgbClr val="404040"/>
                </a:solidFill>
                <a:latin typeface="Trebuchet MS"/>
                <a:cs typeface="Trebuchet MS"/>
              </a:rPr>
              <a:t> </a:t>
            </a:r>
            <a:r>
              <a:rPr sz="2400">
                <a:solidFill>
                  <a:srgbClr val="404040"/>
                </a:solidFill>
                <a:latin typeface="Trebuchet MS"/>
                <a:cs typeface="Trebuchet MS"/>
              </a:rPr>
              <a:t>all</a:t>
            </a:r>
            <a:r>
              <a:rPr sz="2400" spc="-60">
                <a:solidFill>
                  <a:srgbClr val="404040"/>
                </a:solidFill>
                <a:latin typeface="Trebuchet MS"/>
                <a:cs typeface="Trebuchet MS"/>
              </a:rPr>
              <a:t> </a:t>
            </a:r>
            <a:r>
              <a:rPr sz="2400" spc="35">
                <a:solidFill>
                  <a:srgbClr val="404040"/>
                </a:solidFill>
                <a:latin typeface="Trebuchet MS"/>
                <a:cs typeface="Trebuchet MS"/>
              </a:rPr>
              <a:t>parameters</a:t>
            </a:r>
            <a:r>
              <a:rPr sz="2400">
                <a:solidFill>
                  <a:srgbClr val="404040"/>
                </a:solidFill>
                <a:latin typeface="Trebuchet MS"/>
                <a:cs typeface="Trebuchet MS"/>
              </a:rPr>
              <a:t>	</a:t>
            </a:r>
            <a:r>
              <a:rPr sz="1800" spc="-37" baseline="34722">
                <a:latin typeface="Trebuchet MS"/>
                <a:cs typeface="Trebuchet MS"/>
              </a:rPr>
              <a:t>-</a:t>
            </a:r>
            <a:r>
              <a:rPr sz="1800" spc="75" baseline="34722">
                <a:latin typeface="Trebuchet MS"/>
                <a:cs typeface="Trebuchet MS"/>
              </a:rPr>
              <a:t>60</a:t>
            </a:r>
            <a:r>
              <a:rPr sz="1800" baseline="34722">
                <a:latin typeface="Trebuchet MS"/>
                <a:cs typeface="Trebuchet MS"/>
              </a:rPr>
              <a:t>	</a:t>
            </a:r>
            <a:r>
              <a:rPr sz="1800" spc="-37" baseline="34722">
                <a:latin typeface="Trebuchet MS"/>
                <a:cs typeface="Trebuchet MS"/>
              </a:rPr>
              <a:t>10</a:t>
            </a:r>
            <a:r>
              <a:rPr sz="1800" baseline="34722">
                <a:latin typeface="Trebuchet MS"/>
                <a:cs typeface="Trebuchet MS"/>
              </a:rPr>
              <a:t>	</a:t>
            </a:r>
            <a:r>
              <a:rPr sz="1800" spc="67" baseline="34722">
                <a:latin typeface="Trebuchet MS"/>
                <a:cs typeface="Trebuchet MS"/>
              </a:rPr>
              <a:t>40</a:t>
            </a:r>
            <a:r>
              <a:rPr sz="1800" baseline="34722">
                <a:latin typeface="Trebuchet MS"/>
                <a:cs typeface="Trebuchet MS"/>
              </a:rPr>
              <a:t>	</a:t>
            </a:r>
            <a:r>
              <a:rPr sz="1800" spc="120" baseline="34722">
                <a:latin typeface="Trebuchet MS"/>
                <a:cs typeface="Trebuchet MS"/>
              </a:rPr>
              <a:t>99</a:t>
            </a:r>
            <a:r>
              <a:rPr sz="1800" baseline="34722">
                <a:latin typeface="Trebuchet MS"/>
                <a:cs typeface="Trebuchet MS"/>
              </a:rPr>
              <a:t>	</a:t>
            </a:r>
            <a:r>
              <a:rPr sz="1800" spc="-37" baseline="34722">
                <a:latin typeface="Trebuchet MS"/>
                <a:cs typeface="Trebuchet MS"/>
              </a:rPr>
              <a:t>-57</a:t>
            </a:r>
            <a:endParaRPr sz="1800" baseline="34722">
              <a:latin typeface="Trebuchet MS"/>
              <a:cs typeface="Trebuchet MS"/>
            </a:endParaRPr>
          </a:p>
          <a:p>
            <a:pPr marL="1144905">
              <a:lnSpc>
                <a:spcPts val="1195"/>
              </a:lnSpc>
              <a:spcBef>
                <a:spcPts val="825"/>
              </a:spcBef>
              <a:tabLst>
                <a:tab pos="1634489" algn="l"/>
                <a:tab pos="2117725" algn="l"/>
                <a:tab pos="2609215" algn="l"/>
                <a:tab pos="3099435" algn="l"/>
                <a:tab pos="7859395" algn="l"/>
                <a:tab pos="8294370" algn="l"/>
                <a:tab pos="8830310" algn="l"/>
                <a:tab pos="9297670" algn="l"/>
                <a:tab pos="9792970" algn="l"/>
              </a:tabLst>
            </a:pPr>
            <a:r>
              <a:rPr sz="1200" spc="-25">
                <a:latin typeface="Trebuchet MS"/>
                <a:cs typeface="Trebuchet MS"/>
              </a:rPr>
              <a:t>-0.1</a:t>
            </a:r>
            <a:r>
              <a:rPr sz="1200">
                <a:latin typeface="Trebuchet MS"/>
                <a:cs typeface="Trebuchet MS"/>
              </a:rPr>
              <a:t>	</a:t>
            </a:r>
            <a:r>
              <a:rPr sz="1200" spc="-25">
                <a:latin typeface="Trebuchet MS"/>
                <a:cs typeface="Trebuchet MS"/>
              </a:rPr>
              <a:t>-1.5</a:t>
            </a:r>
            <a:r>
              <a:rPr sz="1200">
                <a:latin typeface="Trebuchet MS"/>
                <a:cs typeface="Trebuchet MS"/>
              </a:rPr>
              <a:t>	</a:t>
            </a:r>
            <a:r>
              <a:rPr sz="1200" spc="-25">
                <a:latin typeface="Trebuchet MS"/>
                <a:cs typeface="Trebuchet MS"/>
              </a:rPr>
              <a:t>-0.1</a:t>
            </a:r>
            <a:r>
              <a:rPr sz="1200">
                <a:latin typeface="Trebuchet MS"/>
                <a:cs typeface="Trebuchet MS"/>
              </a:rPr>
              <a:t>	</a:t>
            </a:r>
            <a:r>
              <a:rPr sz="1200" spc="-25">
                <a:latin typeface="Trebuchet MS"/>
                <a:cs typeface="Trebuchet MS"/>
              </a:rPr>
              <a:t>0.8</a:t>
            </a:r>
            <a:r>
              <a:rPr sz="1200">
                <a:latin typeface="Trebuchet MS"/>
                <a:cs typeface="Trebuchet MS"/>
              </a:rPr>
              <a:t>	</a:t>
            </a:r>
            <a:r>
              <a:rPr sz="1200" spc="-25">
                <a:latin typeface="Trebuchet MS"/>
                <a:cs typeface="Trebuchet MS"/>
              </a:rPr>
              <a:t>0.5</a:t>
            </a:r>
            <a:r>
              <a:rPr sz="1200">
                <a:latin typeface="Trebuchet MS"/>
                <a:cs typeface="Trebuchet MS"/>
              </a:rPr>
              <a:t>	</a:t>
            </a:r>
            <a:r>
              <a:rPr sz="1800" spc="-37" baseline="-11574">
                <a:latin typeface="Trebuchet MS"/>
                <a:cs typeface="Trebuchet MS"/>
              </a:rPr>
              <a:t>-</a:t>
            </a:r>
            <a:r>
              <a:rPr sz="1800" spc="15" baseline="-11574">
                <a:latin typeface="Trebuchet MS"/>
                <a:cs typeface="Trebuchet MS"/>
              </a:rPr>
              <a:t>5</a:t>
            </a:r>
            <a:r>
              <a:rPr sz="1800" baseline="-11574">
                <a:latin typeface="Trebuchet MS"/>
                <a:cs typeface="Trebuchet MS"/>
              </a:rPr>
              <a:t>	</a:t>
            </a:r>
            <a:r>
              <a:rPr sz="1800" spc="-37" baseline="-11574">
                <a:latin typeface="Trebuchet MS"/>
                <a:cs typeface="Trebuchet MS"/>
              </a:rPr>
              <a:t>-</a:t>
            </a:r>
            <a:r>
              <a:rPr sz="1800" spc="142" baseline="-11574">
                <a:latin typeface="Trebuchet MS"/>
                <a:cs typeface="Trebuchet MS"/>
              </a:rPr>
              <a:t>88</a:t>
            </a:r>
            <a:r>
              <a:rPr sz="1800" baseline="-11574">
                <a:latin typeface="Trebuchet MS"/>
                <a:cs typeface="Trebuchet MS"/>
              </a:rPr>
              <a:t>	</a:t>
            </a:r>
            <a:r>
              <a:rPr sz="1800" spc="-37" baseline="-11574">
                <a:latin typeface="Trebuchet MS"/>
                <a:cs typeface="Trebuchet MS"/>
              </a:rPr>
              <a:t>-</a:t>
            </a:r>
            <a:r>
              <a:rPr sz="1800" spc="52" baseline="-11574">
                <a:latin typeface="Trebuchet MS"/>
                <a:cs typeface="Trebuchet MS"/>
              </a:rPr>
              <a:t>9</a:t>
            </a:r>
            <a:r>
              <a:rPr sz="1800" baseline="-11574">
                <a:latin typeface="Trebuchet MS"/>
                <a:cs typeface="Trebuchet MS"/>
              </a:rPr>
              <a:t>	</a:t>
            </a:r>
            <a:r>
              <a:rPr sz="1800" spc="82" baseline="-11574">
                <a:latin typeface="Trebuchet MS"/>
                <a:cs typeface="Trebuchet MS"/>
              </a:rPr>
              <a:t>48</a:t>
            </a:r>
            <a:r>
              <a:rPr sz="1800" baseline="-11574">
                <a:latin typeface="Trebuchet MS"/>
                <a:cs typeface="Trebuchet MS"/>
              </a:rPr>
              <a:t>	</a:t>
            </a:r>
            <a:r>
              <a:rPr sz="1800" spc="44" baseline="-11574">
                <a:latin typeface="Trebuchet MS"/>
                <a:cs typeface="Trebuchet MS"/>
              </a:rPr>
              <a:t>27</a:t>
            </a:r>
            <a:endParaRPr sz="1800" baseline="-11574">
              <a:latin typeface="Trebuchet MS"/>
              <a:cs typeface="Trebuchet MS"/>
            </a:endParaRPr>
          </a:p>
          <a:p>
            <a:pPr marR="6350" algn="ctr">
              <a:lnSpc>
                <a:spcPts val="2680"/>
              </a:lnSpc>
            </a:pPr>
            <a:r>
              <a:rPr sz="2750">
                <a:solidFill>
                  <a:srgbClr val="464646"/>
                </a:solidFill>
                <a:latin typeface="Cambria Math"/>
                <a:cs typeface="Cambria Math"/>
              </a:rPr>
              <a:t>𝑢𝑠𝑖𝑛𝑔</a:t>
            </a:r>
            <a:r>
              <a:rPr sz="2750" spc="140">
                <a:solidFill>
                  <a:srgbClr val="464646"/>
                </a:solidFill>
                <a:latin typeface="Cambria Math"/>
                <a:cs typeface="Cambria Math"/>
              </a:rPr>
              <a:t> </a:t>
            </a:r>
            <a:r>
              <a:rPr sz="2750" spc="-50">
                <a:solidFill>
                  <a:srgbClr val="464646"/>
                </a:solidFill>
                <a:latin typeface="Cambria Math"/>
                <a:cs typeface="Cambria Math"/>
              </a:rPr>
              <a:t>𝑐</a:t>
            </a:r>
            <a:endParaRPr sz="2750">
              <a:latin typeface="Cambria Math"/>
              <a:cs typeface="Cambria Math"/>
            </a:endParaRPr>
          </a:p>
          <a:p>
            <a:pPr marL="1173480">
              <a:lnSpc>
                <a:spcPts val="1065"/>
              </a:lnSpc>
              <a:tabLst>
                <a:tab pos="1641475" algn="l"/>
                <a:tab pos="2098040" algn="l"/>
                <a:tab pos="2583815" algn="l"/>
                <a:tab pos="3106420" algn="l"/>
                <a:tab pos="7848600" algn="l"/>
                <a:tab pos="8269605" algn="l"/>
                <a:tab pos="8785225" algn="l"/>
                <a:tab pos="9287510" algn="l"/>
                <a:tab pos="9784715" algn="l"/>
              </a:tabLst>
            </a:pPr>
            <a:r>
              <a:rPr sz="1200" spc="-25">
                <a:latin typeface="Trebuchet MS"/>
                <a:cs typeface="Trebuchet MS"/>
              </a:rPr>
              <a:t>1.2</a:t>
            </a:r>
            <a:r>
              <a:rPr sz="1200">
                <a:latin typeface="Trebuchet MS"/>
                <a:cs typeface="Trebuchet MS"/>
              </a:rPr>
              <a:t>	</a:t>
            </a:r>
            <a:r>
              <a:rPr sz="1200" spc="-25">
                <a:latin typeface="Trebuchet MS"/>
                <a:cs typeface="Trebuchet MS"/>
              </a:rPr>
              <a:t>-1.7</a:t>
            </a:r>
            <a:r>
              <a:rPr sz="1200">
                <a:latin typeface="Trebuchet MS"/>
                <a:cs typeface="Trebuchet MS"/>
              </a:rPr>
              <a:t>	</a:t>
            </a:r>
            <a:r>
              <a:rPr sz="1200" spc="-20">
                <a:latin typeface="Trebuchet MS"/>
                <a:cs typeface="Trebuchet MS"/>
              </a:rPr>
              <a:t>-</a:t>
            </a:r>
            <a:r>
              <a:rPr sz="1200" spc="-25">
                <a:latin typeface="Trebuchet MS"/>
                <a:cs typeface="Trebuchet MS"/>
              </a:rPr>
              <a:t>0.9</a:t>
            </a:r>
            <a:r>
              <a:rPr sz="1200">
                <a:latin typeface="Trebuchet MS"/>
                <a:cs typeface="Trebuchet MS"/>
              </a:rPr>
              <a:t>	</a:t>
            </a:r>
            <a:r>
              <a:rPr sz="1200" spc="-25">
                <a:latin typeface="Trebuchet MS"/>
                <a:cs typeface="Trebuchet MS"/>
              </a:rPr>
              <a:t>-0.3</a:t>
            </a:r>
            <a:r>
              <a:rPr sz="1200">
                <a:latin typeface="Trebuchet MS"/>
                <a:cs typeface="Trebuchet MS"/>
              </a:rPr>
              <a:t>	</a:t>
            </a:r>
            <a:r>
              <a:rPr sz="1200" spc="-25">
                <a:latin typeface="Trebuchet MS"/>
                <a:cs typeface="Trebuchet MS"/>
              </a:rPr>
              <a:t>0.7</a:t>
            </a:r>
            <a:r>
              <a:rPr sz="1200">
                <a:latin typeface="Trebuchet MS"/>
                <a:cs typeface="Trebuchet MS"/>
              </a:rPr>
              <a:t>	</a:t>
            </a:r>
            <a:r>
              <a:rPr sz="1800" spc="-37" baseline="-11574">
                <a:latin typeface="Trebuchet MS"/>
                <a:cs typeface="Trebuchet MS"/>
              </a:rPr>
              <a:t>72</a:t>
            </a:r>
            <a:r>
              <a:rPr sz="1800" baseline="-11574">
                <a:latin typeface="Trebuchet MS"/>
                <a:cs typeface="Trebuchet MS"/>
              </a:rPr>
              <a:t>	</a:t>
            </a:r>
            <a:r>
              <a:rPr sz="1800" spc="-37" baseline="-11574">
                <a:latin typeface="Trebuchet MS"/>
                <a:cs typeface="Trebuchet MS"/>
              </a:rPr>
              <a:t>-100</a:t>
            </a:r>
            <a:r>
              <a:rPr sz="1800" baseline="-11574">
                <a:latin typeface="Trebuchet MS"/>
                <a:cs typeface="Trebuchet MS"/>
              </a:rPr>
              <a:t>	</a:t>
            </a:r>
            <a:r>
              <a:rPr sz="1800" spc="-37" baseline="-11574">
                <a:latin typeface="Trebuchet MS"/>
                <a:cs typeface="Trebuchet MS"/>
              </a:rPr>
              <a:t>-</a:t>
            </a:r>
            <a:r>
              <a:rPr sz="1800" spc="67" baseline="-11574">
                <a:latin typeface="Trebuchet MS"/>
                <a:cs typeface="Trebuchet MS"/>
              </a:rPr>
              <a:t>50</a:t>
            </a:r>
            <a:r>
              <a:rPr sz="1800" baseline="-11574">
                <a:latin typeface="Trebuchet MS"/>
                <a:cs typeface="Trebuchet MS"/>
              </a:rPr>
              <a:t>	</a:t>
            </a:r>
            <a:r>
              <a:rPr sz="1800" spc="-37" baseline="-11574">
                <a:latin typeface="Trebuchet MS"/>
                <a:cs typeface="Trebuchet MS"/>
              </a:rPr>
              <a:t>-18</a:t>
            </a:r>
            <a:r>
              <a:rPr sz="1800" baseline="-11574">
                <a:latin typeface="Trebuchet MS"/>
                <a:cs typeface="Trebuchet MS"/>
              </a:rPr>
              <a:t>	</a:t>
            </a:r>
            <a:r>
              <a:rPr sz="1800" spc="52" baseline="-11574">
                <a:latin typeface="Trebuchet MS"/>
                <a:cs typeface="Trebuchet MS"/>
              </a:rPr>
              <a:t>40</a:t>
            </a:r>
            <a:endParaRPr sz="1800" baseline="-11574">
              <a:latin typeface="Trebuchet MS"/>
              <a:cs typeface="Trebuchet MS"/>
            </a:endParaRPr>
          </a:p>
          <a:p>
            <a:pPr>
              <a:lnSpc>
                <a:spcPct val="100000"/>
              </a:lnSpc>
              <a:spcBef>
                <a:spcPts val="735"/>
              </a:spcBef>
            </a:pPr>
            <a:endParaRPr sz="1200">
              <a:latin typeface="Trebuchet MS"/>
              <a:cs typeface="Trebuchet MS"/>
            </a:endParaRPr>
          </a:p>
          <a:p>
            <a:pPr marL="1154430">
              <a:lnSpc>
                <a:spcPct val="100000"/>
              </a:lnSpc>
              <a:tabLst>
                <a:tab pos="1657985" algn="l"/>
                <a:tab pos="2120900" algn="l"/>
                <a:tab pos="2613025" algn="l"/>
                <a:tab pos="3110230" algn="l"/>
                <a:tab pos="7839709" algn="l"/>
                <a:tab pos="8368665" algn="l"/>
                <a:tab pos="8801735" algn="l"/>
                <a:tab pos="9280525" algn="l"/>
                <a:tab pos="9759315" algn="l"/>
              </a:tabLst>
            </a:pPr>
            <a:r>
              <a:rPr sz="1200" spc="-25">
                <a:latin typeface="Trebuchet MS"/>
                <a:cs typeface="Trebuchet MS"/>
              </a:rPr>
              <a:t>0.4</a:t>
            </a:r>
            <a:r>
              <a:rPr sz="1200">
                <a:latin typeface="Trebuchet MS"/>
                <a:cs typeface="Trebuchet MS"/>
              </a:rPr>
              <a:t>	</a:t>
            </a:r>
            <a:r>
              <a:rPr sz="1200" spc="-25">
                <a:latin typeface="Trebuchet MS"/>
                <a:cs typeface="Trebuchet MS"/>
              </a:rPr>
              <a:t>0.1</a:t>
            </a:r>
            <a:r>
              <a:rPr sz="1200">
                <a:latin typeface="Trebuchet MS"/>
                <a:cs typeface="Trebuchet MS"/>
              </a:rPr>
              <a:t>	</a:t>
            </a:r>
            <a:r>
              <a:rPr sz="1200" spc="-25">
                <a:latin typeface="Trebuchet MS"/>
                <a:cs typeface="Trebuchet MS"/>
              </a:rPr>
              <a:t>-1.4</a:t>
            </a:r>
            <a:r>
              <a:rPr sz="1200">
                <a:latin typeface="Trebuchet MS"/>
                <a:cs typeface="Trebuchet MS"/>
              </a:rPr>
              <a:t>	</a:t>
            </a:r>
            <a:r>
              <a:rPr sz="1200" spc="-25">
                <a:latin typeface="Trebuchet MS"/>
                <a:cs typeface="Trebuchet MS"/>
              </a:rPr>
              <a:t>2.2</a:t>
            </a:r>
            <a:r>
              <a:rPr sz="1200">
                <a:latin typeface="Trebuchet MS"/>
                <a:cs typeface="Trebuchet MS"/>
              </a:rPr>
              <a:t>	</a:t>
            </a:r>
            <a:r>
              <a:rPr sz="1200" spc="-25">
                <a:latin typeface="Trebuchet MS"/>
                <a:cs typeface="Trebuchet MS"/>
              </a:rPr>
              <a:t>-1.1</a:t>
            </a:r>
            <a:r>
              <a:rPr sz="1200">
                <a:latin typeface="Trebuchet MS"/>
                <a:cs typeface="Trebuchet MS"/>
              </a:rPr>
              <a:t>	</a:t>
            </a:r>
            <a:r>
              <a:rPr sz="1800" spc="112" baseline="-11574">
                <a:latin typeface="Trebuchet MS"/>
                <a:cs typeface="Trebuchet MS"/>
              </a:rPr>
              <a:t>22</a:t>
            </a:r>
            <a:r>
              <a:rPr sz="1800" baseline="-11574">
                <a:latin typeface="Trebuchet MS"/>
                <a:cs typeface="Trebuchet MS"/>
              </a:rPr>
              <a:t>	</a:t>
            </a:r>
            <a:r>
              <a:rPr sz="1800" spc="112" baseline="-11574">
                <a:latin typeface="Trebuchet MS"/>
                <a:cs typeface="Trebuchet MS"/>
              </a:rPr>
              <a:t>8</a:t>
            </a:r>
            <a:r>
              <a:rPr sz="1800" baseline="-11574">
                <a:latin typeface="Trebuchet MS"/>
                <a:cs typeface="Trebuchet MS"/>
              </a:rPr>
              <a:t>	</a:t>
            </a:r>
            <a:r>
              <a:rPr sz="1800" spc="-37" baseline="-11574">
                <a:latin typeface="Trebuchet MS"/>
                <a:cs typeface="Trebuchet MS"/>
              </a:rPr>
              <a:t>-81</a:t>
            </a:r>
            <a:r>
              <a:rPr sz="1800" baseline="-11574">
                <a:latin typeface="Trebuchet MS"/>
                <a:cs typeface="Trebuchet MS"/>
              </a:rPr>
              <a:t>	</a:t>
            </a:r>
            <a:r>
              <a:rPr sz="1800" spc="-37" baseline="-11574">
                <a:latin typeface="Trebuchet MS"/>
                <a:cs typeface="Trebuchet MS"/>
              </a:rPr>
              <a:t>127</a:t>
            </a:r>
            <a:r>
              <a:rPr sz="1800" baseline="-11574">
                <a:latin typeface="Trebuchet MS"/>
                <a:cs typeface="Trebuchet MS"/>
              </a:rPr>
              <a:t>	</a:t>
            </a:r>
            <a:r>
              <a:rPr sz="1800" spc="-37" baseline="-11574">
                <a:latin typeface="Trebuchet MS"/>
                <a:cs typeface="Trebuchet MS"/>
              </a:rPr>
              <a:t>-66</a:t>
            </a:r>
            <a:endParaRPr sz="1800" baseline="-11574">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1095"/>
              </a:spcBef>
            </a:pPr>
            <a:endParaRPr sz="1200">
              <a:latin typeface="Trebuchet MS"/>
              <a:cs typeface="Trebuchet MS"/>
            </a:endParaRPr>
          </a:p>
          <a:p>
            <a:pPr marL="131445">
              <a:lnSpc>
                <a:spcPct val="100000"/>
              </a:lnSpc>
              <a:tabLst>
                <a:tab pos="3890645" algn="l"/>
                <a:tab pos="5024755" algn="l"/>
                <a:tab pos="7107555" algn="l"/>
              </a:tabLst>
            </a:pPr>
            <a:r>
              <a:rPr sz="2000">
                <a:latin typeface="Trebuchet MS"/>
                <a:cs typeface="Trebuchet MS"/>
              </a:rPr>
              <a:t>If</a:t>
            </a:r>
            <a:r>
              <a:rPr sz="2000" spc="-120">
                <a:latin typeface="Trebuchet MS"/>
                <a:cs typeface="Trebuchet MS"/>
              </a:rPr>
              <a:t> </a:t>
            </a:r>
            <a:r>
              <a:rPr sz="2000" spc="-45">
                <a:latin typeface="Trebuchet MS"/>
                <a:cs typeface="Trebuchet MS"/>
              </a:rPr>
              <a:t>we</a:t>
            </a:r>
            <a:r>
              <a:rPr sz="2000" spc="-75">
                <a:latin typeface="Trebuchet MS"/>
                <a:cs typeface="Trebuchet MS"/>
              </a:rPr>
              <a:t> </a:t>
            </a:r>
            <a:r>
              <a:rPr sz="2000" spc="65">
                <a:latin typeface="Trebuchet MS"/>
                <a:cs typeface="Trebuchet MS"/>
              </a:rPr>
              <a:t>bring</a:t>
            </a:r>
            <a:r>
              <a:rPr sz="2000" spc="-105">
                <a:latin typeface="Trebuchet MS"/>
                <a:cs typeface="Trebuchet MS"/>
              </a:rPr>
              <a:t> </a:t>
            </a:r>
            <a:r>
              <a:rPr sz="2000" spc="90">
                <a:latin typeface="Trebuchet MS"/>
                <a:cs typeface="Trebuchet MS"/>
              </a:rPr>
              <a:t>back</a:t>
            </a:r>
            <a:r>
              <a:rPr sz="2000" spc="-125">
                <a:latin typeface="Trebuchet MS"/>
                <a:cs typeface="Trebuchet MS"/>
              </a:rPr>
              <a:t> </a:t>
            </a:r>
            <a:r>
              <a:rPr sz="2000">
                <a:latin typeface="Trebuchet MS"/>
                <a:cs typeface="Trebuchet MS"/>
              </a:rPr>
              <a:t>the</a:t>
            </a:r>
            <a:r>
              <a:rPr sz="2000" spc="-75">
                <a:latin typeface="Trebuchet MS"/>
                <a:cs typeface="Trebuchet MS"/>
              </a:rPr>
              <a:t> </a:t>
            </a:r>
            <a:r>
              <a:rPr sz="2000" spc="-10">
                <a:latin typeface="Trebuchet MS"/>
                <a:cs typeface="Trebuchet MS"/>
              </a:rPr>
              <a:t>formula:</a:t>
            </a:r>
            <a:r>
              <a:rPr sz="2000">
                <a:latin typeface="Trebuchet MS"/>
                <a:cs typeface="Trebuchet MS"/>
              </a:rPr>
              <a:t>	</a:t>
            </a:r>
            <a:r>
              <a:rPr sz="4125" spc="-15" baseline="-3030">
                <a:latin typeface="Cambria Math"/>
                <a:cs typeface="Cambria Math"/>
              </a:rPr>
              <a:t>𝑟𝑜𝑢𝑛𝑑</a:t>
            </a:r>
            <a:r>
              <a:rPr sz="4125" baseline="-3030">
                <a:latin typeface="Cambria Math"/>
                <a:cs typeface="Cambria Math"/>
              </a:rPr>
              <a:t>	</a:t>
            </a:r>
            <a:r>
              <a:rPr sz="4125" spc="135" baseline="-3030">
                <a:latin typeface="Cambria Math"/>
                <a:cs typeface="Cambria Math"/>
              </a:rPr>
              <a:t>𝑊</a:t>
            </a:r>
            <a:r>
              <a:rPr sz="3000" spc="135" baseline="25000">
                <a:latin typeface="Cambria Math"/>
                <a:cs typeface="Cambria Math"/>
              </a:rPr>
              <a:t>𝐹𝑃32</a:t>
            </a:r>
            <a:r>
              <a:rPr sz="4125" spc="135" baseline="-3030">
                <a:latin typeface="Cambria Math"/>
                <a:cs typeface="Cambria Math"/>
              </a:rPr>
              <a:t>𝑐</a:t>
            </a:r>
            <a:r>
              <a:rPr sz="3000" spc="135" baseline="25000">
                <a:latin typeface="Cambria Math"/>
                <a:cs typeface="Cambria Math"/>
              </a:rPr>
              <a:t>𝐹𝑃32</a:t>
            </a:r>
            <a:r>
              <a:rPr sz="3000" baseline="25000">
                <a:latin typeface="Cambria Math"/>
                <a:cs typeface="Cambria Math"/>
              </a:rPr>
              <a:t>	</a:t>
            </a:r>
            <a:r>
              <a:rPr sz="4125" baseline="-3030">
                <a:latin typeface="Cambria Math"/>
                <a:cs typeface="Cambria Math"/>
              </a:rPr>
              <a:t>=</a:t>
            </a:r>
            <a:r>
              <a:rPr sz="4125" spc="307" baseline="-3030">
                <a:latin typeface="Cambria Math"/>
                <a:cs typeface="Cambria Math"/>
              </a:rPr>
              <a:t> </a:t>
            </a:r>
            <a:r>
              <a:rPr sz="4125" spc="127" baseline="-3030">
                <a:latin typeface="Cambria Math"/>
                <a:cs typeface="Cambria Math"/>
              </a:rPr>
              <a:t>𝑊</a:t>
            </a:r>
            <a:r>
              <a:rPr sz="3000" spc="127" baseline="25000">
                <a:latin typeface="Cambria Math"/>
                <a:cs typeface="Cambria Math"/>
              </a:rPr>
              <a:t>𝐼𝑛𝑡8</a:t>
            </a:r>
            <a:endParaRPr sz="3000" baseline="25000">
              <a:latin typeface="Cambria Math"/>
              <a:cs typeface="Cambria Math"/>
            </a:endParaRPr>
          </a:p>
          <a:p>
            <a:pPr algn="ctr">
              <a:lnSpc>
                <a:spcPct val="100000"/>
              </a:lnSpc>
              <a:spcBef>
                <a:spcPts val="735"/>
              </a:spcBef>
              <a:tabLst>
                <a:tab pos="11431270" algn="l"/>
              </a:tabLst>
            </a:pPr>
            <a:r>
              <a:rPr sz="1100" spc="-10">
                <a:solidFill>
                  <a:srgbClr val="7E7E7E"/>
                </a:solidFill>
                <a:latin typeface="Trebuchet MS"/>
                <a:cs typeface="Trebuchet MS"/>
              </a:rPr>
              <a:t>P</a:t>
            </a:r>
            <a:r>
              <a:rPr sz="900" spc="-10">
                <a:solidFill>
                  <a:srgbClr val="7E7E7E"/>
                </a:solidFill>
                <a:latin typeface="Trebuchet MS"/>
                <a:cs typeface="Trebuchet MS"/>
              </a:rPr>
              <a:t>ROTOPAPAS</a:t>
            </a:r>
            <a:r>
              <a:rPr sz="900">
                <a:solidFill>
                  <a:srgbClr val="7E7E7E"/>
                </a:solidFill>
                <a:latin typeface="Trebuchet MS"/>
                <a:cs typeface="Trebuchet MS"/>
              </a:rPr>
              <a:t>	</a:t>
            </a:r>
            <a:r>
              <a:rPr sz="1800" spc="-37" baseline="-20833">
                <a:solidFill>
                  <a:srgbClr val="888888"/>
                </a:solidFill>
                <a:latin typeface="Trebuchet MS"/>
                <a:cs typeface="Trebuchet MS"/>
              </a:rPr>
              <a:t>79</a:t>
            </a:r>
            <a:endParaRPr sz="1800" baseline="-20833">
              <a:latin typeface="Trebuchet MS"/>
              <a:cs typeface="Trebuchet MS"/>
            </a:endParaRPr>
          </a:p>
        </p:txBody>
      </p:sp>
      <p:grpSp>
        <p:nvGrpSpPr>
          <p:cNvPr id="114" name="object 114"/>
          <p:cNvGrpSpPr/>
          <p:nvPr/>
        </p:nvGrpSpPr>
        <p:grpSpPr>
          <a:xfrm>
            <a:off x="0" y="780986"/>
            <a:ext cx="12197080" cy="6082030"/>
            <a:chOff x="0" y="780986"/>
            <a:chExt cx="12197080" cy="6082030"/>
          </a:xfrm>
        </p:grpSpPr>
        <p:pic>
          <p:nvPicPr>
            <p:cNvPr id="115" name="object 115"/>
            <p:cNvPicPr/>
            <p:nvPr/>
          </p:nvPicPr>
          <p:blipFill>
            <a:blip r:embed="rId6" cstate="print"/>
            <a:stretch>
              <a:fillRect/>
            </a:stretch>
          </p:blipFill>
          <p:spPr>
            <a:xfrm>
              <a:off x="0" y="780986"/>
              <a:ext cx="12192000" cy="6077013"/>
            </a:xfrm>
            <a:prstGeom prst="rect">
              <a:avLst/>
            </a:prstGeom>
          </p:spPr>
        </p:pic>
        <p:sp>
          <p:nvSpPr>
            <p:cNvPr id="116" name="object 116"/>
            <p:cNvSpPr/>
            <p:nvPr/>
          </p:nvSpPr>
          <p:spPr>
            <a:xfrm>
              <a:off x="4763" y="823912"/>
              <a:ext cx="12187555" cy="6034405"/>
            </a:xfrm>
            <a:custGeom>
              <a:avLst/>
              <a:gdLst/>
              <a:ahLst/>
              <a:cxnLst/>
              <a:rect l="l" t="t" r="r" b="b"/>
              <a:pathLst>
                <a:path w="12187555" h="6034405">
                  <a:moveTo>
                    <a:pt x="12187236" y="0"/>
                  </a:moveTo>
                  <a:lnTo>
                    <a:pt x="0" y="0"/>
                  </a:lnTo>
                  <a:lnTo>
                    <a:pt x="0" y="6034087"/>
                  </a:lnTo>
                  <a:lnTo>
                    <a:pt x="12187236" y="6034087"/>
                  </a:lnTo>
                  <a:lnTo>
                    <a:pt x="12187236" y="0"/>
                  </a:lnTo>
                  <a:close/>
                </a:path>
              </a:pathLst>
            </a:custGeom>
            <a:solidFill>
              <a:srgbClr val="FFFFFF">
                <a:alpha val="79998"/>
              </a:srgbClr>
            </a:solidFill>
          </p:spPr>
          <p:txBody>
            <a:bodyPr wrap="square" lIns="0" tIns="0" rIns="0" bIns="0" rtlCol="0"/>
            <a:lstStyle/>
            <a:p>
              <a:endParaRPr/>
            </a:p>
          </p:txBody>
        </p:sp>
        <p:sp>
          <p:nvSpPr>
            <p:cNvPr id="117" name="object 117"/>
            <p:cNvSpPr/>
            <p:nvPr/>
          </p:nvSpPr>
          <p:spPr>
            <a:xfrm>
              <a:off x="4763" y="823912"/>
              <a:ext cx="12187555" cy="6034405"/>
            </a:xfrm>
            <a:custGeom>
              <a:avLst/>
              <a:gdLst/>
              <a:ahLst/>
              <a:cxnLst/>
              <a:rect l="l" t="t" r="r" b="b"/>
              <a:pathLst>
                <a:path w="12187555" h="6034405">
                  <a:moveTo>
                    <a:pt x="12187236" y="0"/>
                  </a:moveTo>
                  <a:lnTo>
                    <a:pt x="0" y="0"/>
                  </a:lnTo>
                  <a:lnTo>
                    <a:pt x="0" y="6034087"/>
                  </a:lnTo>
                </a:path>
              </a:pathLst>
            </a:custGeom>
            <a:ln w="9524">
              <a:solidFill>
                <a:srgbClr val="7E7E7E"/>
              </a:solidFill>
            </a:ln>
          </p:spPr>
          <p:txBody>
            <a:bodyPr wrap="square" lIns="0" tIns="0" rIns="0" bIns="0" rtlCol="0"/>
            <a:lstStyle/>
            <a:p>
              <a:endParaRPr/>
            </a:p>
          </p:txBody>
        </p:sp>
        <p:sp>
          <p:nvSpPr>
            <p:cNvPr id="118" name="object 118"/>
            <p:cNvSpPr/>
            <p:nvPr/>
          </p:nvSpPr>
          <p:spPr>
            <a:xfrm>
              <a:off x="3495675" y="2924175"/>
              <a:ext cx="5638800" cy="1200150"/>
            </a:xfrm>
            <a:custGeom>
              <a:avLst/>
              <a:gdLst/>
              <a:ahLst/>
              <a:cxnLst/>
              <a:rect l="l" t="t" r="r" b="b"/>
              <a:pathLst>
                <a:path w="5638800" h="1200150">
                  <a:moveTo>
                    <a:pt x="5638800" y="0"/>
                  </a:moveTo>
                  <a:lnTo>
                    <a:pt x="0" y="0"/>
                  </a:lnTo>
                  <a:lnTo>
                    <a:pt x="0" y="1200150"/>
                  </a:lnTo>
                  <a:lnTo>
                    <a:pt x="5638800" y="1200150"/>
                  </a:lnTo>
                  <a:lnTo>
                    <a:pt x="5638800" y="0"/>
                  </a:lnTo>
                  <a:close/>
                </a:path>
              </a:pathLst>
            </a:custGeom>
            <a:solidFill>
              <a:srgbClr val="C0504D"/>
            </a:solidFill>
          </p:spPr>
          <p:txBody>
            <a:bodyPr wrap="square" lIns="0" tIns="0" rIns="0" bIns="0" rtlCol="0"/>
            <a:lstStyle/>
            <a:p>
              <a:endParaRPr/>
            </a:p>
          </p:txBody>
        </p:sp>
        <p:sp>
          <p:nvSpPr>
            <p:cNvPr id="119" name="object 119"/>
            <p:cNvSpPr/>
            <p:nvPr/>
          </p:nvSpPr>
          <p:spPr>
            <a:xfrm>
              <a:off x="3495675" y="2924175"/>
              <a:ext cx="5638800" cy="1200150"/>
            </a:xfrm>
            <a:custGeom>
              <a:avLst/>
              <a:gdLst/>
              <a:ahLst/>
              <a:cxnLst/>
              <a:rect l="l" t="t" r="r" b="b"/>
              <a:pathLst>
                <a:path w="5638800" h="1200150">
                  <a:moveTo>
                    <a:pt x="0" y="1200150"/>
                  </a:moveTo>
                  <a:lnTo>
                    <a:pt x="5638800" y="1200150"/>
                  </a:lnTo>
                  <a:lnTo>
                    <a:pt x="5638800" y="0"/>
                  </a:lnTo>
                  <a:lnTo>
                    <a:pt x="0" y="0"/>
                  </a:lnTo>
                  <a:lnTo>
                    <a:pt x="0" y="1200150"/>
                  </a:lnTo>
                  <a:close/>
                </a:path>
              </a:pathLst>
            </a:custGeom>
            <a:ln w="38100">
              <a:solidFill>
                <a:srgbClr val="622422"/>
              </a:solidFill>
            </a:ln>
          </p:spPr>
          <p:txBody>
            <a:bodyPr wrap="square" lIns="0" tIns="0" rIns="0" bIns="0" rtlCol="0"/>
            <a:lstStyle/>
            <a:p>
              <a:endParaRPr/>
            </a:p>
          </p:txBody>
        </p:sp>
      </p:grpSp>
      <p:sp>
        <p:nvSpPr>
          <p:cNvPr id="120" name="object 120"/>
          <p:cNvSpPr txBox="1"/>
          <p:nvPr/>
        </p:nvSpPr>
        <p:spPr>
          <a:xfrm>
            <a:off x="3649979" y="2942907"/>
            <a:ext cx="5335905" cy="1126490"/>
          </a:xfrm>
          <a:prstGeom prst="rect">
            <a:avLst/>
          </a:prstGeom>
        </p:spPr>
        <p:txBody>
          <a:bodyPr vert="horz" wrap="square" lIns="0" tIns="12700" rIns="0" bIns="0" rtlCol="0">
            <a:spAutoFit/>
          </a:bodyPr>
          <a:lstStyle/>
          <a:p>
            <a:pPr algn="ctr">
              <a:lnSpc>
                <a:spcPct val="100000"/>
              </a:lnSpc>
              <a:spcBef>
                <a:spcPts val="100"/>
              </a:spcBef>
            </a:pPr>
            <a:r>
              <a:rPr sz="2400">
                <a:solidFill>
                  <a:srgbClr val="FFFFFF"/>
                </a:solidFill>
                <a:latin typeface="Trebuchet MS"/>
                <a:cs typeface="Trebuchet MS"/>
              </a:rPr>
              <a:t>We</a:t>
            </a:r>
            <a:r>
              <a:rPr sz="2400" spc="-85">
                <a:solidFill>
                  <a:srgbClr val="FFFFFF"/>
                </a:solidFill>
                <a:latin typeface="Trebuchet MS"/>
                <a:cs typeface="Trebuchet MS"/>
              </a:rPr>
              <a:t> </a:t>
            </a:r>
            <a:r>
              <a:rPr sz="2400" spc="50">
                <a:solidFill>
                  <a:srgbClr val="FFFFFF"/>
                </a:solidFill>
                <a:latin typeface="Trebuchet MS"/>
                <a:cs typeface="Trebuchet MS"/>
              </a:rPr>
              <a:t>quantize</a:t>
            </a:r>
            <a:r>
              <a:rPr sz="2400" spc="-85">
                <a:solidFill>
                  <a:srgbClr val="FFFFFF"/>
                </a:solidFill>
                <a:latin typeface="Trebuchet MS"/>
                <a:cs typeface="Trebuchet MS"/>
              </a:rPr>
              <a:t> </a:t>
            </a:r>
            <a:r>
              <a:rPr sz="2400">
                <a:solidFill>
                  <a:srgbClr val="FFFFFF"/>
                </a:solidFill>
                <a:latin typeface="Trebuchet MS"/>
                <a:cs typeface="Trebuchet MS"/>
              </a:rPr>
              <a:t>to</a:t>
            </a:r>
            <a:r>
              <a:rPr sz="2400" spc="-95">
                <a:solidFill>
                  <a:srgbClr val="FFFFFF"/>
                </a:solidFill>
                <a:latin typeface="Trebuchet MS"/>
                <a:cs typeface="Trebuchet MS"/>
              </a:rPr>
              <a:t> </a:t>
            </a:r>
            <a:r>
              <a:rPr sz="2400" spc="90">
                <a:solidFill>
                  <a:srgbClr val="FFFFFF"/>
                </a:solidFill>
                <a:latin typeface="Trebuchet MS"/>
                <a:cs typeface="Trebuchet MS"/>
              </a:rPr>
              <a:t>Int8</a:t>
            </a:r>
            <a:r>
              <a:rPr sz="2400" spc="-125">
                <a:solidFill>
                  <a:srgbClr val="FFFFFF"/>
                </a:solidFill>
                <a:latin typeface="Trebuchet MS"/>
                <a:cs typeface="Trebuchet MS"/>
              </a:rPr>
              <a:t> </a:t>
            </a:r>
            <a:r>
              <a:rPr sz="2400" spc="-10">
                <a:solidFill>
                  <a:srgbClr val="FFFFFF"/>
                </a:solidFill>
                <a:latin typeface="Trebuchet MS"/>
                <a:cs typeface="Trebuchet MS"/>
              </a:rPr>
              <a:t>for</a:t>
            </a:r>
            <a:r>
              <a:rPr sz="2400" spc="-114">
                <a:solidFill>
                  <a:srgbClr val="FFFFFF"/>
                </a:solidFill>
                <a:latin typeface="Trebuchet MS"/>
                <a:cs typeface="Trebuchet MS"/>
              </a:rPr>
              <a:t> </a:t>
            </a:r>
            <a:r>
              <a:rPr sz="2400" spc="70">
                <a:solidFill>
                  <a:srgbClr val="FFFFFF"/>
                </a:solidFill>
                <a:latin typeface="Trebuchet MS"/>
                <a:cs typeface="Trebuchet MS"/>
              </a:rPr>
              <a:t>simplicity</a:t>
            </a:r>
            <a:r>
              <a:rPr sz="2400" spc="-140">
                <a:solidFill>
                  <a:srgbClr val="FFFFFF"/>
                </a:solidFill>
                <a:latin typeface="Trebuchet MS"/>
                <a:cs typeface="Trebuchet MS"/>
              </a:rPr>
              <a:t> </a:t>
            </a:r>
            <a:r>
              <a:rPr sz="2400" spc="50">
                <a:solidFill>
                  <a:srgbClr val="FFFFFF"/>
                </a:solidFill>
                <a:latin typeface="Trebuchet MS"/>
                <a:cs typeface="Trebuchet MS"/>
              </a:rPr>
              <a:t>but</a:t>
            </a:r>
            <a:endParaRPr sz="2400">
              <a:latin typeface="Trebuchet MS"/>
              <a:cs typeface="Trebuchet MS"/>
            </a:endParaRPr>
          </a:p>
          <a:p>
            <a:pPr marL="6350" algn="ctr">
              <a:lnSpc>
                <a:spcPts val="2870"/>
              </a:lnSpc>
              <a:spcBef>
                <a:spcPts val="50"/>
              </a:spcBef>
            </a:pPr>
            <a:r>
              <a:rPr sz="2400" spc="55">
                <a:solidFill>
                  <a:srgbClr val="FFFFFF"/>
                </a:solidFill>
                <a:latin typeface="Trebuchet MS"/>
                <a:cs typeface="Trebuchet MS"/>
              </a:rPr>
              <a:t>when</a:t>
            </a:r>
            <a:r>
              <a:rPr sz="2400" spc="-75">
                <a:solidFill>
                  <a:srgbClr val="FFFFFF"/>
                </a:solidFill>
                <a:latin typeface="Trebuchet MS"/>
                <a:cs typeface="Trebuchet MS"/>
              </a:rPr>
              <a:t> we</a:t>
            </a:r>
            <a:r>
              <a:rPr sz="2400" spc="-80">
                <a:solidFill>
                  <a:srgbClr val="FFFFFF"/>
                </a:solidFill>
                <a:latin typeface="Trebuchet MS"/>
                <a:cs typeface="Trebuchet MS"/>
              </a:rPr>
              <a:t> </a:t>
            </a:r>
            <a:r>
              <a:rPr sz="2400" spc="60">
                <a:solidFill>
                  <a:srgbClr val="FFFFFF"/>
                </a:solidFill>
                <a:latin typeface="Trebuchet MS"/>
                <a:cs typeface="Trebuchet MS"/>
              </a:rPr>
              <a:t>implement</a:t>
            </a:r>
            <a:r>
              <a:rPr sz="2400" spc="-40">
                <a:solidFill>
                  <a:srgbClr val="FFFFFF"/>
                </a:solidFill>
                <a:latin typeface="Trebuchet MS"/>
                <a:cs typeface="Trebuchet MS"/>
              </a:rPr>
              <a:t> </a:t>
            </a:r>
            <a:r>
              <a:rPr sz="2400">
                <a:solidFill>
                  <a:srgbClr val="FFFFFF"/>
                </a:solidFill>
                <a:latin typeface="Trebuchet MS"/>
                <a:cs typeface="Trebuchet MS"/>
              </a:rPr>
              <a:t>QLoRA</a:t>
            </a:r>
            <a:r>
              <a:rPr sz="2400" spc="-145">
                <a:solidFill>
                  <a:srgbClr val="FFFFFF"/>
                </a:solidFill>
                <a:latin typeface="Trebuchet MS"/>
                <a:cs typeface="Trebuchet MS"/>
              </a:rPr>
              <a:t> </a:t>
            </a:r>
            <a:r>
              <a:rPr sz="2400" spc="-40">
                <a:solidFill>
                  <a:srgbClr val="FFFFFF"/>
                </a:solidFill>
                <a:latin typeface="Trebuchet MS"/>
                <a:cs typeface="Trebuchet MS"/>
              </a:rPr>
              <a:t>we</a:t>
            </a:r>
            <a:r>
              <a:rPr sz="2400" spc="-155">
                <a:solidFill>
                  <a:srgbClr val="FFFFFF"/>
                </a:solidFill>
                <a:latin typeface="Trebuchet MS"/>
                <a:cs typeface="Trebuchet MS"/>
              </a:rPr>
              <a:t> </a:t>
            </a:r>
            <a:r>
              <a:rPr sz="2400" spc="105">
                <a:solidFill>
                  <a:srgbClr val="FFFFFF"/>
                </a:solidFill>
                <a:latin typeface="Trebuchet MS"/>
                <a:cs typeface="Trebuchet MS"/>
              </a:rPr>
              <a:t>use</a:t>
            </a:r>
            <a:endParaRPr sz="2400">
              <a:latin typeface="Trebuchet MS"/>
              <a:cs typeface="Trebuchet MS"/>
            </a:endParaRPr>
          </a:p>
          <a:p>
            <a:pPr marL="3175" algn="ctr">
              <a:lnSpc>
                <a:spcPts val="2870"/>
              </a:lnSpc>
            </a:pPr>
            <a:r>
              <a:rPr sz="2400" b="1" spc="80">
                <a:solidFill>
                  <a:srgbClr val="FFFFFF"/>
                </a:solidFill>
                <a:latin typeface="Trebuchet MS"/>
                <a:cs typeface="Trebuchet MS"/>
              </a:rPr>
              <a:t>4-</a:t>
            </a:r>
            <a:r>
              <a:rPr sz="2400" b="1" spc="100">
                <a:solidFill>
                  <a:srgbClr val="FFFFFF"/>
                </a:solidFill>
                <a:latin typeface="Trebuchet MS"/>
                <a:cs typeface="Trebuchet MS"/>
              </a:rPr>
              <a:t>bit</a:t>
            </a:r>
            <a:r>
              <a:rPr sz="2400" b="1" spc="-55">
                <a:solidFill>
                  <a:srgbClr val="FFFFFF"/>
                </a:solidFill>
                <a:latin typeface="Trebuchet MS"/>
                <a:cs typeface="Trebuchet MS"/>
              </a:rPr>
              <a:t> </a:t>
            </a:r>
            <a:r>
              <a:rPr sz="2400" b="1" spc="120">
                <a:solidFill>
                  <a:srgbClr val="FFFFFF"/>
                </a:solidFill>
                <a:latin typeface="Trebuchet MS"/>
                <a:cs typeface="Trebuchet MS"/>
              </a:rPr>
              <a:t>Normal</a:t>
            </a:r>
            <a:r>
              <a:rPr sz="2400" b="1" spc="-75">
                <a:solidFill>
                  <a:srgbClr val="FFFFFF"/>
                </a:solidFill>
                <a:latin typeface="Trebuchet MS"/>
                <a:cs typeface="Trebuchet MS"/>
              </a:rPr>
              <a:t> </a:t>
            </a:r>
            <a:r>
              <a:rPr sz="2400" b="1" spc="-10">
                <a:solidFill>
                  <a:srgbClr val="FFFFFF"/>
                </a:solidFill>
                <a:latin typeface="Trebuchet MS"/>
                <a:cs typeface="Trebuchet MS"/>
              </a:rPr>
              <a:t>Float.</a:t>
            </a:r>
            <a:endParaRPr sz="2400">
              <a:latin typeface="Trebuchet MS"/>
              <a:cs typeface="Trebuchet MS"/>
            </a:endParaRPr>
          </a:p>
        </p:txBody>
      </p:sp>
      <p:pic>
        <p:nvPicPr>
          <p:cNvPr id="121" name="object 121"/>
          <p:cNvPicPr/>
          <p:nvPr/>
        </p:nvPicPr>
        <p:blipFill>
          <a:blip r:embed="rId7" cstate="print"/>
          <a:stretch>
            <a:fillRect/>
          </a:stretch>
        </p:blipFill>
        <p:spPr>
          <a:xfrm>
            <a:off x="2828925" y="2381186"/>
            <a:ext cx="1319149" cy="1071562"/>
          </a:xfrm>
          <a:prstGeom prst="rect">
            <a:avLst/>
          </a:prstGeom>
        </p:spPr>
      </p:pic>
      <p:pic>
        <p:nvPicPr>
          <p:cNvPr id="122" name="object 122"/>
          <p:cNvPicPr/>
          <p:nvPr/>
        </p:nvPicPr>
        <p:blipFill>
          <a:blip r:embed="rId8" cstate="print"/>
          <a:stretch>
            <a:fillRect/>
          </a:stretch>
        </p:blipFill>
        <p:spPr>
          <a:xfrm>
            <a:off x="11029950" y="47625"/>
            <a:ext cx="809625" cy="809625"/>
          </a:xfrm>
          <a:prstGeom prst="rect">
            <a:avLst/>
          </a:prstGeom>
        </p:spPr>
      </p:pic>
    </p:spTree>
    <p:extLst>
      <p:ext uri="{BB962C8B-B14F-4D97-AF65-F5344CB8AC3E}">
        <p14:creationId xmlns:p14="http://schemas.microsoft.com/office/powerpoint/2010/main" val="3506463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4" name="object 4"/>
          <p:cNvSpPr txBox="1"/>
          <p:nvPr/>
        </p:nvSpPr>
        <p:spPr>
          <a:xfrm>
            <a:off x="428307" y="1176274"/>
            <a:ext cx="9378950"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Now,</a:t>
            </a:r>
            <a:r>
              <a:rPr sz="2750" spc="-105">
                <a:solidFill>
                  <a:srgbClr val="464646"/>
                </a:solidFill>
                <a:latin typeface="Trebuchet MS"/>
                <a:cs typeface="Trebuchet MS"/>
              </a:rPr>
              <a:t> </a:t>
            </a:r>
            <a:r>
              <a:rPr sz="2750">
                <a:solidFill>
                  <a:srgbClr val="464646"/>
                </a:solidFill>
                <a:latin typeface="Trebuchet MS"/>
                <a:cs typeface="Trebuchet MS"/>
              </a:rPr>
              <a:t>if</a:t>
            </a:r>
            <a:r>
              <a:rPr sz="2750" spc="-155">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135">
                <a:solidFill>
                  <a:srgbClr val="464646"/>
                </a:solidFill>
                <a:latin typeface="Trebuchet MS"/>
                <a:cs typeface="Trebuchet MS"/>
              </a:rPr>
              <a:t>think</a:t>
            </a:r>
            <a:r>
              <a:rPr sz="2750" spc="-170">
                <a:solidFill>
                  <a:srgbClr val="464646"/>
                </a:solidFill>
                <a:latin typeface="Trebuchet MS"/>
                <a:cs typeface="Trebuchet MS"/>
              </a:rPr>
              <a:t> </a:t>
            </a:r>
            <a:r>
              <a:rPr sz="2750" spc="110">
                <a:solidFill>
                  <a:srgbClr val="464646"/>
                </a:solidFill>
                <a:latin typeface="Trebuchet MS"/>
                <a:cs typeface="Trebuchet MS"/>
              </a:rPr>
              <a:t>about</a:t>
            </a:r>
            <a:r>
              <a:rPr sz="2750" spc="-160">
                <a:solidFill>
                  <a:srgbClr val="464646"/>
                </a:solidFill>
                <a:latin typeface="Trebuchet MS"/>
                <a:cs typeface="Trebuchet MS"/>
              </a:rPr>
              <a:t> </a:t>
            </a:r>
            <a:r>
              <a:rPr sz="2750" spc="150">
                <a:solidFill>
                  <a:srgbClr val="464646"/>
                </a:solidFill>
                <a:latin typeface="Trebuchet MS"/>
                <a:cs typeface="Trebuchet MS"/>
              </a:rPr>
              <a:t>this</a:t>
            </a:r>
            <a:r>
              <a:rPr sz="2750" spc="-114">
                <a:solidFill>
                  <a:srgbClr val="464646"/>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14">
                <a:solidFill>
                  <a:srgbClr val="464646"/>
                </a:solidFill>
                <a:latin typeface="Trebuchet MS"/>
                <a:cs typeface="Trebuchet MS"/>
              </a:rPr>
              <a:t>terms</a:t>
            </a:r>
            <a:r>
              <a:rPr sz="2750" spc="-185">
                <a:solidFill>
                  <a:srgbClr val="464646"/>
                </a:solidFill>
                <a:latin typeface="Trebuchet MS"/>
                <a:cs typeface="Trebuchet MS"/>
              </a:rPr>
              <a:t> </a:t>
            </a:r>
            <a:r>
              <a:rPr sz="2750">
                <a:solidFill>
                  <a:srgbClr val="464646"/>
                </a:solidFill>
                <a:latin typeface="Trebuchet MS"/>
                <a:cs typeface="Trebuchet MS"/>
              </a:rPr>
              <a:t>of</a:t>
            </a:r>
            <a:r>
              <a:rPr sz="2750" spc="-155">
                <a:solidFill>
                  <a:srgbClr val="464646"/>
                </a:solidFill>
                <a:latin typeface="Trebuchet MS"/>
                <a:cs typeface="Trebuchet MS"/>
              </a:rPr>
              <a:t> </a:t>
            </a:r>
            <a:r>
              <a:rPr sz="2750" spc="80">
                <a:solidFill>
                  <a:srgbClr val="464646"/>
                </a:solidFill>
                <a:latin typeface="Trebuchet MS"/>
                <a:cs typeface="Trebuchet MS"/>
              </a:rPr>
              <a:t>neural</a:t>
            </a:r>
            <a:r>
              <a:rPr sz="2750" spc="-125">
                <a:solidFill>
                  <a:srgbClr val="464646"/>
                </a:solidFill>
                <a:latin typeface="Trebuchet MS"/>
                <a:cs typeface="Trebuchet MS"/>
              </a:rPr>
              <a:t> </a:t>
            </a:r>
            <a:r>
              <a:rPr sz="2750" spc="-10">
                <a:solidFill>
                  <a:srgbClr val="464646"/>
                </a:solidFill>
                <a:latin typeface="Trebuchet MS"/>
                <a:cs typeface="Trebuchet MS"/>
              </a:rPr>
              <a:t>networks….</a:t>
            </a:r>
            <a:endParaRPr sz="2750">
              <a:latin typeface="Trebuchet MS"/>
              <a:cs typeface="Trebuchet MS"/>
            </a:endParaRPr>
          </a:p>
        </p:txBody>
      </p:sp>
      <p:grpSp>
        <p:nvGrpSpPr>
          <p:cNvPr id="5" name="object 5"/>
          <p:cNvGrpSpPr/>
          <p:nvPr/>
        </p:nvGrpSpPr>
        <p:grpSpPr>
          <a:xfrm>
            <a:off x="7991538" y="2486088"/>
            <a:ext cx="2438400" cy="2238375"/>
            <a:chOff x="7991538" y="2486088"/>
            <a:chExt cx="2438400" cy="2238375"/>
          </a:xfrm>
        </p:grpSpPr>
        <p:sp>
          <p:nvSpPr>
            <p:cNvPr id="6" name="object 6"/>
            <p:cNvSpPr/>
            <p:nvPr/>
          </p:nvSpPr>
          <p:spPr>
            <a:xfrm>
              <a:off x="7996301"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7" name="object 7"/>
            <p:cNvSpPr/>
            <p:nvPr/>
          </p:nvSpPr>
          <p:spPr>
            <a:xfrm>
              <a:off x="7996301"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8" name="object 8"/>
            <p:cNvSpPr/>
            <p:nvPr/>
          </p:nvSpPr>
          <p:spPr>
            <a:xfrm>
              <a:off x="8482076"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9" name="object 9"/>
            <p:cNvSpPr/>
            <p:nvPr/>
          </p:nvSpPr>
          <p:spPr>
            <a:xfrm>
              <a:off x="8482076"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0" name="object 10"/>
            <p:cNvSpPr/>
            <p:nvPr/>
          </p:nvSpPr>
          <p:spPr>
            <a:xfrm>
              <a:off x="8967851"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11" name="object 11"/>
            <p:cNvSpPr/>
            <p:nvPr/>
          </p:nvSpPr>
          <p:spPr>
            <a:xfrm>
              <a:off x="8967851"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2" name="object 12"/>
            <p:cNvSpPr/>
            <p:nvPr/>
          </p:nvSpPr>
          <p:spPr>
            <a:xfrm>
              <a:off x="9453626"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13" name="object 13"/>
            <p:cNvSpPr/>
            <p:nvPr/>
          </p:nvSpPr>
          <p:spPr>
            <a:xfrm>
              <a:off x="9453626"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4" name="object 14"/>
            <p:cNvSpPr/>
            <p:nvPr/>
          </p:nvSpPr>
          <p:spPr>
            <a:xfrm>
              <a:off x="9939401" y="24908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15" name="object 15"/>
            <p:cNvSpPr/>
            <p:nvPr/>
          </p:nvSpPr>
          <p:spPr>
            <a:xfrm>
              <a:off x="9939401" y="24908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16" name="object 16"/>
            <p:cNvSpPr/>
            <p:nvPr/>
          </p:nvSpPr>
          <p:spPr>
            <a:xfrm>
              <a:off x="7996301"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17" name="object 17"/>
            <p:cNvSpPr/>
            <p:nvPr/>
          </p:nvSpPr>
          <p:spPr>
            <a:xfrm>
              <a:off x="7996301"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18" name="object 18"/>
            <p:cNvSpPr/>
            <p:nvPr/>
          </p:nvSpPr>
          <p:spPr>
            <a:xfrm>
              <a:off x="8482076"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19" name="object 19"/>
            <p:cNvSpPr/>
            <p:nvPr/>
          </p:nvSpPr>
          <p:spPr>
            <a:xfrm>
              <a:off x="8482076"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0" name="object 20"/>
            <p:cNvSpPr/>
            <p:nvPr/>
          </p:nvSpPr>
          <p:spPr>
            <a:xfrm>
              <a:off x="8967851"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21" name="object 21"/>
            <p:cNvSpPr/>
            <p:nvPr/>
          </p:nvSpPr>
          <p:spPr>
            <a:xfrm>
              <a:off x="8967851"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2" name="object 22"/>
            <p:cNvSpPr/>
            <p:nvPr/>
          </p:nvSpPr>
          <p:spPr>
            <a:xfrm>
              <a:off x="9453626"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23" name="object 23"/>
            <p:cNvSpPr/>
            <p:nvPr/>
          </p:nvSpPr>
          <p:spPr>
            <a:xfrm>
              <a:off x="9453626"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4" name="object 24"/>
            <p:cNvSpPr/>
            <p:nvPr/>
          </p:nvSpPr>
          <p:spPr>
            <a:xfrm>
              <a:off x="9939401" y="337667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25" name="object 25"/>
            <p:cNvSpPr/>
            <p:nvPr/>
          </p:nvSpPr>
          <p:spPr>
            <a:xfrm>
              <a:off x="9939401" y="337667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26" name="object 26"/>
            <p:cNvSpPr/>
            <p:nvPr/>
          </p:nvSpPr>
          <p:spPr>
            <a:xfrm>
              <a:off x="7996301"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27" name="object 27"/>
            <p:cNvSpPr/>
            <p:nvPr/>
          </p:nvSpPr>
          <p:spPr>
            <a:xfrm>
              <a:off x="7996301"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28" name="object 28"/>
            <p:cNvSpPr/>
            <p:nvPr/>
          </p:nvSpPr>
          <p:spPr>
            <a:xfrm>
              <a:off x="8482076"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29" name="object 29"/>
            <p:cNvSpPr/>
            <p:nvPr/>
          </p:nvSpPr>
          <p:spPr>
            <a:xfrm>
              <a:off x="8482076"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0" name="object 30"/>
            <p:cNvSpPr/>
            <p:nvPr/>
          </p:nvSpPr>
          <p:spPr>
            <a:xfrm>
              <a:off x="8967851"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31" name="object 31"/>
            <p:cNvSpPr/>
            <p:nvPr/>
          </p:nvSpPr>
          <p:spPr>
            <a:xfrm>
              <a:off x="8967851"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2" name="object 32"/>
            <p:cNvSpPr/>
            <p:nvPr/>
          </p:nvSpPr>
          <p:spPr>
            <a:xfrm>
              <a:off x="9453626"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33" name="object 33"/>
            <p:cNvSpPr/>
            <p:nvPr/>
          </p:nvSpPr>
          <p:spPr>
            <a:xfrm>
              <a:off x="9453626"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4" name="object 34"/>
            <p:cNvSpPr/>
            <p:nvPr/>
          </p:nvSpPr>
          <p:spPr>
            <a:xfrm>
              <a:off x="9939401" y="3824351"/>
              <a:ext cx="485775" cy="438150"/>
            </a:xfrm>
            <a:custGeom>
              <a:avLst/>
              <a:gdLst/>
              <a:ahLst/>
              <a:cxnLst/>
              <a:rect l="l" t="t" r="r" b="b"/>
              <a:pathLst>
                <a:path w="485775" h="438150">
                  <a:moveTo>
                    <a:pt x="485775" y="0"/>
                  </a:moveTo>
                  <a:lnTo>
                    <a:pt x="0" y="0"/>
                  </a:lnTo>
                  <a:lnTo>
                    <a:pt x="0" y="438150"/>
                  </a:lnTo>
                  <a:lnTo>
                    <a:pt x="485775" y="438150"/>
                  </a:lnTo>
                  <a:lnTo>
                    <a:pt x="485775" y="0"/>
                  </a:lnTo>
                  <a:close/>
                </a:path>
              </a:pathLst>
            </a:custGeom>
            <a:solidFill>
              <a:srgbClr val="C3D59B"/>
            </a:solidFill>
          </p:spPr>
          <p:txBody>
            <a:bodyPr wrap="square" lIns="0" tIns="0" rIns="0" bIns="0" rtlCol="0"/>
            <a:lstStyle/>
            <a:p>
              <a:endParaRPr/>
            </a:p>
          </p:txBody>
        </p:sp>
        <p:sp>
          <p:nvSpPr>
            <p:cNvPr id="35" name="object 35"/>
            <p:cNvSpPr/>
            <p:nvPr/>
          </p:nvSpPr>
          <p:spPr>
            <a:xfrm>
              <a:off x="9939401" y="3824351"/>
              <a:ext cx="485775" cy="438150"/>
            </a:xfrm>
            <a:custGeom>
              <a:avLst/>
              <a:gdLst/>
              <a:ahLst/>
              <a:cxnLst/>
              <a:rect l="l" t="t" r="r" b="b"/>
              <a:pathLst>
                <a:path w="485775" h="438150">
                  <a:moveTo>
                    <a:pt x="0" y="438150"/>
                  </a:moveTo>
                  <a:lnTo>
                    <a:pt x="485775" y="438150"/>
                  </a:lnTo>
                  <a:lnTo>
                    <a:pt x="485775" y="0"/>
                  </a:lnTo>
                  <a:lnTo>
                    <a:pt x="0" y="0"/>
                  </a:lnTo>
                  <a:lnTo>
                    <a:pt x="0" y="438150"/>
                  </a:lnTo>
                  <a:close/>
                </a:path>
              </a:pathLst>
            </a:custGeom>
            <a:ln w="9525">
              <a:solidFill>
                <a:srgbClr val="000000"/>
              </a:solidFill>
            </a:ln>
          </p:spPr>
          <p:txBody>
            <a:bodyPr wrap="square" lIns="0" tIns="0" rIns="0" bIns="0" rtlCol="0"/>
            <a:lstStyle/>
            <a:p>
              <a:endParaRPr/>
            </a:p>
          </p:txBody>
        </p:sp>
        <p:sp>
          <p:nvSpPr>
            <p:cNvPr id="36" name="object 36"/>
            <p:cNvSpPr/>
            <p:nvPr/>
          </p:nvSpPr>
          <p:spPr>
            <a:xfrm>
              <a:off x="7996301"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37" name="object 37"/>
            <p:cNvSpPr/>
            <p:nvPr/>
          </p:nvSpPr>
          <p:spPr>
            <a:xfrm>
              <a:off x="7996301"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grpSp>
      <p:sp>
        <p:nvSpPr>
          <p:cNvPr id="38" name="object 38"/>
          <p:cNvSpPr txBox="1"/>
          <p:nvPr/>
        </p:nvSpPr>
        <p:spPr>
          <a:xfrm>
            <a:off x="8136635" y="4384040"/>
            <a:ext cx="216535" cy="208279"/>
          </a:xfrm>
          <a:prstGeom prst="rect">
            <a:avLst/>
          </a:prstGeom>
        </p:spPr>
        <p:txBody>
          <a:bodyPr vert="horz" wrap="square" lIns="0" tIns="12700" rIns="0" bIns="0" rtlCol="0">
            <a:spAutoFit/>
          </a:bodyPr>
          <a:lstStyle/>
          <a:p>
            <a:pPr marL="12700">
              <a:lnSpc>
                <a:spcPct val="100000"/>
              </a:lnSpc>
              <a:spcBef>
                <a:spcPts val="100"/>
              </a:spcBef>
            </a:pPr>
            <a:r>
              <a:rPr sz="1200" spc="95">
                <a:latin typeface="Trebuchet MS"/>
                <a:cs typeface="Trebuchet MS"/>
              </a:rPr>
              <a:t>22</a:t>
            </a:r>
            <a:endParaRPr sz="1200">
              <a:latin typeface="Trebuchet MS"/>
              <a:cs typeface="Trebuchet MS"/>
            </a:endParaRPr>
          </a:p>
        </p:txBody>
      </p:sp>
      <p:grpSp>
        <p:nvGrpSpPr>
          <p:cNvPr id="39" name="object 39"/>
          <p:cNvGrpSpPr/>
          <p:nvPr/>
        </p:nvGrpSpPr>
        <p:grpSpPr>
          <a:xfrm>
            <a:off x="8477313" y="4267263"/>
            <a:ext cx="495300" cy="457200"/>
            <a:chOff x="8477313" y="4267263"/>
            <a:chExt cx="495300" cy="457200"/>
          </a:xfrm>
        </p:grpSpPr>
        <p:sp>
          <p:nvSpPr>
            <p:cNvPr id="40" name="object 40"/>
            <p:cNvSpPr/>
            <p:nvPr/>
          </p:nvSpPr>
          <p:spPr>
            <a:xfrm>
              <a:off x="8482076"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1" name="object 41"/>
            <p:cNvSpPr/>
            <p:nvPr/>
          </p:nvSpPr>
          <p:spPr>
            <a:xfrm>
              <a:off x="8482076"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grpSp>
      <p:sp>
        <p:nvSpPr>
          <p:cNvPr id="42" name="object 42"/>
          <p:cNvSpPr txBox="1"/>
          <p:nvPr/>
        </p:nvSpPr>
        <p:spPr>
          <a:xfrm>
            <a:off x="8665844" y="4384040"/>
            <a:ext cx="121285" cy="208279"/>
          </a:xfrm>
          <a:prstGeom prst="rect">
            <a:avLst/>
          </a:prstGeom>
        </p:spPr>
        <p:txBody>
          <a:bodyPr vert="horz" wrap="square" lIns="0" tIns="12700" rIns="0" bIns="0" rtlCol="0">
            <a:spAutoFit/>
          </a:bodyPr>
          <a:lstStyle/>
          <a:p>
            <a:pPr marL="12700">
              <a:lnSpc>
                <a:spcPct val="100000"/>
              </a:lnSpc>
              <a:spcBef>
                <a:spcPts val="100"/>
              </a:spcBef>
            </a:pPr>
            <a:r>
              <a:rPr sz="1200" spc="75">
                <a:latin typeface="Trebuchet MS"/>
                <a:cs typeface="Trebuchet MS"/>
              </a:rPr>
              <a:t>8</a:t>
            </a:r>
            <a:endParaRPr sz="1200">
              <a:latin typeface="Trebuchet MS"/>
              <a:cs typeface="Trebuchet MS"/>
            </a:endParaRPr>
          </a:p>
        </p:txBody>
      </p:sp>
      <p:grpSp>
        <p:nvGrpSpPr>
          <p:cNvPr id="43" name="object 43"/>
          <p:cNvGrpSpPr/>
          <p:nvPr/>
        </p:nvGrpSpPr>
        <p:grpSpPr>
          <a:xfrm>
            <a:off x="8963088" y="4267263"/>
            <a:ext cx="495300" cy="457200"/>
            <a:chOff x="8963088" y="4267263"/>
            <a:chExt cx="495300" cy="457200"/>
          </a:xfrm>
        </p:grpSpPr>
        <p:sp>
          <p:nvSpPr>
            <p:cNvPr id="44" name="object 44"/>
            <p:cNvSpPr/>
            <p:nvPr/>
          </p:nvSpPr>
          <p:spPr>
            <a:xfrm>
              <a:off x="8967851"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5" name="object 45"/>
            <p:cNvSpPr/>
            <p:nvPr/>
          </p:nvSpPr>
          <p:spPr>
            <a:xfrm>
              <a:off x="8967851"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grpSp>
      <p:sp>
        <p:nvSpPr>
          <p:cNvPr id="46" name="object 46"/>
          <p:cNvSpPr txBox="1"/>
          <p:nvPr/>
        </p:nvSpPr>
        <p:spPr>
          <a:xfrm>
            <a:off x="9098915" y="4384040"/>
            <a:ext cx="226695" cy="208279"/>
          </a:xfrm>
          <a:prstGeom prst="rect">
            <a:avLst/>
          </a:prstGeom>
        </p:spPr>
        <p:txBody>
          <a:bodyPr vert="horz" wrap="square" lIns="0" tIns="12700" rIns="0" bIns="0" rtlCol="0">
            <a:spAutoFit/>
          </a:bodyPr>
          <a:lstStyle/>
          <a:p>
            <a:pPr marL="12700">
              <a:lnSpc>
                <a:spcPct val="100000"/>
              </a:lnSpc>
              <a:spcBef>
                <a:spcPts val="100"/>
              </a:spcBef>
            </a:pPr>
            <a:r>
              <a:rPr sz="1200" spc="-25">
                <a:latin typeface="Trebuchet MS"/>
                <a:cs typeface="Trebuchet MS"/>
              </a:rPr>
              <a:t>-81</a:t>
            </a:r>
            <a:endParaRPr sz="1200">
              <a:latin typeface="Trebuchet MS"/>
              <a:cs typeface="Trebuchet MS"/>
            </a:endParaRPr>
          </a:p>
        </p:txBody>
      </p:sp>
      <p:grpSp>
        <p:nvGrpSpPr>
          <p:cNvPr id="47" name="object 47"/>
          <p:cNvGrpSpPr/>
          <p:nvPr/>
        </p:nvGrpSpPr>
        <p:grpSpPr>
          <a:xfrm>
            <a:off x="7991538" y="2924238"/>
            <a:ext cx="2438400" cy="1800225"/>
            <a:chOff x="7991538" y="2924238"/>
            <a:chExt cx="2438400" cy="1800225"/>
          </a:xfrm>
        </p:grpSpPr>
        <p:sp>
          <p:nvSpPr>
            <p:cNvPr id="48" name="object 48"/>
            <p:cNvSpPr/>
            <p:nvPr/>
          </p:nvSpPr>
          <p:spPr>
            <a:xfrm>
              <a:off x="9453626"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49" name="object 49"/>
            <p:cNvSpPr/>
            <p:nvPr/>
          </p:nvSpPr>
          <p:spPr>
            <a:xfrm>
              <a:off x="9453626"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0" name="object 50"/>
            <p:cNvSpPr/>
            <p:nvPr/>
          </p:nvSpPr>
          <p:spPr>
            <a:xfrm>
              <a:off x="9939401" y="4272026"/>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1" name="object 51"/>
            <p:cNvSpPr/>
            <p:nvPr/>
          </p:nvSpPr>
          <p:spPr>
            <a:xfrm>
              <a:off x="9939401" y="4272026"/>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2" name="object 52"/>
            <p:cNvSpPr/>
            <p:nvPr/>
          </p:nvSpPr>
          <p:spPr>
            <a:xfrm>
              <a:off x="7996301"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3" name="object 53"/>
            <p:cNvSpPr/>
            <p:nvPr/>
          </p:nvSpPr>
          <p:spPr>
            <a:xfrm>
              <a:off x="7996301"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4" name="object 54"/>
            <p:cNvSpPr/>
            <p:nvPr/>
          </p:nvSpPr>
          <p:spPr>
            <a:xfrm>
              <a:off x="8482076"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5" name="object 55"/>
            <p:cNvSpPr/>
            <p:nvPr/>
          </p:nvSpPr>
          <p:spPr>
            <a:xfrm>
              <a:off x="8482076"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6" name="object 56"/>
            <p:cNvSpPr/>
            <p:nvPr/>
          </p:nvSpPr>
          <p:spPr>
            <a:xfrm>
              <a:off x="8967851"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7" name="object 57"/>
            <p:cNvSpPr/>
            <p:nvPr/>
          </p:nvSpPr>
          <p:spPr>
            <a:xfrm>
              <a:off x="8967851"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58" name="object 58"/>
            <p:cNvSpPr/>
            <p:nvPr/>
          </p:nvSpPr>
          <p:spPr>
            <a:xfrm>
              <a:off x="9453626"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59" name="object 59"/>
            <p:cNvSpPr/>
            <p:nvPr/>
          </p:nvSpPr>
          <p:spPr>
            <a:xfrm>
              <a:off x="9453626"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sp>
          <p:nvSpPr>
            <p:cNvPr id="60" name="object 60"/>
            <p:cNvSpPr/>
            <p:nvPr/>
          </p:nvSpPr>
          <p:spPr>
            <a:xfrm>
              <a:off x="9939401" y="2929001"/>
              <a:ext cx="485775" cy="447675"/>
            </a:xfrm>
            <a:custGeom>
              <a:avLst/>
              <a:gdLst/>
              <a:ahLst/>
              <a:cxnLst/>
              <a:rect l="l" t="t" r="r" b="b"/>
              <a:pathLst>
                <a:path w="485775" h="447675">
                  <a:moveTo>
                    <a:pt x="485775" y="0"/>
                  </a:moveTo>
                  <a:lnTo>
                    <a:pt x="0" y="0"/>
                  </a:lnTo>
                  <a:lnTo>
                    <a:pt x="0" y="447675"/>
                  </a:lnTo>
                  <a:lnTo>
                    <a:pt x="485775" y="447675"/>
                  </a:lnTo>
                  <a:lnTo>
                    <a:pt x="485775" y="0"/>
                  </a:lnTo>
                  <a:close/>
                </a:path>
              </a:pathLst>
            </a:custGeom>
            <a:solidFill>
              <a:srgbClr val="C3D59B"/>
            </a:solidFill>
          </p:spPr>
          <p:txBody>
            <a:bodyPr wrap="square" lIns="0" tIns="0" rIns="0" bIns="0" rtlCol="0"/>
            <a:lstStyle/>
            <a:p>
              <a:endParaRPr/>
            </a:p>
          </p:txBody>
        </p:sp>
        <p:sp>
          <p:nvSpPr>
            <p:cNvPr id="61" name="object 61"/>
            <p:cNvSpPr/>
            <p:nvPr/>
          </p:nvSpPr>
          <p:spPr>
            <a:xfrm>
              <a:off x="9939401" y="2929001"/>
              <a:ext cx="485775" cy="447675"/>
            </a:xfrm>
            <a:custGeom>
              <a:avLst/>
              <a:gdLst/>
              <a:ahLst/>
              <a:cxnLst/>
              <a:rect l="l" t="t" r="r" b="b"/>
              <a:pathLst>
                <a:path w="485775" h="447675">
                  <a:moveTo>
                    <a:pt x="0" y="447675"/>
                  </a:moveTo>
                  <a:lnTo>
                    <a:pt x="485775" y="447675"/>
                  </a:lnTo>
                  <a:lnTo>
                    <a:pt x="485775" y="0"/>
                  </a:lnTo>
                  <a:lnTo>
                    <a:pt x="0" y="0"/>
                  </a:lnTo>
                  <a:lnTo>
                    <a:pt x="0" y="447675"/>
                  </a:lnTo>
                  <a:close/>
                </a:path>
              </a:pathLst>
            </a:custGeom>
            <a:ln w="9525">
              <a:solidFill>
                <a:srgbClr val="000000"/>
              </a:solidFill>
            </a:ln>
          </p:spPr>
          <p:txBody>
            <a:bodyPr wrap="square" lIns="0" tIns="0" rIns="0" bIns="0" rtlCol="0"/>
            <a:lstStyle/>
            <a:p>
              <a:endParaRPr/>
            </a:p>
          </p:txBody>
        </p:sp>
      </p:grpSp>
      <p:graphicFrame>
        <p:nvGraphicFramePr>
          <p:cNvPr id="62" name="object 62"/>
          <p:cNvGraphicFramePr>
            <a:graphicFrameLocks noGrp="1"/>
          </p:cNvGraphicFramePr>
          <p:nvPr/>
        </p:nvGraphicFramePr>
        <p:xfrm>
          <a:off x="8089900" y="2621573"/>
          <a:ext cx="2232024" cy="1511935"/>
        </p:xfrm>
        <a:graphic>
          <a:graphicData uri="http://schemas.openxmlformats.org/drawingml/2006/table">
            <a:tbl>
              <a:tblPr firstRow="1" bandRow="1">
                <a:tableStyleId>{2D5ABB26-0587-4C30-8999-92F81FD0307C}</a:tableStyleId>
              </a:tblPr>
              <a:tblGrid>
                <a:gridCol w="392430">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382269">
                  <a:extLst>
                    <a:ext uri="{9D8B030D-6E8A-4147-A177-3AD203B41FA5}">
                      <a16:colId xmlns:a16="http://schemas.microsoft.com/office/drawing/2014/main" val="20004"/>
                    </a:ext>
                  </a:extLst>
                </a:gridCol>
              </a:tblGrid>
              <a:tr h="307340">
                <a:tc>
                  <a:txBody>
                    <a:bodyPr/>
                    <a:lstStyle/>
                    <a:p>
                      <a:pPr marR="163195" algn="r">
                        <a:lnSpc>
                          <a:spcPts val="1345"/>
                        </a:lnSpc>
                      </a:pPr>
                      <a:r>
                        <a:rPr sz="1200" spc="-25">
                          <a:latin typeface="Trebuchet MS"/>
                          <a:cs typeface="Trebuchet MS"/>
                        </a:rPr>
                        <a:t>-</a:t>
                      </a:r>
                      <a:r>
                        <a:rPr sz="1200" spc="10">
                          <a:latin typeface="Trebuchet MS"/>
                          <a:cs typeface="Trebuchet MS"/>
                        </a:rPr>
                        <a:t>4</a:t>
                      </a:r>
                      <a:endParaRPr sz="1200">
                        <a:latin typeface="Trebuchet MS"/>
                        <a:cs typeface="Trebuchet MS"/>
                      </a:endParaRPr>
                    </a:p>
                  </a:txBody>
                  <a:tcPr marL="0" marR="0" marT="0" marB="0">
                    <a:solidFill>
                      <a:srgbClr val="C3D59B"/>
                    </a:solidFill>
                  </a:tcPr>
                </a:tc>
                <a:tc>
                  <a:txBody>
                    <a:bodyPr/>
                    <a:lstStyle/>
                    <a:p>
                      <a:pPr marL="1270" algn="ctr">
                        <a:lnSpc>
                          <a:spcPts val="1345"/>
                        </a:lnSpc>
                      </a:pPr>
                      <a:r>
                        <a:rPr sz="1200" spc="-25">
                          <a:latin typeface="Trebuchet MS"/>
                          <a:cs typeface="Trebuchet MS"/>
                        </a:rPr>
                        <a:t>-</a:t>
                      </a:r>
                      <a:r>
                        <a:rPr sz="1200" spc="30">
                          <a:latin typeface="Trebuchet MS"/>
                          <a:cs typeface="Trebuchet MS"/>
                        </a:rPr>
                        <a:t>2</a:t>
                      </a:r>
                      <a:endParaRPr sz="1200">
                        <a:latin typeface="Trebuchet MS"/>
                        <a:cs typeface="Trebuchet MS"/>
                      </a:endParaRPr>
                    </a:p>
                  </a:txBody>
                  <a:tcPr marL="0" marR="0" marT="0" marB="0">
                    <a:solidFill>
                      <a:srgbClr val="C3D59B"/>
                    </a:solidFill>
                  </a:tcPr>
                </a:tc>
                <a:tc>
                  <a:txBody>
                    <a:bodyPr/>
                    <a:lstStyle/>
                    <a:p>
                      <a:pPr marL="2540" algn="ctr">
                        <a:lnSpc>
                          <a:spcPts val="1345"/>
                        </a:lnSpc>
                      </a:pPr>
                      <a:r>
                        <a:rPr sz="1200" spc="55">
                          <a:latin typeface="Trebuchet MS"/>
                          <a:cs typeface="Trebuchet MS"/>
                        </a:rPr>
                        <a:t>0</a:t>
                      </a:r>
                      <a:endParaRPr sz="1200">
                        <a:latin typeface="Trebuchet MS"/>
                        <a:cs typeface="Trebuchet MS"/>
                      </a:endParaRPr>
                    </a:p>
                  </a:txBody>
                  <a:tcPr marL="0" marR="0" marT="0" marB="0">
                    <a:solidFill>
                      <a:srgbClr val="C3D59B"/>
                    </a:solidFill>
                  </a:tcPr>
                </a:tc>
                <a:tc>
                  <a:txBody>
                    <a:bodyPr/>
                    <a:lstStyle/>
                    <a:p>
                      <a:pPr marL="13335" algn="ctr">
                        <a:lnSpc>
                          <a:spcPts val="1345"/>
                        </a:lnSpc>
                      </a:pPr>
                      <a:r>
                        <a:rPr sz="1200" spc="-20">
                          <a:latin typeface="Trebuchet MS"/>
                          <a:cs typeface="Trebuchet MS"/>
                        </a:rPr>
                        <a:t>-</a:t>
                      </a:r>
                      <a:r>
                        <a:rPr sz="1200" spc="90">
                          <a:latin typeface="Trebuchet MS"/>
                          <a:cs typeface="Trebuchet MS"/>
                        </a:rPr>
                        <a:t>22</a:t>
                      </a:r>
                      <a:endParaRPr sz="1200">
                        <a:latin typeface="Trebuchet MS"/>
                        <a:cs typeface="Trebuchet MS"/>
                      </a:endParaRPr>
                    </a:p>
                  </a:txBody>
                  <a:tcPr marL="0" marR="0" marT="0" marB="0">
                    <a:solidFill>
                      <a:srgbClr val="C3D59B"/>
                    </a:solidFill>
                  </a:tcPr>
                </a:tc>
                <a:tc>
                  <a:txBody>
                    <a:bodyPr/>
                    <a:lstStyle/>
                    <a:p>
                      <a:pPr marL="118110" algn="ctr">
                        <a:lnSpc>
                          <a:spcPts val="1345"/>
                        </a:lnSpc>
                      </a:pPr>
                      <a:r>
                        <a:rPr sz="1200" spc="-25">
                          <a:latin typeface="Trebuchet MS"/>
                          <a:cs typeface="Trebuchet MS"/>
                        </a:rPr>
                        <a:t>16</a:t>
                      </a:r>
                      <a:endParaRPr sz="1200">
                        <a:latin typeface="Trebuchet MS"/>
                        <a:cs typeface="Trebuchet MS"/>
                      </a:endParaRPr>
                    </a:p>
                  </a:txBody>
                  <a:tcPr marL="0" marR="0" marT="0" marB="0">
                    <a:solidFill>
                      <a:srgbClr val="C3D59B"/>
                    </a:solidFill>
                  </a:tcPr>
                </a:tc>
                <a:extLst>
                  <a:ext uri="{0D108BD9-81ED-4DB2-BD59-A6C34878D82A}">
                    <a16:rowId xmlns:a16="http://schemas.microsoft.com/office/drawing/2014/main" val="10000"/>
                  </a:ext>
                </a:extLst>
              </a:tr>
              <a:tr h="447675">
                <a:tc>
                  <a:txBody>
                    <a:bodyPr/>
                    <a:lstStyle/>
                    <a:p>
                      <a:pPr marR="123825" algn="r">
                        <a:lnSpc>
                          <a:spcPct val="100000"/>
                        </a:lnSpc>
                        <a:spcBef>
                          <a:spcPts val="980"/>
                        </a:spcBef>
                      </a:pPr>
                      <a:r>
                        <a:rPr sz="1200" spc="-25">
                          <a:latin typeface="Trebuchet MS"/>
                          <a:cs typeface="Trebuchet MS"/>
                        </a:rPr>
                        <a:t>-</a:t>
                      </a:r>
                      <a:r>
                        <a:rPr sz="1200" spc="30">
                          <a:latin typeface="Trebuchet MS"/>
                          <a:cs typeface="Trebuchet MS"/>
                        </a:rPr>
                        <a:t>60</a:t>
                      </a:r>
                      <a:endParaRPr sz="1200">
                        <a:latin typeface="Trebuchet MS"/>
                        <a:cs typeface="Trebuchet MS"/>
                      </a:endParaRPr>
                    </a:p>
                  </a:txBody>
                  <a:tcPr marL="0" marR="0" marT="124460" marB="0">
                    <a:solidFill>
                      <a:srgbClr val="C3D59B"/>
                    </a:solidFill>
                  </a:tcPr>
                </a:tc>
                <a:tc>
                  <a:txBody>
                    <a:bodyPr/>
                    <a:lstStyle/>
                    <a:p>
                      <a:pPr marL="11430" algn="ctr">
                        <a:lnSpc>
                          <a:spcPct val="100000"/>
                        </a:lnSpc>
                        <a:spcBef>
                          <a:spcPts val="980"/>
                        </a:spcBef>
                      </a:pPr>
                      <a:r>
                        <a:rPr sz="1200" spc="-25">
                          <a:latin typeface="Trebuchet MS"/>
                          <a:cs typeface="Trebuchet MS"/>
                        </a:rPr>
                        <a:t>10</a:t>
                      </a:r>
                      <a:endParaRPr sz="1200">
                        <a:latin typeface="Trebuchet MS"/>
                        <a:cs typeface="Trebuchet MS"/>
                      </a:endParaRPr>
                    </a:p>
                  </a:txBody>
                  <a:tcPr marL="0" marR="0" marT="124460" marB="0"/>
                </a:tc>
                <a:tc>
                  <a:txBody>
                    <a:bodyPr/>
                    <a:lstStyle/>
                    <a:p>
                      <a:pPr algn="ctr">
                        <a:lnSpc>
                          <a:spcPct val="100000"/>
                        </a:lnSpc>
                        <a:spcBef>
                          <a:spcPts val="980"/>
                        </a:spcBef>
                      </a:pPr>
                      <a:r>
                        <a:rPr sz="1200" spc="35">
                          <a:latin typeface="Trebuchet MS"/>
                          <a:cs typeface="Trebuchet MS"/>
                        </a:rPr>
                        <a:t>40</a:t>
                      </a:r>
                      <a:endParaRPr sz="1200">
                        <a:latin typeface="Trebuchet MS"/>
                        <a:cs typeface="Trebuchet MS"/>
                      </a:endParaRPr>
                    </a:p>
                  </a:txBody>
                  <a:tcPr marL="0" marR="0" marT="124460" marB="0"/>
                </a:tc>
                <a:tc>
                  <a:txBody>
                    <a:bodyPr/>
                    <a:lstStyle/>
                    <a:p>
                      <a:pPr marL="13335" algn="ctr">
                        <a:lnSpc>
                          <a:spcPct val="100000"/>
                        </a:lnSpc>
                        <a:spcBef>
                          <a:spcPts val="980"/>
                        </a:spcBef>
                      </a:pPr>
                      <a:r>
                        <a:rPr sz="1200" spc="95">
                          <a:latin typeface="Trebuchet MS"/>
                          <a:cs typeface="Trebuchet MS"/>
                        </a:rPr>
                        <a:t>99</a:t>
                      </a:r>
                      <a:endParaRPr sz="1200">
                        <a:latin typeface="Trebuchet MS"/>
                        <a:cs typeface="Trebuchet MS"/>
                      </a:endParaRPr>
                    </a:p>
                  </a:txBody>
                  <a:tcPr marL="0" marR="0" marT="124460" marB="0"/>
                </a:tc>
                <a:tc>
                  <a:txBody>
                    <a:bodyPr/>
                    <a:lstStyle/>
                    <a:p>
                      <a:pPr marL="106045" algn="ctr">
                        <a:lnSpc>
                          <a:spcPct val="100000"/>
                        </a:lnSpc>
                        <a:spcBef>
                          <a:spcPts val="980"/>
                        </a:spcBef>
                      </a:pPr>
                      <a:r>
                        <a:rPr sz="1200" spc="-25">
                          <a:latin typeface="Trebuchet MS"/>
                          <a:cs typeface="Trebuchet MS"/>
                        </a:rPr>
                        <a:t>-57</a:t>
                      </a:r>
                      <a:endParaRPr sz="1200">
                        <a:latin typeface="Trebuchet MS"/>
                        <a:cs typeface="Trebuchet MS"/>
                      </a:endParaRPr>
                    </a:p>
                  </a:txBody>
                  <a:tcPr marL="0" marR="0" marT="124460" marB="0">
                    <a:solidFill>
                      <a:srgbClr val="C3D59B"/>
                    </a:solidFill>
                  </a:tcPr>
                </a:tc>
                <a:extLst>
                  <a:ext uri="{0D108BD9-81ED-4DB2-BD59-A6C34878D82A}">
                    <a16:rowId xmlns:a16="http://schemas.microsoft.com/office/drawing/2014/main" val="10001"/>
                  </a:ext>
                </a:extLst>
              </a:tr>
              <a:tr h="447675">
                <a:tc>
                  <a:txBody>
                    <a:bodyPr/>
                    <a:lstStyle/>
                    <a:p>
                      <a:pPr marR="163830" algn="r">
                        <a:lnSpc>
                          <a:spcPct val="100000"/>
                        </a:lnSpc>
                        <a:spcBef>
                          <a:spcPts val="960"/>
                        </a:spcBef>
                      </a:pPr>
                      <a:r>
                        <a:rPr sz="1200" spc="-25">
                          <a:latin typeface="Trebuchet MS"/>
                          <a:cs typeface="Trebuchet MS"/>
                        </a:rPr>
                        <a:t>-</a:t>
                      </a:r>
                      <a:r>
                        <a:rPr sz="1200" spc="10">
                          <a:latin typeface="Trebuchet MS"/>
                          <a:cs typeface="Trebuchet MS"/>
                        </a:rPr>
                        <a:t>5</a:t>
                      </a:r>
                      <a:endParaRPr sz="1200">
                        <a:latin typeface="Trebuchet MS"/>
                        <a:cs typeface="Trebuchet MS"/>
                      </a:endParaRPr>
                    </a:p>
                  </a:txBody>
                  <a:tcPr marL="0" marR="0" marT="121920" marB="0">
                    <a:solidFill>
                      <a:srgbClr val="C3D59B"/>
                    </a:solidFill>
                  </a:tcPr>
                </a:tc>
                <a:tc>
                  <a:txBody>
                    <a:bodyPr/>
                    <a:lstStyle/>
                    <a:p>
                      <a:pPr marL="1905" algn="ctr">
                        <a:lnSpc>
                          <a:spcPct val="100000"/>
                        </a:lnSpc>
                        <a:spcBef>
                          <a:spcPts val="960"/>
                        </a:spcBef>
                      </a:pPr>
                      <a:r>
                        <a:rPr sz="1200" spc="-25">
                          <a:latin typeface="Trebuchet MS"/>
                          <a:cs typeface="Trebuchet MS"/>
                        </a:rPr>
                        <a:t>-</a:t>
                      </a:r>
                      <a:r>
                        <a:rPr sz="1200" spc="90">
                          <a:latin typeface="Trebuchet MS"/>
                          <a:cs typeface="Trebuchet MS"/>
                        </a:rPr>
                        <a:t>88</a:t>
                      </a:r>
                      <a:endParaRPr sz="1200">
                        <a:latin typeface="Trebuchet MS"/>
                        <a:cs typeface="Trebuchet MS"/>
                      </a:endParaRPr>
                    </a:p>
                  </a:txBody>
                  <a:tcPr marL="0" marR="0" marT="121920" marB="0"/>
                </a:tc>
                <a:tc>
                  <a:txBody>
                    <a:bodyPr/>
                    <a:lstStyle/>
                    <a:p>
                      <a:pPr marL="3175" algn="ctr">
                        <a:lnSpc>
                          <a:spcPct val="100000"/>
                        </a:lnSpc>
                        <a:spcBef>
                          <a:spcPts val="960"/>
                        </a:spcBef>
                      </a:pPr>
                      <a:r>
                        <a:rPr sz="1200" spc="-25">
                          <a:latin typeface="Trebuchet MS"/>
                          <a:cs typeface="Trebuchet MS"/>
                        </a:rPr>
                        <a:t>-</a:t>
                      </a:r>
                      <a:r>
                        <a:rPr sz="1200" spc="35">
                          <a:latin typeface="Trebuchet MS"/>
                          <a:cs typeface="Trebuchet MS"/>
                        </a:rPr>
                        <a:t>9</a:t>
                      </a:r>
                      <a:endParaRPr sz="1200">
                        <a:latin typeface="Trebuchet MS"/>
                        <a:cs typeface="Trebuchet MS"/>
                      </a:endParaRPr>
                    </a:p>
                  </a:txBody>
                  <a:tcPr marL="0" marR="0" marT="121920" marB="0"/>
                </a:tc>
                <a:tc>
                  <a:txBody>
                    <a:bodyPr/>
                    <a:lstStyle/>
                    <a:p>
                      <a:pPr marL="1270" algn="ctr">
                        <a:lnSpc>
                          <a:spcPct val="100000"/>
                        </a:lnSpc>
                        <a:spcBef>
                          <a:spcPts val="960"/>
                        </a:spcBef>
                      </a:pPr>
                      <a:r>
                        <a:rPr sz="1200" spc="45">
                          <a:latin typeface="Trebuchet MS"/>
                          <a:cs typeface="Trebuchet MS"/>
                        </a:rPr>
                        <a:t>48</a:t>
                      </a:r>
                      <a:endParaRPr sz="1200">
                        <a:latin typeface="Trebuchet MS"/>
                        <a:cs typeface="Trebuchet MS"/>
                      </a:endParaRPr>
                    </a:p>
                  </a:txBody>
                  <a:tcPr marL="0" marR="0" marT="121920" marB="0"/>
                </a:tc>
                <a:tc>
                  <a:txBody>
                    <a:bodyPr/>
                    <a:lstStyle/>
                    <a:p>
                      <a:pPr marL="118745" algn="ctr">
                        <a:lnSpc>
                          <a:spcPct val="100000"/>
                        </a:lnSpc>
                        <a:spcBef>
                          <a:spcPts val="960"/>
                        </a:spcBef>
                      </a:pPr>
                      <a:r>
                        <a:rPr sz="1200" spc="30">
                          <a:latin typeface="Trebuchet MS"/>
                          <a:cs typeface="Trebuchet MS"/>
                        </a:rPr>
                        <a:t>27</a:t>
                      </a:r>
                      <a:endParaRPr sz="1200">
                        <a:latin typeface="Trebuchet MS"/>
                        <a:cs typeface="Trebuchet MS"/>
                      </a:endParaRPr>
                    </a:p>
                  </a:txBody>
                  <a:tcPr marL="0" marR="0" marT="121920" marB="0">
                    <a:solidFill>
                      <a:srgbClr val="C3D59B"/>
                    </a:solidFill>
                  </a:tcPr>
                </a:tc>
                <a:extLst>
                  <a:ext uri="{0D108BD9-81ED-4DB2-BD59-A6C34878D82A}">
                    <a16:rowId xmlns:a16="http://schemas.microsoft.com/office/drawing/2014/main" val="10002"/>
                  </a:ext>
                </a:extLst>
              </a:tr>
              <a:tr h="309245">
                <a:tc>
                  <a:txBody>
                    <a:bodyPr/>
                    <a:lstStyle/>
                    <a:p>
                      <a:pPr marR="146685" algn="r">
                        <a:lnSpc>
                          <a:spcPts val="1405"/>
                        </a:lnSpc>
                        <a:spcBef>
                          <a:spcPts val="935"/>
                        </a:spcBef>
                      </a:pPr>
                      <a:r>
                        <a:rPr sz="1200" spc="-25">
                          <a:latin typeface="Trebuchet MS"/>
                          <a:cs typeface="Trebuchet MS"/>
                        </a:rPr>
                        <a:t>72</a:t>
                      </a:r>
                      <a:endParaRPr sz="1200">
                        <a:latin typeface="Trebuchet MS"/>
                        <a:cs typeface="Trebuchet MS"/>
                      </a:endParaRPr>
                    </a:p>
                  </a:txBody>
                  <a:tcPr marL="0" marR="0" marT="118745" marB="0">
                    <a:solidFill>
                      <a:srgbClr val="C3D59B"/>
                    </a:solidFill>
                  </a:tcPr>
                </a:tc>
                <a:tc>
                  <a:txBody>
                    <a:bodyPr/>
                    <a:lstStyle/>
                    <a:p>
                      <a:pPr algn="ctr">
                        <a:lnSpc>
                          <a:spcPts val="1405"/>
                        </a:lnSpc>
                        <a:spcBef>
                          <a:spcPts val="935"/>
                        </a:spcBef>
                      </a:pPr>
                      <a:r>
                        <a:rPr sz="1200" spc="-25">
                          <a:latin typeface="Trebuchet MS"/>
                          <a:cs typeface="Trebuchet MS"/>
                        </a:rPr>
                        <a:t>-100</a:t>
                      </a:r>
                      <a:endParaRPr sz="1200">
                        <a:latin typeface="Trebuchet MS"/>
                        <a:cs typeface="Trebuchet MS"/>
                      </a:endParaRPr>
                    </a:p>
                  </a:txBody>
                  <a:tcPr marL="0" marR="0" marT="118745" marB="0">
                    <a:solidFill>
                      <a:srgbClr val="C3D59B"/>
                    </a:solidFill>
                  </a:tcPr>
                </a:tc>
                <a:tc>
                  <a:txBody>
                    <a:bodyPr/>
                    <a:lstStyle/>
                    <a:p>
                      <a:pPr algn="ctr">
                        <a:lnSpc>
                          <a:spcPts val="1405"/>
                        </a:lnSpc>
                        <a:spcBef>
                          <a:spcPts val="935"/>
                        </a:spcBef>
                      </a:pPr>
                      <a:r>
                        <a:rPr sz="1200" spc="-25">
                          <a:latin typeface="Trebuchet MS"/>
                          <a:cs typeface="Trebuchet MS"/>
                        </a:rPr>
                        <a:t>-</a:t>
                      </a:r>
                      <a:r>
                        <a:rPr sz="1200" spc="40">
                          <a:latin typeface="Trebuchet MS"/>
                          <a:cs typeface="Trebuchet MS"/>
                        </a:rPr>
                        <a:t>50</a:t>
                      </a:r>
                      <a:endParaRPr sz="1200">
                        <a:latin typeface="Trebuchet MS"/>
                        <a:cs typeface="Trebuchet MS"/>
                      </a:endParaRPr>
                    </a:p>
                  </a:txBody>
                  <a:tcPr marL="0" marR="0" marT="118745" marB="0">
                    <a:solidFill>
                      <a:srgbClr val="C3D59B"/>
                    </a:solidFill>
                  </a:tcPr>
                </a:tc>
                <a:tc>
                  <a:txBody>
                    <a:bodyPr/>
                    <a:lstStyle/>
                    <a:p>
                      <a:pPr marL="13970" algn="ctr">
                        <a:lnSpc>
                          <a:spcPts val="1405"/>
                        </a:lnSpc>
                        <a:spcBef>
                          <a:spcPts val="935"/>
                        </a:spcBef>
                      </a:pPr>
                      <a:r>
                        <a:rPr sz="1200" spc="-25">
                          <a:latin typeface="Trebuchet MS"/>
                          <a:cs typeface="Trebuchet MS"/>
                        </a:rPr>
                        <a:t>-18</a:t>
                      </a:r>
                      <a:endParaRPr sz="1200">
                        <a:latin typeface="Trebuchet MS"/>
                        <a:cs typeface="Trebuchet MS"/>
                      </a:endParaRPr>
                    </a:p>
                  </a:txBody>
                  <a:tcPr marL="0" marR="0" marT="118745" marB="0"/>
                </a:tc>
                <a:tc>
                  <a:txBody>
                    <a:bodyPr/>
                    <a:lstStyle/>
                    <a:p>
                      <a:pPr marL="104139" algn="ctr">
                        <a:lnSpc>
                          <a:spcPts val="1405"/>
                        </a:lnSpc>
                        <a:spcBef>
                          <a:spcPts val="935"/>
                        </a:spcBef>
                      </a:pPr>
                      <a:r>
                        <a:rPr sz="1200" spc="35">
                          <a:latin typeface="Trebuchet MS"/>
                          <a:cs typeface="Trebuchet MS"/>
                        </a:rPr>
                        <a:t>40</a:t>
                      </a:r>
                      <a:endParaRPr sz="1200">
                        <a:latin typeface="Trebuchet MS"/>
                        <a:cs typeface="Trebuchet MS"/>
                      </a:endParaRPr>
                    </a:p>
                  </a:txBody>
                  <a:tcPr marL="0" marR="0" marT="118745" marB="0"/>
                </a:tc>
                <a:extLst>
                  <a:ext uri="{0D108BD9-81ED-4DB2-BD59-A6C34878D82A}">
                    <a16:rowId xmlns:a16="http://schemas.microsoft.com/office/drawing/2014/main" val="10003"/>
                  </a:ext>
                </a:extLst>
              </a:tr>
            </a:tbl>
          </a:graphicData>
        </a:graphic>
      </p:graphicFrame>
      <p:grpSp>
        <p:nvGrpSpPr>
          <p:cNvPr id="63" name="object 63"/>
          <p:cNvGrpSpPr/>
          <p:nvPr/>
        </p:nvGrpSpPr>
        <p:grpSpPr>
          <a:xfrm>
            <a:off x="4381500" y="3333686"/>
            <a:ext cx="3538854" cy="262255"/>
            <a:chOff x="4381500" y="3333686"/>
            <a:chExt cx="3538854" cy="262255"/>
          </a:xfrm>
        </p:grpSpPr>
        <p:pic>
          <p:nvPicPr>
            <p:cNvPr id="64" name="object 64"/>
            <p:cNvPicPr/>
            <p:nvPr/>
          </p:nvPicPr>
          <p:blipFill>
            <a:blip r:embed="rId3" cstate="print"/>
            <a:stretch>
              <a:fillRect/>
            </a:stretch>
          </p:blipFill>
          <p:spPr>
            <a:xfrm>
              <a:off x="4381500" y="3333686"/>
              <a:ext cx="3538601" cy="261937"/>
            </a:xfrm>
            <a:prstGeom prst="rect">
              <a:avLst/>
            </a:prstGeom>
          </p:spPr>
        </p:pic>
        <p:sp>
          <p:nvSpPr>
            <p:cNvPr id="65" name="object 65"/>
            <p:cNvSpPr/>
            <p:nvPr/>
          </p:nvSpPr>
          <p:spPr>
            <a:xfrm>
              <a:off x="4433823" y="3405250"/>
              <a:ext cx="3356610" cy="76200"/>
            </a:xfrm>
            <a:custGeom>
              <a:avLst/>
              <a:gdLst/>
              <a:ahLst/>
              <a:cxnLst/>
              <a:rect l="l" t="t" r="r" b="b"/>
              <a:pathLst>
                <a:path w="3356609" h="76200">
                  <a:moveTo>
                    <a:pt x="3280282" y="0"/>
                  </a:moveTo>
                  <a:lnTo>
                    <a:pt x="3280282" y="76200"/>
                  </a:lnTo>
                  <a:lnTo>
                    <a:pt x="3331082" y="50800"/>
                  </a:lnTo>
                  <a:lnTo>
                    <a:pt x="3292982" y="50800"/>
                  </a:lnTo>
                  <a:lnTo>
                    <a:pt x="3292982" y="25400"/>
                  </a:lnTo>
                  <a:lnTo>
                    <a:pt x="3331082" y="25400"/>
                  </a:lnTo>
                  <a:lnTo>
                    <a:pt x="3280282" y="0"/>
                  </a:lnTo>
                  <a:close/>
                </a:path>
                <a:path w="3356609" h="76200">
                  <a:moveTo>
                    <a:pt x="3280282" y="25400"/>
                  </a:moveTo>
                  <a:lnTo>
                    <a:pt x="0" y="25400"/>
                  </a:lnTo>
                  <a:lnTo>
                    <a:pt x="0" y="50800"/>
                  </a:lnTo>
                  <a:lnTo>
                    <a:pt x="3280282" y="50800"/>
                  </a:lnTo>
                  <a:lnTo>
                    <a:pt x="3280282" y="25400"/>
                  </a:lnTo>
                  <a:close/>
                </a:path>
                <a:path w="3356609" h="76200">
                  <a:moveTo>
                    <a:pt x="3331082" y="25400"/>
                  </a:moveTo>
                  <a:lnTo>
                    <a:pt x="3292982" y="25400"/>
                  </a:lnTo>
                  <a:lnTo>
                    <a:pt x="3292982" y="50800"/>
                  </a:lnTo>
                  <a:lnTo>
                    <a:pt x="3331082" y="50800"/>
                  </a:lnTo>
                  <a:lnTo>
                    <a:pt x="3356482" y="38100"/>
                  </a:lnTo>
                  <a:lnTo>
                    <a:pt x="3331082" y="25400"/>
                  </a:lnTo>
                  <a:close/>
                </a:path>
              </a:pathLst>
            </a:custGeom>
            <a:solidFill>
              <a:srgbClr val="4F81BC"/>
            </a:solidFill>
          </p:spPr>
          <p:txBody>
            <a:bodyPr wrap="square" lIns="0" tIns="0" rIns="0" bIns="0" rtlCol="0"/>
            <a:lstStyle/>
            <a:p>
              <a:endParaRPr/>
            </a:p>
          </p:txBody>
        </p:sp>
      </p:grpSp>
      <p:sp>
        <p:nvSpPr>
          <p:cNvPr id="66" name="object 66"/>
          <p:cNvSpPr txBox="1"/>
          <p:nvPr/>
        </p:nvSpPr>
        <p:spPr>
          <a:xfrm>
            <a:off x="4485640" y="2790978"/>
            <a:ext cx="3243580" cy="1227455"/>
          </a:xfrm>
          <a:prstGeom prst="rect">
            <a:avLst/>
          </a:prstGeom>
        </p:spPr>
        <p:txBody>
          <a:bodyPr vert="horz" wrap="square" lIns="0" tIns="203835" rIns="0" bIns="0" rtlCol="0">
            <a:spAutoFit/>
          </a:bodyPr>
          <a:lstStyle/>
          <a:p>
            <a:pPr algn="ctr">
              <a:lnSpc>
                <a:spcPct val="100000"/>
              </a:lnSpc>
              <a:spcBef>
                <a:spcPts val="1605"/>
              </a:spcBef>
            </a:pPr>
            <a:r>
              <a:rPr sz="2400" spc="55">
                <a:solidFill>
                  <a:srgbClr val="404040"/>
                </a:solidFill>
                <a:latin typeface="Trebuchet MS"/>
                <a:cs typeface="Trebuchet MS"/>
              </a:rPr>
              <a:t>Rescale</a:t>
            </a:r>
            <a:r>
              <a:rPr sz="2400" spc="-165">
                <a:solidFill>
                  <a:srgbClr val="404040"/>
                </a:solidFill>
                <a:latin typeface="Trebuchet MS"/>
                <a:cs typeface="Trebuchet MS"/>
              </a:rPr>
              <a:t> </a:t>
            </a:r>
            <a:r>
              <a:rPr sz="2400">
                <a:solidFill>
                  <a:srgbClr val="404040"/>
                </a:solidFill>
                <a:latin typeface="Trebuchet MS"/>
                <a:cs typeface="Trebuchet MS"/>
              </a:rPr>
              <a:t>all</a:t>
            </a:r>
            <a:r>
              <a:rPr sz="2400" spc="-60">
                <a:solidFill>
                  <a:srgbClr val="404040"/>
                </a:solidFill>
                <a:latin typeface="Trebuchet MS"/>
                <a:cs typeface="Trebuchet MS"/>
              </a:rPr>
              <a:t> </a:t>
            </a:r>
            <a:r>
              <a:rPr sz="2400" spc="35">
                <a:solidFill>
                  <a:srgbClr val="404040"/>
                </a:solidFill>
                <a:latin typeface="Trebuchet MS"/>
                <a:cs typeface="Trebuchet MS"/>
              </a:rPr>
              <a:t>parameters</a:t>
            </a:r>
            <a:endParaRPr sz="2400">
              <a:latin typeface="Trebuchet MS"/>
              <a:cs typeface="Trebuchet MS"/>
            </a:endParaRPr>
          </a:p>
          <a:p>
            <a:pPr marR="635" algn="ctr">
              <a:lnSpc>
                <a:spcPct val="100000"/>
              </a:lnSpc>
              <a:spcBef>
                <a:spcPts val="1770"/>
              </a:spcBef>
            </a:pPr>
            <a:r>
              <a:rPr sz="2750">
                <a:solidFill>
                  <a:srgbClr val="464646"/>
                </a:solidFill>
                <a:latin typeface="Cambria Math"/>
                <a:cs typeface="Cambria Math"/>
              </a:rPr>
              <a:t>𝑢𝑠𝑖𝑛𝑔</a:t>
            </a:r>
            <a:r>
              <a:rPr sz="2750" spc="140">
                <a:solidFill>
                  <a:srgbClr val="464646"/>
                </a:solidFill>
                <a:latin typeface="Cambria Math"/>
                <a:cs typeface="Cambria Math"/>
              </a:rPr>
              <a:t> </a:t>
            </a:r>
            <a:r>
              <a:rPr sz="2750" spc="-50">
                <a:solidFill>
                  <a:srgbClr val="464646"/>
                </a:solidFill>
                <a:latin typeface="Cambria Math"/>
                <a:cs typeface="Cambria Math"/>
              </a:rPr>
              <a:t>𝑐</a:t>
            </a:r>
            <a:endParaRPr sz="2750">
              <a:latin typeface="Cambria Math"/>
              <a:cs typeface="Cambria Math"/>
            </a:endParaRPr>
          </a:p>
        </p:txBody>
      </p:sp>
      <p:grpSp>
        <p:nvGrpSpPr>
          <p:cNvPr id="67" name="object 67"/>
          <p:cNvGrpSpPr/>
          <p:nvPr/>
        </p:nvGrpSpPr>
        <p:grpSpPr>
          <a:xfrm>
            <a:off x="4162425" y="4038536"/>
            <a:ext cx="3117850" cy="2307590"/>
            <a:chOff x="4162425" y="4038536"/>
            <a:chExt cx="3117850" cy="2307590"/>
          </a:xfrm>
        </p:grpSpPr>
        <p:sp>
          <p:nvSpPr>
            <p:cNvPr id="68" name="object 68"/>
            <p:cNvSpPr/>
            <p:nvPr/>
          </p:nvSpPr>
          <p:spPr>
            <a:xfrm>
              <a:off x="5213985" y="6019419"/>
              <a:ext cx="2066289" cy="327025"/>
            </a:xfrm>
            <a:custGeom>
              <a:avLst/>
              <a:gdLst/>
              <a:ahLst/>
              <a:cxnLst/>
              <a:rect l="l" t="t" r="r" b="b"/>
              <a:pathLst>
                <a:path w="2066290" h="327025">
                  <a:moveTo>
                    <a:pt x="1962149" y="0"/>
                  </a:moveTo>
                  <a:lnTo>
                    <a:pt x="1957578" y="13246"/>
                  </a:lnTo>
                  <a:lnTo>
                    <a:pt x="1976459" y="21449"/>
                  </a:lnTo>
                  <a:lnTo>
                    <a:pt x="1992709" y="32802"/>
                  </a:lnTo>
                  <a:lnTo>
                    <a:pt x="2017267" y="64960"/>
                  </a:lnTo>
                  <a:lnTo>
                    <a:pt x="2031730" y="108346"/>
                  </a:lnTo>
                  <a:lnTo>
                    <a:pt x="2035309" y="133381"/>
                  </a:lnTo>
                  <a:lnTo>
                    <a:pt x="2035359" y="133733"/>
                  </a:lnTo>
                  <a:lnTo>
                    <a:pt x="2035357" y="190376"/>
                  </a:lnTo>
                  <a:lnTo>
                    <a:pt x="2025642" y="240020"/>
                  </a:lnTo>
                  <a:lnTo>
                    <a:pt x="2006217" y="278791"/>
                  </a:lnTo>
                  <a:lnTo>
                    <a:pt x="1976653" y="304947"/>
                  </a:lnTo>
                  <a:lnTo>
                    <a:pt x="1958086" y="313181"/>
                  </a:lnTo>
                  <a:lnTo>
                    <a:pt x="1962149" y="326440"/>
                  </a:lnTo>
                  <a:lnTo>
                    <a:pt x="2006727" y="305550"/>
                  </a:lnTo>
                  <a:lnTo>
                    <a:pt x="2039492" y="269392"/>
                  </a:lnTo>
                  <a:lnTo>
                    <a:pt x="2059606" y="220975"/>
                  </a:lnTo>
                  <a:lnTo>
                    <a:pt x="2066289" y="163309"/>
                  </a:lnTo>
                  <a:lnTo>
                    <a:pt x="2064621" y="133733"/>
                  </a:lnTo>
                  <a:lnTo>
                    <a:pt x="2064601" y="133381"/>
                  </a:lnTo>
                  <a:lnTo>
                    <a:pt x="2051127" y="80332"/>
                  </a:lnTo>
                  <a:lnTo>
                    <a:pt x="2024461" y="37149"/>
                  </a:lnTo>
                  <a:lnTo>
                    <a:pt x="1985841" y="8541"/>
                  </a:lnTo>
                  <a:lnTo>
                    <a:pt x="1962149" y="0"/>
                  </a:lnTo>
                  <a:close/>
                </a:path>
                <a:path w="2066290" h="327025">
                  <a:moveTo>
                    <a:pt x="104139" y="0"/>
                  </a:moveTo>
                  <a:lnTo>
                    <a:pt x="59721" y="20924"/>
                  </a:lnTo>
                  <a:lnTo>
                    <a:pt x="26924" y="57213"/>
                  </a:lnTo>
                  <a:lnTo>
                    <a:pt x="6746" y="105722"/>
                  </a:lnTo>
                  <a:lnTo>
                    <a:pt x="97" y="161582"/>
                  </a:lnTo>
                  <a:lnTo>
                    <a:pt x="0" y="163309"/>
                  </a:lnTo>
                  <a:lnTo>
                    <a:pt x="6730" y="220975"/>
                  </a:lnTo>
                  <a:lnTo>
                    <a:pt x="26797" y="269392"/>
                  </a:lnTo>
                  <a:lnTo>
                    <a:pt x="59562" y="305550"/>
                  </a:lnTo>
                  <a:lnTo>
                    <a:pt x="104139" y="326440"/>
                  </a:lnTo>
                  <a:lnTo>
                    <a:pt x="108203" y="313181"/>
                  </a:lnTo>
                  <a:lnTo>
                    <a:pt x="89654" y="304947"/>
                  </a:lnTo>
                  <a:lnTo>
                    <a:pt x="73628" y="293484"/>
                  </a:lnTo>
                  <a:lnTo>
                    <a:pt x="49149" y="260870"/>
                  </a:lnTo>
                  <a:lnTo>
                    <a:pt x="34639" y="216522"/>
                  </a:lnTo>
                  <a:lnTo>
                    <a:pt x="29916" y="163309"/>
                  </a:lnTo>
                  <a:lnTo>
                    <a:pt x="29844" y="161582"/>
                  </a:lnTo>
                  <a:lnTo>
                    <a:pt x="34639" y="108346"/>
                  </a:lnTo>
                  <a:lnTo>
                    <a:pt x="49149" y="64960"/>
                  </a:lnTo>
                  <a:lnTo>
                    <a:pt x="73739" y="32802"/>
                  </a:lnTo>
                  <a:lnTo>
                    <a:pt x="108712" y="13246"/>
                  </a:lnTo>
                  <a:lnTo>
                    <a:pt x="104139" y="0"/>
                  </a:lnTo>
                  <a:close/>
                </a:path>
              </a:pathLst>
            </a:custGeom>
            <a:solidFill>
              <a:srgbClr val="000000"/>
            </a:solidFill>
          </p:spPr>
          <p:txBody>
            <a:bodyPr wrap="square" lIns="0" tIns="0" rIns="0" bIns="0" rtlCol="0"/>
            <a:lstStyle/>
            <a:p>
              <a:endParaRPr/>
            </a:p>
          </p:txBody>
        </p:sp>
        <p:pic>
          <p:nvPicPr>
            <p:cNvPr id="69" name="object 69"/>
            <p:cNvPicPr/>
            <p:nvPr/>
          </p:nvPicPr>
          <p:blipFill>
            <a:blip r:embed="rId4" cstate="print"/>
            <a:stretch>
              <a:fillRect/>
            </a:stretch>
          </p:blipFill>
          <p:spPr>
            <a:xfrm>
              <a:off x="4162425" y="4648263"/>
              <a:ext cx="1519174" cy="1452499"/>
            </a:xfrm>
            <a:prstGeom prst="rect">
              <a:avLst/>
            </a:prstGeom>
          </p:spPr>
        </p:pic>
        <p:sp>
          <p:nvSpPr>
            <p:cNvPr id="70" name="object 70"/>
            <p:cNvSpPr/>
            <p:nvPr/>
          </p:nvSpPr>
          <p:spPr>
            <a:xfrm>
              <a:off x="4215638" y="4681854"/>
              <a:ext cx="1341120" cy="1274445"/>
            </a:xfrm>
            <a:custGeom>
              <a:avLst/>
              <a:gdLst/>
              <a:ahLst/>
              <a:cxnLst/>
              <a:rect l="l" t="t" r="r" b="b"/>
              <a:pathLst>
                <a:path w="1341120" h="1274445">
                  <a:moveTo>
                    <a:pt x="1276926" y="1230858"/>
                  </a:moveTo>
                  <a:lnTo>
                    <a:pt x="1259459" y="1249260"/>
                  </a:lnTo>
                  <a:lnTo>
                    <a:pt x="1340865" y="1274102"/>
                  </a:lnTo>
                  <a:lnTo>
                    <a:pt x="1328392" y="1239596"/>
                  </a:lnTo>
                  <a:lnTo>
                    <a:pt x="1286128" y="1239596"/>
                  </a:lnTo>
                  <a:lnTo>
                    <a:pt x="1276926" y="1230858"/>
                  </a:lnTo>
                  <a:close/>
                </a:path>
                <a:path w="1341120" h="1274445">
                  <a:moveTo>
                    <a:pt x="1294434" y="1212414"/>
                  </a:moveTo>
                  <a:lnTo>
                    <a:pt x="1276926" y="1230858"/>
                  </a:lnTo>
                  <a:lnTo>
                    <a:pt x="1286128" y="1239596"/>
                  </a:lnTo>
                  <a:lnTo>
                    <a:pt x="1303654" y="1221168"/>
                  </a:lnTo>
                  <a:lnTo>
                    <a:pt x="1294434" y="1212414"/>
                  </a:lnTo>
                  <a:close/>
                </a:path>
                <a:path w="1341120" h="1274445">
                  <a:moveTo>
                    <a:pt x="1311910" y="1194003"/>
                  </a:moveTo>
                  <a:lnTo>
                    <a:pt x="1294434" y="1212414"/>
                  </a:lnTo>
                  <a:lnTo>
                    <a:pt x="1303654" y="1221168"/>
                  </a:lnTo>
                  <a:lnTo>
                    <a:pt x="1286128" y="1239596"/>
                  </a:lnTo>
                  <a:lnTo>
                    <a:pt x="1328392" y="1239596"/>
                  </a:lnTo>
                  <a:lnTo>
                    <a:pt x="1311910" y="1194003"/>
                  </a:lnTo>
                  <a:close/>
                </a:path>
                <a:path w="1341120" h="1274445">
                  <a:moveTo>
                    <a:pt x="17399" y="0"/>
                  </a:moveTo>
                  <a:lnTo>
                    <a:pt x="0" y="18415"/>
                  </a:lnTo>
                  <a:lnTo>
                    <a:pt x="1276926" y="1230858"/>
                  </a:lnTo>
                  <a:lnTo>
                    <a:pt x="1294434" y="1212414"/>
                  </a:lnTo>
                  <a:lnTo>
                    <a:pt x="17399" y="0"/>
                  </a:lnTo>
                  <a:close/>
                </a:path>
              </a:pathLst>
            </a:custGeom>
            <a:solidFill>
              <a:srgbClr val="4F81BC"/>
            </a:solidFill>
          </p:spPr>
          <p:txBody>
            <a:bodyPr wrap="square" lIns="0" tIns="0" rIns="0" bIns="0" rtlCol="0"/>
            <a:lstStyle/>
            <a:p>
              <a:endParaRPr/>
            </a:p>
          </p:txBody>
        </p:sp>
        <p:pic>
          <p:nvPicPr>
            <p:cNvPr id="71" name="object 71"/>
            <p:cNvPicPr/>
            <p:nvPr/>
          </p:nvPicPr>
          <p:blipFill>
            <a:blip r:embed="rId5" cstate="print"/>
            <a:stretch>
              <a:fillRect/>
            </a:stretch>
          </p:blipFill>
          <p:spPr>
            <a:xfrm>
              <a:off x="6038850" y="4038536"/>
              <a:ext cx="538162" cy="2071751"/>
            </a:xfrm>
            <a:prstGeom prst="rect">
              <a:avLst/>
            </a:prstGeom>
          </p:spPr>
        </p:pic>
        <p:sp>
          <p:nvSpPr>
            <p:cNvPr id="72" name="object 72"/>
            <p:cNvSpPr/>
            <p:nvPr/>
          </p:nvSpPr>
          <p:spPr>
            <a:xfrm>
              <a:off x="6097777" y="4079239"/>
              <a:ext cx="373380" cy="1878964"/>
            </a:xfrm>
            <a:custGeom>
              <a:avLst/>
              <a:gdLst/>
              <a:ahLst/>
              <a:cxnLst/>
              <a:rect l="l" t="t" r="r" b="b"/>
              <a:pathLst>
                <a:path w="373379" h="1878964">
                  <a:moveTo>
                    <a:pt x="323007" y="1806035"/>
                  </a:moveTo>
                  <a:lnTo>
                    <a:pt x="298069" y="1810512"/>
                  </a:lnTo>
                  <a:lnTo>
                    <a:pt x="348996" y="1878787"/>
                  </a:lnTo>
                  <a:lnTo>
                    <a:pt x="366695" y="1818525"/>
                  </a:lnTo>
                  <a:lnTo>
                    <a:pt x="325247" y="1818525"/>
                  </a:lnTo>
                  <a:lnTo>
                    <a:pt x="323007" y="1806035"/>
                  </a:lnTo>
                  <a:close/>
                </a:path>
                <a:path w="373379" h="1878964">
                  <a:moveTo>
                    <a:pt x="348025" y="1801545"/>
                  </a:moveTo>
                  <a:lnTo>
                    <a:pt x="323007" y="1806035"/>
                  </a:lnTo>
                  <a:lnTo>
                    <a:pt x="325247" y="1818525"/>
                  </a:lnTo>
                  <a:lnTo>
                    <a:pt x="350266" y="1814042"/>
                  </a:lnTo>
                  <a:lnTo>
                    <a:pt x="348025" y="1801545"/>
                  </a:lnTo>
                  <a:close/>
                </a:path>
                <a:path w="373379" h="1878964">
                  <a:moveTo>
                    <a:pt x="372999" y="1797062"/>
                  </a:moveTo>
                  <a:lnTo>
                    <a:pt x="348025" y="1801545"/>
                  </a:lnTo>
                  <a:lnTo>
                    <a:pt x="350266" y="1814042"/>
                  </a:lnTo>
                  <a:lnTo>
                    <a:pt x="325247" y="1818525"/>
                  </a:lnTo>
                  <a:lnTo>
                    <a:pt x="366695" y="1818525"/>
                  </a:lnTo>
                  <a:lnTo>
                    <a:pt x="372999" y="1797062"/>
                  </a:lnTo>
                  <a:close/>
                </a:path>
                <a:path w="373379" h="1878964">
                  <a:moveTo>
                    <a:pt x="25019" y="0"/>
                  </a:moveTo>
                  <a:lnTo>
                    <a:pt x="0" y="4445"/>
                  </a:lnTo>
                  <a:lnTo>
                    <a:pt x="323007" y="1806035"/>
                  </a:lnTo>
                  <a:lnTo>
                    <a:pt x="348025" y="1801545"/>
                  </a:lnTo>
                  <a:lnTo>
                    <a:pt x="25019" y="0"/>
                  </a:lnTo>
                  <a:close/>
                </a:path>
              </a:pathLst>
            </a:custGeom>
            <a:solidFill>
              <a:srgbClr val="4F81BC"/>
            </a:solidFill>
          </p:spPr>
          <p:txBody>
            <a:bodyPr wrap="square" lIns="0" tIns="0" rIns="0" bIns="0" rtlCol="0"/>
            <a:lstStyle/>
            <a:p>
              <a:endParaRPr/>
            </a:p>
          </p:txBody>
        </p:sp>
      </p:grpSp>
      <p:grpSp>
        <p:nvGrpSpPr>
          <p:cNvPr id="73" name="object 73"/>
          <p:cNvGrpSpPr/>
          <p:nvPr/>
        </p:nvGrpSpPr>
        <p:grpSpPr>
          <a:xfrm>
            <a:off x="8210550" y="4838700"/>
            <a:ext cx="1398270" cy="1195705"/>
            <a:chOff x="8210550" y="4838700"/>
            <a:chExt cx="1398270" cy="1195705"/>
          </a:xfrm>
        </p:grpSpPr>
        <p:pic>
          <p:nvPicPr>
            <p:cNvPr id="74" name="object 74"/>
            <p:cNvPicPr/>
            <p:nvPr/>
          </p:nvPicPr>
          <p:blipFill>
            <a:blip r:embed="rId6" cstate="print"/>
            <a:stretch>
              <a:fillRect/>
            </a:stretch>
          </p:blipFill>
          <p:spPr>
            <a:xfrm>
              <a:off x="8210550" y="4838700"/>
              <a:ext cx="500062" cy="1195387"/>
            </a:xfrm>
            <a:prstGeom prst="rect">
              <a:avLst/>
            </a:prstGeom>
          </p:spPr>
        </p:pic>
        <p:sp>
          <p:nvSpPr>
            <p:cNvPr id="75" name="object 75"/>
            <p:cNvSpPr/>
            <p:nvPr/>
          </p:nvSpPr>
          <p:spPr>
            <a:xfrm>
              <a:off x="8334120" y="4877942"/>
              <a:ext cx="328930" cy="1007110"/>
            </a:xfrm>
            <a:custGeom>
              <a:avLst/>
              <a:gdLst/>
              <a:ahLst/>
              <a:cxnLst/>
              <a:rect l="l" t="t" r="r" b="b"/>
              <a:pathLst>
                <a:path w="328929" h="1007110">
                  <a:moveTo>
                    <a:pt x="0" y="922667"/>
                  </a:moveTo>
                  <a:lnTo>
                    <a:pt x="14604" y="1006614"/>
                  </a:lnTo>
                  <a:lnTo>
                    <a:pt x="68453" y="949464"/>
                  </a:lnTo>
                  <a:lnTo>
                    <a:pt x="44957" y="949464"/>
                  </a:lnTo>
                  <a:lnTo>
                    <a:pt x="20700" y="942149"/>
                  </a:lnTo>
                  <a:lnTo>
                    <a:pt x="24358" y="929987"/>
                  </a:lnTo>
                  <a:lnTo>
                    <a:pt x="0" y="922667"/>
                  </a:lnTo>
                  <a:close/>
                </a:path>
                <a:path w="328929" h="1007110">
                  <a:moveTo>
                    <a:pt x="24358" y="929987"/>
                  </a:moveTo>
                  <a:lnTo>
                    <a:pt x="20700" y="942149"/>
                  </a:lnTo>
                  <a:lnTo>
                    <a:pt x="44957" y="949464"/>
                  </a:lnTo>
                  <a:lnTo>
                    <a:pt x="48623" y="937280"/>
                  </a:lnTo>
                  <a:lnTo>
                    <a:pt x="24358" y="929987"/>
                  </a:lnTo>
                  <a:close/>
                </a:path>
                <a:path w="328929" h="1007110">
                  <a:moveTo>
                    <a:pt x="48623" y="937280"/>
                  </a:moveTo>
                  <a:lnTo>
                    <a:pt x="44957" y="949464"/>
                  </a:lnTo>
                  <a:lnTo>
                    <a:pt x="68453" y="949464"/>
                  </a:lnTo>
                  <a:lnTo>
                    <a:pt x="73025" y="944613"/>
                  </a:lnTo>
                  <a:lnTo>
                    <a:pt x="48623" y="937280"/>
                  </a:lnTo>
                  <a:close/>
                </a:path>
                <a:path w="328929" h="1007110">
                  <a:moveTo>
                    <a:pt x="304037" y="0"/>
                  </a:moveTo>
                  <a:lnTo>
                    <a:pt x="24358" y="929987"/>
                  </a:lnTo>
                  <a:lnTo>
                    <a:pt x="48623" y="937280"/>
                  </a:lnTo>
                  <a:lnTo>
                    <a:pt x="328422" y="7238"/>
                  </a:lnTo>
                  <a:lnTo>
                    <a:pt x="304037" y="0"/>
                  </a:lnTo>
                  <a:close/>
                </a:path>
              </a:pathLst>
            </a:custGeom>
            <a:solidFill>
              <a:srgbClr val="4F81BC"/>
            </a:solidFill>
          </p:spPr>
          <p:txBody>
            <a:bodyPr wrap="square" lIns="0" tIns="0" rIns="0" bIns="0" rtlCol="0"/>
            <a:lstStyle/>
            <a:p>
              <a:endParaRPr/>
            </a:p>
          </p:txBody>
        </p:sp>
        <p:pic>
          <p:nvPicPr>
            <p:cNvPr id="76" name="object 76"/>
            <p:cNvPicPr/>
            <p:nvPr/>
          </p:nvPicPr>
          <p:blipFill>
            <a:blip r:embed="rId7" cstate="print"/>
            <a:stretch>
              <a:fillRect/>
            </a:stretch>
          </p:blipFill>
          <p:spPr>
            <a:xfrm>
              <a:off x="8663305" y="5747181"/>
              <a:ext cx="104775" cy="104775"/>
            </a:xfrm>
            <a:prstGeom prst="rect">
              <a:avLst/>
            </a:prstGeom>
          </p:spPr>
        </p:pic>
        <p:pic>
          <p:nvPicPr>
            <p:cNvPr id="77" name="object 77"/>
            <p:cNvPicPr/>
            <p:nvPr/>
          </p:nvPicPr>
          <p:blipFill>
            <a:blip r:embed="rId8" cstate="print"/>
            <a:stretch>
              <a:fillRect/>
            </a:stretch>
          </p:blipFill>
          <p:spPr>
            <a:xfrm>
              <a:off x="8808719" y="5597093"/>
              <a:ext cx="209550" cy="209550"/>
            </a:xfrm>
            <a:prstGeom prst="rect">
              <a:avLst/>
            </a:prstGeom>
          </p:spPr>
        </p:pic>
        <p:sp>
          <p:nvSpPr>
            <p:cNvPr id="78" name="object 78"/>
            <p:cNvSpPr/>
            <p:nvPr/>
          </p:nvSpPr>
          <p:spPr>
            <a:xfrm>
              <a:off x="9047988" y="5400548"/>
              <a:ext cx="314325" cy="314960"/>
            </a:xfrm>
            <a:custGeom>
              <a:avLst/>
              <a:gdLst/>
              <a:ahLst/>
              <a:cxnLst/>
              <a:rect l="l" t="t" r="r" b="b"/>
              <a:pathLst>
                <a:path w="314325" h="314960">
                  <a:moveTo>
                    <a:pt x="157225" y="0"/>
                  </a:moveTo>
                  <a:lnTo>
                    <a:pt x="107517" y="8012"/>
                  </a:lnTo>
                  <a:lnTo>
                    <a:pt x="64355" y="30325"/>
                  </a:lnTo>
                  <a:lnTo>
                    <a:pt x="30325" y="64355"/>
                  </a:lnTo>
                  <a:lnTo>
                    <a:pt x="8012" y="107517"/>
                  </a:lnTo>
                  <a:lnTo>
                    <a:pt x="0" y="157225"/>
                  </a:lnTo>
                  <a:lnTo>
                    <a:pt x="8012" y="206897"/>
                  </a:lnTo>
                  <a:lnTo>
                    <a:pt x="30325" y="250036"/>
                  </a:lnTo>
                  <a:lnTo>
                    <a:pt x="64355" y="284055"/>
                  </a:lnTo>
                  <a:lnTo>
                    <a:pt x="107517" y="306364"/>
                  </a:lnTo>
                  <a:lnTo>
                    <a:pt x="157225" y="314375"/>
                  </a:lnTo>
                  <a:lnTo>
                    <a:pt x="206872" y="306364"/>
                  </a:lnTo>
                  <a:lnTo>
                    <a:pt x="249996" y="284055"/>
                  </a:lnTo>
                  <a:lnTo>
                    <a:pt x="284007" y="250036"/>
                  </a:lnTo>
                  <a:lnTo>
                    <a:pt x="306313" y="206897"/>
                  </a:lnTo>
                  <a:lnTo>
                    <a:pt x="314325" y="157225"/>
                  </a:lnTo>
                  <a:lnTo>
                    <a:pt x="306313" y="107517"/>
                  </a:lnTo>
                  <a:lnTo>
                    <a:pt x="284007" y="64355"/>
                  </a:lnTo>
                  <a:lnTo>
                    <a:pt x="249996" y="30325"/>
                  </a:lnTo>
                  <a:lnTo>
                    <a:pt x="206872" y="8012"/>
                  </a:lnTo>
                  <a:lnTo>
                    <a:pt x="157225" y="0"/>
                  </a:lnTo>
                  <a:close/>
                </a:path>
              </a:pathLst>
            </a:custGeom>
            <a:solidFill>
              <a:srgbClr val="4F81BC"/>
            </a:solidFill>
          </p:spPr>
          <p:txBody>
            <a:bodyPr wrap="square" lIns="0" tIns="0" rIns="0" bIns="0" rtlCol="0"/>
            <a:lstStyle/>
            <a:p>
              <a:endParaRPr/>
            </a:p>
          </p:txBody>
        </p:sp>
        <p:pic>
          <p:nvPicPr>
            <p:cNvPr id="79" name="object 79"/>
            <p:cNvPicPr/>
            <p:nvPr/>
          </p:nvPicPr>
          <p:blipFill>
            <a:blip r:embed="rId9" cstate="print"/>
            <a:stretch>
              <a:fillRect/>
            </a:stretch>
          </p:blipFill>
          <p:spPr>
            <a:xfrm>
              <a:off x="8649017" y="5582805"/>
              <a:ext cx="383540" cy="283438"/>
            </a:xfrm>
            <a:prstGeom prst="rect">
              <a:avLst/>
            </a:prstGeom>
          </p:spPr>
        </p:pic>
        <p:sp>
          <p:nvSpPr>
            <p:cNvPr id="80" name="object 80"/>
            <p:cNvSpPr/>
            <p:nvPr/>
          </p:nvSpPr>
          <p:spPr>
            <a:xfrm>
              <a:off x="9047988" y="5094224"/>
              <a:ext cx="546735" cy="621030"/>
            </a:xfrm>
            <a:custGeom>
              <a:avLst/>
              <a:gdLst/>
              <a:ahLst/>
              <a:cxnLst/>
              <a:rect l="l" t="t" r="r" b="b"/>
              <a:pathLst>
                <a:path w="546734" h="621029">
                  <a:moveTo>
                    <a:pt x="314325" y="463550"/>
                  </a:moveTo>
                  <a:lnTo>
                    <a:pt x="306313" y="513221"/>
                  </a:lnTo>
                  <a:lnTo>
                    <a:pt x="284007" y="556360"/>
                  </a:lnTo>
                  <a:lnTo>
                    <a:pt x="249996" y="590379"/>
                  </a:lnTo>
                  <a:lnTo>
                    <a:pt x="206872" y="612688"/>
                  </a:lnTo>
                  <a:lnTo>
                    <a:pt x="157225" y="620699"/>
                  </a:lnTo>
                  <a:lnTo>
                    <a:pt x="107517" y="612688"/>
                  </a:lnTo>
                  <a:lnTo>
                    <a:pt x="64355" y="590379"/>
                  </a:lnTo>
                  <a:lnTo>
                    <a:pt x="30325" y="556360"/>
                  </a:lnTo>
                  <a:lnTo>
                    <a:pt x="8012" y="513221"/>
                  </a:lnTo>
                  <a:lnTo>
                    <a:pt x="0" y="463550"/>
                  </a:lnTo>
                  <a:lnTo>
                    <a:pt x="8012" y="413841"/>
                  </a:lnTo>
                  <a:lnTo>
                    <a:pt x="30325" y="370679"/>
                  </a:lnTo>
                  <a:lnTo>
                    <a:pt x="64355" y="336649"/>
                  </a:lnTo>
                  <a:lnTo>
                    <a:pt x="107517" y="314336"/>
                  </a:lnTo>
                  <a:lnTo>
                    <a:pt x="157225" y="306323"/>
                  </a:lnTo>
                  <a:lnTo>
                    <a:pt x="206872" y="314336"/>
                  </a:lnTo>
                  <a:lnTo>
                    <a:pt x="249996" y="336649"/>
                  </a:lnTo>
                  <a:lnTo>
                    <a:pt x="284007" y="370679"/>
                  </a:lnTo>
                  <a:lnTo>
                    <a:pt x="306313" y="413841"/>
                  </a:lnTo>
                  <a:lnTo>
                    <a:pt x="314325" y="463550"/>
                  </a:lnTo>
                  <a:close/>
                </a:path>
                <a:path w="546734" h="621029">
                  <a:moveTo>
                    <a:pt x="411860" y="34798"/>
                  </a:moveTo>
                  <a:lnTo>
                    <a:pt x="372062" y="34843"/>
                  </a:lnTo>
                  <a:lnTo>
                    <a:pt x="332930" y="28971"/>
                  </a:lnTo>
                  <a:lnTo>
                    <a:pt x="295132" y="17313"/>
                  </a:lnTo>
                  <a:lnTo>
                    <a:pt x="259333" y="0"/>
                  </a:lnTo>
                </a:path>
                <a:path w="546734" h="621029">
                  <a:moveTo>
                    <a:pt x="546353" y="415544"/>
                  </a:moveTo>
                  <a:lnTo>
                    <a:pt x="530149" y="421304"/>
                  </a:lnTo>
                  <a:lnTo>
                    <a:pt x="513587" y="426005"/>
                  </a:lnTo>
                  <a:lnTo>
                    <a:pt x="496740" y="429635"/>
                  </a:lnTo>
                  <a:lnTo>
                    <a:pt x="479678" y="432181"/>
                  </a:lnTo>
                </a:path>
              </a:pathLst>
            </a:custGeom>
            <a:ln w="28575">
              <a:solidFill>
                <a:srgbClr val="244060"/>
              </a:solidFill>
            </a:ln>
          </p:spPr>
          <p:txBody>
            <a:bodyPr wrap="square" lIns="0" tIns="0" rIns="0" bIns="0" rtlCol="0"/>
            <a:lstStyle/>
            <a:p>
              <a:endParaRPr/>
            </a:p>
          </p:txBody>
        </p:sp>
      </p:grpSp>
      <p:sp>
        <p:nvSpPr>
          <p:cNvPr id="81" name="object 81"/>
          <p:cNvSpPr txBox="1"/>
          <p:nvPr/>
        </p:nvSpPr>
        <p:spPr>
          <a:xfrm>
            <a:off x="7932801" y="1955482"/>
            <a:ext cx="2557145" cy="300355"/>
          </a:xfrm>
          <a:prstGeom prst="rect">
            <a:avLst/>
          </a:prstGeom>
        </p:spPr>
        <p:txBody>
          <a:bodyPr vert="horz" wrap="square" lIns="0" tIns="12700" rIns="0" bIns="0" rtlCol="0">
            <a:spAutoFit/>
          </a:bodyPr>
          <a:lstStyle/>
          <a:p>
            <a:pPr marL="12700">
              <a:lnSpc>
                <a:spcPct val="100000"/>
              </a:lnSpc>
              <a:spcBef>
                <a:spcPts val="100"/>
              </a:spcBef>
            </a:pPr>
            <a:r>
              <a:rPr sz="1800" spc="45">
                <a:latin typeface="Trebuchet MS"/>
                <a:cs typeface="Trebuchet MS"/>
              </a:rPr>
              <a:t>Rescaled</a:t>
            </a:r>
            <a:r>
              <a:rPr sz="1800">
                <a:latin typeface="Trebuchet MS"/>
                <a:cs typeface="Trebuchet MS"/>
              </a:rPr>
              <a:t> Weight</a:t>
            </a:r>
            <a:r>
              <a:rPr sz="1800" spc="20">
                <a:latin typeface="Trebuchet MS"/>
                <a:cs typeface="Trebuchet MS"/>
              </a:rPr>
              <a:t> </a:t>
            </a:r>
            <a:r>
              <a:rPr sz="1800" spc="-10">
                <a:latin typeface="Trebuchet MS"/>
                <a:cs typeface="Trebuchet MS"/>
              </a:rPr>
              <a:t>Tensor</a:t>
            </a:r>
            <a:endParaRPr sz="1800">
              <a:latin typeface="Trebuchet MS"/>
              <a:cs typeface="Trebuchet MS"/>
            </a:endParaRPr>
          </a:p>
        </p:txBody>
      </p:sp>
      <p:sp>
        <p:nvSpPr>
          <p:cNvPr id="82" name="object 82"/>
          <p:cNvSpPr txBox="1"/>
          <p:nvPr/>
        </p:nvSpPr>
        <p:spPr>
          <a:xfrm>
            <a:off x="1864105" y="2006980"/>
            <a:ext cx="1356995" cy="265430"/>
          </a:xfrm>
          <a:prstGeom prst="rect">
            <a:avLst/>
          </a:prstGeom>
        </p:spPr>
        <p:txBody>
          <a:bodyPr vert="horz" wrap="square" lIns="0" tIns="15875" rIns="0" bIns="0" rtlCol="0">
            <a:spAutoFit/>
          </a:bodyPr>
          <a:lstStyle/>
          <a:p>
            <a:pPr marL="12700">
              <a:lnSpc>
                <a:spcPct val="100000"/>
              </a:lnSpc>
              <a:spcBef>
                <a:spcPts val="125"/>
              </a:spcBef>
            </a:pPr>
            <a:r>
              <a:rPr sz="1550" spc="55">
                <a:latin typeface="Trebuchet MS"/>
                <a:cs typeface="Trebuchet MS"/>
              </a:rPr>
              <a:t>Weight</a:t>
            </a:r>
            <a:r>
              <a:rPr sz="1550" spc="-80">
                <a:latin typeface="Trebuchet MS"/>
                <a:cs typeface="Trebuchet MS"/>
              </a:rPr>
              <a:t> </a:t>
            </a:r>
            <a:r>
              <a:rPr sz="1550" spc="-10">
                <a:latin typeface="Trebuchet MS"/>
                <a:cs typeface="Trebuchet MS"/>
              </a:rPr>
              <a:t>Tensor</a:t>
            </a:r>
            <a:endParaRPr sz="1550">
              <a:latin typeface="Trebuchet MS"/>
              <a:cs typeface="Trebuchet MS"/>
            </a:endParaRPr>
          </a:p>
        </p:txBody>
      </p:sp>
      <p:graphicFrame>
        <p:nvGraphicFramePr>
          <p:cNvPr id="83" name="object 83"/>
          <p:cNvGraphicFramePr>
            <a:graphicFrameLocks noGrp="1"/>
          </p:cNvGraphicFramePr>
          <p:nvPr/>
        </p:nvGraphicFramePr>
        <p:xfrm>
          <a:off x="1324038" y="2447988"/>
          <a:ext cx="2428875" cy="2228215"/>
        </p:xfrm>
        <a:graphic>
          <a:graphicData uri="http://schemas.openxmlformats.org/drawingml/2006/table">
            <a:tbl>
              <a:tblPr firstRow="1" bandRow="1">
                <a:tableStyleId>{2D5ABB26-0587-4C30-8999-92F81FD0307C}</a:tableStyleId>
              </a:tblPr>
              <a:tblGrid>
                <a:gridCol w="485775">
                  <a:extLst>
                    <a:ext uri="{9D8B030D-6E8A-4147-A177-3AD203B41FA5}">
                      <a16:colId xmlns:a16="http://schemas.microsoft.com/office/drawing/2014/main" val="20000"/>
                    </a:ext>
                  </a:extLst>
                </a:gridCol>
                <a:gridCol w="485775">
                  <a:extLst>
                    <a:ext uri="{9D8B030D-6E8A-4147-A177-3AD203B41FA5}">
                      <a16:colId xmlns:a16="http://schemas.microsoft.com/office/drawing/2014/main" val="20001"/>
                    </a:ext>
                  </a:extLst>
                </a:gridCol>
                <a:gridCol w="485775">
                  <a:extLst>
                    <a:ext uri="{9D8B030D-6E8A-4147-A177-3AD203B41FA5}">
                      <a16:colId xmlns:a16="http://schemas.microsoft.com/office/drawing/2014/main" val="20002"/>
                    </a:ext>
                  </a:extLst>
                </a:gridCol>
                <a:gridCol w="48577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tblGrid>
              <a:tr h="447675">
                <a:tc>
                  <a:txBody>
                    <a:bodyPr/>
                    <a:lstStyle/>
                    <a:p>
                      <a:pPr algn="ctr">
                        <a:lnSpc>
                          <a:spcPct val="100000"/>
                        </a:lnSpc>
                        <a:spcBef>
                          <a:spcPts val="970"/>
                        </a:spcBef>
                      </a:pPr>
                      <a:r>
                        <a:rPr sz="1200" spc="-25">
                          <a:latin typeface="Trebuchet MS"/>
                          <a:cs typeface="Trebuchet MS"/>
                        </a:rPr>
                        <a:t>-0.7</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-0.3</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0.0</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-0.4</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70"/>
                        </a:spcBef>
                      </a:pPr>
                      <a:r>
                        <a:rPr sz="1200" spc="-25">
                          <a:latin typeface="Trebuchet MS"/>
                          <a:cs typeface="Trebuchet MS"/>
                        </a:rPr>
                        <a:t>0.3</a:t>
                      </a:r>
                      <a:endParaRPr sz="1200">
                        <a:latin typeface="Trebuchet MS"/>
                        <a:cs typeface="Trebuchet MS"/>
                      </a:endParaRPr>
                    </a:p>
                  </a:txBody>
                  <a:tcPr marL="0" marR="0" marT="1231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447675">
                <a:tc>
                  <a:txBody>
                    <a:bodyPr/>
                    <a:lstStyle/>
                    <a:p>
                      <a:pPr algn="ctr">
                        <a:lnSpc>
                          <a:spcPct val="100000"/>
                        </a:lnSpc>
                        <a:spcBef>
                          <a:spcPts val="944"/>
                        </a:spcBef>
                      </a:pPr>
                      <a:r>
                        <a:rPr sz="1200" spc="-25">
                          <a:latin typeface="Trebuchet MS"/>
                          <a:cs typeface="Trebuchet MS"/>
                        </a:rPr>
                        <a:t>-1.0</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0.2</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0.7</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944"/>
                        </a:spcBef>
                      </a:pPr>
                      <a:r>
                        <a:rPr sz="1200" spc="-25">
                          <a:latin typeface="Trebuchet MS"/>
                          <a:cs typeface="Trebuchet MS"/>
                        </a:rPr>
                        <a:t>1.7</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44"/>
                        </a:spcBef>
                      </a:pPr>
                      <a:r>
                        <a:rPr sz="1200" spc="-25">
                          <a:latin typeface="Trebuchet MS"/>
                          <a:cs typeface="Trebuchet MS"/>
                        </a:rPr>
                        <a:t>-0.9</a:t>
                      </a:r>
                      <a:endParaRPr sz="1200">
                        <a:latin typeface="Trebuchet MS"/>
                        <a:cs typeface="Trebuchet MS"/>
                      </a:endParaRPr>
                    </a:p>
                  </a:txBody>
                  <a:tcPr marL="0" marR="0" marT="12001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438150">
                <a:tc>
                  <a:txBody>
                    <a:bodyPr/>
                    <a:lstStyle/>
                    <a:p>
                      <a:pPr algn="ctr">
                        <a:lnSpc>
                          <a:spcPct val="100000"/>
                        </a:lnSpc>
                        <a:spcBef>
                          <a:spcPts val="919"/>
                        </a:spcBef>
                      </a:pPr>
                      <a:r>
                        <a:rPr sz="1200" spc="-25">
                          <a:latin typeface="Trebuchet MS"/>
                          <a:cs typeface="Trebuchet MS"/>
                        </a:rPr>
                        <a:t>-0.1</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-1.5</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-0.1</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0.8</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19"/>
                        </a:spcBef>
                      </a:pPr>
                      <a:r>
                        <a:rPr sz="1200" spc="-25">
                          <a:latin typeface="Trebuchet MS"/>
                          <a:cs typeface="Trebuchet MS"/>
                        </a:rPr>
                        <a:t>0.5</a:t>
                      </a:r>
                      <a:endParaRPr sz="1200">
                        <a:latin typeface="Trebuchet MS"/>
                        <a:cs typeface="Trebuchet MS"/>
                      </a:endParaRPr>
                    </a:p>
                  </a:txBody>
                  <a:tcPr marL="0" marR="0" marT="116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452120">
                <a:tc>
                  <a:txBody>
                    <a:bodyPr/>
                    <a:lstStyle/>
                    <a:p>
                      <a:pPr algn="ctr">
                        <a:lnSpc>
                          <a:spcPct val="100000"/>
                        </a:lnSpc>
                        <a:spcBef>
                          <a:spcPts val="969"/>
                        </a:spcBef>
                      </a:pPr>
                      <a:r>
                        <a:rPr sz="1200" spc="-25">
                          <a:latin typeface="Trebuchet MS"/>
                          <a:cs typeface="Trebuchet MS"/>
                        </a:rPr>
                        <a:t>1.2</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635" algn="ctr">
                        <a:lnSpc>
                          <a:spcPct val="100000"/>
                        </a:lnSpc>
                        <a:spcBef>
                          <a:spcPts val="969"/>
                        </a:spcBef>
                      </a:pPr>
                      <a:r>
                        <a:rPr sz="1200" spc="-25">
                          <a:latin typeface="Trebuchet MS"/>
                          <a:cs typeface="Trebuchet MS"/>
                        </a:rPr>
                        <a:t>-1.7</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0">
                          <a:latin typeface="Trebuchet MS"/>
                          <a:cs typeface="Trebuchet MS"/>
                        </a:rPr>
                        <a:t>-</a:t>
                      </a:r>
                      <a:r>
                        <a:rPr sz="1200" spc="-25">
                          <a:latin typeface="Trebuchet MS"/>
                          <a:cs typeface="Trebuchet MS"/>
                        </a:rPr>
                        <a:t>0.9</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5">
                          <a:latin typeface="Trebuchet MS"/>
                          <a:cs typeface="Trebuchet MS"/>
                        </a:rPr>
                        <a:t>-0.3</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gn="ctr">
                        <a:lnSpc>
                          <a:spcPct val="100000"/>
                        </a:lnSpc>
                        <a:spcBef>
                          <a:spcPts val="969"/>
                        </a:spcBef>
                      </a:pPr>
                      <a:r>
                        <a:rPr sz="1200" spc="-25">
                          <a:latin typeface="Trebuchet MS"/>
                          <a:cs typeface="Trebuchet MS"/>
                        </a:rPr>
                        <a:t>0.7</a:t>
                      </a:r>
                      <a:endParaRPr sz="1200">
                        <a:latin typeface="Trebuchet MS"/>
                        <a:cs typeface="Trebuchet MS"/>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442595">
                <a:tc>
                  <a:txBody>
                    <a:bodyPr/>
                    <a:lstStyle/>
                    <a:p>
                      <a:pPr algn="ctr">
                        <a:lnSpc>
                          <a:spcPct val="100000"/>
                        </a:lnSpc>
                        <a:spcBef>
                          <a:spcPts val="980"/>
                        </a:spcBef>
                      </a:pPr>
                      <a:r>
                        <a:rPr sz="1200" spc="-25">
                          <a:latin typeface="Trebuchet MS"/>
                          <a:cs typeface="Trebuchet MS"/>
                        </a:rPr>
                        <a:t>0.4</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980"/>
                        </a:spcBef>
                      </a:pPr>
                      <a:r>
                        <a:rPr sz="1200" spc="-25">
                          <a:latin typeface="Trebuchet MS"/>
                          <a:cs typeface="Trebuchet MS"/>
                        </a:rPr>
                        <a:t>0.1</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270" algn="ctr">
                        <a:lnSpc>
                          <a:spcPct val="100000"/>
                        </a:lnSpc>
                        <a:spcBef>
                          <a:spcPts val="980"/>
                        </a:spcBef>
                      </a:pPr>
                      <a:r>
                        <a:rPr sz="1200" spc="-25">
                          <a:latin typeface="Trebuchet MS"/>
                          <a:cs typeface="Trebuchet MS"/>
                        </a:rPr>
                        <a:t>-1.4</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270" algn="ctr">
                        <a:lnSpc>
                          <a:spcPct val="100000"/>
                        </a:lnSpc>
                        <a:spcBef>
                          <a:spcPts val="980"/>
                        </a:spcBef>
                      </a:pPr>
                      <a:r>
                        <a:rPr sz="1200" spc="-25">
                          <a:latin typeface="Trebuchet MS"/>
                          <a:cs typeface="Trebuchet MS"/>
                        </a:rPr>
                        <a:t>2.2</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980"/>
                        </a:spcBef>
                      </a:pPr>
                      <a:r>
                        <a:rPr sz="1200" spc="-25">
                          <a:latin typeface="Trebuchet MS"/>
                          <a:cs typeface="Trebuchet MS"/>
                        </a:rPr>
                        <a:t>-1.1</a:t>
                      </a:r>
                      <a:endParaRPr sz="1200">
                        <a:latin typeface="Trebuchet MS"/>
                        <a:cs typeface="Trebuchet MS"/>
                      </a:endParaRPr>
                    </a:p>
                  </a:txBody>
                  <a:tcPr marL="0" marR="0" marT="12446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grpSp>
        <p:nvGrpSpPr>
          <p:cNvPr id="84" name="object 84"/>
          <p:cNvGrpSpPr/>
          <p:nvPr/>
        </p:nvGrpSpPr>
        <p:grpSpPr>
          <a:xfrm>
            <a:off x="8591550" y="3943286"/>
            <a:ext cx="3253104" cy="2024380"/>
            <a:chOff x="8591550" y="3943286"/>
            <a:chExt cx="3253104" cy="2024380"/>
          </a:xfrm>
        </p:grpSpPr>
        <p:pic>
          <p:nvPicPr>
            <p:cNvPr id="85" name="object 85"/>
            <p:cNvPicPr/>
            <p:nvPr/>
          </p:nvPicPr>
          <p:blipFill>
            <a:blip r:embed="rId10" cstate="print"/>
            <a:stretch>
              <a:fillRect/>
            </a:stretch>
          </p:blipFill>
          <p:spPr>
            <a:xfrm>
              <a:off x="8591550" y="3943286"/>
              <a:ext cx="3252851" cy="2024126"/>
            </a:xfrm>
            <a:prstGeom prst="rect">
              <a:avLst/>
            </a:prstGeom>
          </p:spPr>
        </p:pic>
        <p:sp>
          <p:nvSpPr>
            <p:cNvPr id="86" name="object 86"/>
            <p:cNvSpPr/>
            <p:nvPr/>
          </p:nvSpPr>
          <p:spPr>
            <a:xfrm>
              <a:off x="9175147" y="3992884"/>
              <a:ext cx="2604135" cy="1885950"/>
            </a:xfrm>
            <a:custGeom>
              <a:avLst/>
              <a:gdLst/>
              <a:ahLst/>
              <a:cxnLst/>
              <a:rect l="l" t="t" r="r" b="b"/>
              <a:pathLst>
                <a:path w="2604134" h="1885950">
                  <a:moveTo>
                    <a:pt x="1571582" y="0"/>
                  </a:moveTo>
                  <a:lnTo>
                    <a:pt x="1527210" y="6734"/>
                  </a:lnTo>
                  <a:lnTo>
                    <a:pt x="1484749" y="20754"/>
                  </a:lnTo>
                  <a:lnTo>
                    <a:pt x="1445194" y="41731"/>
                  </a:lnTo>
                  <a:lnTo>
                    <a:pt x="1409539" y="69337"/>
                  </a:lnTo>
                  <a:lnTo>
                    <a:pt x="1378781" y="103244"/>
                  </a:lnTo>
                  <a:lnTo>
                    <a:pt x="1353914" y="143124"/>
                  </a:lnTo>
                  <a:lnTo>
                    <a:pt x="1336780" y="127652"/>
                  </a:lnTo>
                  <a:lnTo>
                    <a:pt x="1299371" y="100565"/>
                  </a:lnTo>
                  <a:lnTo>
                    <a:pt x="1235708" y="70073"/>
                  </a:lnTo>
                  <a:lnTo>
                    <a:pt x="1190978" y="57913"/>
                  </a:lnTo>
                  <a:lnTo>
                    <a:pt x="1145720" y="52337"/>
                  </a:lnTo>
                  <a:lnTo>
                    <a:pt x="1100605" y="53143"/>
                  </a:lnTo>
                  <a:lnTo>
                    <a:pt x="1056303" y="60129"/>
                  </a:lnTo>
                  <a:lnTo>
                    <a:pt x="1013486" y="73092"/>
                  </a:lnTo>
                  <a:lnTo>
                    <a:pt x="972824" y="91829"/>
                  </a:lnTo>
                  <a:lnTo>
                    <a:pt x="934989" y="116138"/>
                  </a:lnTo>
                  <a:lnTo>
                    <a:pt x="900651" y="145815"/>
                  </a:lnTo>
                  <a:lnTo>
                    <a:pt x="870482" y="180659"/>
                  </a:lnTo>
                  <a:lnTo>
                    <a:pt x="845152" y="220467"/>
                  </a:lnTo>
                  <a:lnTo>
                    <a:pt x="796606" y="196500"/>
                  </a:lnTo>
                  <a:lnTo>
                    <a:pt x="745616" y="179246"/>
                  </a:lnTo>
                  <a:lnTo>
                    <a:pt x="692877" y="168831"/>
                  </a:lnTo>
                  <a:lnTo>
                    <a:pt x="639082" y="165383"/>
                  </a:lnTo>
                  <a:lnTo>
                    <a:pt x="584929" y="169032"/>
                  </a:lnTo>
                  <a:lnTo>
                    <a:pt x="538315" y="178009"/>
                  </a:lnTo>
                  <a:lnTo>
                    <a:pt x="494007" y="191922"/>
                  </a:lnTo>
                  <a:lnTo>
                    <a:pt x="452265" y="210434"/>
                  </a:lnTo>
                  <a:lnTo>
                    <a:pt x="413349" y="233205"/>
                  </a:lnTo>
                  <a:lnTo>
                    <a:pt x="377520" y="259897"/>
                  </a:lnTo>
                  <a:lnTo>
                    <a:pt x="345039" y="290170"/>
                  </a:lnTo>
                  <a:lnTo>
                    <a:pt x="316165" y="323686"/>
                  </a:lnTo>
                  <a:lnTo>
                    <a:pt x="291159" y="360106"/>
                  </a:lnTo>
                  <a:lnTo>
                    <a:pt x="270283" y="399092"/>
                  </a:lnTo>
                  <a:lnTo>
                    <a:pt x="253796" y="440305"/>
                  </a:lnTo>
                  <a:lnTo>
                    <a:pt x="241958" y="483405"/>
                  </a:lnTo>
                  <a:lnTo>
                    <a:pt x="235031" y="528054"/>
                  </a:lnTo>
                  <a:lnTo>
                    <a:pt x="233274" y="573913"/>
                  </a:lnTo>
                  <a:lnTo>
                    <a:pt x="236949" y="620644"/>
                  </a:lnTo>
                  <a:lnTo>
                    <a:pt x="234790" y="626486"/>
                  </a:lnTo>
                  <a:lnTo>
                    <a:pt x="186296" y="636123"/>
                  </a:lnTo>
                  <a:lnTo>
                    <a:pt x="141064" y="654355"/>
                  </a:lnTo>
                  <a:lnTo>
                    <a:pt x="100190" y="680481"/>
                  </a:lnTo>
                  <a:lnTo>
                    <a:pt x="64772" y="713801"/>
                  </a:lnTo>
                  <a:lnTo>
                    <a:pt x="35908" y="753613"/>
                  </a:lnTo>
                  <a:lnTo>
                    <a:pt x="15779" y="795948"/>
                  </a:lnTo>
                  <a:lnTo>
                    <a:pt x="3898" y="839905"/>
                  </a:lnTo>
                  <a:lnTo>
                    <a:pt x="0" y="884479"/>
                  </a:lnTo>
                  <a:lnTo>
                    <a:pt x="3819" y="928668"/>
                  </a:lnTo>
                  <a:lnTo>
                    <a:pt x="15089" y="971467"/>
                  </a:lnTo>
                  <a:lnTo>
                    <a:pt x="33546" y="1011874"/>
                  </a:lnTo>
                  <a:lnTo>
                    <a:pt x="58924" y="1048885"/>
                  </a:lnTo>
                  <a:lnTo>
                    <a:pt x="90957" y="1081496"/>
                  </a:lnTo>
                  <a:lnTo>
                    <a:pt x="129380" y="1108705"/>
                  </a:lnTo>
                  <a:lnTo>
                    <a:pt x="101103" y="1144252"/>
                  </a:lnTo>
                  <a:lnTo>
                    <a:pt x="79740" y="1183651"/>
                  </a:lnTo>
                  <a:lnTo>
                    <a:pt x="65618" y="1225940"/>
                  </a:lnTo>
                  <a:lnTo>
                    <a:pt x="59068" y="1270155"/>
                  </a:lnTo>
                  <a:lnTo>
                    <a:pt x="60419" y="1315334"/>
                  </a:lnTo>
                  <a:lnTo>
                    <a:pt x="70113" y="1360976"/>
                  </a:lnTo>
                  <a:lnTo>
                    <a:pt x="87387" y="1402987"/>
                  </a:lnTo>
                  <a:lnTo>
                    <a:pt x="111421" y="1440730"/>
                  </a:lnTo>
                  <a:lnTo>
                    <a:pt x="141394" y="1473565"/>
                  </a:lnTo>
                  <a:lnTo>
                    <a:pt x="176486" y="1500854"/>
                  </a:lnTo>
                  <a:lnTo>
                    <a:pt x="215876" y="1521958"/>
                  </a:lnTo>
                  <a:lnTo>
                    <a:pt x="258744" y="1536239"/>
                  </a:lnTo>
                  <a:lnTo>
                    <a:pt x="304268" y="1543057"/>
                  </a:lnTo>
                  <a:lnTo>
                    <a:pt x="351630" y="1541775"/>
                  </a:lnTo>
                  <a:lnTo>
                    <a:pt x="356456" y="1550157"/>
                  </a:lnTo>
                  <a:lnTo>
                    <a:pt x="383010" y="1589257"/>
                  </a:lnTo>
                  <a:lnTo>
                    <a:pt x="412833" y="1624825"/>
                  </a:lnTo>
                  <a:lnTo>
                    <a:pt x="445606" y="1656780"/>
                  </a:lnTo>
                  <a:lnTo>
                    <a:pt x="481007" y="1685044"/>
                  </a:lnTo>
                  <a:lnTo>
                    <a:pt x="518716" y="1709537"/>
                  </a:lnTo>
                  <a:lnTo>
                    <a:pt x="558414" y="1730180"/>
                  </a:lnTo>
                  <a:lnTo>
                    <a:pt x="599779" y="1746894"/>
                  </a:lnTo>
                  <a:lnTo>
                    <a:pt x="642491" y="1759600"/>
                  </a:lnTo>
                  <a:lnTo>
                    <a:pt x="686231" y="1768219"/>
                  </a:lnTo>
                  <a:lnTo>
                    <a:pt x="730676" y="1772672"/>
                  </a:lnTo>
                  <a:lnTo>
                    <a:pt x="775509" y="1772879"/>
                  </a:lnTo>
                  <a:lnTo>
                    <a:pt x="820406" y="1768761"/>
                  </a:lnTo>
                  <a:lnTo>
                    <a:pt x="865050" y="1760239"/>
                  </a:lnTo>
                  <a:lnTo>
                    <a:pt x="909118" y="1747234"/>
                  </a:lnTo>
                  <a:lnTo>
                    <a:pt x="952292" y="1729667"/>
                  </a:lnTo>
                  <a:lnTo>
                    <a:pt x="994250" y="1707459"/>
                  </a:lnTo>
                  <a:lnTo>
                    <a:pt x="1022424" y="1744422"/>
                  </a:lnTo>
                  <a:lnTo>
                    <a:pt x="1054499" y="1777723"/>
                  </a:lnTo>
                  <a:lnTo>
                    <a:pt x="1090103" y="1807094"/>
                  </a:lnTo>
                  <a:lnTo>
                    <a:pt x="1128860" y="1832262"/>
                  </a:lnTo>
                  <a:lnTo>
                    <a:pt x="1170397" y="1852959"/>
                  </a:lnTo>
                  <a:lnTo>
                    <a:pt x="1214341" y="1868914"/>
                  </a:lnTo>
                  <a:lnTo>
                    <a:pt x="1260483" y="1879918"/>
                  </a:lnTo>
                  <a:lnTo>
                    <a:pt x="1306618" y="1885472"/>
                  </a:lnTo>
                  <a:lnTo>
                    <a:pt x="1352365" y="1885780"/>
                  </a:lnTo>
                  <a:lnTo>
                    <a:pt x="1397343" y="1881042"/>
                  </a:lnTo>
                  <a:lnTo>
                    <a:pt x="1441171" y="1871459"/>
                  </a:lnTo>
                  <a:lnTo>
                    <a:pt x="1483469" y="1857234"/>
                  </a:lnTo>
                  <a:lnTo>
                    <a:pt x="1523855" y="1838567"/>
                  </a:lnTo>
                  <a:lnTo>
                    <a:pt x="1561950" y="1815661"/>
                  </a:lnTo>
                  <a:lnTo>
                    <a:pt x="1597373" y="1788715"/>
                  </a:lnTo>
                  <a:lnTo>
                    <a:pt x="1629742" y="1757933"/>
                  </a:lnTo>
                  <a:lnTo>
                    <a:pt x="1658677" y="1723515"/>
                  </a:lnTo>
                  <a:lnTo>
                    <a:pt x="1683797" y="1685663"/>
                  </a:lnTo>
                  <a:lnTo>
                    <a:pt x="1704722" y="1644578"/>
                  </a:lnTo>
                  <a:lnTo>
                    <a:pt x="1721071" y="1600461"/>
                  </a:lnTo>
                  <a:lnTo>
                    <a:pt x="1763395" y="1622685"/>
                  </a:lnTo>
                  <a:lnTo>
                    <a:pt x="1808208" y="1638901"/>
                  </a:lnTo>
                  <a:lnTo>
                    <a:pt x="1854855" y="1648921"/>
                  </a:lnTo>
                  <a:lnTo>
                    <a:pt x="1902681" y="1652557"/>
                  </a:lnTo>
                  <a:lnTo>
                    <a:pt x="1949948" y="1649795"/>
                  </a:lnTo>
                  <a:lnTo>
                    <a:pt x="1995331" y="1641020"/>
                  </a:lnTo>
                  <a:lnTo>
                    <a:pt x="2038414" y="1626637"/>
                  </a:lnTo>
                  <a:lnTo>
                    <a:pt x="2078778" y="1607053"/>
                  </a:lnTo>
                  <a:lnTo>
                    <a:pt x="2116006" y="1582674"/>
                  </a:lnTo>
                  <a:lnTo>
                    <a:pt x="2149680" y="1553906"/>
                  </a:lnTo>
                  <a:lnTo>
                    <a:pt x="2179382" y="1521157"/>
                  </a:lnTo>
                  <a:lnTo>
                    <a:pt x="2204696" y="1484832"/>
                  </a:lnTo>
                  <a:lnTo>
                    <a:pt x="2225203" y="1445338"/>
                  </a:lnTo>
                  <a:lnTo>
                    <a:pt x="2240486" y="1403081"/>
                  </a:lnTo>
                  <a:lnTo>
                    <a:pt x="2250127" y="1358468"/>
                  </a:lnTo>
                  <a:lnTo>
                    <a:pt x="2253709" y="1311905"/>
                  </a:lnTo>
                  <a:lnTo>
                    <a:pt x="2304925" y="1301326"/>
                  </a:lnTo>
                  <a:lnTo>
                    <a:pt x="2354166" y="1284425"/>
                  </a:lnTo>
                  <a:lnTo>
                    <a:pt x="2400834" y="1261452"/>
                  </a:lnTo>
                  <a:lnTo>
                    <a:pt x="2444336" y="1232657"/>
                  </a:lnTo>
                  <a:lnTo>
                    <a:pt x="2480371" y="1201921"/>
                  </a:lnTo>
                  <a:lnTo>
                    <a:pt x="2511915" y="1168016"/>
                  </a:lnTo>
                  <a:lnTo>
                    <a:pt x="2538909" y="1131367"/>
                  </a:lnTo>
                  <a:lnTo>
                    <a:pt x="2561297" y="1092397"/>
                  </a:lnTo>
                  <a:lnTo>
                    <a:pt x="2579023" y="1051530"/>
                  </a:lnTo>
                  <a:lnTo>
                    <a:pt x="2592029" y="1009189"/>
                  </a:lnTo>
                  <a:lnTo>
                    <a:pt x="2600260" y="965798"/>
                  </a:lnTo>
                  <a:lnTo>
                    <a:pt x="2603658" y="921782"/>
                  </a:lnTo>
                  <a:lnTo>
                    <a:pt x="2602167" y="877563"/>
                  </a:lnTo>
                  <a:lnTo>
                    <a:pt x="2595730" y="833566"/>
                  </a:lnTo>
                  <a:lnTo>
                    <a:pt x="2584291" y="790214"/>
                  </a:lnTo>
                  <a:lnTo>
                    <a:pt x="2567793" y="747931"/>
                  </a:lnTo>
                  <a:lnTo>
                    <a:pt x="2546179" y="707142"/>
                  </a:lnTo>
                  <a:lnTo>
                    <a:pt x="2519393" y="668269"/>
                  </a:lnTo>
                  <a:lnTo>
                    <a:pt x="2523603" y="658008"/>
                  </a:lnTo>
                  <a:lnTo>
                    <a:pt x="2543111" y="580318"/>
                  </a:lnTo>
                  <a:lnTo>
                    <a:pt x="2545262" y="534489"/>
                  </a:lnTo>
                  <a:lnTo>
                    <a:pt x="2540797" y="489601"/>
                  </a:lnTo>
                  <a:lnTo>
                    <a:pt x="2530065" y="446258"/>
                  </a:lnTo>
                  <a:lnTo>
                    <a:pt x="2513414" y="405061"/>
                  </a:lnTo>
                  <a:lnTo>
                    <a:pt x="2491192" y="366613"/>
                  </a:lnTo>
                  <a:lnTo>
                    <a:pt x="2463747" y="331519"/>
                  </a:lnTo>
                  <a:lnTo>
                    <a:pt x="2431427" y="300380"/>
                  </a:lnTo>
                  <a:lnTo>
                    <a:pt x="2394581" y="273799"/>
                  </a:lnTo>
                  <a:lnTo>
                    <a:pt x="2353555" y="252379"/>
                  </a:lnTo>
                  <a:lnTo>
                    <a:pt x="2308700" y="236723"/>
                  </a:lnTo>
                  <a:lnTo>
                    <a:pt x="2295460" y="188709"/>
                  </a:lnTo>
                  <a:lnTo>
                    <a:pt x="2274219" y="143981"/>
                  </a:lnTo>
                  <a:lnTo>
                    <a:pt x="2245549" y="103492"/>
                  </a:lnTo>
                  <a:lnTo>
                    <a:pt x="2210021" y="68194"/>
                  </a:lnTo>
                  <a:lnTo>
                    <a:pt x="2171365" y="40857"/>
                  </a:lnTo>
                  <a:lnTo>
                    <a:pt x="2129877" y="20522"/>
                  </a:lnTo>
                  <a:lnTo>
                    <a:pt x="2086407" y="7120"/>
                  </a:lnTo>
                  <a:lnTo>
                    <a:pt x="2041803" y="581"/>
                  </a:lnTo>
                  <a:lnTo>
                    <a:pt x="1996915" y="836"/>
                  </a:lnTo>
                  <a:lnTo>
                    <a:pt x="1952590" y="7816"/>
                  </a:lnTo>
                  <a:lnTo>
                    <a:pt x="1909677" y="21451"/>
                  </a:lnTo>
                  <a:lnTo>
                    <a:pt x="1869027" y="41672"/>
                  </a:lnTo>
                  <a:lnTo>
                    <a:pt x="1831486" y="68410"/>
                  </a:lnTo>
                  <a:lnTo>
                    <a:pt x="1797906" y="101595"/>
                  </a:lnTo>
                  <a:lnTo>
                    <a:pt x="1778346" y="79102"/>
                  </a:lnTo>
                  <a:lnTo>
                    <a:pt x="1732272" y="41498"/>
                  </a:lnTo>
                  <a:lnTo>
                    <a:pt x="1662078" y="9700"/>
                  </a:lnTo>
                  <a:lnTo>
                    <a:pt x="1616870" y="879"/>
                  </a:lnTo>
                  <a:lnTo>
                    <a:pt x="1571582" y="0"/>
                  </a:lnTo>
                  <a:close/>
                </a:path>
              </a:pathLst>
            </a:custGeom>
            <a:solidFill>
              <a:srgbClr val="4F81BC"/>
            </a:solidFill>
          </p:spPr>
          <p:txBody>
            <a:bodyPr wrap="square" lIns="0" tIns="0" rIns="0" bIns="0" rtlCol="0"/>
            <a:lstStyle/>
            <a:p>
              <a:endParaRPr/>
            </a:p>
          </p:txBody>
        </p:sp>
        <p:sp>
          <p:nvSpPr>
            <p:cNvPr id="87" name="object 87"/>
            <p:cNvSpPr/>
            <p:nvPr/>
          </p:nvSpPr>
          <p:spPr>
            <a:xfrm>
              <a:off x="9175147" y="3992884"/>
              <a:ext cx="2604135" cy="1885950"/>
            </a:xfrm>
            <a:custGeom>
              <a:avLst/>
              <a:gdLst/>
              <a:ahLst/>
              <a:cxnLst/>
              <a:rect l="l" t="t" r="r" b="b"/>
              <a:pathLst>
                <a:path w="2604134" h="1885950">
                  <a:moveTo>
                    <a:pt x="236949" y="620644"/>
                  </a:moveTo>
                  <a:lnTo>
                    <a:pt x="233274" y="573913"/>
                  </a:lnTo>
                  <a:lnTo>
                    <a:pt x="235031" y="528054"/>
                  </a:lnTo>
                  <a:lnTo>
                    <a:pt x="241958" y="483405"/>
                  </a:lnTo>
                  <a:lnTo>
                    <a:pt x="253796" y="440305"/>
                  </a:lnTo>
                  <a:lnTo>
                    <a:pt x="270283" y="399092"/>
                  </a:lnTo>
                  <a:lnTo>
                    <a:pt x="291159" y="360106"/>
                  </a:lnTo>
                  <a:lnTo>
                    <a:pt x="316165" y="323686"/>
                  </a:lnTo>
                  <a:lnTo>
                    <a:pt x="345039" y="290170"/>
                  </a:lnTo>
                  <a:lnTo>
                    <a:pt x="377520" y="259897"/>
                  </a:lnTo>
                  <a:lnTo>
                    <a:pt x="413349" y="233205"/>
                  </a:lnTo>
                  <a:lnTo>
                    <a:pt x="452265" y="210434"/>
                  </a:lnTo>
                  <a:lnTo>
                    <a:pt x="494007" y="191922"/>
                  </a:lnTo>
                  <a:lnTo>
                    <a:pt x="538315" y="178009"/>
                  </a:lnTo>
                  <a:lnTo>
                    <a:pt x="584929" y="169032"/>
                  </a:lnTo>
                  <a:lnTo>
                    <a:pt x="639082" y="165383"/>
                  </a:lnTo>
                  <a:lnTo>
                    <a:pt x="692877" y="168831"/>
                  </a:lnTo>
                  <a:lnTo>
                    <a:pt x="745616" y="179246"/>
                  </a:lnTo>
                  <a:lnTo>
                    <a:pt x="796606" y="196500"/>
                  </a:lnTo>
                  <a:lnTo>
                    <a:pt x="845152" y="220467"/>
                  </a:lnTo>
                  <a:lnTo>
                    <a:pt x="870482" y="180659"/>
                  </a:lnTo>
                  <a:lnTo>
                    <a:pt x="900651" y="145815"/>
                  </a:lnTo>
                  <a:lnTo>
                    <a:pt x="934989" y="116138"/>
                  </a:lnTo>
                  <a:lnTo>
                    <a:pt x="972824" y="91829"/>
                  </a:lnTo>
                  <a:lnTo>
                    <a:pt x="1013486" y="73092"/>
                  </a:lnTo>
                  <a:lnTo>
                    <a:pt x="1056303" y="60129"/>
                  </a:lnTo>
                  <a:lnTo>
                    <a:pt x="1100605" y="53143"/>
                  </a:lnTo>
                  <a:lnTo>
                    <a:pt x="1145720" y="52337"/>
                  </a:lnTo>
                  <a:lnTo>
                    <a:pt x="1190978" y="57913"/>
                  </a:lnTo>
                  <a:lnTo>
                    <a:pt x="1235708" y="70073"/>
                  </a:lnTo>
                  <a:lnTo>
                    <a:pt x="1279238" y="89022"/>
                  </a:lnTo>
                  <a:lnTo>
                    <a:pt x="1318576" y="113453"/>
                  </a:lnTo>
                  <a:lnTo>
                    <a:pt x="1353914" y="143124"/>
                  </a:lnTo>
                  <a:lnTo>
                    <a:pt x="1378781" y="103244"/>
                  </a:lnTo>
                  <a:lnTo>
                    <a:pt x="1409539" y="69337"/>
                  </a:lnTo>
                  <a:lnTo>
                    <a:pt x="1445194" y="41731"/>
                  </a:lnTo>
                  <a:lnTo>
                    <a:pt x="1484749" y="20754"/>
                  </a:lnTo>
                  <a:lnTo>
                    <a:pt x="1527210" y="6734"/>
                  </a:lnTo>
                  <a:lnTo>
                    <a:pt x="1571582" y="0"/>
                  </a:lnTo>
                  <a:lnTo>
                    <a:pt x="1616870" y="879"/>
                  </a:lnTo>
                  <a:lnTo>
                    <a:pt x="1662078" y="9700"/>
                  </a:lnTo>
                  <a:lnTo>
                    <a:pt x="1706212" y="26792"/>
                  </a:lnTo>
                  <a:lnTo>
                    <a:pt x="1756392" y="59002"/>
                  </a:lnTo>
                  <a:lnTo>
                    <a:pt x="1797906" y="101595"/>
                  </a:lnTo>
                  <a:lnTo>
                    <a:pt x="1831486" y="68410"/>
                  </a:lnTo>
                  <a:lnTo>
                    <a:pt x="1869027" y="41672"/>
                  </a:lnTo>
                  <a:lnTo>
                    <a:pt x="1909677" y="21451"/>
                  </a:lnTo>
                  <a:lnTo>
                    <a:pt x="1952590" y="7816"/>
                  </a:lnTo>
                  <a:lnTo>
                    <a:pt x="1996915" y="836"/>
                  </a:lnTo>
                  <a:lnTo>
                    <a:pt x="2041803" y="581"/>
                  </a:lnTo>
                  <a:lnTo>
                    <a:pt x="2086407" y="7120"/>
                  </a:lnTo>
                  <a:lnTo>
                    <a:pt x="2129877" y="20522"/>
                  </a:lnTo>
                  <a:lnTo>
                    <a:pt x="2171365" y="40857"/>
                  </a:lnTo>
                  <a:lnTo>
                    <a:pt x="2210021" y="68194"/>
                  </a:lnTo>
                  <a:lnTo>
                    <a:pt x="2245549" y="103492"/>
                  </a:lnTo>
                  <a:lnTo>
                    <a:pt x="2274219" y="143981"/>
                  </a:lnTo>
                  <a:lnTo>
                    <a:pt x="2295460" y="188709"/>
                  </a:lnTo>
                  <a:lnTo>
                    <a:pt x="2308700" y="236723"/>
                  </a:lnTo>
                  <a:lnTo>
                    <a:pt x="2353555" y="252379"/>
                  </a:lnTo>
                  <a:lnTo>
                    <a:pt x="2394581" y="273799"/>
                  </a:lnTo>
                  <a:lnTo>
                    <a:pt x="2431427" y="300380"/>
                  </a:lnTo>
                  <a:lnTo>
                    <a:pt x="2463747" y="331519"/>
                  </a:lnTo>
                  <a:lnTo>
                    <a:pt x="2491192" y="366613"/>
                  </a:lnTo>
                  <a:lnTo>
                    <a:pt x="2513414" y="405061"/>
                  </a:lnTo>
                  <a:lnTo>
                    <a:pt x="2530065" y="446258"/>
                  </a:lnTo>
                  <a:lnTo>
                    <a:pt x="2540797" y="489601"/>
                  </a:lnTo>
                  <a:lnTo>
                    <a:pt x="2545262" y="534489"/>
                  </a:lnTo>
                  <a:lnTo>
                    <a:pt x="2543111" y="580318"/>
                  </a:lnTo>
                  <a:lnTo>
                    <a:pt x="2533998" y="626486"/>
                  </a:lnTo>
                  <a:lnTo>
                    <a:pt x="2519393" y="668269"/>
                  </a:lnTo>
                  <a:lnTo>
                    <a:pt x="2546179" y="707142"/>
                  </a:lnTo>
                  <a:lnTo>
                    <a:pt x="2567793" y="747931"/>
                  </a:lnTo>
                  <a:lnTo>
                    <a:pt x="2584291" y="790214"/>
                  </a:lnTo>
                  <a:lnTo>
                    <a:pt x="2595730" y="833566"/>
                  </a:lnTo>
                  <a:lnTo>
                    <a:pt x="2602167" y="877563"/>
                  </a:lnTo>
                  <a:lnTo>
                    <a:pt x="2603658" y="921782"/>
                  </a:lnTo>
                  <a:lnTo>
                    <a:pt x="2600260" y="965798"/>
                  </a:lnTo>
                  <a:lnTo>
                    <a:pt x="2592029" y="1009189"/>
                  </a:lnTo>
                  <a:lnTo>
                    <a:pt x="2579023" y="1051530"/>
                  </a:lnTo>
                  <a:lnTo>
                    <a:pt x="2561297" y="1092397"/>
                  </a:lnTo>
                  <a:lnTo>
                    <a:pt x="2538909" y="1131367"/>
                  </a:lnTo>
                  <a:lnTo>
                    <a:pt x="2511915" y="1168016"/>
                  </a:lnTo>
                  <a:lnTo>
                    <a:pt x="2480371" y="1201921"/>
                  </a:lnTo>
                  <a:lnTo>
                    <a:pt x="2444336" y="1232657"/>
                  </a:lnTo>
                  <a:lnTo>
                    <a:pt x="2400834" y="1261452"/>
                  </a:lnTo>
                  <a:lnTo>
                    <a:pt x="2354166" y="1284425"/>
                  </a:lnTo>
                  <a:lnTo>
                    <a:pt x="2304925" y="1301326"/>
                  </a:lnTo>
                  <a:lnTo>
                    <a:pt x="2253709" y="1311905"/>
                  </a:lnTo>
                  <a:lnTo>
                    <a:pt x="2250127" y="1358468"/>
                  </a:lnTo>
                  <a:lnTo>
                    <a:pt x="2240486" y="1403081"/>
                  </a:lnTo>
                  <a:lnTo>
                    <a:pt x="2225203" y="1445338"/>
                  </a:lnTo>
                  <a:lnTo>
                    <a:pt x="2204696" y="1484832"/>
                  </a:lnTo>
                  <a:lnTo>
                    <a:pt x="2179382" y="1521157"/>
                  </a:lnTo>
                  <a:lnTo>
                    <a:pt x="2149680" y="1553906"/>
                  </a:lnTo>
                  <a:lnTo>
                    <a:pt x="2116006" y="1582674"/>
                  </a:lnTo>
                  <a:lnTo>
                    <a:pt x="2078778" y="1607053"/>
                  </a:lnTo>
                  <a:lnTo>
                    <a:pt x="2038414" y="1626637"/>
                  </a:lnTo>
                  <a:lnTo>
                    <a:pt x="1995331" y="1641020"/>
                  </a:lnTo>
                  <a:lnTo>
                    <a:pt x="1949948" y="1649795"/>
                  </a:lnTo>
                  <a:lnTo>
                    <a:pt x="1902681" y="1652557"/>
                  </a:lnTo>
                  <a:lnTo>
                    <a:pt x="1854855" y="1648921"/>
                  </a:lnTo>
                  <a:lnTo>
                    <a:pt x="1808208" y="1638901"/>
                  </a:lnTo>
                  <a:lnTo>
                    <a:pt x="1763395" y="1622685"/>
                  </a:lnTo>
                  <a:lnTo>
                    <a:pt x="1721071" y="1600461"/>
                  </a:lnTo>
                  <a:lnTo>
                    <a:pt x="1704722" y="1644578"/>
                  </a:lnTo>
                  <a:lnTo>
                    <a:pt x="1683797" y="1685663"/>
                  </a:lnTo>
                  <a:lnTo>
                    <a:pt x="1658677" y="1723515"/>
                  </a:lnTo>
                  <a:lnTo>
                    <a:pt x="1629742" y="1757933"/>
                  </a:lnTo>
                  <a:lnTo>
                    <a:pt x="1597373" y="1788715"/>
                  </a:lnTo>
                  <a:lnTo>
                    <a:pt x="1561950" y="1815661"/>
                  </a:lnTo>
                  <a:lnTo>
                    <a:pt x="1523855" y="1838567"/>
                  </a:lnTo>
                  <a:lnTo>
                    <a:pt x="1483469" y="1857234"/>
                  </a:lnTo>
                  <a:lnTo>
                    <a:pt x="1441171" y="1871459"/>
                  </a:lnTo>
                  <a:lnTo>
                    <a:pt x="1397343" y="1881042"/>
                  </a:lnTo>
                  <a:lnTo>
                    <a:pt x="1352365" y="1885780"/>
                  </a:lnTo>
                  <a:lnTo>
                    <a:pt x="1306618" y="1885472"/>
                  </a:lnTo>
                  <a:lnTo>
                    <a:pt x="1260483" y="1879918"/>
                  </a:lnTo>
                  <a:lnTo>
                    <a:pt x="1214341" y="1868914"/>
                  </a:lnTo>
                  <a:lnTo>
                    <a:pt x="1170397" y="1852959"/>
                  </a:lnTo>
                  <a:lnTo>
                    <a:pt x="1128860" y="1832262"/>
                  </a:lnTo>
                  <a:lnTo>
                    <a:pt x="1090103" y="1807094"/>
                  </a:lnTo>
                  <a:lnTo>
                    <a:pt x="1054499" y="1777723"/>
                  </a:lnTo>
                  <a:lnTo>
                    <a:pt x="1022424" y="1744422"/>
                  </a:lnTo>
                  <a:lnTo>
                    <a:pt x="994250" y="1707459"/>
                  </a:lnTo>
                  <a:lnTo>
                    <a:pt x="952292" y="1729667"/>
                  </a:lnTo>
                  <a:lnTo>
                    <a:pt x="909118" y="1747234"/>
                  </a:lnTo>
                  <a:lnTo>
                    <a:pt x="865050" y="1760239"/>
                  </a:lnTo>
                  <a:lnTo>
                    <a:pt x="820406" y="1768761"/>
                  </a:lnTo>
                  <a:lnTo>
                    <a:pt x="775509" y="1772879"/>
                  </a:lnTo>
                  <a:lnTo>
                    <a:pt x="730676" y="1772672"/>
                  </a:lnTo>
                  <a:lnTo>
                    <a:pt x="686231" y="1768219"/>
                  </a:lnTo>
                  <a:lnTo>
                    <a:pt x="642491" y="1759600"/>
                  </a:lnTo>
                  <a:lnTo>
                    <a:pt x="599779" y="1746894"/>
                  </a:lnTo>
                  <a:lnTo>
                    <a:pt x="558414" y="1730180"/>
                  </a:lnTo>
                  <a:lnTo>
                    <a:pt x="518716" y="1709537"/>
                  </a:lnTo>
                  <a:lnTo>
                    <a:pt x="481007" y="1685044"/>
                  </a:lnTo>
                  <a:lnTo>
                    <a:pt x="445606" y="1656780"/>
                  </a:lnTo>
                  <a:lnTo>
                    <a:pt x="412833" y="1624825"/>
                  </a:lnTo>
                  <a:lnTo>
                    <a:pt x="383010" y="1589257"/>
                  </a:lnTo>
                  <a:lnTo>
                    <a:pt x="356456" y="1550157"/>
                  </a:lnTo>
                  <a:lnTo>
                    <a:pt x="354805" y="1547363"/>
                  </a:lnTo>
                  <a:lnTo>
                    <a:pt x="353154" y="1544569"/>
                  </a:lnTo>
                  <a:lnTo>
                    <a:pt x="351630" y="1541775"/>
                  </a:lnTo>
                  <a:lnTo>
                    <a:pt x="304268" y="1543057"/>
                  </a:lnTo>
                  <a:lnTo>
                    <a:pt x="258744" y="1536239"/>
                  </a:lnTo>
                  <a:lnTo>
                    <a:pt x="215876" y="1521958"/>
                  </a:lnTo>
                  <a:lnTo>
                    <a:pt x="176486" y="1500854"/>
                  </a:lnTo>
                  <a:lnTo>
                    <a:pt x="141394" y="1473565"/>
                  </a:lnTo>
                  <a:lnTo>
                    <a:pt x="111421" y="1440730"/>
                  </a:lnTo>
                  <a:lnTo>
                    <a:pt x="87387" y="1402987"/>
                  </a:lnTo>
                  <a:lnTo>
                    <a:pt x="70113" y="1360976"/>
                  </a:lnTo>
                  <a:lnTo>
                    <a:pt x="60419" y="1315334"/>
                  </a:lnTo>
                  <a:lnTo>
                    <a:pt x="59068" y="1270155"/>
                  </a:lnTo>
                  <a:lnTo>
                    <a:pt x="65618" y="1225940"/>
                  </a:lnTo>
                  <a:lnTo>
                    <a:pt x="79740" y="1183651"/>
                  </a:lnTo>
                  <a:lnTo>
                    <a:pt x="101103" y="1144252"/>
                  </a:lnTo>
                  <a:lnTo>
                    <a:pt x="129380" y="1108705"/>
                  </a:lnTo>
                  <a:lnTo>
                    <a:pt x="90957" y="1081496"/>
                  </a:lnTo>
                  <a:lnTo>
                    <a:pt x="58924" y="1048885"/>
                  </a:lnTo>
                  <a:lnTo>
                    <a:pt x="33546" y="1011874"/>
                  </a:lnTo>
                  <a:lnTo>
                    <a:pt x="15089" y="971467"/>
                  </a:lnTo>
                  <a:lnTo>
                    <a:pt x="3819" y="928668"/>
                  </a:lnTo>
                  <a:lnTo>
                    <a:pt x="0" y="884479"/>
                  </a:lnTo>
                  <a:lnTo>
                    <a:pt x="3898" y="839905"/>
                  </a:lnTo>
                  <a:lnTo>
                    <a:pt x="15779" y="795948"/>
                  </a:lnTo>
                  <a:lnTo>
                    <a:pt x="35908" y="753613"/>
                  </a:lnTo>
                  <a:lnTo>
                    <a:pt x="64772" y="713801"/>
                  </a:lnTo>
                  <a:lnTo>
                    <a:pt x="100190" y="680481"/>
                  </a:lnTo>
                  <a:lnTo>
                    <a:pt x="141064" y="654355"/>
                  </a:lnTo>
                  <a:lnTo>
                    <a:pt x="186296" y="636123"/>
                  </a:lnTo>
                  <a:lnTo>
                    <a:pt x="234790" y="626486"/>
                  </a:lnTo>
                  <a:lnTo>
                    <a:pt x="236949" y="620644"/>
                  </a:lnTo>
                  <a:close/>
                </a:path>
              </a:pathLst>
            </a:custGeom>
            <a:ln w="28575">
              <a:solidFill>
                <a:srgbClr val="244060"/>
              </a:solidFill>
            </a:ln>
          </p:spPr>
          <p:txBody>
            <a:bodyPr wrap="square" lIns="0" tIns="0" rIns="0" bIns="0" rtlCol="0"/>
            <a:lstStyle/>
            <a:p>
              <a:endParaRPr/>
            </a:p>
          </p:txBody>
        </p:sp>
      </p:grpSp>
      <p:sp>
        <p:nvSpPr>
          <p:cNvPr id="88" name="object 88"/>
          <p:cNvSpPr/>
          <p:nvPr/>
        </p:nvSpPr>
        <p:spPr>
          <a:xfrm>
            <a:off x="10129011" y="5616778"/>
            <a:ext cx="40640" cy="76200"/>
          </a:xfrm>
          <a:custGeom>
            <a:avLst/>
            <a:gdLst/>
            <a:ahLst/>
            <a:cxnLst/>
            <a:rect l="l" t="t" r="r" b="b"/>
            <a:pathLst>
              <a:path w="40640" h="76200">
                <a:moveTo>
                  <a:pt x="40132" y="75958"/>
                </a:moveTo>
                <a:lnTo>
                  <a:pt x="28610" y="57782"/>
                </a:lnTo>
                <a:lnTo>
                  <a:pt x="18065" y="39036"/>
                </a:lnTo>
                <a:lnTo>
                  <a:pt x="8520" y="19762"/>
                </a:lnTo>
                <a:lnTo>
                  <a:pt x="0" y="0"/>
                </a:lnTo>
              </a:path>
            </a:pathLst>
          </a:custGeom>
          <a:ln w="28575">
            <a:solidFill>
              <a:srgbClr val="244060"/>
            </a:solidFill>
          </a:ln>
        </p:spPr>
        <p:txBody>
          <a:bodyPr wrap="square" lIns="0" tIns="0" rIns="0" bIns="0" rtlCol="0"/>
          <a:lstStyle/>
          <a:p>
            <a:endParaRPr/>
          </a:p>
        </p:txBody>
      </p:sp>
      <p:sp>
        <p:nvSpPr>
          <p:cNvPr id="89" name="object 89"/>
          <p:cNvSpPr/>
          <p:nvPr/>
        </p:nvSpPr>
        <p:spPr>
          <a:xfrm>
            <a:off x="10896472" y="5503290"/>
            <a:ext cx="16510" cy="83820"/>
          </a:xfrm>
          <a:custGeom>
            <a:avLst/>
            <a:gdLst/>
            <a:ahLst/>
            <a:cxnLst/>
            <a:rect l="l" t="t" r="r" b="b"/>
            <a:pathLst>
              <a:path w="16509" h="83820">
                <a:moveTo>
                  <a:pt x="16001" y="0"/>
                </a:moveTo>
                <a:lnTo>
                  <a:pt x="13698" y="21161"/>
                </a:lnTo>
                <a:lnTo>
                  <a:pt x="10239" y="42132"/>
                </a:lnTo>
                <a:lnTo>
                  <a:pt x="5661" y="62865"/>
                </a:lnTo>
                <a:lnTo>
                  <a:pt x="0" y="83312"/>
                </a:lnTo>
              </a:path>
            </a:pathLst>
          </a:custGeom>
          <a:ln w="28575">
            <a:solidFill>
              <a:srgbClr val="244060"/>
            </a:solidFill>
          </a:ln>
        </p:spPr>
        <p:txBody>
          <a:bodyPr wrap="square" lIns="0" tIns="0" rIns="0" bIns="0" rtlCol="0"/>
          <a:lstStyle/>
          <a:p>
            <a:endParaRPr/>
          </a:p>
        </p:txBody>
      </p:sp>
      <p:sp>
        <p:nvSpPr>
          <p:cNvPr id="90" name="object 90"/>
          <p:cNvSpPr/>
          <p:nvPr/>
        </p:nvSpPr>
        <p:spPr>
          <a:xfrm>
            <a:off x="11231626" y="4988305"/>
            <a:ext cx="196215" cy="311785"/>
          </a:xfrm>
          <a:custGeom>
            <a:avLst/>
            <a:gdLst/>
            <a:ahLst/>
            <a:cxnLst/>
            <a:rect l="l" t="t" r="r" b="b"/>
            <a:pathLst>
              <a:path w="196215" h="311785">
                <a:moveTo>
                  <a:pt x="0" y="0"/>
                </a:moveTo>
                <a:lnTo>
                  <a:pt x="43095" y="24585"/>
                </a:lnTo>
                <a:lnTo>
                  <a:pt x="81639" y="54498"/>
                </a:lnTo>
                <a:lnTo>
                  <a:pt x="115244" y="89127"/>
                </a:lnTo>
                <a:lnTo>
                  <a:pt x="143525" y="127857"/>
                </a:lnTo>
                <a:lnTo>
                  <a:pt x="166098" y="170075"/>
                </a:lnTo>
                <a:lnTo>
                  <a:pt x="182576" y="215169"/>
                </a:lnTo>
                <a:lnTo>
                  <a:pt x="192574" y="262525"/>
                </a:lnTo>
                <a:lnTo>
                  <a:pt x="195706" y="311531"/>
                </a:lnTo>
              </a:path>
            </a:pathLst>
          </a:custGeom>
          <a:ln w="28575">
            <a:solidFill>
              <a:srgbClr val="244060"/>
            </a:solidFill>
          </a:ln>
        </p:spPr>
        <p:txBody>
          <a:bodyPr wrap="square" lIns="0" tIns="0" rIns="0" bIns="0" rtlCol="0"/>
          <a:lstStyle/>
          <a:p>
            <a:endParaRPr/>
          </a:p>
        </p:txBody>
      </p:sp>
      <p:sp>
        <p:nvSpPr>
          <p:cNvPr id="91" name="object 91"/>
          <p:cNvSpPr/>
          <p:nvPr/>
        </p:nvSpPr>
        <p:spPr>
          <a:xfrm>
            <a:off x="11606148" y="4656454"/>
            <a:ext cx="87630" cy="116839"/>
          </a:xfrm>
          <a:custGeom>
            <a:avLst/>
            <a:gdLst/>
            <a:ahLst/>
            <a:cxnLst/>
            <a:rect l="l" t="t" r="r" b="b"/>
            <a:pathLst>
              <a:path w="87629" h="116839">
                <a:moveTo>
                  <a:pt x="87122" y="0"/>
                </a:moveTo>
                <a:lnTo>
                  <a:pt x="70562" y="32811"/>
                </a:lnTo>
                <a:lnTo>
                  <a:pt x="50371" y="63420"/>
                </a:lnTo>
                <a:lnTo>
                  <a:pt x="26775" y="91529"/>
                </a:lnTo>
                <a:lnTo>
                  <a:pt x="0" y="116840"/>
                </a:lnTo>
              </a:path>
            </a:pathLst>
          </a:custGeom>
          <a:ln w="28575">
            <a:solidFill>
              <a:srgbClr val="244060"/>
            </a:solidFill>
          </a:ln>
        </p:spPr>
        <p:txBody>
          <a:bodyPr wrap="square" lIns="0" tIns="0" rIns="0" bIns="0" rtlCol="0"/>
          <a:lstStyle/>
          <a:p>
            <a:endParaRPr/>
          </a:p>
        </p:txBody>
      </p:sp>
      <p:sp>
        <p:nvSpPr>
          <p:cNvPr id="92" name="object 92"/>
          <p:cNvSpPr/>
          <p:nvPr/>
        </p:nvSpPr>
        <p:spPr>
          <a:xfrm>
            <a:off x="11484102" y="4223130"/>
            <a:ext cx="5080" cy="55244"/>
          </a:xfrm>
          <a:custGeom>
            <a:avLst/>
            <a:gdLst/>
            <a:ahLst/>
            <a:cxnLst/>
            <a:rect l="l" t="t" r="r" b="b"/>
            <a:pathLst>
              <a:path w="5079" h="55245">
                <a:moveTo>
                  <a:pt x="0" y="0"/>
                </a:moveTo>
                <a:lnTo>
                  <a:pt x="2216" y="13666"/>
                </a:lnTo>
                <a:lnTo>
                  <a:pt x="3730" y="27416"/>
                </a:lnTo>
                <a:lnTo>
                  <a:pt x="4554" y="41237"/>
                </a:lnTo>
                <a:lnTo>
                  <a:pt x="4699" y="55118"/>
                </a:lnTo>
              </a:path>
            </a:pathLst>
          </a:custGeom>
          <a:ln w="28574">
            <a:solidFill>
              <a:srgbClr val="244060"/>
            </a:solidFill>
          </a:ln>
        </p:spPr>
        <p:txBody>
          <a:bodyPr wrap="square" lIns="0" tIns="0" rIns="0" bIns="0" rtlCol="0"/>
          <a:lstStyle/>
          <a:p>
            <a:endParaRPr/>
          </a:p>
        </p:txBody>
      </p:sp>
      <p:sp>
        <p:nvSpPr>
          <p:cNvPr id="93" name="object 93"/>
          <p:cNvSpPr/>
          <p:nvPr/>
        </p:nvSpPr>
        <p:spPr>
          <a:xfrm>
            <a:off x="10927588" y="4088384"/>
            <a:ext cx="45085" cy="70485"/>
          </a:xfrm>
          <a:custGeom>
            <a:avLst/>
            <a:gdLst/>
            <a:ahLst/>
            <a:cxnLst/>
            <a:rect l="l" t="t" r="r" b="b"/>
            <a:pathLst>
              <a:path w="45084" h="70485">
                <a:moveTo>
                  <a:pt x="0" y="70358"/>
                </a:moveTo>
                <a:lnTo>
                  <a:pt x="9235" y="51631"/>
                </a:lnTo>
                <a:lnTo>
                  <a:pt x="19780" y="33607"/>
                </a:lnTo>
                <a:lnTo>
                  <a:pt x="31611" y="16369"/>
                </a:lnTo>
                <a:lnTo>
                  <a:pt x="44703" y="0"/>
                </a:lnTo>
              </a:path>
            </a:pathLst>
          </a:custGeom>
          <a:ln w="28575">
            <a:solidFill>
              <a:srgbClr val="244060"/>
            </a:solidFill>
          </a:ln>
        </p:spPr>
        <p:txBody>
          <a:bodyPr wrap="square" lIns="0" tIns="0" rIns="0" bIns="0" rtlCol="0"/>
          <a:lstStyle/>
          <a:p>
            <a:endParaRPr/>
          </a:p>
        </p:txBody>
      </p:sp>
      <p:sp>
        <p:nvSpPr>
          <p:cNvPr id="94" name="object 94"/>
          <p:cNvSpPr/>
          <p:nvPr/>
        </p:nvSpPr>
        <p:spPr>
          <a:xfrm>
            <a:off x="10510011" y="4131564"/>
            <a:ext cx="22225" cy="60960"/>
          </a:xfrm>
          <a:custGeom>
            <a:avLst/>
            <a:gdLst/>
            <a:ahLst/>
            <a:cxnLst/>
            <a:rect l="l" t="t" r="r" b="b"/>
            <a:pathLst>
              <a:path w="22225" h="60960">
                <a:moveTo>
                  <a:pt x="0" y="60706"/>
                </a:moveTo>
                <a:lnTo>
                  <a:pt x="4000" y="45041"/>
                </a:lnTo>
                <a:lnTo>
                  <a:pt x="8953" y="29686"/>
                </a:lnTo>
                <a:lnTo>
                  <a:pt x="14859" y="14664"/>
                </a:lnTo>
                <a:lnTo>
                  <a:pt x="21717" y="0"/>
                </a:lnTo>
              </a:path>
            </a:pathLst>
          </a:custGeom>
          <a:ln w="28575">
            <a:solidFill>
              <a:srgbClr val="244060"/>
            </a:solidFill>
          </a:ln>
        </p:spPr>
        <p:txBody>
          <a:bodyPr wrap="square" lIns="0" tIns="0" rIns="0" bIns="0" rtlCol="0"/>
          <a:lstStyle/>
          <a:p>
            <a:endParaRPr/>
          </a:p>
        </p:txBody>
      </p:sp>
      <p:sp>
        <p:nvSpPr>
          <p:cNvPr id="95" name="object 95"/>
          <p:cNvSpPr/>
          <p:nvPr/>
        </p:nvSpPr>
        <p:spPr>
          <a:xfrm>
            <a:off x="9412096" y="4212844"/>
            <a:ext cx="686435" cy="462915"/>
          </a:xfrm>
          <a:custGeom>
            <a:avLst/>
            <a:gdLst/>
            <a:ahLst/>
            <a:cxnLst/>
            <a:rect l="l" t="t" r="r" b="b"/>
            <a:pathLst>
              <a:path w="686434" h="462914">
                <a:moveTo>
                  <a:pt x="607949" y="0"/>
                </a:moveTo>
                <a:lnTo>
                  <a:pt x="628852" y="12975"/>
                </a:lnTo>
                <a:lnTo>
                  <a:pt x="648874" y="27130"/>
                </a:lnTo>
                <a:lnTo>
                  <a:pt x="667992" y="42451"/>
                </a:lnTo>
                <a:lnTo>
                  <a:pt x="686180" y="58927"/>
                </a:lnTo>
              </a:path>
              <a:path w="686434" h="462914">
                <a:moveTo>
                  <a:pt x="13716" y="462660"/>
                </a:moveTo>
                <a:lnTo>
                  <a:pt x="9358" y="447351"/>
                </a:lnTo>
                <a:lnTo>
                  <a:pt x="5619" y="431911"/>
                </a:lnTo>
                <a:lnTo>
                  <a:pt x="2500" y="416351"/>
                </a:lnTo>
                <a:lnTo>
                  <a:pt x="0" y="400684"/>
                </a:lnTo>
              </a:path>
            </a:pathLst>
          </a:custGeom>
          <a:ln w="28575">
            <a:solidFill>
              <a:srgbClr val="244060"/>
            </a:solidFill>
          </a:ln>
        </p:spPr>
        <p:txBody>
          <a:bodyPr wrap="square" lIns="0" tIns="0" rIns="0" bIns="0" rtlCol="0"/>
          <a:lstStyle/>
          <a:p>
            <a:endParaRPr/>
          </a:p>
        </p:txBody>
      </p:sp>
      <p:sp>
        <p:nvSpPr>
          <p:cNvPr id="96" name="object 96"/>
          <p:cNvSpPr txBox="1"/>
          <p:nvPr/>
        </p:nvSpPr>
        <p:spPr>
          <a:xfrm>
            <a:off x="9552305" y="4451032"/>
            <a:ext cx="1532890" cy="843915"/>
          </a:xfrm>
          <a:prstGeom prst="rect">
            <a:avLst/>
          </a:prstGeom>
        </p:spPr>
        <p:txBody>
          <a:bodyPr vert="horz" wrap="square" lIns="0" tIns="27940" rIns="0" bIns="0" rtlCol="0">
            <a:spAutoFit/>
          </a:bodyPr>
          <a:lstStyle/>
          <a:p>
            <a:pPr marL="393065" marR="30480" indent="-354965">
              <a:lnSpc>
                <a:spcPts val="2100"/>
              </a:lnSpc>
              <a:spcBef>
                <a:spcPts val="220"/>
              </a:spcBef>
            </a:pPr>
            <a:r>
              <a:rPr sz="1800" spc="52" baseline="53240">
                <a:latin typeface="Trebuchet MS"/>
                <a:cs typeface="Trebuchet MS"/>
              </a:rPr>
              <a:t>1</a:t>
            </a:r>
            <a:r>
              <a:rPr sz="1800" spc="-60" baseline="53240">
                <a:latin typeface="Trebuchet MS"/>
                <a:cs typeface="Trebuchet MS"/>
              </a:rPr>
              <a:t>2</a:t>
            </a:r>
            <a:r>
              <a:rPr sz="1800" spc="-960" baseline="53240">
                <a:latin typeface="Trebuchet MS"/>
                <a:cs typeface="Trebuchet MS"/>
              </a:rPr>
              <a:t>7</a:t>
            </a:r>
            <a:r>
              <a:rPr sz="1800" spc="-15">
                <a:solidFill>
                  <a:srgbClr val="FFFFFF"/>
                </a:solidFill>
                <a:latin typeface="Trebuchet MS"/>
                <a:cs typeface="Trebuchet MS"/>
              </a:rPr>
              <a:t>D</a:t>
            </a:r>
            <a:r>
              <a:rPr sz="1800" spc="-5">
                <a:solidFill>
                  <a:srgbClr val="FFFFFF"/>
                </a:solidFill>
                <a:latin typeface="Trebuchet MS"/>
                <a:cs typeface="Trebuchet MS"/>
              </a:rPr>
              <a:t>o</a:t>
            </a:r>
            <a:r>
              <a:rPr sz="1800" spc="-70">
                <a:solidFill>
                  <a:srgbClr val="FFFFFF"/>
                </a:solidFill>
                <a:latin typeface="Trebuchet MS"/>
                <a:cs typeface="Trebuchet MS"/>
              </a:rPr>
              <a:t> </a:t>
            </a:r>
            <a:r>
              <a:rPr sz="1800" spc="-900">
                <a:solidFill>
                  <a:srgbClr val="FFFFFF"/>
                </a:solidFill>
                <a:latin typeface="Trebuchet MS"/>
                <a:cs typeface="Trebuchet MS"/>
              </a:rPr>
              <a:t>y</a:t>
            </a:r>
            <a:r>
              <a:rPr sz="1800" spc="-37" baseline="53240">
                <a:latin typeface="Trebuchet MS"/>
                <a:cs typeface="Trebuchet MS"/>
              </a:rPr>
              <a:t>-</a:t>
            </a:r>
            <a:r>
              <a:rPr sz="1800" spc="-240" baseline="53240">
                <a:latin typeface="Trebuchet MS"/>
                <a:cs typeface="Trebuchet MS"/>
              </a:rPr>
              <a:t>6</a:t>
            </a:r>
            <a:r>
              <a:rPr sz="1800" spc="-720">
                <a:solidFill>
                  <a:srgbClr val="FFFFFF"/>
                </a:solidFill>
                <a:latin typeface="Trebuchet MS"/>
                <a:cs typeface="Trebuchet MS"/>
              </a:rPr>
              <a:t>o</a:t>
            </a:r>
            <a:r>
              <a:rPr sz="1800" spc="179" baseline="53240">
                <a:latin typeface="Trebuchet MS"/>
                <a:cs typeface="Trebuchet MS"/>
              </a:rPr>
              <a:t>6</a:t>
            </a:r>
            <a:r>
              <a:rPr sz="1800" spc="55">
                <a:solidFill>
                  <a:srgbClr val="FFFFFF"/>
                </a:solidFill>
                <a:latin typeface="Trebuchet MS"/>
                <a:cs typeface="Trebuchet MS"/>
              </a:rPr>
              <a:t>u</a:t>
            </a:r>
            <a:r>
              <a:rPr sz="1800" spc="-15">
                <a:solidFill>
                  <a:srgbClr val="FFFFFF"/>
                </a:solidFill>
                <a:latin typeface="Trebuchet MS"/>
                <a:cs typeface="Trebuchet MS"/>
              </a:rPr>
              <a:t> </a:t>
            </a:r>
            <a:r>
              <a:rPr sz="1800">
                <a:solidFill>
                  <a:srgbClr val="FFFFFF"/>
                </a:solidFill>
                <a:latin typeface="Trebuchet MS"/>
                <a:cs typeface="Trebuchet MS"/>
              </a:rPr>
              <a:t>see</a:t>
            </a:r>
            <a:r>
              <a:rPr sz="1800" spc="-80">
                <a:solidFill>
                  <a:srgbClr val="FFFFFF"/>
                </a:solidFill>
                <a:latin typeface="Trebuchet MS"/>
                <a:cs typeface="Trebuchet MS"/>
              </a:rPr>
              <a:t> </a:t>
            </a:r>
            <a:r>
              <a:rPr sz="1800" spc="15">
                <a:solidFill>
                  <a:srgbClr val="FFFFFF"/>
                </a:solidFill>
                <a:latin typeface="Trebuchet MS"/>
                <a:cs typeface="Trebuchet MS"/>
              </a:rPr>
              <a:t>a </a:t>
            </a:r>
            <a:r>
              <a:rPr sz="1800" spc="-10">
                <a:solidFill>
                  <a:srgbClr val="FFFFFF"/>
                </a:solidFill>
                <a:latin typeface="Trebuchet MS"/>
                <a:cs typeface="Trebuchet MS"/>
              </a:rPr>
              <a:t>problem</a:t>
            </a:r>
            <a:endParaRPr sz="1800">
              <a:latin typeface="Trebuchet MS"/>
              <a:cs typeface="Trebuchet MS"/>
            </a:endParaRPr>
          </a:p>
          <a:p>
            <a:pPr marL="547370">
              <a:lnSpc>
                <a:spcPts val="2120"/>
              </a:lnSpc>
            </a:pPr>
            <a:r>
              <a:rPr sz="1800" spc="-10">
                <a:solidFill>
                  <a:srgbClr val="FFFFFF"/>
                </a:solidFill>
                <a:latin typeface="Trebuchet MS"/>
                <a:cs typeface="Trebuchet MS"/>
              </a:rPr>
              <a:t>here?</a:t>
            </a:r>
            <a:endParaRPr sz="1800">
              <a:latin typeface="Trebuchet MS"/>
              <a:cs typeface="Trebuchet MS"/>
            </a:endParaRPr>
          </a:p>
        </p:txBody>
      </p:sp>
      <p:sp>
        <p:nvSpPr>
          <p:cNvPr id="97" name="object 97"/>
          <p:cNvSpPr txBox="1"/>
          <p:nvPr/>
        </p:nvSpPr>
        <p:spPr>
          <a:xfrm>
            <a:off x="5321934" y="5948736"/>
            <a:ext cx="1849755" cy="434975"/>
          </a:xfrm>
          <a:prstGeom prst="rect">
            <a:avLst/>
          </a:prstGeom>
        </p:spPr>
        <p:txBody>
          <a:bodyPr vert="horz" wrap="square" lIns="0" tIns="0" rIns="0" bIns="0" rtlCol="0">
            <a:spAutoFit/>
          </a:bodyPr>
          <a:lstStyle/>
          <a:p>
            <a:pPr marL="12700">
              <a:lnSpc>
                <a:spcPts val="2225"/>
              </a:lnSpc>
            </a:pPr>
            <a:r>
              <a:rPr sz="4125" spc="127" baseline="-21212">
                <a:latin typeface="Cambria Math"/>
                <a:cs typeface="Cambria Math"/>
              </a:rPr>
              <a:t>𝑊</a:t>
            </a:r>
            <a:r>
              <a:rPr sz="2000" spc="85">
                <a:latin typeface="Cambria Math"/>
                <a:cs typeface="Cambria Math"/>
              </a:rPr>
              <a:t>𝐹𝑃32</a:t>
            </a:r>
            <a:r>
              <a:rPr sz="4125" spc="127" baseline="-21212">
                <a:latin typeface="Cambria Math"/>
                <a:cs typeface="Cambria Math"/>
              </a:rPr>
              <a:t>𝑐</a:t>
            </a:r>
            <a:r>
              <a:rPr sz="2000" spc="85">
                <a:latin typeface="Cambria Math"/>
                <a:cs typeface="Cambria Math"/>
              </a:rPr>
              <a:t>𝐹𝑃32</a:t>
            </a:r>
            <a:endParaRPr sz="2000">
              <a:latin typeface="Cambria Math"/>
              <a:cs typeface="Cambria Math"/>
            </a:endParaRPr>
          </a:p>
        </p:txBody>
      </p:sp>
      <p:sp>
        <p:nvSpPr>
          <p:cNvPr id="98" name="object 98"/>
          <p:cNvSpPr txBox="1"/>
          <p:nvPr/>
        </p:nvSpPr>
        <p:spPr>
          <a:xfrm>
            <a:off x="7404481" y="5948736"/>
            <a:ext cx="1283970" cy="434975"/>
          </a:xfrm>
          <a:prstGeom prst="rect">
            <a:avLst/>
          </a:prstGeom>
        </p:spPr>
        <p:txBody>
          <a:bodyPr vert="horz" wrap="square" lIns="0" tIns="0" rIns="0" bIns="0" rtlCol="0">
            <a:spAutoFit/>
          </a:bodyPr>
          <a:lstStyle/>
          <a:p>
            <a:pPr marL="12700">
              <a:lnSpc>
                <a:spcPts val="2225"/>
              </a:lnSpc>
            </a:pPr>
            <a:r>
              <a:rPr sz="4125" baseline="-21212">
                <a:latin typeface="Cambria Math"/>
                <a:cs typeface="Cambria Math"/>
              </a:rPr>
              <a:t>=</a:t>
            </a:r>
            <a:r>
              <a:rPr sz="4125" spc="307" baseline="-21212">
                <a:latin typeface="Cambria Math"/>
                <a:cs typeface="Cambria Math"/>
              </a:rPr>
              <a:t> </a:t>
            </a:r>
            <a:r>
              <a:rPr sz="4125" spc="135" baseline="-21212">
                <a:latin typeface="Cambria Math"/>
                <a:cs typeface="Cambria Math"/>
              </a:rPr>
              <a:t>𝑊</a:t>
            </a:r>
            <a:r>
              <a:rPr sz="2000" spc="90">
                <a:latin typeface="Cambria Math"/>
                <a:cs typeface="Cambria Math"/>
              </a:rPr>
              <a:t>𝐼𝑛𝑡8</a:t>
            </a:r>
            <a:endParaRPr sz="2000">
              <a:latin typeface="Cambria Math"/>
              <a:cs typeface="Cambria Math"/>
            </a:endParaRPr>
          </a:p>
        </p:txBody>
      </p:sp>
      <p:sp>
        <p:nvSpPr>
          <p:cNvPr id="99" name="object 99"/>
          <p:cNvSpPr txBox="1"/>
          <p:nvPr/>
        </p:nvSpPr>
        <p:spPr>
          <a:xfrm>
            <a:off x="4187571" y="6005140"/>
            <a:ext cx="1002030" cy="378460"/>
          </a:xfrm>
          <a:prstGeom prst="rect">
            <a:avLst/>
          </a:prstGeom>
        </p:spPr>
        <p:txBody>
          <a:bodyPr vert="horz" wrap="square" lIns="0" tIns="0" rIns="0" bIns="0" rtlCol="0">
            <a:spAutoFit/>
          </a:bodyPr>
          <a:lstStyle/>
          <a:p>
            <a:pPr marL="12700">
              <a:lnSpc>
                <a:spcPts val="2810"/>
              </a:lnSpc>
            </a:pPr>
            <a:r>
              <a:rPr sz="2750" spc="-10">
                <a:latin typeface="Cambria Math"/>
                <a:cs typeface="Cambria Math"/>
              </a:rPr>
              <a:t>𝑟𝑜𝑢𝑛𝑑</a:t>
            </a:r>
            <a:endParaRPr sz="2750">
              <a:latin typeface="Cambria Math"/>
              <a:cs typeface="Cambria Math"/>
            </a:endParaRPr>
          </a:p>
        </p:txBody>
      </p:sp>
      <p:sp>
        <p:nvSpPr>
          <p:cNvPr id="100" name="object 100"/>
          <p:cNvSpPr txBox="1"/>
          <p:nvPr/>
        </p:nvSpPr>
        <p:spPr>
          <a:xfrm>
            <a:off x="292100" y="6024661"/>
            <a:ext cx="3543300" cy="613410"/>
          </a:xfrm>
          <a:prstGeom prst="rect">
            <a:avLst/>
          </a:prstGeom>
        </p:spPr>
        <p:txBody>
          <a:bodyPr vert="horz" wrap="square" lIns="0" tIns="0" rIns="0" bIns="0" rtlCol="0">
            <a:spAutoFit/>
          </a:bodyPr>
          <a:lstStyle/>
          <a:p>
            <a:pPr marL="148590">
              <a:lnSpc>
                <a:spcPts val="2360"/>
              </a:lnSpc>
            </a:pPr>
            <a:r>
              <a:rPr sz="2000">
                <a:latin typeface="Trebuchet MS"/>
                <a:cs typeface="Trebuchet MS"/>
              </a:rPr>
              <a:t>If</a:t>
            </a:r>
            <a:r>
              <a:rPr sz="2000" spc="-120">
                <a:latin typeface="Trebuchet MS"/>
                <a:cs typeface="Trebuchet MS"/>
              </a:rPr>
              <a:t> </a:t>
            </a:r>
            <a:r>
              <a:rPr sz="2000" spc="-45">
                <a:latin typeface="Trebuchet MS"/>
                <a:cs typeface="Trebuchet MS"/>
              </a:rPr>
              <a:t>we</a:t>
            </a:r>
            <a:r>
              <a:rPr sz="2000" spc="-75">
                <a:latin typeface="Trebuchet MS"/>
                <a:cs typeface="Trebuchet MS"/>
              </a:rPr>
              <a:t> </a:t>
            </a:r>
            <a:r>
              <a:rPr sz="2000" spc="65">
                <a:latin typeface="Trebuchet MS"/>
                <a:cs typeface="Trebuchet MS"/>
              </a:rPr>
              <a:t>bring</a:t>
            </a:r>
            <a:r>
              <a:rPr sz="2000" spc="-105">
                <a:latin typeface="Trebuchet MS"/>
                <a:cs typeface="Trebuchet MS"/>
              </a:rPr>
              <a:t> </a:t>
            </a:r>
            <a:r>
              <a:rPr sz="2000" spc="90">
                <a:latin typeface="Trebuchet MS"/>
                <a:cs typeface="Trebuchet MS"/>
              </a:rPr>
              <a:t>back</a:t>
            </a:r>
            <a:r>
              <a:rPr sz="2000" spc="-125">
                <a:latin typeface="Trebuchet MS"/>
                <a:cs typeface="Trebuchet MS"/>
              </a:rPr>
              <a:t> </a:t>
            </a:r>
            <a:r>
              <a:rPr sz="2000">
                <a:latin typeface="Trebuchet MS"/>
                <a:cs typeface="Trebuchet MS"/>
              </a:rPr>
              <a:t>the</a:t>
            </a:r>
            <a:r>
              <a:rPr sz="2000" spc="-75">
                <a:latin typeface="Trebuchet MS"/>
                <a:cs typeface="Trebuchet MS"/>
              </a:rPr>
              <a:t> </a:t>
            </a:r>
            <a:r>
              <a:rPr sz="2000" spc="-10">
                <a:latin typeface="Trebuchet MS"/>
                <a:cs typeface="Trebuchet MS"/>
              </a:rPr>
              <a:t>formula:</a:t>
            </a:r>
            <a:endParaRPr sz="2000">
              <a:latin typeface="Trebuchet MS"/>
              <a:cs typeface="Trebuchet MS"/>
            </a:endParaRPr>
          </a:p>
          <a:p>
            <a:pPr marL="12700">
              <a:lnSpc>
                <a:spcPct val="100000"/>
              </a:lnSpc>
              <a:spcBef>
                <a:spcPts val="985"/>
              </a:spcBef>
            </a:pPr>
            <a:r>
              <a:rPr sz="1100" cap="small" spc="-10">
                <a:solidFill>
                  <a:srgbClr val="7E7E7E"/>
                </a:solidFill>
                <a:latin typeface="Trebuchet MS"/>
                <a:cs typeface="Trebuchet MS"/>
              </a:rPr>
              <a:t>Protopapas</a:t>
            </a:r>
            <a:endParaRPr sz="1100">
              <a:latin typeface="Trebuchet MS"/>
              <a:cs typeface="Trebuchet MS"/>
            </a:endParaRPr>
          </a:p>
        </p:txBody>
      </p:sp>
      <p:sp>
        <p:nvSpPr>
          <p:cNvPr id="101" name="object 101"/>
          <p:cNvSpPr txBox="1">
            <a:spLocks noGrp="1"/>
          </p:cNvSpPr>
          <p:nvPr>
            <p:ph type="sldNum" sz="quarter" idx="7"/>
          </p:nvPr>
        </p:nvSpPr>
        <p:spPr>
          <a:prstGeom prst="rect">
            <a:avLst/>
          </a:prstGeom>
        </p:spPr>
        <p:txBody>
          <a:bodyPr vert="horz" wrap="square" lIns="0" tIns="0" rIns="0" bIns="0" rtlCol="0">
            <a:spAutoFit/>
          </a:bodyPr>
          <a:lstStyle/>
          <a:p>
            <a:pPr marL="83820">
              <a:lnSpc>
                <a:spcPct val="100000"/>
              </a:lnSpc>
            </a:pPr>
            <a:r>
              <a:rPr spc="90"/>
              <a:t>80</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4" name="object 4"/>
          <p:cNvSpPr txBox="1"/>
          <p:nvPr/>
        </p:nvSpPr>
        <p:spPr>
          <a:xfrm>
            <a:off x="428307" y="1007110"/>
            <a:ext cx="9086215"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Let’s</a:t>
            </a:r>
            <a:r>
              <a:rPr sz="2750" spc="-95">
                <a:solidFill>
                  <a:srgbClr val="464646"/>
                </a:solidFill>
                <a:latin typeface="Trebuchet MS"/>
                <a:cs typeface="Trebuchet MS"/>
              </a:rPr>
              <a:t> </a:t>
            </a:r>
            <a:r>
              <a:rPr sz="2750" spc="75">
                <a:solidFill>
                  <a:srgbClr val="464646"/>
                </a:solidFill>
                <a:latin typeface="Trebuchet MS"/>
                <a:cs typeface="Trebuchet MS"/>
              </a:rPr>
              <a:t>see</a:t>
            </a:r>
            <a:r>
              <a:rPr sz="2750" spc="-70">
                <a:solidFill>
                  <a:srgbClr val="464646"/>
                </a:solidFill>
                <a:latin typeface="Trebuchet MS"/>
                <a:cs typeface="Trebuchet MS"/>
              </a:rPr>
              <a:t> </a:t>
            </a:r>
            <a:r>
              <a:rPr sz="2750" spc="70">
                <a:solidFill>
                  <a:srgbClr val="464646"/>
                </a:solidFill>
                <a:latin typeface="Trebuchet MS"/>
                <a:cs typeface="Trebuchet MS"/>
              </a:rPr>
              <a:t>how</a:t>
            </a:r>
            <a:r>
              <a:rPr sz="2750" spc="-85">
                <a:solidFill>
                  <a:srgbClr val="464646"/>
                </a:solidFill>
                <a:latin typeface="Trebuchet MS"/>
                <a:cs typeface="Trebuchet MS"/>
              </a:rPr>
              <a:t> </a:t>
            </a:r>
            <a:r>
              <a:rPr sz="2750">
                <a:solidFill>
                  <a:srgbClr val="464646"/>
                </a:solidFill>
                <a:latin typeface="Trebuchet MS"/>
                <a:cs typeface="Trebuchet MS"/>
              </a:rPr>
              <a:t>the</a:t>
            </a:r>
            <a:r>
              <a:rPr sz="2750" spc="-70">
                <a:solidFill>
                  <a:srgbClr val="464646"/>
                </a:solidFill>
                <a:latin typeface="Trebuchet MS"/>
                <a:cs typeface="Trebuchet MS"/>
              </a:rPr>
              <a:t> </a:t>
            </a:r>
            <a:r>
              <a:rPr sz="2750" spc="70">
                <a:solidFill>
                  <a:srgbClr val="464646"/>
                </a:solidFill>
                <a:latin typeface="Trebuchet MS"/>
                <a:cs typeface="Trebuchet MS"/>
              </a:rPr>
              <a:t>weight</a:t>
            </a:r>
            <a:r>
              <a:rPr sz="2750" spc="-145">
                <a:solidFill>
                  <a:srgbClr val="464646"/>
                </a:solidFill>
                <a:latin typeface="Trebuchet MS"/>
                <a:cs typeface="Trebuchet MS"/>
              </a:rPr>
              <a:t> </a:t>
            </a:r>
            <a:r>
              <a:rPr sz="2750" spc="120">
                <a:solidFill>
                  <a:srgbClr val="464646"/>
                </a:solidFill>
                <a:latin typeface="Trebuchet MS"/>
                <a:cs typeface="Trebuchet MS"/>
              </a:rPr>
              <a:t>tensors</a:t>
            </a:r>
            <a:r>
              <a:rPr sz="2750" spc="-85">
                <a:solidFill>
                  <a:srgbClr val="464646"/>
                </a:solidFill>
                <a:latin typeface="Trebuchet MS"/>
                <a:cs typeface="Trebuchet MS"/>
              </a:rPr>
              <a:t> </a:t>
            </a:r>
            <a:r>
              <a:rPr sz="2750" spc="75">
                <a:solidFill>
                  <a:srgbClr val="464646"/>
                </a:solidFill>
                <a:latin typeface="Trebuchet MS"/>
                <a:cs typeface="Trebuchet MS"/>
              </a:rPr>
              <a:t>look</a:t>
            </a:r>
            <a:r>
              <a:rPr sz="2750" spc="-75">
                <a:solidFill>
                  <a:srgbClr val="464646"/>
                </a:solidFill>
                <a:latin typeface="Trebuchet MS"/>
                <a:cs typeface="Trebuchet MS"/>
              </a:rPr>
              <a:t> </a:t>
            </a:r>
            <a:r>
              <a:rPr sz="2750" spc="55">
                <a:solidFill>
                  <a:srgbClr val="464646"/>
                </a:solidFill>
                <a:latin typeface="Trebuchet MS"/>
                <a:cs typeface="Trebuchet MS"/>
              </a:rPr>
              <a:t>like</a:t>
            </a:r>
            <a:r>
              <a:rPr sz="2750" spc="-150">
                <a:solidFill>
                  <a:srgbClr val="464646"/>
                </a:solidFill>
                <a:latin typeface="Trebuchet MS"/>
                <a:cs typeface="Trebuchet MS"/>
              </a:rPr>
              <a:t> </a:t>
            </a:r>
            <a:r>
              <a:rPr sz="2750" spc="135">
                <a:solidFill>
                  <a:srgbClr val="464646"/>
                </a:solidFill>
                <a:latin typeface="Trebuchet MS"/>
                <a:cs typeface="Trebuchet MS"/>
              </a:rPr>
              <a:t>on</a:t>
            </a:r>
            <a:r>
              <a:rPr sz="2750" spc="-105">
                <a:solidFill>
                  <a:srgbClr val="464646"/>
                </a:solidFill>
                <a:latin typeface="Trebuchet MS"/>
                <a:cs typeface="Trebuchet MS"/>
              </a:rPr>
              <a:t> </a:t>
            </a:r>
            <a:r>
              <a:rPr sz="2750">
                <a:solidFill>
                  <a:srgbClr val="464646"/>
                </a:solidFill>
                <a:latin typeface="Trebuchet MS"/>
                <a:cs typeface="Trebuchet MS"/>
              </a:rPr>
              <a:t>the</a:t>
            </a:r>
            <a:r>
              <a:rPr sz="2750" spc="-70">
                <a:solidFill>
                  <a:srgbClr val="464646"/>
                </a:solidFill>
                <a:latin typeface="Trebuchet MS"/>
                <a:cs typeface="Trebuchet MS"/>
              </a:rPr>
              <a:t> </a:t>
            </a:r>
            <a:r>
              <a:rPr sz="2750" spc="-10">
                <a:solidFill>
                  <a:srgbClr val="464646"/>
                </a:solidFill>
                <a:latin typeface="Trebuchet MS"/>
                <a:cs typeface="Trebuchet MS"/>
              </a:rPr>
              <a:t>graph.</a:t>
            </a:r>
            <a:endParaRPr sz="2750">
              <a:latin typeface="Trebuchet MS"/>
              <a:cs typeface="Trebuchet MS"/>
            </a:endParaRPr>
          </a:p>
        </p:txBody>
      </p:sp>
      <p:grpSp>
        <p:nvGrpSpPr>
          <p:cNvPr id="5" name="object 5"/>
          <p:cNvGrpSpPr/>
          <p:nvPr/>
        </p:nvGrpSpPr>
        <p:grpSpPr>
          <a:xfrm>
            <a:off x="2980308" y="5874372"/>
            <a:ext cx="855980" cy="295910"/>
            <a:chOff x="2980308" y="5874372"/>
            <a:chExt cx="855980" cy="295910"/>
          </a:xfrm>
        </p:grpSpPr>
        <p:sp>
          <p:nvSpPr>
            <p:cNvPr id="6" name="object 6"/>
            <p:cNvSpPr/>
            <p:nvPr/>
          </p:nvSpPr>
          <p:spPr>
            <a:xfrm>
              <a:off x="2980308" y="5932589"/>
              <a:ext cx="314325" cy="237490"/>
            </a:xfrm>
            <a:custGeom>
              <a:avLst/>
              <a:gdLst/>
              <a:ahLst/>
              <a:cxnLst/>
              <a:rect l="l" t="t" r="r" b="b"/>
              <a:pathLst>
                <a:path w="314325" h="237489">
                  <a:moveTo>
                    <a:pt x="314070" y="0"/>
                  </a:moveTo>
                  <a:lnTo>
                    <a:pt x="243713" y="0"/>
                  </a:lnTo>
                  <a:lnTo>
                    <a:pt x="241808" y="8432"/>
                  </a:lnTo>
                  <a:lnTo>
                    <a:pt x="253238" y="10261"/>
                  </a:lnTo>
                  <a:lnTo>
                    <a:pt x="258953" y="16002"/>
                  </a:lnTo>
                  <a:lnTo>
                    <a:pt x="258953" y="30568"/>
                  </a:lnTo>
                  <a:lnTo>
                    <a:pt x="257556" y="36449"/>
                  </a:lnTo>
                  <a:lnTo>
                    <a:pt x="248920" y="56045"/>
                  </a:lnTo>
                  <a:lnTo>
                    <a:pt x="176530" y="195834"/>
                  </a:lnTo>
                  <a:lnTo>
                    <a:pt x="174879" y="195834"/>
                  </a:lnTo>
                  <a:lnTo>
                    <a:pt x="176307" y="130491"/>
                  </a:lnTo>
                  <a:lnTo>
                    <a:pt x="176403" y="0"/>
                  </a:lnTo>
                  <a:lnTo>
                    <a:pt x="150368" y="0"/>
                  </a:lnTo>
                  <a:lnTo>
                    <a:pt x="55245" y="195834"/>
                  </a:lnTo>
                  <a:lnTo>
                    <a:pt x="53467" y="195834"/>
                  </a:lnTo>
                  <a:lnTo>
                    <a:pt x="53721" y="159867"/>
                  </a:lnTo>
                  <a:lnTo>
                    <a:pt x="53641" y="136074"/>
                  </a:lnTo>
                  <a:lnTo>
                    <a:pt x="51943" y="55930"/>
                  </a:lnTo>
                  <a:lnTo>
                    <a:pt x="51816" y="35217"/>
                  </a:lnTo>
                  <a:lnTo>
                    <a:pt x="71755" y="8432"/>
                  </a:lnTo>
                  <a:lnTo>
                    <a:pt x="73660" y="0"/>
                  </a:lnTo>
                  <a:lnTo>
                    <a:pt x="1905" y="0"/>
                  </a:lnTo>
                  <a:lnTo>
                    <a:pt x="0" y="8432"/>
                  </a:lnTo>
                  <a:lnTo>
                    <a:pt x="4826" y="9118"/>
                  </a:lnTo>
                  <a:lnTo>
                    <a:pt x="8509" y="10604"/>
                  </a:lnTo>
                  <a:lnTo>
                    <a:pt x="28575" y="237121"/>
                  </a:lnTo>
                  <a:lnTo>
                    <a:pt x="55626" y="237121"/>
                  </a:lnTo>
                  <a:lnTo>
                    <a:pt x="147701" y="47320"/>
                  </a:lnTo>
                  <a:lnTo>
                    <a:pt x="149352" y="47320"/>
                  </a:lnTo>
                  <a:lnTo>
                    <a:pt x="148685" y="63762"/>
                  </a:lnTo>
                  <a:lnTo>
                    <a:pt x="147923" y="95685"/>
                  </a:lnTo>
                  <a:lnTo>
                    <a:pt x="147828" y="237121"/>
                  </a:lnTo>
                  <a:lnTo>
                    <a:pt x="174371" y="237121"/>
                  </a:lnTo>
                  <a:lnTo>
                    <a:pt x="277749" y="46977"/>
                  </a:lnTo>
                  <a:lnTo>
                    <a:pt x="283462" y="36788"/>
                  </a:lnTo>
                  <a:lnTo>
                    <a:pt x="312166" y="8432"/>
                  </a:lnTo>
                  <a:lnTo>
                    <a:pt x="314070" y="0"/>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3330828" y="5874372"/>
              <a:ext cx="505206" cy="165760"/>
            </a:xfrm>
            <a:prstGeom prst="rect">
              <a:avLst/>
            </a:prstGeom>
          </p:spPr>
        </p:pic>
      </p:grpSp>
      <p:sp>
        <p:nvSpPr>
          <p:cNvPr id="8" name="object 8"/>
          <p:cNvSpPr/>
          <p:nvPr/>
        </p:nvSpPr>
        <p:spPr>
          <a:xfrm>
            <a:off x="3996816" y="6091072"/>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sp>
        <p:nvSpPr>
          <p:cNvPr id="9" name="object 9"/>
          <p:cNvSpPr/>
          <p:nvPr/>
        </p:nvSpPr>
        <p:spPr>
          <a:xfrm>
            <a:off x="3996816" y="6019660"/>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grpSp>
        <p:nvGrpSpPr>
          <p:cNvPr id="10" name="object 10"/>
          <p:cNvGrpSpPr/>
          <p:nvPr/>
        </p:nvGrpSpPr>
        <p:grpSpPr>
          <a:xfrm>
            <a:off x="4338954" y="5660720"/>
            <a:ext cx="3667760" cy="807085"/>
            <a:chOff x="4338954" y="5660720"/>
            <a:chExt cx="3667760" cy="807085"/>
          </a:xfrm>
        </p:grpSpPr>
        <p:pic>
          <p:nvPicPr>
            <p:cNvPr id="11" name="object 11"/>
            <p:cNvPicPr/>
            <p:nvPr/>
          </p:nvPicPr>
          <p:blipFill>
            <a:blip r:embed="rId4" cstate="print"/>
            <a:stretch>
              <a:fillRect/>
            </a:stretch>
          </p:blipFill>
          <p:spPr>
            <a:xfrm>
              <a:off x="4338954" y="5918822"/>
              <a:ext cx="1121791" cy="326440"/>
            </a:xfrm>
            <a:prstGeom prst="rect">
              <a:avLst/>
            </a:prstGeom>
          </p:spPr>
        </p:pic>
        <p:sp>
          <p:nvSpPr>
            <p:cNvPr id="12" name="object 12"/>
            <p:cNvSpPr/>
            <p:nvPr/>
          </p:nvSpPr>
          <p:spPr>
            <a:xfrm>
              <a:off x="5472684" y="5660720"/>
              <a:ext cx="2533650" cy="412115"/>
            </a:xfrm>
            <a:custGeom>
              <a:avLst/>
              <a:gdLst/>
              <a:ahLst/>
              <a:cxnLst/>
              <a:rect l="l" t="t" r="r" b="b"/>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5486780" y="6159271"/>
              <a:ext cx="1212310" cy="249008"/>
            </a:xfrm>
            <a:prstGeom prst="rect">
              <a:avLst/>
            </a:prstGeom>
          </p:spPr>
        </p:pic>
        <p:sp>
          <p:nvSpPr>
            <p:cNvPr id="14" name="object 14"/>
            <p:cNvSpPr/>
            <p:nvPr/>
          </p:nvSpPr>
          <p:spPr>
            <a:xfrm>
              <a:off x="6750304" y="6135674"/>
              <a:ext cx="1220470" cy="332105"/>
            </a:xfrm>
            <a:custGeom>
              <a:avLst/>
              <a:gdLst/>
              <a:ahLst/>
              <a:cxnLst/>
              <a:rect l="l" t="t" r="r" b="b"/>
              <a:pathLst>
                <a:path w="1220470" h="332104">
                  <a:moveTo>
                    <a:pt x="108712" y="18897"/>
                  </a:moveTo>
                  <a:lnTo>
                    <a:pt x="104140" y="5651"/>
                  </a:lnTo>
                  <a:lnTo>
                    <a:pt x="80441" y="14198"/>
                  </a:lnTo>
                  <a:lnTo>
                    <a:pt x="59664" y="26581"/>
                  </a:lnTo>
                  <a:lnTo>
                    <a:pt x="26924" y="62865"/>
                  </a:lnTo>
                  <a:lnTo>
                    <a:pt x="6743" y="111379"/>
                  </a:lnTo>
                  <a:lnTo>
                    <a:pt x="88" y="167233"/>
                  </a:lnTo>
                  <a:lnTo>
                    <a:pt x="0" y="168960"/>
                  </a:lnTo>
                  <a:lnTo>
                    <a:pt x="1676" y="198958"/>
                  </a:lnTo>
                  <a:lnTo>
                    <a:pt x="15100" y="251993"/>
                  </a:lnTo>
                  <a:lnTo>
                    <a:pt x="41694" y="295033"/>
                  </a:lnTo>
                  <a:lnTo>
                    <a:pt x="80365" y="323557"/>
                  </a:lnTo>
                  <a:lnTo>
                    <a:pt x="104140" y="332092"/>
                  </a:lnTo>
                  <a:lnTo>
                    <a:pt x="108204" y="318833"/>
                  </a:lnTo>
                  <a:lnTo>
                    <a:pt x="89649" y="310603"/>
                  </a:lnTo>
                  <a:lnTo>
                    <a:pt x="73621" y="299135"/>
                  </a:lnTo>
                  <a:lnTo>
                    <a:pt x="49149" y="266522"/>
                  </a:lnTo>
                  <a:lnTo>
                    <a:pt x="34569" y="222173"/>
                  </a:lnTo>
                  <a:lnTo>
                    <a:pt x="29781" y="168960"/>
                  </a:lnTo>
                  <a:lnTo>
                    <a:pt x="29718" y="167233"/>
                  </a:lnTo>
                  <a:lnTo>
                    <a:pt x="30924" y="139395"/>
                  </a:lnTo>
                  <a:lnTo>
                    <a:pt x="40640" y="91084"/>
                  </a:lnTo>
                  <a:lnTo>
                    <a:pt x="60147" y="52959"/>
                  </a:lnTo>
                  <a:lnTo>
                    <a:pt x="89916" y="27101"/>
                  </a:lnTo>
                  <a:lnTo>
                    <a:pt x="108712" y="18897"/>
                  </a:lnTo>
                  <a:close/>
                </a:path>
                <a:path w="1220470" h="332104">
                  <a:moveTo>
                    <a:pt x="448691" y="34785"/>
                  </a:moveTo>
                  <a:lnTo>
                    <a:pt x="378333" y="34785"/>
                  </a:lnTo>
                  <a:lnTo>
                    <a:pt x="376428" y="43218"/>
                  </a:lnTo>
                  <a:lnTo>
                    <a:pt x="387985" y="45046"/>
                  </a:lnTo>
                  <a:lnTo>
                    <a:pt x="393700" y="50787"/>
                  </a:lnTo>
                  <a:lnTo>
                    <a:pt x="393700" y="65354"/>
                  </a:lnTo>
                  <a:lnTo>
                    <a:pt x="392176" y="71234"/>
                  </a:lnTo>
                  <a:lnTo>
                    <a:pt x="383540" y="90830"/>
                  </a:lnTo>
                  <a:lnTo>
                    <a:pt x="311277" y="230619"/>
                  </a:lnTo>
                  <a:lnTo>
                    <a:pt x="309499" y="230619"/>
                  </a:lnTo>
                  <a:lnTo>
                    <a:pt x="310921" y="165277"/>
                  </a:lnTo>
                  <a:lnTo>
                    <a:pt x="311023" y="34785"/>
                  </a:lnTo>
                  <a:lnTo>
                    <a:pt x="285115" y="34785"/>
                  </a:lnTo>
                  <a:lnTo>
                    <a:pt x="189865" y="230619"/>
                  </a:lnTo>
                  <a:lnTo>
                    <a:pt x="188214" y="230619"/>
                  </a:lnTo>
                  <a:lnTo>
                    <a:pt x="188315" y="170865"/>
                  </a:lnTo>
                  <a:lnTo>
                    <a:pt x="186690" y="90716"/>
                  </a:lnTo>
                  <a:lnTo>
                    <a:pt x="186436" y="70002"/>
                  </a:lnTo>
                  <a:lnTo>
                    <a:pt x="206375" y="43218"/>
                  </a:lnTo>
                  <a:lnTo>
                    <a:pt x="208280" y="34785"/>
                  </a:lnTo>
                  <a:lnTo>
                    <a:pt x="136525" y="34785"/>
                  </a:lnTo>
                  <a:lnTo>
                    <a:pt x="134620" y="43218"/>
                  </a:lnTo>
                  <a:lnTo>
                    <a:pt x="139446" y="43903"/>
                  </a:lnTo>
                  <a:lnTo>
                    <a:pt x="143256" y="45389"/>
                  </a:lnTo>
                  <a:lnTo>
                    <a:pt x="163195" y="271907"/>
                  </a:lnTo>
                  <a:lnTo>
                    <a:pt x="190246" y="271907"/>
                  </a:lnTo>
                  <a:lnTo>
                    <a:pt x="282321" y="82105"/>
                  </a:lnTo>
                  <a:lnTo>
                    <a:pt x="284099" y="82105"/>
                  </a:lnTo>
                  <a:lnTo>
                    <a:pt x="283349" y="98552"/>
                  </a:lnTo>
                  <a:lnTo>
                    <a:pt x="282536" y="130479"/>
                  </a:lnTo>
                  <a:lnTo>
                    <a:pt x="282448" y="271907"/>
                  </a:lnTo>
                  <a:lnTo>
                    <a:pt x="308991" y="271907"/>
                  </a:lnTo>
                  <a:lnTo>
                    <a:pt x="412369" y="81762"/>
                  </a:lnTo>
                  <a:lnTo>
                    <a:pt x="418134" y="71577"/>
                  </a:lnTo>
                  <a:lnTo>
                    <a:pt x="446786" y="43218"/>
                  </a:lnTo>
                  <a:lnTo>
                    <a:pt x="448691" y="34785"/>
                  </a:lnTo>
                  <a:close/>
                </a:path>
                <a:path w="1220470" h="332104">
                  <a:moveTo>
                    <a:pt x="615950" y="0"/>
                  </a:moveTo>
                  <a:lnTo>
                    <a:pt x="497586" y="0"/>
                  </a:lnTo>
                  <a:lnTo>
                    <a:pt x="495655" y="8001"/>
                  </a:lnTo>
                  <a:lnTo>
                    <a:pt x="500888" y="8001"/>
                  </a:lnTo>
                  <a:lnTo>
                    <a:pt x="504444" y="8826"/>
                  </a:lnTo>
                  <a:lnTo>
                    <a:pt x="506222" y="10426"/>
                  </a:lnTo>
                  <a:lnTo>
                    <a:pt x="508127" y="12014"/>
                  </a:lnTo>
                  <a:lnTo>
                    <a:pt x="509143" y="14693"/>
                  </a:lnTo>
                  <a:lnTo>
                    <a:pt x="486029" y="126834"/>
                  </a:lnTo>
                  <a:lnTo>
                    <a:pt x="484505" y="133273"/>
                  </a:lnTo>
                  <a:lnTo>
                    <a:pt x="483362" y="138303"/>
                  </a:lnTo>
                  <a:lnTo>
                    <a:pt x="467868" y="155206"/>
                  </a:lnTo>
                  <a:lnTo>
                    <a:pt x="466471" y="162864"/>
                  </a:lnTo>
                  <a:lnTo>
                    <a:pt x="520954" y="162864"/>
                  </a:lnTo>
                  <a:lnTo>
                    <a:pt x="522605" y="155206"/>
                  </a:lnTo>
                  <a:lnTo>
                    <a:pt x="519684" y="155041"/>
                  </a:lnTo>
                  <a:lnTo>
                    <a:pt x="517474" y="154787"/>
                  </a:lnTo>
                  <a:lnTo>
                    <a:pt x="517309" y="154787"/>
                  </a:lnTo>
                  <a:lnTo>
                    <a:pt x="513334" y="153911"/>
                  </a:lnTo>
                  <a:lnTo>
                    <a:pt x="507873" y="146710"/>
                  </a:lnTo>
                  <a:lnTo>
                    <a:pt x="507974" y="141897"/>
                  </a:lnTo>
                  <a:lnTo>
                    <a:pt x="513207" y="114731"/>
                  </a:lnTo>
                  <a:lnTo>
                    <a:pt x="514350" y="109143"/>
                  </a:lnTo>
                  <a:lnTo>
                    <a:pt x="517144" y="97675"/>
                  </a:lnTo>
                  <a:lnTo>
                    <a:pt x="518287" y="92379"/>
                  </a:lnTo>
                  <a:lnTo>
                    <a:pt x="519379" y="87693"/>
                  </a:lnTo>
                  <a:lnTo>
                    <a:pt x="519430" y="87528"/>
                  </a:lnTo>
                  <a:lnTo>
                    <a:pt x="548640" y="87528"/>
                  </a:lnTo>
                  <a:lnTo>
                    <a:pt x="550926" y="87693"/>
                  </a:lnTo>
                  <a:lnTo>
                    <a:pt x="554228" y="88366"/>
                  </a:lnTo>
                  <a:lnTo>
                    <a:pt x="555498" y="89204"/>
                  </a:lnTo>
                  <a:lnTo>
                    <a:pt x="556260" y="90538"/>
                  </a:lnTo>
                  <a:lnTo>
                    <a:pt x="557149" y="91871"/>
                  </a:lnTo>
                  <a:lnTo>
                    <a:pt x="557657" y="93865"/>
                  </a:lnTo>
                  <a:lnTo>
                    <a:pt x="558165" y="99136"/>
                  </a:lnTo>
                  <a:lnTo>
                    <a:pt x="558292" y="107238"/>
                  </a:lnTo>
                  <a:lnTo>
                    <a:pt x="570484" y="107238"/>
                  </a:lnTo>
                  <a:lnTo>
                    <a:pt x="575005" y="87693"/>
                  </a:lnTo>
                  <a:lnTo>
                    <a:pt x="575043" y="87528"/>
                  </a:lnTo>
                  <a:lnTo>
                    <a:pt x="578065" y="74460"/>
                  </a:lnTo>
                  <a:lnTo>
                    <a:pt x="582549" y="55130"/>
                  </a:lnTo>
                  <a:lnTo>
                    <a:pt x="569976" y="55130"/>
                  </a:lnTo>
                  <a:lnTo>
                    <a:pt x="567690" y="59397"/>
                  </a:lnTo>
                  <a:lnTo>
                    <a:pt x="565785" y="62801"/>
                  </a:lnTo>
                  <a:lnTo>
                    <a:pt x="562737" y="67919"/>
                  </a:lnTo>
                  <a:lnTo>
                    <a:pt x="561213" y="69875"/>
                  </a:lnTo>
                  <a:lnTo>
                    <a:pt x="559562" y="71259"/>
                  </a:lnTo>
                  <a:lnTo>
                    <a:pt x="558038" y="72644"/>
                  </a:lnTo>
                  <a:lnTo>
                    <a:pt x="556260" y="73520"/>
                  </a:lnTo>
                  <a:lnTo>
                    <a:pt x="552323" y="74282"/>
                  </a:lnTo>
                  <a:lnTo>
                    <a:pt x="549910" y="74460"/>
                  </a:lnTo>
                  <a:lnTo>
                    <a:pt x="522224" y="74460"/>
                  </a:lnTo>
                  <a:lnTo>
                    <a:pt x="535927" y="13893"/>
                  </a:lnTo>
                  <a:lnTo>
                    <a:pt x="536041" y="13398"/>
                  </a:lnTo>
                  <a:lnTo>
                    <a:pt x="580644" y="13398"/>
                  </a:lnTo>
                  <a:lnTo>
                    <a:pt x="583438" y="13893"/>
                  </a:lnTo>
                  <a:lnTo>
                    <a:pt x="587502" y="15735"/>
                  </a:lnTo>
                  <a:lnTo>
                    <a:pt x="589026" y="17246"/>
                  </a:lnTo>
                  <a:lnTo>
                    <a:pt x="590042" y="19342"/>
                  </a:lnTo>
                  <a:lnTo>
                    <a:pt x="591185" y="21424"/>
                  </a:lnTo>
                  <a:lnTo>
                    <a:pt x="591947" y="24104"/>
                  </a:lnTo>
                  <a:lnTo>
                    <a:pt x="592709" y="30645"/>
                  </a:lnTo>
                  <a:lnTo>
                    <a:pt x="593217" y="34569"/>
                  </a:lnTo>
                  <a:lnTo>
                    <a:pt x="593598" y="39179"/>
                  </a:lnTo>
                  <a:lnTo>
                    <a:pt x="607060" y="39179"/>
                  </a:lnTo>
                  <a:lnTo>
                    <a:pt x="612787" y="13893"/>
                  </a:lnTo>
                  <a:lnTo>
                    <a:pt x="612902" y="13398"/>
                  </a:lnTo>
                  <a:lnTo>
                    <a:pt x="615950" y="0"/>
                  </a:lnTo>
                  <a:close/>
                </a:path>
                <a:path w="1220470" h="332104">
                  <a:moveTo>
                    <a:pt x="773049" y="47967"/>
                  </a:moveTo>
                  <a:lnTo>
                    <a:pt x="764641" y="13817"/>
                  </a:lnTo>
                  <a:lnTo>
                    <a:pt x="762762" y="11785"/>
                  </a:lnTo>
                  <a:lnTo>
                    <a:pt x="753110" y="5676"/>
                  </a:lnTo>
                  <a:lnTo>
                    <a:pt x="747649" y="3606"/>
                  </a:lnTo>
                  <a:lnTo>
                    <a:pt x="747649" y="30302"/>
                  </a:lnTo>
                  <a:lnTo>
                    <a:pt x="747649" y="45542"/>
                  </a:lnTo>
                  <a:lnTo>
                    <a:pt x="746887" y="51193"/>
                  </a:lnTo>
                  <a:lnTo>
                    <a:pt x="743585" y="61569"/>
                  </a:lnTo>
                  <a:lnTo>
                    <a:pt x="740918" y="66090"/>
                  </a:lnTo>
                  <a:lnTo>
                    <a:pt x="736981" y="69938"/>
                  </a:lnTo>
                  <a:lnTo>
                    <a:pt x="733171" y="73799"/>
                  </a:lnTo>
                  <a:lnTo>
                    <a:pt x="727964" y="76771"/>
                  </a:lnTo>
                  <a:lnTo>
                    <a:pt x="715010" y="80949"/>
                  </a:lnTo>
                  <a:lnTo>
                    <a:pt x="706882" y="81915"/>
                  </a:lnTo>
                  <a:lnTo>
                    <a:pt x="697103" y="81749"/>
                  </a:lnTo>
                  <a:lnTo>
                    <a:pt x="682117" y="81749"/>
                  </a:lnTo>
                  <a:lnTo>
                    <a:pt x="697992" y="13817"/>
                  </a:lnTo>
                  <a:lnTo>
                    <a:pt x="723480" y="13817"/>
                  </a:lnTo>
                  <a:lnTo>
                    <a:pt x="747649" y="30302"/>
                  </a:lnTo>
                  <a:lnTo>
                    <a:pt x="747649" y="3606"/>
                  </a:lnTo>
                  <a:lnTo>
                    <a:pt x="747268" y="3454"/>
                  </a:lnTo>
                  <a:lnTo>
                    <a:pt x="733298" y="685"/>
                  </a:lnTo>
                  <a:lnTo>
                    <a:pt x="725297" y="0"/>
                  </a:lnTo>
                  <a:lnTo>
                    <a:pt x="659511" y="0"/>
                  </a:lnTo>
                  <a:lnTo>
                    <a:pt x="657580" y="8001"/>
                  </a:lnTo>
                  <a:lnTo>
                    <a:pt x="662813" y="8001"/>
                  </a:lnTo>
                  <a:lnTo>
                    <a:pt x="666369" y="8826"/>
                  </a:lnTo>
                  <a:lnTo>
                    <a:pt x="668147" y="10426"/>
                  </a:lnTo>
                  <a:lnTo>
                    <a:pt x="670052" y="12014"/>
                  </a:lnTo>
                  <a:lnTo>
                    <a:pt x="671068" y="14693"/>
                  </a:lnTo>
                  <a:lnTo>
                    <a:pt x="671068" y="20307"/>
                  </a:lnTo>
                  <a:lnTo>
                    <a:pt x="670814" y="22644"/>
                  </a:lnTo>
                  <a:lnTo>
                    <a:pt x="647954" y="126834"/>
                  </a:lnTo>
                  <a:lnTo>
                    <a:pt x="646430" y="133273"/>
                  </a:lnTo>
                  <a:lnTo>
                    <a:pt x="645287" y="138303"/>
                  </a:lnTo>
                  <a:lnTo>
                    <a:pt x="629793" y="155206"/>
                  </a:lnTo>
                  <a:lnTo>
                    <a:pt x="628396" y="162864"/>
                  </a:lnTo>
                  <a:lnTo>
                    <a:pt x="682879" y="162864"/>
                  </a:lnTo>
                  <a:lnTo>
                    <a:pt x="684530" y="155206"/>
                  </a:lnTo>
                  <a:lnTo>
                    <a:pt x="681609" y="155041"/>
                  </a:lnTo>
                  <a:lnTo>
                    <a:pt x="679399" y="154787"/>
                  </a:lnTo>
                  <a:lnTo>
                    <a:pt x="679234" y="154787"/>
                  </a:lnTo>
                  <a:lnTo>
                    <a:pt x="675259" y="153911"/>
                  </a:lnTo>
                  <a:lnTo>
                    <a:pt x="669798" y="146710"/>
                  </a:lnTo>
                  <a:lnTo>
                    <a:pt x="669899" y="141897"/>
                  </a:lnTo>
                  <a:lnTo>
                    <a:pt x="670052" y="140208"/>
                  </a:lnTo>
                  <a:lnTo>
                    <a:pt x="670814" y="136309"/>
                  </a:lnTo>
                  <a:lnTo>
                    <a:pt x="671449" y="132422"/>
                  </a:lnTo>
                  <a:lnTo>
                    <a:pt x="672338" y="128104"/>
                  </a:lnTo>
                  <a:lnTo>
                    <a:pt x="673227" y="123380"/>
                  </a:lnTo>
                  <a:lnTo>
                    <a:pt x="674243" y="118643"/>
                  </a:lnTo>
                  <a:lnTo>
                    <a:pt x="675386" y="113728"/>
                  </a:lnTo>
                  <a:lnTo>
                    <a:pt x="677672" y="103517"/>
                  </a:lnTo>
                  <a:lnTo>
                    <a:pt x="678815" y="98780"/>
                  </a:lnTo>
                  <a:lnTo>
                    <a:pt x="679627" y="94767"/>
                  </a:lnTo>
                  <a:lnTo>
                    <a:pt x="679704" y="94437"/>
                  </a:lnTo>
                  <a:lnTo>
                    <a:pt x="684758" y="94767"/>
                  </a:lnTo>
                  <a:lnTo>
                    <a:pt x="709231" y="94767"/>
                  </a:lnTo>
                  <a:lnTo>
                    <a:pt x="713105" y="94437"/>
                  </a:lnTo>
                  <a:lnTo>
                    <a:pt x="716673" y="94145"/>
                  </a:lnTo>
                  <a:lnTo>
                    <a:pt x="723760" y="93040"/>
                  </a:lnTo>
                  <a:lnTo>
                    <a:pt x="730504" y="91478"/>
                  </a:lnTo>
                  <a:lnTo>
                    <a:pt x="739394" y="89090"/>
                  </a:lnTo>
                  <a:lnTo>
                    <a:pt x="746887" y="85559"/>
                  </a:lnTo>
                  <a:lnTo>
                    <a:pt x="751725" y="81915"/>
                  </a:lnTo>
                  <a:lnTo>
                    <a:pt x="753008" y="80949"/>
                  </a:lnTo>
                  <a:lnTo>
                    <a:pt x="759460" y="76187"/>
                  </a:lnTo>
                  <a:lnTo>
                    <a:pt x="764286" y="70294"/>
                  </a:lnTo>
                  <a:lnTo>
                    <a:pt x="767715" y="63220"/>
                  </a:lnTo>
                  <a:lnTo>
                    <a:pt x="771271" y="56146"/>
                  </a:lnTo>
                  <a:lnTo>
                    <a:pt x="773049" y="47967"/>
                  </a:lnTo>
                  <a:close/>
                </a:path>
                <a:path w="1220470" h="332104">
                  <a:moveTo>
                    <a:pt x="917448" y="112801"/>
                  </a:moveTo>
                  <a:lnTo>
                    <a:pt x="916432" y="107911"/>
                  </a:lnTo>
                  <a:lnTo>
                    <a:pt x="914273" y="103466"/>
                  </a:lnTo>
                  <a:lnTo>
                    <a:pt x="912241" y="99034"/>
                  </a:lnTo>
                  <a:lnTo>
                    <a:pt x="909320" y="95123"/>
                  </a:lnTo>
                  <a:lnTo>
                    <a:pt x="905637" y="91732"/>
                  </a:lnTo>
                  <a:lnTo>
                    <a:pt x="902081" y="88341"/>
                  </a:lnTo>
                  <a:lnTo>
                    <a:pt x="897763" y="85534"/>
                  </a:lnTo>
                  <a:lnTo>
                    <a:pt x="888111" y="81102"/>
                  </a:lnTo>
                  <a:lnTo>
                    <a:pt x="882904" y="79489"/>
                  </a:lnTo>
                  <a:lnTo>
                    <a:pt x="877316" y="78486"/>
                  </a:lnTo>
                  <a:lnTo>
                    <a:pt x="877316" y="76974"/>
                  </a:lnTo>
                  <a:lnTo>
                    <a:pt x="910082" y="52946"/>
                  </a:lnTo>
                  <a:lnTo>
                    <a:pt x="911479" y="48844"/>
                  </a:lnTo>
                  <a:lnTo>
                    <a:pt x="913003" y="44742"/>
                  </a:lnTo>
                  <a:lnTo>
                    <a:pt x="913765" y="40017"/>
                  </a:lnTo>
                  <a:lnTo>
                    <a:pt x="913765" y="28968"/>
                  </a:lnTo>
                  <a:lnTo>
                    <a:pt x="912685" y="24295"/>
                  </a:lnTo>
                  <a:lnTo>
                    <a:pt x="912622" y="23964"/>
                  </a:lnTo>
                  <a:lnTo>
                    <a:pt x="907796" y="15341"/>
                  </a:lnTo>
                  <a:lnTo>
                    <a:pt x="905357" y="12687"/>
                  </a:lnTo>
                  <a:lnTo>
                    <a:pt x="904494" y="11734"/>
                  </a:lnTo>
                  <a:lnTo>
                    <a:pt x="900176" y="8851"/>
                  </a:lnTo>
                  <a:lnTo>
                    <a:pt x="895985" y="5969"/>
                  </a:lnTo>
                  <a:lnTo>
                    <a:pt x="890905" y="3810"/>
                  </a:lnTo>
                  <a:lnTo>
                    <a:pt x="879221" y="965"/>
                  </a:lnTo>
                  <a:lnTo>
                    <a:pt x="872998" y="254"/>
                  </a:lnTo>
                  <a:lnTo>
                    <a:pt x="858266" y="254"/>
                  </a:lnTo>
                  <a:lnTo>
                    <a:pt x="820483" y="9994"/>
                  </a:lnTo>
                  <a:lnTo>
                    <a:pt x="813181" y="12928"/>
                  </a:lnTo>
                  <a:lnTo>
                    <a:pt x="813181" y="37668"/>
                  </a:lnTo>
                  <a:lnTo>
                    <a:pt x="829183" y="37668"/>
                  </a:lnTo>
                  <a:lnTo>
                    <a:pt x="831977" y="29387"/>
                  </a:lnTo>
                  <a:lnTo>
                    <a:pt x="835914" y="23152"/>
                  </a:lnTo>
                  <a:lnTo>
                    <a:pt x="840994" y="18961"/>
                  </a:lnTo>
                  <a:lnTo>
                    <a:pt x="846201" y="14770"/>
                  </a:lnTo>
                  <a:lnTo>
                    <a:pt x="852551" y="12687"/>
                  </a:lnTo>
                  <a:lnTo>
                    <a:pt x="869188" y="12687"/>
                  </a:lnTo>
                  <a:lnTo>
                    <a:pt x="876173" y="15011"/>
                  </a:lnTo>
                  <a:lnTo>
                    <a:pt x="880872" y="19646"/>
                  </a:lnTo>
                  <a:lnTo>
                    <a:pt x="885698" y="24295"/>
                  </a:lnTo>
                  <a:lnTo>
                    <a:pt x="888111" y="30645"/>
                  </a:lnTo>
                  <a:lnTo>
                    <a:pt x="888111" y="43611"/>
                  </a:lnTo>
                  <a:lnTo>
                    <a:pt x="852932" y="74066"/>
                  </a:lnTo>
                  <a:lnTo>
                    <a:pt x="836549" y="75717"/>
                  </a:lnTo>
                  <a:lnTo>
                    <a:pt x="836549" y="87769"/>
                  </a:lnTo>
                  <a:lnTo>
                    <a:pt x="847598" y="87769"/>
                  </a:lnTo>
                  <a:lnTo>
                    <a:pt x="858393" y="88341"/>
                  </a:lnTo>
                  <a:lnTo>
                    <a:pt x="857948" y="88341"/>
                  </a:lnTo>
                  <a:lnTo>
                    <a:pt x="866584" y="89928"/>
                  </a:lnTo>
                  <a:lnTo>
                    <a:pt x="891159" y="121678"/>
                  </a:lnTo>
                  <a:lnTo>
                    <a:pt x="891159" y="132143"/>
                  </a:lnTo>
                  <a:lnTo>
                    <a:pt x="865593" y="152400"/>
                  </a:lnTo>
                  <a:lnTo>
                    <a:pt x="864895" y="152400"/>
                  </a:lnTo>
                  <a:lnTo>
                    <a:pt x="858266" y="152819"/>
                  </a:lnTo>
                  <a:lnTo>
                    <a:pt x="854202" y="152819"/>
                  </a:lnTo>
                  <a:lnTo>
                    <a:pt x="850519" y="152400"/>
                  </a:lnTo>
                  <a:lnTo>
                    <a:pt x="847813" y="151688"/>
                  </a:lnTo>
                  <a:lnTo>
                    <a:pt x="844042" y="150736"/>
                  </a:lnTo>
                  <a:lnTo>
                    <a:pt x="832358" y="140208"/>
                  </a:lnTo>
                  <a:lnTo>
                    <a:pt x="830453" y="137236"/>
                  </a:lnTo>
                  <a:lnTo>
                    <a:pt x="828929" y="133654"/>
                  </a:lnTo>
                  <a:lnTo>
                    <a:pt x="827532" y="129463"/>
                  </a:lnTo>
                  <a:lnTo>
                    <a:pt x="811276" y="129463"/>
                  </a:lnTo>
                  <a:lnTo>
                    <a:pt x="811276" y="156591"/>
                  </a:lnTo>
                  <a:lnTo>
                    <a:pt x="818654" y="159143"/>
                  </a:lnTo>
                  <a:lnTo>
                    <a:pt x="826135" y="161137"/>
                  </a:lnTo>
                  <a:lnTo>
                    <a:pt x="842264" y="164223"/>
                  </a:lnTo>
                  <a:lnTo>
                    <a:pt x="850138" y="164998"/>
                  </a:lnTo>
                  <a:lnTo>
                    <a:pt x="857885" y="164998"/>
                  </a:lnTo>
                  <a:lnTo>
                    <a:pt x="865073" y="164782"/>
                  </a:lnTo>
                  <a:lnTo>
                    <a:pt x="870750" y="164223"/>
                  </a:lnTo>
                  <a:lnTo>
                    <a:pt x="871207" y="164223"/>
                  </a:lnTo>
                  <a:lnTo>
                    <a:pt x="900988" y="152819"/>
                  </a:lnTo>
                  <a:lnTo>
                    <a:pt x="902335" y="151688"/>
                  </a:lnTo>
                  <a:lnTo>
                    <a:pt x="907415" y="147510"/>
                  </a:lnTo>
                  <a:lnTo>
                    <a:pt x="911098" y="142544"/>
                  </a:lnTo>
                  <a:lnTo>
                    <a:pt x="916178" y="131076"/>
                  </a:lnTo>
                  <a:lnTo>
                    <a:pt x="917448" y="124866"/>
                  </a:lnTo>
                  <a:lnTo>
                    <a:pt x="917448" y="112801"/>
                  </a:lnTo>
                  <a:close/>
                </a:path>
                <a:path w="1220470" h="332104">
                  <a:moveTo>
                    <a:pt x="1069848" y="126949"/>
                  </a:moveTo>
                  <a:lnTo>
                    <a:pt x="1058164" y="126949"/>
                  </a:lnTo>
                  <a:lnTo>
                    <a:pt x="1056767" y="130556"/>
                  </a:lnTo>
                  <a:lnTo>
                    <a:pt x="1055497" y="133375"/>
                  </a:lnTo>
                  <a:lnTo>
                    <a:pt x="1054354" y="135432"/>
                  </a:lnTo>
                  <a:lnTo>
                    <a:pt x="1053338" y="137477"/>
                  </a:lnTo>
                  <a:lnTo>
                    <a:pt x="1051877" y="139052"/>
                  </a:lnTo>
                  <a:lnTo>
                    <a:pt x="1048893" y="141020"/>
                  </a:lnTo>
                  <a:lnTo>
                    <a:pt x="1046988" y="141668"/>
                  </a:lnTo>
                  <a:lnTo>
                    <a:pt x="1042289" y="142252"/>
                  </a:lnTo>
                  <a:lnTo>
                    <a:pt x="1039114" y="142405"/>
                  </a:lnTo>
                  <a:lnTo>
                    <a:pt x="988695" y="142405"/>
                  </a:lnTo>
                  <a:lnTo>
                    <a:pt x="1016762" y="110337"/>
                  </a:lnTo>
                  <a:lnTo>
                    <a:pt x="1025525" y="101625"/>
                  </a:lnTo>
                  <a:lnTo>
                    <a:pt x="1029589" y="97447"/>
                  </a:lnTo>
                  <a:lnTo>
                    <a:pt x="1033653" y="93421"/>
                  </a:lnTo>
                  <a:lnTo>
                    <a:pt x="1041273" y="85636"/>
                  </a:lnTo>
                  <a:lnTo>
                    <a:pt x="1044575" y="82130"/>
                  </a:lnTo>
                  <a:lnTo>
                    <a:pt x="1048004" y="78613"/>
                  </a:lnTo>
                  <a:lnTo>
                    <a:pt x="1050671" y="75514"/>
                  </a:lnTo>
                  <a:lnTo>
                    <a:pt x="1052703" y="72834"/>
                  </a:lnTo>
                  <a:lnTo>
                    <a:pt x="1055497" y="69735"/>
                  </a:lnTo>
                  <a:lnTo>
                    <a:pt x="1067181" y="41694"/>
                  </a:lnTo>
                  <a:lnTo>
                    <a:pt x="1067181" y="32981"/>
                  </a:lnTo>
                  <a:lnTo>
                    <a:pt x="1057973" y="12687"/>
                  </a:lnTo>
                  <a:lnTo>
                    <a:pt x="1052449" y="7823"/>
                  </a:lnTo>
                  <a:lnTo>
                    <a:pt x="1047369" y="5168"/>
                  </a:lnTo>
                  <a:lnTo>
                    <a:pt x="1035253" y="1257"/>
                  </a:lnTo>
                  <a:lnTo>
                    <a:pt x="1027684" y="254"/>
                  </a:lnTo>
                  <a:lnTo>
                    <a:pt x="1011809" y="254"/>
                  </a:lnTo>
                  <a:lnTo>
                    <a:pt x="972972" y="9842"/>
                  </a:lnTo>
                  <a:lnTo>
                    <a:pt x="965073" y="12928"/>
                  </a:lnTo>
                  <a:lnTo>
                    <a:pt x="965073" y="37426"/>
                  </a:lnTo>
                  <a:lnTo>
                    <a:pt x="981583" y="37426"/>
                  </a:lnTo>
                  <a:lnTo>
                    <a:pt x="984504" y="29387"/>
                  </a:lnTo>
                  <a:lnTo>
                    <a:pt x="988568" y="23253"/>
                  </a:lnTo>
                  <a:lnTo>
                    <a:pt x="993902" y="19024"/>
                  </a:lnTo>
                  <a:lnTo>
                    <a:pt x="999070" y="14820"/>
                  </a:lnTo>
                  <a:lnTo>
                    <a:pt x="999934" y="14528"/>
                  </a:lnTo>
                  <a:lnTo>
                    <a:pt x="1005713" y="12687"/>
                  </a:lnTo>
                  <a:lnTo>
                    <a:pt x="1018032" y="12687"/>
                  </a:lnTo>
                  <a:lnTo>
                    <a:pt x="1021969" y="13398"/>
                  </a:lnTo>
                  <a:lnTo>
                    <a:pt x="1025398" y="14820"/>
                  </a:lnTo>
                  <a:lnTo>
                    <a:pt x="1028954" y="16243"/>
                  </a:lnTo>
                  <a:lnTo>
                    <a:pt x="1031748" y="18211"/>
                  </a:lnTo>
                  <a:lnTo>
                    <a:pt x="1036332" y="23253"/>
                  </a:lnTo>
                  <a:lnTo>
                    <a:pt x="1038098" y="26289"/>
                  </a:lnTo>
                  <a:lnTo>
                    <a:pt x="1039241" y="29883"/>
                  </a:lnTo>
                  <a:lnTo>
                    <a:pt x="1040511" y="33489"/>
                  </a:lnTo>
                  <a:lnTo>
                    <a:pt x="1041019" y="37426"/>
                  </a:lnTo>
                  <a:lnTo>
                    <a:pt x="1041019" y="45872"/>
                  </a:lnTo>
                  <a:lnTo>
                    <a:pt x="1040511" y="49809"/>
                  </a:lnTo>
                  <a:lnTo>
                    <a:pt x="1038479" y="57175"/>
                  </a:lnTo>
                  <a:lnTo>
                    <a:pt x="1036510" y="61277"/>
                  </a:lnTo>
                  <a:lnTo>
                    <a:pt x="1033653" y="65544"/>
                  </a:lnTo>
                  <a:lnTo>
                    <a:pt x="1030960" y="69735"/>
                  </a:lnTo>
                  <a:lnTo>
                    <a:pt x="1002792" y="100584"/>
                  </a:lnTo>
                  <a:lnTo>
                    <a:pt x="997585" y="105778"/>
                  </a:lnTo>
                  <a:lnTo>
                    <a:pt x="992886" y="110782"/>
                  </a:lnTo>
                  <a:lnTo>
                    <a:pt x="965454" y="147358"/>
                  </a:lnTo>
                  <a:lnTo>
                    <a:pt x="961136" y="156337"/>
                  </a:lnTo>
                  <a:lnTo>
                    <a:pt x="961136" y="162864"/>
                  </a:lnTo>
                  <a:lnTo>
                    <a:pt x="1067435" y="162864"/>
                  </a:lnTo>
                  <a:lnTo>
                    <a:pt x="1067816" y="156921"/>
                  </a:lnTo>
                  <a:lnTo>
                    <a:pt x="1068247" y="151815"/>
                  </a:lnTo>
                  <a:lnTo>
                    <a:pt x="1068324" y="150939"/>
                  </a:lnTo>
                  <a:lnTo>
                    <a:pt x="1068705" y="144907"/>
                  </a:lnTo>
                  <a:lnTo>
                    <a:pt x="1068806" y="142405"/>
                  </a:lnTo>
                  <a:lnTo>
                    <a:pt x="1068857" y="141020"/>
                  </a:lnTo>
                  <a:lnTo>
                    <a:pt x="1068984" y="138569"/>
                  </a:lnTo>
                  <a:lnTo>
                    <a:pt x="1069251" y="135432"/>
                  </a:lnTo>
                  <a:lnTo>
                    <a:pt x="1069352" y="134112"/>
                  </a:lnTo>
                  <a:lnTo>
                    <a:pt x="1069467" y="132892"/>
                  </a:lnTo>
                  <a:lnTo>
                    <a:pt x="1069822" y="127330"/>
                  </a:lnTo>
                  <a:lnTo>
                    <a:pt x="1069848" y="126949"/>
                  </a:lnTo>
                  <a:close/>
                </a:path>
                <a:path w="1220470" h="332104">
                  <a:moveTo>
                    <a:pt x="1220089" y="168960"/>
                  </a:moveTo>
                  <a:lnTo>
                    <a:pt x="1218412" y="139395"/>
                  </a:lnTo>
                  <a:lnTo>
                    <a:pt x="1218399" y="139039"/>
                  </a:lnTo>
                  <a:lnTo>
                    <a:pt x="1213332" y="111379"/>
                  </a:lnTo>
                  <a:lnTo>
                    <a:pt x="1193165" y="62865"/>
                  </a:lnTo>
                  <a:lnTo>
                    <a:pt x="1160411" y="26581"/>
                  </a:lnTo>
                  <a:lnTo>
                    <a:pt x="1115949" y="5651"/>
                  </a:lnTo>
                  <a:lnTo>
                    <a:pt x="1111377" y="18897"/>
                  </a:lnTo>
                  <a:lnTo>
                    <a:pt x="1130249" y="27101"/>
                  </a:lnTo>
                  <a:lnTo>
                    <a:pt x="1146505" y="38455"/>
                  </a:lnTo>
                  <a:lnTo>
                    <a:pt x="1171067" y="70612"/>
                  </a:lnTo>
                  <a:lnTo>
                    <a:pt x="1185519" y="114007"/>
                  </a:lnTo>
                  <a:lnTo>
                    <a:pt x="1190371" y="167233"/>
                  </a:lnTo>
                  <a:lnTo>
                    <a:pt x="1189151" y="196037"/>
                  </a:lnTo>
                  <a:lnTo>
                    <a:pt x="1179436" y="245681"/>
                  </a:lnTo>
                  <a:lnTo>
                    <a:pt x="1160005" y="284454"/>
                  </a:lnTo>
                  <a:lnTo>
                    <a:pt x="1130452" y="310603"/>
                  </a:lnTo>
                  <a:lnTo>
                    <a:pt x="1111885" y="318833"/>
                  </a:lnTo>
                  <a:lnTo>
                    <a:pt x="1115949" y="332092"/>
                  </a:lnTo>
                  <a:lnTo>
                    <a:pt x="1160526" y="311213"/>
                  </a:lnTo>
                  <a:lnTo>
                    <a:pt x="1193292" y="275043"/>
                  </a:lnTo>
                  <a:lnTo>
                    <a:pt x="1213396" y="226631"/>
                  </a:lnTo>
                  <a:lnTo>
                    <a:pt x="1218412" y="198958"/>
                  </a:lnTo>
                  <a:lnTo>
                    <a:pt x="1220089" y="168960"/>
                  </a:lnTo>
                  <a:close/>
                </a:path>
              </a:pathLst>
            </a:custGeom>
            <a:solidFill>
              <a:srgbClr val="000000"/>
            </a:solidFill>
          </p:spPr>
          <p:txBody>
            <a:bodyPr wrap="square" lIns="0" tIns="0" rIns="0" bIns="0" rtlCol="0"/>
            <a:lstStyle/>
            <a:p>
              <a:endParaRPr/>
            </a:p>
          </p:txBody>
        </p:sp>
      </p:grpSp>
      <p:sp>
        <p:nvSpPr>
          <p:cNvPr id="15" name="object 15"/>
          <p:cNvSpPr/>
          <p:nvPr/>
        </p:nvSpPr>
        <p:spPr>
          <a:xfrm>
            <a:off x="8079994" y="5874372"/>
            <a:ext cx="1104265" cy="371475"/>
          </a:xfrm>
          <a:custGeom>
            <a:avLst/>
            <a:gdLst/>
            <a:ahLst/>
            <a:cxnLst/>
            <a:rect l="l" t="t" r="r" b="b"/>
            <a:pathLst>
              <a:path w="1104265" h="371475">
                <a:moveTo>
                  <a:pt x="314071"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71" y="58216"/>
                </a:lnTo>
                <a:close/>
              </a:path>
              <a:path w="1104265" h="371475">
                <a:moveTo>
                  <a:pt x="499999" y="0"/>
                </a:moveTo>
                <a:lnTo>
                  <a:pt x="381635" y="0"/>
                </a:lnTo>
                <a:lnTo>
                  <a:pt x="379704" y="7988"/>
                </a:lnTo>
                <a:lnTo>
                  <a:pt x="384937" y="7988"/>
                </a:lnTo>
                <a:lnTo>
                  <a:pt x="388493" y="8826"/>
                </a:lnTo>
                <a:lnTo>
                  <a:pt x="390271" y="10426"/>
                </a:lnTo>
                <a:lnTo>
                  <a:pt x="392176" y="12014"/>
                </a:lnTo>
                <a:lnTo>
                  <a:pt x="393192" y="14693"/>
                </a:lnTo>
                <a:lnTo>
                  <a:pt x="370078" y="126834"/>
                </a:lnTo>
                <a:lnTo>
                  <a:pt x="368554" y="133273"/>
                </a:lnTo>
                <a:lnTo>
                  <a:pt x="367411" y="138303"/>
                </a:lnTo>
                <a:lnTo>
                  <a:pt x="351917" y="155206"/>
                </a:lnTo>
                <a:lnTo>
                  <a:pt x="350520" y="162877"/>
                </a:lnTo>
                <a:lnTo>
                  <a:pt x="405003" y="162877"/>
                </a:lnTo>
                <a:lnTo>
                  <a:pt x="406654" y="155206"/>
                </a:lnTo>
                <a:lnTo>
                  <a:pt x="403733" y="155054"/>
                </a:lnTo>
                <a:lnTo>
                  <a:pt x="401523" y="154787"/>
                </a:lnTo>
                <a:lnTo>
                  <a:pt x="401358" y="154787"/>
                </a:lnTo>
                <a:lnTo>
                  <a:pt x="397383" y="153924"/>
                </a:lnTo>
                <a:lnTo>
                  <a:pt x="391922" y="146710"/>
                </a:lnTo>
                <a:lnTo>
                  <a:pt x="392023" y="141897"/>
                </a:lnTo>
                <a:lnTo>
                  <a:pt x="397256" y="114731"/>
                </a:lnTo>
                <a:lnTo>
                  <a:pt x="398399" y="109143"/>
                </a:lnTo>
                <a:lnTo>
                  <a:pt x="401193" y="97675"/>
                </a:lnTo>
                <a:lnTo>
                  <a:pt x="402336" y="92379"/>
                </a:lnTo>
                <a:lnTo>
                  <a:pt x="403428" y="87693"/>
                </a:lnTo>
                <a:lnTo>
                  <a:pt x="403479" y="87528"/>
                </a:lnTo>
                <a:lnTo>
                  <a:pt x="432689" y="87528"/>
                </a:lnTo>
                <a:lnTo>
                  <a:pt x="434975" y="87693"/>
                </a:lnTo>
                <a:lnTo>
                  <a:pt x="438277" y="88366"/>
                </a:lnTo>
                <a:lnTo>
                  <a:pt x="439547" y="89204"/>
                </a:lnTo>
                <a:lnTo>
                  <a:pt x="440309" y="90538"/>
                </a:lnTo>
                <a:lnTo>
                  <a:pt x="441198" y="91871"/>
                </a:lnTo>
                <a:lnTo>
                  <a:pt x="441706" y="93865"/>
                </a:lnTo>
                <a:lnTo>
                  <a:pt x="442214" y="99136"/>
                </a:lnTo>
                <a:lnTo>
                  <a:pt x="442341" y="107238"/>
                </a:lnTo>
                <a:lnTo>
                  <a:pt x="454533" y="107238"/>
                </a:lnTo>
                <a:lnTo>
                  <a:pt x="459054" y="87693"/>
                </a:lnTo>
                <a:lnTo>
                  <a:pt x="459092" y="87528"/>
                </a:lnTo>
                <a:lnTo>
                  <a:pt x="462114" y="74460"/>
                </a:lnTo>
                <a:lnTo>
                  <a:pt x="466598" y="55130"/>
                </a:lnTo>
                <a:lnTo>
                  <a:pt x="454025" y="55130"/>
                </a:lnTo>
                <a:lnTo>
                  <a:pt x="451739" y="59397"/>
                </a:lnTo>
                <a:lnTo>
                  <a:pt x="449834" y="62801"/>
                </a:lnTo>
                <a:lnTo>
                  <a:pt x="446786" y="67919"/>
                </a:lnTo>
                <a:lnTo>
                  <a:pt x="445262" y="69875"/>
                </a:lnTo>
                <a:lnTo>
                  <a:pt x="443611" y="71259"/>
                </a:lnTo>
                <a:lnTo>
                  <a:pt x="442087" y="72644"/>
                </a:lnTo>
                <a:lnTo>
                  <a:pt x="440309" y="73520"/>
                </a:lnTo>
                <a:lnTo>
                  <a:pt x="436372" y="74282"/>
                </a:lnTo>
                <a:lnTo>
                  <a:pt x="433959" y="74460"/>
                </a:lnTo>
                <a:lnTo>
                  <a:pt x="406273" y="74460"/>
                </a:lnTo>
                <a:lnTo>
                  <a:pt x="419976" y="13893"/>
                </a:lnTo>
                <a:lnTo>
                  <a:pt x="420090" y="13398"/>
                </a:lnTo>
                <a:lnTo>
                  <a:pt x="464693" y="13398"/>
                </a:lnTo>
                <a:lnTo>
                  <a:pt x="467487" y="13893"/>
                </a:lnTo>
                <a:lnTo>
                  <a:pt x="471551" y="15735"/>
                </a:lnTo>
                <a:lnTo>
                  <a:pt x="473075" y="17246"/>
                </a:lnTo>
                <a:lnTo>
                  <a:pt x="474091" y="19342"/>
                </a:lnTo>
                <a:lnTo>
                  <a:pt x="475234" y="21424"/>
                </a:lnTo>
                <a:lnTo>
                  <a:pt x="475996" y="24104"/>
                </a:lnTo>
                <a:lnTo>
                  <a:pt x="476758" y="30645"/>
                </a:lnTo>
                <a:lnTo>
                  <a:pt x="477266" y="34569"/>
                </a:lnTo>
                <a:lnTo>
                  <a:pt x="477647" y="39179"/>
                </a:lnTo>
                <a:lnTo>
                  <a:pt x="491109" y="39179"/>
                </a:lnTo>
                <a:lnTo>
                  <a:pt x="496836" y="13893"/>
                </a:lnTo>
                <a:lnTo>
                  <a:pt x="496951" y="13398"/>
                </a:lnTo>
                <a:lnTo>
                  <a:pt x="499999" y="0"/>
                </a:lnTo>
                <a:close/>
              </a:path>
              <a:path w="1104265" h="371475">
                <a:moveTo>
                  <a:pt x="657098" y="47967"/>
                </a:moveTo>
                <a:lnTo>
                  <a:pt x="648690" y="13817"/>
                </a:lnTo>
                <a:lnTo>
                  <a:pt x="646811" y="11785"/>
                </a:lnTo>
                <a:lnTo>
                  <a:pt x="637159" y="5676"/>
                </a:lnTo>
                <a:lnTo>
                  <a:pt x="631698" y="3606"/>
                </a:lnTo>
                <a:lnTo>
                  <a:pt x="631698" y="30302"/>
                </a:lnTo>
                <a:lnTo>
                  <a:pt x="631698" y="45542"/>
                </a:lnTo>
                <a:lnTo>
                  <a:pt x="630936" y="51193"/>
                </a:lnTo>
                <a:lnTo>
                  <a:pt x="627634" y="61569"/>
                </a:lnTo>
                <a:lnTo>
                  <a:pt x="624967" y="66090"/>
                </a:lnTo>
                <a:lnTo>
                  <a:pt x="621030" y="69938"/>
                </a:lnTo>
                <a:lnTo>
                  <a:pt x="617220" y="73799"/>
                </a:lnTo>
                <a:lnTo>
                  <a:pt x="612013" y="76771"/>
                </a:lnTo>
                <a:lnTo>
                  <a:pt x="599059" y="80949"/>
                </a:lnTo>
                <a:lnTo>
                  <a:pt x="590931" y="81915"/>
                </a:lnTo>
                <a:lnTo>
                  <a:pt x="581152" y="81749"/>
                </a:lnTo>
                <a:lnTo>
                  <a:pt x="566166" y="81749"/>
                </a:lnTo>
                <a:lnTo>
                  <a:pt x="582041" y="13817"/>
                </a:lnTo>
                <a:lnTo>
                  <a:pt x="607529" y="13817"/>
                </a:lnTo>
                <a:lnTo>
                  <a:pt x="631698" y="30302"/>
                </a:lnTo>
                <a:lnTo>
                  <a:pt x="631698" y="3606"/>
                </a:lnTo>
                <a:lnTo>
                  <a:pt x="631317" y="3454"/>
                </a:lnTo>
                <a:lnTo>
                  <a:pt x="617347" y="685"/>
                </a:lnTo>
                <a:lnTo>
                  <a:pt x="609346" y="0"/>
                </a:lnTo>
                <a:lnTo>
                  <a:pt x="563753" y="0"/>
                </a:lnTo>
                <a:lnTo>
                  <a:pt x="563753" y="94437"/>
                </a:lnTo>
                <a:lnTo>
                  <a:pt x="562317" y="94437"/>
                </a:lnTo>
                <a:lnTo>
                  <a:pt x="563753" y="94437"/>
                </a:lnTo>
                <a:lnTo>
                  <a:pt x="563753" y="0"/>
                </a:lnTo>
                <a:lnTo>
                  <a:pt x="543560" y="0"/>
                </a:lnTo>
                <a:lnTo>
                  <a:pt x="541629" y="7988"/>
                </a:lnTo>
                <a:lnTo>
                  <a:pt x="546862" y="7988"/>
                </a:lnTo>
                <a:lnTo>
                  <a:pt x="550418" y="8826"/>
                </a:lnTo>
                <a:lnTo>
                  <a:pt x="552196" y="10426"/>
                </a:lnTo>
                <a:lnTo>
                  <a:pt x="554101" y="12014"/>
                </a:lnTo>
                <a:lnTo>
                  <a:pt x="555117" y="14693"/>
                </a:lnTo>
                <a:lnTo>
                  <a:pt x="555117" y="20294"/>
                </a:lnTo>
                <a:lnTo>
                  <a:pt x="554863" y="22644"/>
                </a:lnTo>
                <a:lnTo>
                  <a:pt x="532003" y="126834"/>
                </a:lnTo>
                <a:lnTo>
                  <a:pt x="530479" y="133273"/>
                </a:lnTo>
                <a:lnTo>
                  <a:pt x="529336" y="138303"/>
                </a:lnTo>
                <a:lnTo>
                  <a:pt x="513842" y="155206"/>
                </a:lnTo>
                <a:lnTo>
                  <a:pt x="512445" y="162877"/>
                </a:lnTo>
                <a:lnTo>
                  <a:pt x="566928" y="162877"/>
                </a:lnTo>
                <a:lnTo>
                  <a:pt x="568579" y="155206"/>
                </a:lnTo>
                <a:lnTo>
                  <a:pt x="565658" y="155054"/>
                </a:lnTo>
                <a:lnTo>
                  <a:pt x="563448" y="154787"/>
                </a:lnTo>
                <a:lnTo>
                  <a:pt x="563283" y="154787"/>
                </a:lnTo>
                <a:lnTo>
                  <a:pt x="559308" y="153924"/>
                </a:lnTo>
                <a:lnTo>
                  <a:pt x="553847" y="146710"/>
                </a:lnTo>
                <a:lnTo>
                  <a:pt x="553948" y="141897"/>
                </a:lnTo>
                <a:lnTo>
                  <a:pt x="554101" y="140208"/>
                </a:lnTo>
                <a:lnTo>
                  <a:pt x="554863" y="136309"/>
                </a:lnTo>
                <a:lnTo>
                  <a:pt x="555498" y="132422"/>
                </a:lnTo>
                <a:lnTo>
                  <a:pt x="556387" y="128104"/>
                </a:lnTo>
                <a:lnTo>
                  <a:pt x="557276" y="123380"/>
                </a:lnTo>
                <a:lnTo>
                  <a:pt x="558292" y="118643"/>
                </a:lnTo>
                <a:lnTo>
                  <a:pt x="559435" y="113728"/>
                </a:lnTo>
                <a:lnTo>
                  <a:pt x="561721" y="103517"/>
                </a:lnTo>
                <a:lnTo>
                  <a:pt x="562864" y="98780"/>
                </a:lnTo>
                <a:lnTo>
                  <a:pt x="563651" y="94932"/>
                </a:lnTo>
                <a:lnTo>
                  <a:pt x="574217" y="94932"/>
                </a:lnTo>
                <a:lnTo>
                  <a:pt x="591312" y="94932"/>
                </a:lnTo>
                <a:lnTo>
                  <a:pt x="597154" y="94437"/>
                </a:lnTo>
                <a:lnTo>
                  <a:pt x="600722" y="94145"/>
                </a:lnTo>
                <a:lnTo>
                  <a:pt x="607809" y="93040"/>
                </a:lnTo>
                <a:lnTo>
                  <a:pt x="614553" y="91478"/>
                </a:lnTo>
                <a:lnTo>
                  <a:pt x="623443" y="89090"/>
                </a:lnTo>
                <a:lnTo>
                  <a:pt x="630936" y="85559"/>
                </a:lnTo>
                <a:lnTo>
                  <a:pt x="635774" y="81915"/>
                </a:lnTo>
                <a:lnTo>
                  <a:pt x="637057" y="80949"/>
                </a:lnTo>
                <a:lnTo>
                  <a:pt x="643509" y="76187"/>
                </a:lnTo>
                <a:lnTo>
                  <a:pt x="648335" y="70294"/>
                </a:lnTo>
                <a:lnTo>
                  <a:pt x="651764" y="63220"/>
                </a:lnTo>
                <a:lnTo>
                  <a:pt x="655320" y="56146"/>
                </a:lnTo>
                <a:lnTo>
                  <a:pt x="657098" y="47967"/>
                </a:lnTo>
                <a:close/>
              </a:path>
              <a:path w="1104265" h="371475">
                <a:moveTo>
                  <a:pt x="801497" y="112801"/>
                </a:moveTo>
                <a:lnTo>
                  <a:pt x="800481" y="107911"/>
                </a:lnTo>
                <a:lnTo>
                  <a:pt x="798322" y="103466"/>
                </a:lnTo>
                <a:lnTo>
                  <a:pt x="796290" y="99034"/>
                </a:lnTo>
                <a:lnTo>
                  <a:pt x="793369" y="95123"/>
                </a:lnTo>
                <a:lnTo>
                  <a:pt x="789686" y="91732"/>
                </a:lnTo>
                <a:lnTo>
                  <a:pt x="786130" y="88341"/>
                </a:lnTo>
                <a:lnTo>
                  <a:pt x="781812" y="85534"/>
                </a:lnTo>
                <a:lnTo>
                  <a:pt x="772160" y="81102"/>
                </a:lnTo>
                <a:lnTo>
                  <a:pt x="766953" y="79489"/>
                </a:lnTo>
                <a:lnTo>
                  <a:pt x="761365" y="78486"/>
                </a:lnTo>
                <a:lnTo>
                  <a:pt x="761365" y="76974"/>
                </a:lnTo>
                <a:lnTo>
                  <a:pt x="794131" y="52946"/>
                </a:lnTo>
                <a:lnTo>
                  <a:pt x="795528" y="48844"/>
                </a:lnTo>
                <a:lnTo>
                  <a:pt x="797052" y="44742"/>
                </a:lnTo>
                <a:lnTo>
                  <a:pt x="797814" y="40017"/>
                </a:lnTo>
                <a:lnTo>
                  <a:pt x="797814" y="28968"/>
                </a:lnTo>
                <a:lnTo>
                  <a:pt x="796734" y="24295"/>
                </a:lnTo>
                <a:lnTo>
                  <a:pt x="796671" y="23964"/>
                </a:lnTo>
                <a:lnTo>
                  <a:pt x="791845" y="15341"/>
                </a:lnTo>
                <a:lnTo>
                  <a:pt x="789406" y="12687"/>
                </a:lnTo>
                <a:lnTo>
                  <a:pt x="788543" y="11734"/>
                </a:lnTo>
                <a:lnTo>
                  <a:pt x="784225" y="8851"/>
                </a:lnTo>
                <a:lnTo>
                  <a:pt x="780034" y="5969"/>
                </a:lnTo>
                <a:lnTo>
                  <a:pt x="774954" y="3810"/>
                </a:lnTo>
                <a:lnTo>
                  <a:pt x="763270" y="965"/>
                </a:lnTo>
                <a:lnTo>
                  <a:pt x="757047" y="254"/>
                </a:lnTo>
                <a:lnTo>
                  <a:pt x="742315" y="254"/>
                </a:lnTo>
                <a:lnTo>
                  <a:pt x="704532" y="9994"/>
                </a:lnTo>
                <a:lnTo>
                  <a:pt x="697230" y="12928"/>
                </a:lnTo>
                <a:lnTo>
                  <a:pt x="697230" y="37668"/>
                </a:lnTo>
                <a:lnTo>
                  <a:pt x="713232" y="37668"/>
                </a:lnTo>
                <a:lnTo>
                  <a:pt x="716026" y="29387"/>
                </a:lnTo>
                <a:lnTo>
                  <a:pt x="719963" y="23152"/>
                </a:lnTo>
                <a:lnTo>
                  <a:pt x="725043" y="18961"/>
                </a:lnTo>
                <a:lnTo>
                  <a:pt x="730250" y="14770"/>
                </a:lnTo>
                <a:lnTo>
                  <a:pt x="736600" y="12687"/>
                </a:lnTo>
                <a:lnTo>
                  <a:pt x="753237" y="12687"/>
                </a:lnTo>
                <a:lnTo>
                  <a:pt x="760222" y="15011"/>
                </a:lnTo>
                <a:lnTo>
                  <a:pt x="764921" y="19646"/>
                </a:lnTo>
                <a:lnTo>
                  <a:pt x="769747" y="24295"/>
                </a:lnTo>
                <a:lnTo>
                  <a:pt x="772160" y="30645"/>
                </a:lnTo>
                <a:lnTo>
                  <a:pt x="772160" y="43611"/>
                </a:lnTo>
                <a:lnTo>
                  <a:pt x="736981" y="74066"/>
                </a:lnTo>
                <a:lnTo>
                  <a:pt x="720598" y="75717"/>
                </a:lnTo>
                <a:lnTo>
                  <a:pt x="720598" y="87769"/>
                </a:lnTo>
                <a:lnTo>
                  <a:pt x="731647" y="87769"/>
                </a:lnTo>
                <a:lnTo>
                  <a:pt x="742442" y="88341"/>
                </a:lnTo>
                <a:lnTo>
                  <a:pt x="741997" y="88341"/>
                </a:lnTo>
                <a:lnTo>
                  <a:pt x="750633" y="89928"/>
                </a:lnTo>
                <a:lnTo>
                  <a:pt x="775208" y="121678"/>
                </a:lnTo>
                <a:lnTo>
                  <a:pt x="775208" y="132143"/>
                </a:lnTo>
                <a:lnTo>
                  <a:pt x="749642" y="152412"/>
                </a:lnTo>
                <a:lnTo>
                  <a:pt x="748944" y="152412"/>
                </a:lnTo>
                <a:lnTo>
                  <a:pt x="742315" y="152819"/>
                </a:lnTo>
                <a:lnTo>
                  <a:pt x="738251" y="152819"/>
                </a:lnTo>
                <a:lnTo>
                  <a:pt x="734568" y="152412"/>
                </a:lnTo>
                <a:lnTo>
                  <a:pt x="731862" y="151688"/>
                </a:lnTo>
                <a:lnTo>
                  <a:pt x="728091" y="150736"/>
                </a:lnTo>
                <a:lnTo>
                  <a:pt x="716407" y="140208"/>
                </a:lnTo>
                <a:lnTo>
                  <a:pt x="714502" y="137236"/>
                </a:lnTo>
                <a:lnTo>
                  <a:pt x="712978" y="133654"/>
                </a:lnTo>
                <a:lnTo>
                  <a:pt x="711581" y="129463"/>
                </a:lnTo>
                <a:lnTo>
                  <a:pt x="695325" y="129463"/>
                </a:lnTo>
                <a:lnTo>
                  <a:pt x="695325" y="156603"/>
                </a:lnTo>
                <a:lnTo>
                  <a:pt x="702703" y="159143"/>
                </a:lnTo>
                <a:lnTo>
                  <a:pt x="710184" y="161137"/>
                </a:lnTo>
                <a:lnTo>
                  <a:pt x="726313" y="164236"/>
                </a:lnTo>
                <a:lnTo>
                  <a:pt x="734187" y="164998"/>
                </a:lnTo>
                <a:lnTo>
                  <a:pt x="741934" y="164998"/>
                </a:lnTo>
                <a:lnTo>
                  <a:pt x="749122" y="164782"/>
                </a:lnTo>
                <a:lnTo>
                  <a:pt x="754799" y="164236"/>
                </a:lnTo>
                <a:lnTo>
                  <a:pt x="755256" y="164236"/>
                </a:lnTo>
                <a:lnTo>
                  <a:pt x="785037" y="152819"/>
                </a:lnTo>
                <a:lnTo>
                  <a:pt x="786384" y="151688"/>
                </a:lnTo>
                <a:lnTo>
                  <a:pt x="791464" y="147510"/>
                </a:lnTo>
                <a:lnTo>
                  <a:pt x="795147" y="142544"/>
                </a:lnTo>
                <a:lnTo>
                  <a:pt x="800227" y="131076"/>
                </a:lnTo>
                <a:lnTo>
                  <a:pt x="801497" y="124866"/>
                </a:lnTo>
                <a:lnTo>
                  <a:pt x="801497" y="112801"/>
                </a:lnTo>
                <a:close/>
              </a:path>
              <a:path w="1104265" h="371475">
                <a:moveTo>
                  <a:pt x="953897" y="126949"/>
                </a:moveTo>
                <a:lnTo>
                  <a:pt x="942213" y="126949"/>
                </a:lnTo>
                <a:lnTo>
                  <a:pt x="940816" y="130556"/>
                </a:lnTo>
                <a:lnTo>
                  <a:pt x="939546" y="133375"/>
                </a:lnTo>
                <a:lnTo>
                  <a:pt x="938403" y="135432"/>
                </a:lnTo>
                <a:lnTo>
                  <a:pt x="937387" y="137477"/>
                </a:lnTo>
                <a:lnTo>
                  <a:pt x="936104" y="138887"/>
                </a:lnTo>
                <a:lnTo>
                  <a:pt x="923163" y="142405"/>
                </a:lnTo>
                <a:lnTo>
                  <a:pt x="872744" y="142405"/>
                </a:lnTo>
                <a:lnTo>
                  <a:pt x="900811" y="110337"/>
                </a:lnTo>
                <a:lnTo>
                  <a:pt x="909574" y="101625"/>
                </a:lnTo>
                <a:lnTo>
                  <a:pt x="913638" y="97447"/>
                </a:lnTo>
                <a:lnTo>
                  <a:pt x="917702" y="93421"/>
                </a:lnTo>
                <a:lnTo>
                  <a:pt x="925322" y="85636"/>
                </a:lnTo>
                <a:lnTo>
                  <a:pt x="928624" y="82130"/>
                </a:lnTo>
                <a:lnTo>
                  <a:pt x="932053" y="78613"/>
                </a:lnTo>
                <a:lnTo>
                  <a:pt x="934720" y="75514"/>
                </a:lnTo>
                <a:lnTo>
                  <a:pt x="936752" y="72834"/>
                </a:lnTo>
                <a:lnTo>
                  <a:pt x="939546" y="69735"/>
                </a:lnTo>
                <a:lnTo>
                  <a:pt x="951230" y="41694"/>
                </a:lnTo>
                <a:lnTo>
                  <a:pt x="951230" y="32981"/>
                </a:lnTo>
                <a:lnTo>
                  <a:pt x="942022" y="12687"/>
                </a:lnTo>
                <a:lnTo>
                  <a:pt x="936498" y="7823"/>
                </a:lnTo>
                <a:lnTo>
                  <a:pt x="931418" y="5168"/>
                </a:lnTo>
                <a:lnTo>
                  <a:pt x="919302" y="1257"/>
                </a:lnTo>
                <a:lnTo>
                  <a:pt x="911733" y="254"/>
                </a:lnTo>
                <a:lnTo>
                  <a:pt x="895858" y="254"/>
                </a:lnTo>
                <a:lnTo>
                  <a:pt x="857021" y="9842"/>
                </a:lnTo>
                <a:lnTo>
                  <a:pt x="849122" y="12928"/>
                </a:lnTo>
                <a:lnTo>
                  <a:pt x="849122" y="37426"/>
                </a:lnTo>
                <a:lnTo>
                  <a:pt x="865632" y="37426"/>
                </a:lnTo>
                <a:lnTo>
                  <a:pt x="868553" y="29387"/>
                </a:lnTo>
                <a:lnTo>
                  <a:pt x="872617" y="23253"/>
                </a:lnTo>
                <a:lnTo>
                  <a:pt x="877951" y="19024"/>
                </a:lnTo>
                <a:lnTo>
                  <a:pt x="883119" y="14820"/>
                </a:lnTo>
                <a:lnTo>
                  <a:pt x="883983" y="14528"/>
                </a:lnTo>
                <a:lnTo>
                  <a:pt x="889762" y="12687"/>
                </a:lnTo>
                <a:lnTo>
                  <a:pt x="902081" y="12687"/>
                </a:lnTo>
                <a:lnTo>
                  <a:pt x="906018" y="13398"/>
                </a:lnTo>
                <a:lnTo>
                  <a:pt x="909447" y="14820"/>
                </a:lnTo>
                <a:lnTo>
                  <a:pt x="913003" y="16243"/>
                </a:lnTo>
                <a:lnTo>
                  <a:pt x="915797" y="18211"/>
                </a:lnTo>
                <a:lnTo>
                  <a:pt x="920381" y="23253"/>
                </a:lnTo>
                <a:lnTo>
                  <a:pt x="922147" y="26289"/>
                </a:lnTo>
                <a:lnTo>
                  <a:pt x="923290" y="29883"/>
                </a:lnTo>
                <a:lnTo>
                  <a:pt x="924560" y="33489"/>
                </a:lnTo>
                <a:lnTo>
                  <a:pt x="925068" y="37426"/>
                </a:lnTo>
                <a:lnTo>
                  <a:pt x="925068" y="45872"/>
                </a:lnTo>
                <a:lnTo>
                  <a:pt x="924560" y="49809"/>
                </a:lnTo>
                <a:lnTo>
                  <a:pt x="922528" y="57175"/>
                </a:lnTo>
                <a:lnTo>
                  <a:pt x="920559" y="61277"/>
                </a:lnTo>
                <a:lnTo>
                  <a:pt x="917702" y="65544"/>
                </a:lnTo>
                <a:lnTo>
                  <a:pt x="915009" y="69735"/>
                </a:lnTo>
                <a:lnTo>
                  <a:pt x="886841" y="100584"/>
                </a:lnTo>
                <a:lnTo>
                  <a:pt x="881634" y="105778"/>
                </a:lnTo>
                <a:lnTo>
                  <a:pt x="876935" y="110782"/>
                </a:lnTo>
                <a:lnTo>
                  <a:pt x="849503" y="147358"/>
                </a:lnTo>
                <a:lnTo>
                  <a:pt x="845185" y="156337"/>
                </a:lnTo>
                <a:lnTo>
                  <a:pt x="845185" y="162877"/>
                </a:lnTo>
                <a:lnTo>
                  <a:pt x="951484" y="162877"/>
                </a:lnTo>
                <a:lnTo>
                  <a:pt x="951865" y="156921"/>
                </a:lnTo>
                <a:lnTo>
                  <a:pt x="952296" y="151815"/>
                </a:lnTo>
                <a:lnTo>
                  <a:pt x="952373" y="150939"/>
                </a:lnTo>
                <a:lnTo>
                  <a:pt x="952754" y="144907"/>
                </a:lnTo>
                <a:lnTo>
                  <a:pt x="952855" y="142405"/>
                </a:lnTo>
                <a:lnTo>
                  <a:pt x="952906" y="141020"/>
                </a:lnTo>
                <a:lnTo>
                  <a:pt x="953033" y="138569"/>
                </a:lnTo>
                <a:lnTo>
                  <a:pt x="953300" y="135432"/>
                </a:lnTo>
                <a:lnTo>
                  <a:pt x="953401" y="134112"/>
                </a:lnTo>
                <a:lnTo>
                  <a:pt x="953516" y="132892"/>
                </a:lnTo>
                <a:lnTo>
                  <a:pt x="953871" y="127330"/>
                </a:lnTo>
                <a:lnTo>
                  <a:pt x="953897" y="126949"/>
                </a:lnTo>
                <a:close/>
              </a:path>
              <a:path w="1104265" h="371475">
                <a:moveTo>
                  <a:pt x="1104138" y="207759"/>
                </a:moveTo>
                <a:lnTo>
                  <a:pt x="1097381" y="150177"/>
                </a:lnTo>
                <a:lnTo>
                  <a:pt x="1077214" y="101663"/>
                </a:lnTo>
                <a:lnTo>
                  <a:pt x="1044460" y="65379"/>
                </a:lnTo>
                <a:lnTo>
                  <a:pt x="999998" y="44450"/>
                </a:lnTo>
                <a:lnTo>
                  <a:pt x="995426" y="57696"/>
                </a:lnTo>
                <a:lnTo>
                  <a:pt x="1014298" y="65900"/>
                </a:lnTo>
                <a:lnTo>
                  <a:pt x="1030554" y="77254"/>
                </a:lnTo>
                <a:lnTo>
                  <a:pt x="1055116" y="109410"/>
                </a:lnTo>
                <a:lnTo>
                  <a:pt x="1069568" y="152806"/>
                </a:lnTo>
                <a:lnTo>
                  <a:pt x="1074420" y="206032"/>
                </a:lnTo>
                <a:lnTo>
                  <a:pt x="1073200" y="234835"/>
                </a:lnTo>
                <a:lnTo>
                  <a:pt x="1063485" y="284480"/>
                </a:lnTo>
                <a:lnTo>
                  <a:pt x="1044054" y="323253"/>
                </a:lnTo>
                <a:lnTo>
                  <a:pt x="1014501" y="349415"/>
                </a:lnTo>
                <a:lnTo>
                  <a:pt x="995934" y="357644"/>
                </a:lnTo>
                <a:lnTo>
                  <a:pt x="999998" y="370890"/>
                </a:lnTo>
                <a:lnTo>
                  <a:pt x="1044575" y="350012"/>
                </a:lnTo>
                <a:lnTo>
                  <a:pt x="1077341" y="313842"/>
                </a:lnTo>
                <a:lnTo>
                  <a:pt x="1097445" y="265430"/>
                </a:lnTo>
                <a:lnTo>
                  <a:pt x="1102461" y="237756"/>
                </a:lnTo>
                <a:lnTo>
                  <a:pt x="1104138" y="207759"/>
                </a:lnTo>
                <a:close/>
              </a:path>
            </a:pathLst>
          </a:custGeom>
          <a:solidFill>
            <a:srgbClr val="000000"/>
          </a:solidFill>
        </p:spPr>
        <p:txBody>
          <a:bodyPr wrap="square" lIns="0" tIns="0" rIns="0" bIns="0" rtlCol="0"/>
          <a:lstStyle/>
          <a:p>
            <a:endParaRPr/>
          </a:p>
        </p:txBody>
      </p:sp>
      <p:grpSp>
        <p:nvGrpSpPr>
          <p:cNvPr id="16" name="object 16"/>
          <p:cNvGrpSpPr/>
          <p:nvPr/>
        </p:nvGrpSpPr>
        <p:grpSpPr>
          <a:xfrm>
            <a:off x="4019550" y="1666748"/>
            <a:ext cx="4080510" cy="2814955"/>
            <a:chOff x="4019550" y="1666748"/>
            <a:chExt cx="4080510" cy="2814955"/>
          </a:xfrm>
        </p:grpSpPr>
        <p:pic>
          <p:nvPicPr>
            <p:cNvPr id="17" name="object 17"/>
            <p:cNvPicPr/>
            <p:nvPr/>
          </p:nvPicPr>
          <p:blipFill>
            <a:blip r:embed="rId6" cstate="print"/>
            <a:stretch>
              <a:fillRect/>
            </a:stretch>
          </p:blipFill>
          <p:spPr>
            <a:xfrm>
              <a:off x="4019550" y="1666748"/>
              <a:ext cx="4072001" cy="2738501"/>
            </a:xfrm>
            <a:prstGeom prst="rect">
              <a:avLst/>
            </a:prstGeom>
          </p:spPr>
        </p:pic>
        <p:sp>
          <p:nvSpPr>
            <p:cNvPr id="18" name="object 18"/>
            <p:cNvSpPr/>
            <p:nvPr/>
          </p:nvSpPr>
          <p:spPr>
            <a:xfrm>
              <a:off x="4076700" y="1724132"/>
              <a:ext cx="3952875" cy="2590800"/>
            </a:xfrm>
            <a:custGeom>
              <a:avLst/>
              <a:gdLst/>
              <a:ahLst/>
              <a:cxnLst/>
              <a:rect l="l" t="t" r="r" b="b"/>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p:spPr>
          <p:txBody>
            <a:bodyPr wrap="square" lIns="0" tIns="0" rIns="0" bIns="0" rtlCol="0"/>
            <a:lstStyle/>
            <a:p>
              <a:endParaRPr/>
            </a:p>
          </p:txBody>
        </p:sp>
        <p:sp>
          <p:nvSpPr>
            <p:cNvPr id="19" name="object 19"/>
            <p:cNvSpPr/>
            <p:nvPr/>
          </p:nvSpPr>
          <p:spPr>
            <a:xfrm>
              <a:off x="4076700" y="1724132"/>
              <a:ext cx="3952875" cy="2590800"/>
            </a:xfrm>
            <a:custGeom>
              <a:avLst/>
              <a:gdLst/>
              <a:ahLst/>
              <a:cxnLst/>
              <a:rect l="l" t="t" r="r" b="b"/>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ln w="38100">
              <a:solidFill>
                <a:srgbClr val="000000"/>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6029325" y="1695323"/>
              <a:ext cx="147637" cy="2719451"/>
            </a:xfrm>
            <a:prstGeom prst="rect">
              <a:avLst/>
            </a:prstGeom>
          </p:spPr>
        </p:pic>
        <p:sp>
          <p:nvSpPr>
            <p:cNvPr id="21" name="object 21"/>
            <p:cNvSpPr/>
            <p:nvPr/>
          </p:nvSpPr>
          <p:spPr>
            <a:xfrm>
              <a:off x="6105525" y="1733550"/>
              <a:ext cx="0" cy="2586990"/>
            </a:xfrm>
            <a:custGeom>
              <a:avLst/>
              <a:gdLst/>
              <a:ahLst/>
              <a:cxnLst/>
              <a:rect l="l" t="t" r="r" b="b"/>
              <a:pathLst>
                <a:path h="2586990">
                  <a:moveTo>
                    <a:pt x="0" y="0"/>
                  </a:moveTo>
                  <a:lnTo>
                    <a:pt x="0" y="2586482"/>
                  </a:lnTo>
                </a:path>
              </a:pathLst>
            </a:custGeom>
            <a:ln w="38100">
              <a:solidFill>
                <a:srgbClr val="000000"/>
              </a:solidFill>
              <a:prstDash val="sysDash"/>
            </a:ln>
          </p:spPr>
          <p:txBody>
            <a:bodyPr wrap="square" lIns="0" tIns="0" rIns="0" bIns="0" rtlCol="0"/>
            <a:lstStyle/>
            <a:p>
              <a:endParaRPr/>
            </a:p>
          </p:txBody>
        </p:sp>
        <p:sp>
          <p:nvSpPr>
            <p:cNvPr id="22" name="object 22"/>
            <p:cNvSpPr/>
            <p:nvPr/>
          </p:nvSpPr>
          <p:spPr>
            <a:xfrm>
              <a:off x="4076700" y="4211066"/>
              <a:ext cx="4023360" cy="192405"/>
            </a:xfrm>
            <a:custGeom>
              <a:avLst/>
              <a:gdLst/>
              <a:ahLst/>
              <a:cxnLst/>
              <a:rect l="l" t="t" r="r" b="b"/>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p:spPr>
          <p:txBody>
            <a:bodyPr wrap="square" lIns="0" tIns="0" rIns="0" bIns="0" rtlCol="0"/>
            <a:lstStyle/>
            <a:p>
              <a:endParaRPr/>
            </a:p>
          </p:txBody>
        </p:sp>
        <p:pic>
          <p:nvPicPr>
            <p:cNvPr id="23" name="object 23"/>
            <p:cNvPicPr/>
            <p:nvPr/>
          </p:nvPicPr>
          <p:blipFill>
            <a:blip r:embed="rId8" cstate="print"/>
            <a:stretch>
              <a:fillRect/>
            </a:stretch>
          </p:blipFill>
          <p:spPr>
            <a:xfrm>
              <a:off x="7562850" y="4143311"/>
              <a:ext cx="366712" cy="338137"/>
            </a:xfrm>
            <a:prstGeom prst="rect">
              <a:avLst/>
            </a:prstGeom>
          </p:spPr>
        </p:pic>
        <p:pic>
          <p:nvPicPr>
            <p:cNvPr id="24" name="object 24"/>
            <p:cNvPicPr/>
            <p:nvPr/>
          </p:nvPicPr>
          <p:blipFill>
            <a:blip r:embed="rId9" cstate="print"/>
            <a:stretch>
              <a:fillRect/>
            </a:stretch>
          </p:blipFill>
          <p:spPr>
            <a:xfrm>
              <a:off x="7634351" y="4195826"/>
              <a:ext cx="228600" cy="200025"/>
            </a:xfrm>
            <a:prstGeom prst="rect">
              <a:avLst/>
            </a:prstGeom>
          </p:spPr>
        </p:pic>
        <p:sp>
          <p:nvSpPr>
            <p:cNvPr id="25" name="object 25"/>
            <p:cNvSpPr/>
            <p:nvPr/>
          </p:nvSpPr>
          <p:spPr>
            <a:xfrm>
              <a:off x="7634351" y="4195826"/>
              <a:ext cx="228600" cy="200025"/>
            </a:xfrm>
            <a:custGeom>
              <a:avLst/>
              <a:gdLst/>
              <a:ahLst/>
              <a:cxnLst/>
              <a:rect l="l" t="t" r="r" b="b"/>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ln w="28575">
              <a:solidFill>
                <a:srgbClr val="622422"/>
              </a:solidFill>
            </a:ln>
          </p:spPr>
          <p:txBody>
            <a:bodyPr wrap="square" lIns="0" tIns="0" rIns="0" bIns="0" rtlCol="0"/>
            <a:lstStyle/>
            <a:p>
              <a:endParaRPr/>
            </a:p>
          </p:txBody>
        </p:sp>
      </p:grpSp>
      <p:sp>
        <p:nvSpPr>
          <p:cNvPr id="26" name="object 26"/>
          <p:cNvSpPr txBox="1"/>
          <p:nvPr/>
        </p:nvSpPr>
        <p:spPr>
          <a:xfrm>
            <a:off x="1076007" y="3733482"/>
            <a:ext cx="10065385" cy="1322070"/>
          </a:xfrm>
          <a:prstGeom prst="rect">
            <a:avLst/>
          </a:prstGeom>
        </p:spPr>
        <p:txBody>
          <a:bodyPr vert="horz" wrap="square" lIns="0" tIns="154940" rIns="0" bIns="0" rtlCol="0">
            <a:spAutoFit/>
          </a:bodyPr>
          <a:lstStyle/>
          <a:p>
            <a:pPr marL="6647180">
              <a:lnSpc>
                <a:spcPct val="100000"/>
              </a:lnSpc>
              <a:spcBef>
                <a:spcPts val="1220"/>
              </a:spcBef>
            </a:pPr>
            <a:r>
              <a:rPr sz="1800" spc="-10">
                <a:latin typeface="Trebuchet MS"/>
                <a:cs typeface="Trebuchet MS"/>
              </a:rPr>
              <a:t>+10000</a:t>
            </a:r>
            <a:endParaRPr sz="1800">
              <a:latin typeface="Trebuchet MS"/>
              <a:cs typeface="Trebuchet MS"/>
            </a:endParaRPr>
          </a:p>
          <a:p>
            <a:pPr marL="6985" algn="ctr">
              <a:lnSpc>
                <a:spcPct val="100000"/>
              </a:lnSpc>
              <a:spcBef>
                <a:spcPts val="1120"/>
              </a:spcBef>
            </a:pPr>
            <a:r>
              <a:rPr sz="1800" spc="90">
                <a:latin typeface="Trebuchet MS"/>
                <a:cs typeface="Trebuchet MS"/>
              </a:rPr>
              <a:t>0</a:t>
            </a:r>
            <a:endParaRPr sz="1800">
              <a:latin typeface="Trebuchet MS"/>
              <a:cs typeface="Trebuchet MS"/>
            </a:endParaRPr>
          </a:p>
          <a:p>
            <a:pPr algn="ctr">
              <a:lnSpc>
                <a:spcPct val="100000"/>
              </a:lnSpc>
              <a:spcBef>
                <a:spcPts val="765"/>
              </a:spcBef>
            </a:pPr>
            <a:r>
              <a:rPr sz="2400" spc="85">
                <a:solidFill>
                  <a:srgbClr val="464646"/>
                </a:solidFill>
                <a:latin typeface="Trebuchet MS"/>
                <a:cs typeface="Trebuchet MS"/>
              </a:rPr>
              <a:t>This</a:t>
            </a:r>
            <a:r>
              <a:rPr sz="2400" spc="-80">
                <a:solidFill>
                  <a:srgbClr val="464646"/>
                </a:solidFill>
                <a:latin typeface="Trebuchet MS"/>
                <a:cs typeface="Trebuchet MS"/>
              </a:rPr>
              <a:t> </a:t>
            </a:r>
            <a:r>
              <a:rPr sz="2400" spc="170">
                <a:solidFill>
                  <a:srgbClr val="464646"/>
                </a:solidFill>
                <a:latin typeface="Trebuchet MS"/>
                <a:cs typeface="Trebuchet MS"/>
              </a:rPr>
              <a:t>is</a:t>
            </a:r>
            <a:r>
              <a:rPr sz="2400" spc="-105">
                <a:solidFill>
                  <a:srgbClr val="464646"/>
                </a:solidFill>
                <a:latin typeface="Trebuchet MS"/>
                <a:cs typeface="Trebuchet MS"/>
              </a:rPr>
              <a:t> </a:t>
            </a:r>
            <a:r>
              <a:rPr sz="2400" spc="100">
                <a:solidFill>
                  <a:srgbClr val="C0504D"/>
                </a:solidFill>
                <a:latin typeface="Trebuchet MS"/>
                <a:cs typeface="Trebuchet MS"/>
              </a:rPr>
              <a:t>unbounded</a:t>
            </a:r>
            <a:r>
              <a:rPr sz="2400" spc="-135">
                <a:solidFill>
                  <a:srgbClr val="C0504D"/>
                </a:solidFill>
                <a:latin typeface="Trebuchet MS"/>
                <a:cs typeface="Trebuchet MS"/>
              </a:rPr>
              <a:t> </a:t>
            </a:r>
            <a:r>
              <a:rPr sz="2400" spc="120">
                <a:solidFill>
                  <a:srgbClr val="464646"/>
                </a:solidFill>
                <a:latin typeface="Trebuchet MS"/>
                <a:cs typeface="Trebuchet MS"/>
              </a:rPr>
              <a:t>and</a:t>
            </a:r>
            <a:r>
              <a:rPr sz="2400" spc="-110">
                <a:solidFill>
                  <a:srgbClr val="464646"/>
                </a:solidFill>
                <a:latin typeface="Trebuchet MS"/>
                <a:cs typeface="Trebuchet MS"/>
              </a:rPr>
              <a:t> </a:t>
            </a:r>
            <a:r>
              <a:rPr sz="2400" spc="55">
                <a:solidFill>
                  <a:srgbClr val="464646"/>
                </a:solidFill>
                <a:latin typeface="Trebuchet MS"/>
                <a:cs typeface="Trebuchet MS"/>
              </a:rPr>
              <a:t>could</a:t>
            </a:r>
            <a:r>
              <a:rPr sz="2400" spc="-110">
                <a:solidFill>
                  <a:srgbClr val="464646"/>
                </a:solidFill>
                <a:latin typeface="Trebuchet MS"/>
                <a:cs typeface="Trebuchet MS"/>
              </a:rPr>
              <a:t> </a:t>
            </a:r>
            <a:r>
              <a:rPr sz="2400">
                <a:solidFill>
                  <a:srgbClr val="464646"/>
                </a:solidFill>
                <a:latin typeface="Trebuchet MS"/>
                <a:cs typeface="Trebuchet MS"/>
              </a:rPr>
              <a:t>take</a:t>
            </a:r>
            <a:r>
              <a:rPr sz="2400" spc="-145">
                <a:solidFill>
                  <a:srgbClr val="464646"/>
                </a:solidFill>
                <a:latin typeface="Trebuchet MS"/>
                <a:cs typeface="Trebuchet MS"/>
              </a:rPr>
              <a:t> </a:t>
            </a:r>
            <a:r>
              <a:rPr sz="2400" spc="135">
                <a:solidFill>
                  <a:srgbClr val="464646"/>
                </a:solidFill>
                <a:latin typeface="Trebuchet MS"/>
                <a:cs typeface="Trebuchet MS"/>
              </a:rPr>
              <a:t>up</a:t>
            </a:r>
            <a:r>
              <a:rPr sz="2400" spc="-95">
                <a:solidFill>
                  <a:srgbClr val="464646"/>
                </a:solidFill>
                <a:latin typeface="Trebuchet MS"/>
                <a:cs typeface="Trebuchet MS"/>
              </a:rPr>
              <a:t> </a:t>
            </a:r>
            <a:r>
              <a:rPr sz="2400" spc="75">
                <a:solidFill>
                  <a:srgbClr val="464646"/>
                </a:solidFill>
                <a:latin typeface="Trebuchet MS"/>
                <a:cs typeface="Trebuchet MS"/>
              </a:rPr>
              <a:t>any</a:t>
            </a:r>
            <a:r>
              <a:rPr sz="2400" spc="-100">
                <a:solidFill>
                  <a:srgbClr val="464646"/>
                </a:solidFill>
                <a:latin typeface="Trebuchet MS"/>
                <a:cs typeface="Trebuchet MS"/>
              </a:rPr>
              <a:t> </a:t>
            </a:r>
            <a:r>
              <a:rPr sz="2400" spc="160">
                <a:solidFill>
                  <a:srgbClr val="C0504D"/>
                </a:solidFill>
                <a:latin typeface="Trebuchet MS"/>
                <a:cs typeface="Trebuchet MS"/>
              </a:rPr>
              <a:t>maximum</a:t>
            </a:r>
            <a:r>
              <a:rPr sz="2400" spc="-95">
                <a:solidFill>
                  <a:srgbClr val="C0504D"/>
                </a:solidFill>
                <a:latin typeface="Trebuchet MS"/>
                <a:cs typeface="Trebuchet MS"/>
              </a:rPr>
              <a:t> </a:t>
            </a:r>
            <a:r>
              <a:rPr sz="2400">
                <a:solidFill>
                  <a:srgbClr val="C0504D"/>
                </a:solidFill>
                <a:latin typeface="Trebuchet MS"/>
                <a:cs typeface="Trebuchet MS"/>
              </a:rPr>
              <a:t>value</a:t>
            </a:r>
            <a:r>
              <a:rPr sz="2400" spc="-60">
                <a:solidFill>
                  <a:srgbClr val="C0504D"/>
                </a:solidFill>
                <a:latin typeface="Trebuchet MS"/>
                <a:cs typeface="Trebuchet MS"/>
              </a:rPr>
              <a:t> </a:t>
            </a:r>
            <a:r>
              <a:rPr sz="2400" spc="80">
                <a:solidFill>
                  <a:srgbClr val="C0504D"/>
                </a:solidFill>
                <a:latin typeface="Trebuchet MS"/>
                <a:cs typeface="Trebuchet MS"/>
              </a:rPr>
              <a:t>(an</a:t>
            </a:r>
            <a:r>
              <a:rPr sz="2400" spc="-135">
                <a:solidFill>
                  <a:srgbClr val="C0504D"/>
                </a:solidFill>
                <a:latin typeface="Trebuchet MS"/>
                <a:cs typeface="Trebuchet MS"/>
              </a:rPr>
              <a:t> </a:t>
            </a:r>
            <a:r>
              <a:rPr sz="2400" spc="-10">
                <a:solidFill>
                  <a:srgbClr val="C0504D"/>
                </a:solidFill>
                <a:latin typeface="Trebuchet MS"/>
                <a:cs typeface="Trebuchet MS"/>
              </a:rPr>
              <a:t>outlier!).</a:t>
            </a:r>
            <a:endParaRPr sz="2400">
              <a:latin typeface="Trebuchet MS"/>
              <a:cs typeface="Trebuchet MS"/>
            </a:endParaRPr>
          </a:p>
        </p:txBody>
      </p:sp>
      <p:sp>
        <p:nvSpPr>
          <p:cNvPr id="27" name="object 2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86995">
              <a:lnSpc>
                <a:spcPct val="100000"/>
              </a:lnSpc>
            </a:pPr>
            <a:r>
              <a:rPr spc="80"/>
              <a:t>81</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80"/>
              <a:t> </a:t>
            </a:r>
            <a:r>
              <a:rPr spc="50"/>
              <a:t>Ingredient</a:t>
            </a:r>
            <a:r>
              <a:rPr spc="-155"/>
              <a:t> </a:t>
            </a:r>
            <a:r>
              <a:rPr spc="-110"/>
              <a:t>2:</a:t>
            </a:r>
            <a:r>
              <a:rPr spc="-160"/>
              <a:t> </a:t>
            </a:r>
            <a:r>
              <a:rPr spc="75">
                <a:solidFill>
                  <a:srgbClr val="C0504D"/>
                </a:solidFill>
              </a:rPr>
              <a:t>Double</a:t>
            </a:r>
            <a:r>
              <a:rPr spc="-225">
                <a:solidFill>
                  <a:srgbClr val="C0504D"/>
                </a:solidFill>
              </a:rPr>
              <a:t> </a:t>
            </a:r>
            <a:r>
              <a:rPr spc="65">
                <a:solidFill>
                  <a:srgbClr val="C0504D"/>
                </a:solidFill>
              </a:rPr>
              <a:t>Quantization</a:t>
            </a:r>
          </a:p>
        </p:txBody>
      </p:sp>
      <p:sp>
        <p:nvSpPr>
          <p:cNvPr id="4" name="object 4"/>
          <p:cNvSpPr txBox="1"/>
          <p:nvPr/>
        </p:nvSpPr>
        <p:spPr>
          <a:xfrm>
            <a:off x="428307" y="1007110"/>
            <a:ext cx="9086215"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Let’s</a:t>
            </a:r>
            <a:r>
              <a:rPr sz="2750" spc="-95">
                <a:solidFill>
                  <a:srgbClr val="464646"/>
                </a:solidFill>
                <a:latin typeface="Trebuchet MS"/>
                <a:cs typeface="Trebuchet MS"/>
              </a:rPr>
              <a:t> </a:t>
            </a:r>
            <a:r>
              <a:rPr sz="2750" spc="75">
                <a:solidFill>
                  <a:srgbClr val="464646"/>
                </a:solidFill>
                <a:latin typeface="Trebuchet MS"/>
                <a:cs typeface="Trebuchet MS"/>
              </a:rPr>
              <a:t>see</a:t>
            </a:r>
            <a:r>
              <a:rPr sz="2750" spc="-70">
                <a:solidFill>
                  <a:srgbClr val="464646"/>
                </a:solidFill>
                <a:latin typeface="Trebuchet MS"/>
                <a:cs typeface="Trebuchet MS"/>
              </a:rPr>
              <a:t> </a:t>
            </a:r>
            <a:r>
              <a:rPr sz="2750" spc="70">
                <a:solidFill>
                  <a:srgbClr val="464646"/>
                </a:solidFill>
                <a:latin typeface="Trebuchet MS"/>
                <a:cs typeface="Trebuchet MS"/>
              </a:rPr>
              <a:t>how</a:t>
            </a:r>
            <a:r>
              <a:rPr sz="2750" spc="-85">
                <a:solidFill>
                  <a:srgbClr val="464646"/>
                </a:solidFill>
                <a:latin typeface="Trebuchet MS"/>
                <a:cs typeface="Trebuchet MS"/>
              </a:rPr>
              <a:t> </a:t>
            </a:r>
            <a:r>
              <a:rPr sz="2750">
                <a:solidFill>
                  <a:srgbClr val="464646"/>
                </a:solidFill>
                <a:latin typeface="Trebuchet MS"/>
                <a:cs typeface="Trebuchet MS"/>
              </a:rPr>
              <a:t>the</a:t>
            </a:r>
            <a:r>
              <a:rPr sz="2750" spc="-70">
                <a:solidFill>
                  <a:srgbClr val="464646"/>
                </a:solidFill>
                <a:latin typeface="Trebuchet MS"/>
                <a:cs typeface="Trebuchet MS"/>
              </a:rPr>
              <a:t> </a:t>
            </a:r>
            <a:r>
              <a:rPr sz="2750" spc="70">
                <a:solidFill>
                  <a:srgbClr val="464646"/>
                </a:solidFill>
                <a:latin typeface="Trebuchet MS"/>
                <a:cs typeface="Trebuchet MS"/>
              </a:rPr>
              <a:t>weight</a:t>
            </a:r>
            <a:r>
              <a:rPr sz="2750" spc="-145">
                <a:solidFill>
                  <a:srgbClr val="464646"/>
                </a:solidFill>
                <a:latin typeface="Trebuchet MS"/>
                <a:cs typeface="Trebuchet MS"/>
              </a:rPr>
              <a:t> </a:t>
            </a:r>
            <a:r>
              <a:rPr sz="2750" spc="120">
                <a:solidFill>
                  <a:srgbClr val="464646"/>
                </a:solidFill>
                <a:latin typeface="Trebuchet MS"/>
                <a:cs typeface="Trebuchet MS"/>
              </a:rPr>
              <a:t>tensors</a:t>
            </a:r>
            <a:r>
              <a:rPr sz="2750" spc="-85">
                <a:solidFill>
                  <a:srgbClr val="464646"/>
                </a:solidFill>
                <a:latin typeface="Trebuchet MS"/>
                <a:cs typeface="Trebuchet MS"/>
              </a:rPr>
              <a:t> </a:t>
            </a:r>
            <a:r>
              <a:rPr sz="2750" spc="75">
                <a:solidFill>
                  <a:srgbClr val="464646"/>
                </a:solidFill>
                <a:latin typeface="Trebuchet MS"/>
                <a:cs typeface="Trebuchet MS"/>
              </a:rPr>
              <a:t>look</a:t>
            </a:r>
            <a:r>
              <a:rPr sz="2750" spc="-75">
                <a:solidFill>
                  <a:srgbClr val="464646"/>
                </a:solidFill>
                <a:latin typeface="Trebuchet MS"/>
                <a:cs typeface="Trebuchet MS"/>
              </a:rPr>
              <a:t> </a:t>
            </a:r>
            <a:r>
              <a:rPr sz="2750" spc="55">
                <a:solidFill>
                  <a:srgbClr val="464646"/>
                </a:solidFill>
                <a:latin typeface="Trebuchet MS"/>
                <a:cs typeface="Trebuchet MS"/>
              </a:rPr>
              <a:t>like</a:t>
            </a:r>
            <a:r>
              <a:rPr sz="2750" spc="-150">
                <a:solidFill>
                  <a:srgbClr val="464646"/>
                </a:solidFill>
                <a:latin typeface="Trebuchet MS"/>
                <a:cs typeface="Trebuchet MS"/>
              </a:rPr>
              <a:t> </a:t>
            </a:r>
            <a:r>
              <a:rPr sz="2750" spc="135">
                <a:solidFill>
                  <a:srgbClr val="464646"/>
                </a:solidFill>
                <a:latin typeface="Trebuchet MS"/>
                <a:cs typeface="Trebuchet MS"/>
              </a:rPr>
              <a:t>on</a:t>
            </a:r>
            <a:r>
              <a:rPr sz="2750" spc="-105">
                <a:solidFill>
                  <a:srgbClr val="464646"/>
                </a:solidFill>
                <a:latin typeface="Trebuchet MS"/>
                <a:cs typeface="Trebuchet MS"/>
              </a:rPr>
              <a:t> </a:t>
            </a:r>
            <a:r>
              <a:rPr sz="2750">
                <a:solidFill>
                  <a:srgbClr val="464646"/>
                </a:solidFill>
                <a:latin typeface="Trebuchet MS"/>
                <a:cs typeface="Trebuchet MS"/>
              </a:rPr>
              <a:t>the</a:t>
            </a:r>
            <a:r>
              <a:rPr sz="2750" spc="-70">
                <a:solidFill>
                  <a:srgbClr val="464646"/>
                </a:solidFill>
                <a:latin typeface="Trebuchet MS"/>
                <a:cs typeface="Trebuchet MS"/>
              </a:rPr>
              <a:t> </a:t>
            </a:r>
            <a:r>
              <a:rPr sz="2750" spc="-10">
                <a:solidFill>
                  <a:srgbClr val="464646"/>
                </a:solidFill>
                <a:latin typeface="Trebuchet MS"/>
                <a:cs typeface="Trebuchet MS"/>
              </a:rPr>
              <a:t>graph.</a:t>
            </a:r>
            <a:endParaRPr sz="2750">
              <a:latin typeface="Trebuchet MS"/>
              <a:cs typeface="Trebuchet MS"/>
            </a:endParaRPr>
          </a:p>
        </p:txBody>
      </p:sp>
      <p:grpSp>
        <p:nvGrpSpPr>
          <p:cNvPr id="5" name="object 5"/>
          <p:cNvGrpSpPr/>
          <p:nvPr/>
        </p:nvGrpSpPr>
        <p:grpSpPr>
          <a:xfrm>
            <a:off x="2980308" y="5874372"/>
            <a:ext cx="855980" cy="295910"/>
            <a:chOff x="2980308" y="5874372"/>
            <a:chExt cx="855980" cy="295910"/>
          </a:xfrm>
        </p:grpSpPr>
        <p:sp>
          <p:nvSpPr>
            <p:cNvPr id="6" name="object 6"/>
            <p:cNvSpPr/>
            <p:nvPr/>
          </p:nvSpPr>
          <p:spPr>
            <a:xfrm>
              <a:off x="2980308" y="5932589"/>
              <a:ext cx="314325" cy="237490"/>
            </a:xfrm>
            <a:custGeom>
              <a:avLst/>
              <a:gdLst/>
              <a:ahLst/>
              <a:cxnLst/>
              <a:rect l="l" t="t" r="r" b="b"/>
              <a:pathLst>
                <a:path w="314325" h="237489">
                  <a:moveTo>
                    <a:pt x="314070" y="0"/>
                  </a:moveTo>
                  <a:lnTo>
                    <a:pt x="243713" y="0"/>
                  </a:lnTo>
                  <a:lnTo>
                    <a:pt x="241808" y="8432"/>
                  </a:lnTo>
                  <a:lnTo>
                    <a:pt x="253238" y="10261"/>
                  </a:lnTo>
                  <a:lnTo>
                    <a:pt x="258953" y="16002"/>
                  </a:lnTo>
                  <a:lnTo>
                    <a:pt x="258953" y="30568"/>
                  </a:lnTo>
                  <a:lnTo>
                    <a:pt x="257556" y="36449"/>
                  </a:lnTo>
                  <a:lnTo>
                    <a:pt x="248920" y="56045"/>
                  </a:lnTo>
                  <a:lnTo>
                    <a:pt x="176530" y="195834"/>
                  </a:lnTo>
                  <a:lnTo>
                    <a:pt x="174879" y="195834"/>
                  </a:lnTo>
                  <a:lnTo>
                    <a:pt x="176307" y="130491"/>
                  </a:lnTo>
                  <a:lnTo>
                    <a:pt x="176403" y="0"/>
                  </a:lnTo>
                  <a:lnTo>
                    <a:pt x="150368" y="0"/>
                  </a:lnTo>
                  <a:lnTo>
                    <a:pt x="55245" y="195834"/>
                  </a:lnTo>
                  <a:lnTo>
                    <a:pt x="53467" y="195834"/>
                  </a:lnTo>
                  <a:lnTo>
                    <a:pt x="53721" y="159867"/>
                  </a:lnTo>
                  <a:lnTo>
                    <a:pt x="53641" y="136074"/>
                  </a:lnTo>
                  <a:lnTo>
                    <a:pt x="51943" y="55930"/>
                  </a:lnTo>
                  <a:lnTo>
                    <a:pt x="51816" y="35217"/>
                  </a:lnTo>
                  <a:lnTo>
                    <a:pt x="71755" y="8432"/>
                  </a:lnTo>
                  <a:lnTo>
                    <a:pt x="73660" y="0"/>
                  </a:lnTo>
                  <a:lnTo>
                    <a:pt x="1905" y="0"/>
                  </a:lnTo>
                  <a:lnTo>
                    <a:pt x="0" y="8432"/>
                  </a:lnTo>
                  <a:lnTo>
                    <a:pt x="4826" y="9118"/>
                  </a:lnTo>
                  <a:lnTo>
                    <a:pt x="8509" y="10604"/>
                  </a:lnTo>
                  <a:lnTo>
                    <a:pt x="28575" y="237121"/>
                  </a:lnTo>
                  <a:lnTo>
                    <a:pt x="55626" y="237121"/>
                  </a:lnTo>
                  <a:lnTo>
                    <a:pt x="147701" y="47320"/>
                  </a:lnTo>
                  <a:lnTo>
                    <a:pt x="149352" y="47320"/>
                  </a:lnTo>
                  <a:lnTo>
                    <a:pt x="148685" y="63762"/>
                  </a:lnTo>
                  <a:lnTo>
                    <a:pt x="147923" y="95685"/>
                  </a:lnTo>
                  <a:lnTo>
                    <a:pt x="147828" y="237121"/>
                  </a:lnTo>
                  <a:lnTo>
                    <a:pt x="174371" y="237121"/>
                  </a:lnTo>
                  <a:lnTo>
                    <a:pt x="277749" y="46977"/>
                  </a:lnTo>
                  <a:lnTo>
                    <a:pt x="283462" y="36788"/>
                  </a:lnTo>
                  <a:lnTo>
                    <a:pt x="312166" y="8432"/>
                  </a:lnTo>
                  <a:lnTo>
                    <a:pt x="314070" y="0"/>
                  </a:lnTo>
                  <a:close/>
                </a:path>
              </a:pathLst>
            </a:custGeom>
            <a:solidFill>
              <a:srgbClr val="000000"/>
            </a:solidFill>
          </p:spPr>
          <p:txBody>
            <a:bodyPr wrap="square" lIns="0" tIns="0" rIns="0" bIns="0" rtlCol="0"/>
            <a:lstStyle/>
            <a:p>
              <a:endParaRPr/>
            </a:p>
          </p:txBody>
        </p:sp>
        <p:pic>
          <p:nvPicPr>
            <p:cNvPr id="7" name="object 7"/>
            <p:cNvPicPr/>
            <p:nvPr/>
          </p:nvPicPr>
          <p:blipFill>
            <a:blip r:embed="rId3" cstate="print"/>
            <a:stretch>
              <a:fillRect/>
            </a:stretch>
          </p:blipFill>
          <p:spPr>
            <a:xfrm>
              <a:off x="3330828" y="5874372"/>
              <a:ext cx="505206" cy="165760"/>
            </a:xfrm>
            <a:prstGeom prst="rect">
              <a:avLst/>
            </a:prstGeom>
          </p:spPr>
        </p:pic>
      </p:grpSp>
      <p:sp>
        <p:nvSpPr>
          <p:cNvPr id="8" name="object 8"/>
          <p:cNvSpPr/>
          <p:nvPr/>
        </p:nvSpPr>
        <p:spPr>
          <a:xfrm>
            <a:off x="3996816" y="6091072"/>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sp>
        <p:nvSpPr>
          <p:cNvPr id="9" name="object 9"/>
          <p:cNvSpPr/>
          <p:nvPr/>
        </p:nvSpPr>
        <p:spPr>
          <a:xfrm>
            <a:off x="3996816" y="6019660"/>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grpSp>
        <p:nvGrpSpPr>
          <p:cNvPr id="10" name="object 10"/>
          <p:cNvGrpSpPr/>
          <p:nvPr/>
        </p:nvGrpSpPr>
        <p:grpSpPr>
          <a:xfrm>
            <a:off x="4019550" y="1666748"/>
            <a:ext cx="5165090" cy="4801235"/>
            <a:chOff x="4019550" y="1666748"/>
            <a:chExt cx="5165090" cy="4801235"/>
          </a:xfrm>
        </p:grpSpPr>
        <p:pic>
          <p:nvPicPr>
            <p:cNvPr id="11" name="object 11"/>
            <p:cNvPicPr/>
            <p:nvPr/>
          </p:nvPicPr>
          <p:blipFill>
            <a:blip r:embed="rId4" cstate="print"/>
            <a:stretch>
              <a:fillRect/>
            </a:stretch>
          </p:blipFill>
          <p:spPr>
            <a:xfrm>
              <a:off x="4338954" y="5918822"/>
              <a:ext cx="1121791" cy="326440"/>
            </a:xfrm>
            <a:prstGeom prst="rect">
              <a:avLst/>
            </a:prstGeom>
          </p:spPr>
        </p:pic>
        <p:sp>
          <p:nvSpPr>
            <p:cNvPr id="12" name="object 12"/>
            <p:cNvSpPr/>
            <p:nvPr/>
          </p:nvSpPr>
          <p:spPr>
            <a:xfrm>
              <a:off x="5472684" y="5660720"/>
              <a:ext cx="2533650" cy="412115"/>
            </a:xfrm>
            <a:custGeom>
              <a:avLst/>
              <a:gdLst/>
              <a:ahLst/>
              <a:cxnLst/>
              <a:rect l="l" t="t" r="r" b="b"/>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5486780" y="6159271"/>
              <a:ext cx="1212310" cy="249008"/>
            </a:xfrm>
            <a:prstGeom prst="rect">
              <a:avLst/>
            </a:prstGeom>
          </p:spPr>
        </p:pic>
        <p:sp>
          <p:nvSpPr>
            <p:cNvPr id="14" name="object 14"/>
            <p:cNvSpPr/>
            <p:nvPr/>
          </p:nvSpPr>
          <p:spPr>
            <a:xfrm>
              <a:off x="6750304" y="5874372"/>
              <a:ext cx="2433955" cy="593725"/>
            </a:xfrm>
            <a:custGeom>
              <a:avLst/>
              <a:gdLst/>
              <a:ahLst/>
              <a:cxnLst/>
              <a:rect l="l" t="t" r="r" b="b"/>
              <a:pathLst>
                <a:path w="2433954" h="593725">
                  <a:moveTo>
                    <a:pt x="108712" y="280200"/>
                  </a:moveTo>
                  <a:lnTo>
                    <a:pt x="104140" y="266954"/>
                  </a:lnTo>
                  <a:lnTo>
                    <a:pt x="80441" y="275501"/>
                  </a:lnTo>
                  <a:lnTo>
                    <a:pt x="59664" y="287883"/>
                  </a:lnTo>
                  <a:lnTo>
                    <a:pt x="26924" y="324167"/>
                  </a:lnTo>
                  <a:lnTo>
                    <a:pt x="6743" y="372681"/>
                  </a:lnTo>
                  <a:lnTo>
                    <a:pt x="88" y="428536"/>
                  </a:lnTo>
                  <a:lnTo>
                    <a:pt x="0" y="430263"/>
                  </a:lnTo>
                  <a:lnTo>
                    <a:pt x="1676" y="460260"/>
                  </a:lnTo>
                  <a:lnTo>
                    <a:pt x="15100" y="513295"/>
                  </a:lnTo>
                  <a:lnTo>
                    <a:pt x="41694" y="556336"/>
                  </a:lnTo>
                  <a:lnTo>
                    <a:pt x="80365" y="584860"/>
                  </a:lnTo>
                  <a:lnTo>
                    <a:pt x="104140" y="593394"/>
                  </a:lnTo>
                  <a:lnTo>
                    <a:pt x="108204" y="580136"/>
                  </a:lnTo>
                  <a:lnTo>
                    <a:pt x="89649" y="571906"/>
                  </a:lnTo>
                  <a:lnTo>
                    <a:pt x="73621" y="560438"/>
                  </a:lnTo>
                  <a:lnTo>
                    <a:pt x="49149" y="527824"/>
                  </a:lnTo>
                  <a:lnTo>
                    <a:pt x="34569" y="483476"/>
                  </a:lnTo>
                  <a:lnTo>
                    <a:pt x="29781" y="430263"/>
                  </a:lnTo>
                  <a:lnTo>
                    <a:pt x="29718" y="428536"/>
                  </a:lnTo>
                  <a:lnTo>
                    <a:pt x="30924" y="400697"/>
                  </a:lnTo>
                  <a:lnTo>
                    <a:pt x="40640" y="352386"/>
                  </a:lnTo>
                  <a:lnTo>
                    <a:pt x="60147" y="314261"/>
                  </a:lnTo>
                  <a:lnTo>
                    <a:pt x="89916" y="288404"/>
                  </a:lnTo>
                  <a:lnTo>
                    <a:pt x="108712" y="280200"/>
                  </a:lnTo>
                  <a:close/>
                </a:path>
                <a:path w="2433954" h="593725">
                  <a:moveTo>
                    <a:pt x="448691" y="296087"/>
                  </a:moveTo>
                  <a:lnTo>
                    <a:pt x="378333" y="296087"/>
                  </a:lnTo>
                  <a:lnTo>
                    <a:pt x="376428" y="304520"/>
                  </a:lnTo>
                  <a:lnTo>
                    <a:pt x="387985" y="306349"/>
                  </a:lnTo>
                  <a:lnTo>
                    <a:pt x="393700" y="312089"/>
                  </a:lnTo>
                  <a:lnTo>
                    <a:pt x="393700" y="326656"/>
                  </a:lnTo>
                  <a:lnTo>
                    <a:pt x="392176" y="332536"/>
                  </a:lnTo>
                  <a:lnTo>
                    <a:pt x="383540" y="352132"/>
                  </a:lnTo>
                  <a:lnTo>
                    <a:pt x="311277" y="491921"/>
                  </a:lnTo>
                  <a:lnTo>
                    <a:pt x="309499" y="491921"/>
                  </a:lnTo>
                  <a:lnTo>
                    <a:pt x="310921" y="426580"/>
                  </a:lnTo>
                  <a:lnTo>
                    <a:pt x="311023" y="296087"/>
                  </a:lnTo>
                  <a:lnTo>
                    <a:pt x="285115" y="296087"/>
                  </a:lnTo>
                  <a:lnTo>
                    <a:pt x="189865" y="491921"/>
                  </a:lnTo>
                  <a:lnTo>
                    <a:pt x="188214" y="491921"/>
                  </a:lnTo>
                  <a:lnTo>
                    <a:pt x="188315" y="432168"/>
                  </a:lnTo>
                  <a:lnTo>
                    <a:pt x="186690" y="352018"/>
                  </a:lnTo>
                  <a:lnTo>
                    <a:pt x="186436" y="331304"/>
                  </a:lnTo>
                  <a:lnTo>
                    <a:pt x="206375" y="304520"/>
                  </a:lnTo>
                  <a:lnTo>
                    <a:pt x="208280" y="296087"/>
                  </a:lnTo>
                  <a:lnTo>
                    <a:pt x="136525" y="296087"/>
                  </a:lnTo>
                  <a:lnTo>
                    <a:pt x="134620" y="304520"/>
                  </a:lnTo>
                  <a:lnTo>
                    <a:pt x="139446" y="305206"/>
                  </a:lnTo>
                  <a:lnTo>
                    <a:pt x="143256" y="306692"/>
                  </a:lnTo>
                  <a:lnTo>
                    <a:pt x="163195" y="533209"/>
                  </a:lnTo>
                  <a:lnTo>
                    <a:pt x="190246" y="533209"/>
                  </a:lnTo>
                  <a:lnTo>
                    <a:pt x="282321" y="343408"/>
                  </a:lnTo>
                  <a:lnTo>
                    <a:pt x="284099" y="343408"/>
                  </a:lnTo>
                  <a:lnTo>
                    <a:pt x="283349" y="359854"/>
                  </a:lnTo>
                  <a:lnTo>
                    <a:pt x="282536" y="391782"/>
                  </a:lnTo>
                  <a:lnTo>
                    <a:pt x="282448" y="533209"/>
                  </a:lnTo>
                  <a:lnTo>
                    <a:pt x="308991" y="533209"/>
                  </a:lnTo>
                  <a:lnTo>
                    <a:pt x="412369" y="343065"/>
                  </a:lnTo>
                  <a:lnTo>
                    <a:pt x="418134" y="332879"/>
                  </a:lnTo>
                  <a:lnTo>
                    <a:pt x="446786" y="304520"/>
                  </a:lnTo>
                  <a:lnTo>
                    <a:pt x="448691" y="296087"/>
                  </a:lnTo>
                  <a:close/>
                </a:path>
                <a:path w="2433954" h="593725">
                  <a:moveTo>
                    <a:pt x="615950" y="261302"/>
                  </a:moveTo>
                  <a:lnTo>
                    <a:pt x="497586" y="261302"/>
                  </a:lnTo>
                  <a:lnTo>
                    <a:pt x="495655" y="269303"/>
                  </a:lnTo>
                  <a:lnTo>
                    <a:pt x="500888" y="269303"/>
                  </a:lnTo>
                  <a:lnTo>
                    <a:pt x="504444" y="270129"/>
                  </a:lnTo>
                  <a:lnTo>
                    <a:pt x="506222" y="271729"/>
                  </a:lnTo>
                  <a:lnTo>
                    <a:pt x="508127" y="273316"/>
                  </a:lnTo>
                  <a:lnTo>
                    <a:pt x="509143" y="275996"/>
                  </a:lnTo>
                  <a:lnTo>
                    <a:pt x="486029" y="388137"/>
                  </a:lnTo>
                  <a:lnTo>
                    <a:pt x="484505" y="394576"/>
                  </a:lnTo>
                  <a:lnTo>
                    <a:pt x="483362" y="399605"/>
                  </a:lnTo>
                  <a:lnTo>
                    <a:pt x="467868" y="416509"/>
                  </a:lnTo>
                  <a:lnTo>
                    <a:pt x="466471" y="424167"/>
                  </a:lnTo>
                  <a:lnTo>
                    <a:pt x="520954" y="424167"/>
                  </a:lnTo>
                  <a:lnTo>
                    <a:pt x="522605" y="416509"/>
                  </a:lnTo>
                  <a:lnTo>
                    <a:pt x="519684" y="416344"/>
                  </a:lnTo>
                  <a:lnTo>
                    <a:pt x="517474" y="416090"/>
                  </a:lnTo>
                  <a:lnTo>
                    <a:pt x="517309" y="416090"/>
                  </a:lnTo>
                  <a:lnTo>
                    <a:pt x="513334" y="415213"/>
                  </a:lnTo>
                  <a:lnTo>
                    <a:pt x="507873" y="408012"/>
                  </a:lnTo>
                  <a:lnTo>
                    <a:pt x="507974" y="403199"/>
                  </a:lnTo>
                  <a:lnTo>
                    <a:pt x="513207" y="376034"/>
                  </a:lnTo>
                  <a:lnTo>
                    <a:pt x="514350" y="370446"/>
                  </a:lnTo>
                  <a:lnTo>
                    <a:pt x="517144" y="358978"/>
                  </a:lnTo>
                  <a:lnTo>
                    <a:pt x="518287" y="353682"/>
                  </a:lnTo>
                  <a:lnTo>
                    <a:pt x="519379" y="348996"/>
                  </a:lnTo>
                  <a:lnTo>
                    <a:pt x="519430" y="348830"/>
                  </a:lnTo>
                  <a:lnTo>
                    <a:pt x="548640" y="348830"/>
                  </a:lnTo>
                  <a:lnTo>
                    <a:pt x="550926" y="348996"/>
                  </a:lnTo>
                  <a:lnTo>
                    <a:pt x="554228" y="349669"/>
                  </a:lnTo>
                  <a:lnTo>
                    <a:pt x="555498" y="350507"/>
                  </a:lnTo>
                  <a:lnTo>
                    <a:pt x="556260" y="351840"/>
                  </a:lnTo>
                  <a:lnTo>
                    <a:pt x="557149" y="353174"/>
                  </a:lnTo>
                  <a:lnTo>
                    <a:pt x="557657" y="355168"/>
                  </a:lnTo>
                  <a:lnTo>
                    <a:pt x="558165" y="360438"/>
                  </a:lnTo>
                  <a:lnTo>
                    <a:pt x="558292" y="368541"/>
                  </a:lnTo>
                  <a:lnTo>
                    <a:pt x="570484" y="368541"/>
                  </a:lnTo>
                  <a:lnTo>
                    <a:pt x="575005" y="348996"/>
                  </a:lnTo>
                  <a:lnTo>
                    <a:pt x="575043" y="348830"/>
                  </a:lnTo>
                  <a:lnTo>
                    <a:pt x="578065" y="335762"/>
                  </a:lnTo>
                  <a:lnTo>
                    <a:pt x="582549" y="316433"/>
                  </a:lnTo>
                  <a:lnTo>
                    <a:pt x="569976" y="316433"/>
                  </a:lnTo>
                  <a:lnTo>
                    <a:pt x="567690" y="320700"/>
                  </a:lnTo>
                  <a:lnTo>
                    <a:pt x="565785" y="324104"/>
                  </a:lnTo>
                  <a:lnTo>
                    <a:pt x="562737" y="329222"/>
                  </a:lnTo>
                  <a:lnTo>
                    <a:pt x="561213" y="331177"/>
                  </a:lnTo>
                  <a:lnTo>
                    <a:pt x="559562" y="332562"/>
                  </a:lnTo>
                  <a:lnTo>
                    <a:pt x="558038" y="333946"/>
                  </a:lnTo>
                  <a:lnTo>
                    <a:pt x="556260" y="334822"/>
                  </a:lnTo>
                  <a:lnTo>
                    <a:pt x="552323" y="335584"/>
                  </a:lnTo>
                  <a:lnTo>
                    <a:pt x="549910" y="335762"/>
                  </a:lnTo>
                  <a:lnTo>
                    <a:pt x="522224" y="335762"/>
                  </a:lnTo>
                  <a:lnTo>
                    <a:pt x="535927" y="275196"/>
                  </a:lnTo>
                  <a:lnTo>
                    <a:pt x="536041" y="274701"/>
                  </a:lnTo>
                  <a:lnTo>
                    <a:pt x="580644" y="274701"/>
                  </a:lnTo>
                  <a:lnTo>
                    <a:pt x="583438" y="275196"/>
                  </a:lnTo>
                  <a:lnTo>
                    <a:pt x="587502" y="277037"/>
                  </a:lnTo>
                  <a:lnTo>
                    <a:pt x="589026" y="278549"/>
                  </a:lnTo>
                  <a:lnTo>
                    <a:pt x="590042" y="280644"/>
                  </a:lnTo>
                  <a:lnTo>
                    <a:pt x="591185" y="282727"/>
                  </a:lnTo>
                  <a:lnTo>
                    <a:pt x="591947" y="285407"/>
                  </a:lnTo>
                  <a:lnTo>
                    <a:pt x="592709" y="291947"/>
                  </a:lnTo>
                  <a:lnTo>
                    <a:pt x="593217" y="295871"/>
                  </a:lnTo>
                  <a:lnTo>
                    <a:pt x="593598" y="300482"/>
                  </a:lnTo>
                  <a:lnTo>
                    <a:pt x="607060" y="300482"/>
                  </a:lnTo>
                  <a:lnTo>
                    <a:pt x="612787" y="275196"/>
                  </a:lnTo>
                  <a:lnTo>
                    <a:pt x="612902" y="274701"/>
                  </a:lnTo>
                  <a:lnTo>
                    <a:pt x="615950" y="261302"/>
                  </a:lnTo>
                  <a:close/>
                </a:path>
                <a:path w="2433954" h="593725">
                  <a:moveTo>
                    <a:pt x="773049" y="309270"/>
                  </a:moveTo>
                  <a:lnTo>
                    <a:pt x="764641" y="275120"/>
                  </a:lnTo>
                  <a:lnTo>
                    <a:pt x="762762" y="273088"/>
                  </a:lnTo>
                  <a:lnTo>
                    <a:pt x="753110" y="266979"/>
                  </a:lnTo>
                  <a:lnTo>
                    <a:pt x="747649" y="264909"/>
                  </a:lnTo>
                  <a:lnTo>
                    <a:pt x="747649" y="291604"/>
                  </a:lnTo>
                  <a:lnTo>
                    <a:pt x="747649" y="306844"/>
                  </a:lnTo>
                  <a:lnTo>
                    <a:pt x="746887" y="312496"/>
                  </a:lnTo>
                  <a:lnTo>
                    <a:pt x="743585" y="322872"/>
                  </a:lnTo>
                  <a:lnTo>
                    <a:pt x="740918" y="327393"/>
                  </a:lnTo>
                  <a:lnTo>
                    <a:pt x="736981" y="331241"/>
                  </a:lnTo>
                  <a:lnTo>
                    <a:pt x="733171" y="335102"/>
                  </a:lnTo>
                  <a:lnTo>
                    <a:pt x="727964" y="338074"/>
                  </a:lnTo>
                  <a:lnTo>
                    <a:pt x="715010" y="342252"/>
                  </a:lnTo>
                  <a:lnTo>
                    <a:pt x="706882" y="343217"/>
                  </a:lnTo>
                  <a:lnTo>
                    <a:pt x="697103" y="343052"/>
                  </a:lnTo>
                  <a:lnTo>
                    <a:pt x="682117" y="343052"/>
                  </a:lnTo>
                  <a:lnTo>
                    <a:pt x="697992" y="275120"/>
                  </a:lnTo>
                  <a:lnTo>
                    <a:pt x="723480" y="275120"/>
                  </a:lnTo>
                  <a:lnTo>
                    <a:pt x="747649" y="291604"/>
                  </a:lnTo>
                  <a:lnTo>
                    <a:pt x="747649" y="264909"/>
                  </a:lnTo>
                  <a:lnTo>
                    <a:pt x="747268" y="264756"/>
                  </a:lnTo>
                  <a:lnTo>
                    <a:pt x="733298" y="261988"/>
                  </a:lnTo>
                  <a:lnTo>
                    <a:pt x="725297" y="261302"/>
                  </a:lnTo>
                  <a:lnTo>
                    <a:pt x="659511" y="261302"/>
                  </a:lnTo>
                  <a:lnTo>
                    <a:pt x="657580" y="269303"/>
                  </a:lnTo>
                  <a:lnTo>
                    <a:pt x="662813" y="269303"/>
                  </a:lnTo>
                  <a:lnTo>
                    <a:pt x="666369" y="270129"/>
                  </a:lnTo>
                  <a:lnTo>
                    <a:pt x="668147" y="271729"/>
                  </a:lnTo>
                  <a:lnTo>
                    <a:pt x="670052" y="273316"/>
                  </a:lnTo>
                  <a:lnTo>
                    <a:pt x="671068" y="275996"/>
                  </a:lnTo>
                  <a:lnTo>
                    <a:pt x="671068" y="281609"/>
                  </a:lnTo>
                  <a:lnTo>
                    <a:pt x="670814" y="283946"/>
                  </a:lnTo>
                  <a:lnTo>
                    <a:pt x="647954" y="388137"/>
                  </a:lnTo>
                  <a:lnTo>
                    <a:pt x="646430" y="394576"/>
                  </a:lnTo>
                  <a:lnTo>
                    <a:pt x="645287" y="399605"/>
                  </a:lnTo>
                  <a:lnTo>
                    <a:pt x="629793" y="416509"/>
                  </a:lnTo>
                  <a:lnTo>
                    <a:pt x="628396" y="424167"/>
                  </a:lnTo>
                  <a:lnTo>
                    <a:pt x="682879" y="424167"/>
                  </a:lnTo>
                  <a:lnTo>
                    <a:pt x="684530" y="416509"/>
                  </a:lnTo>
                  <a:lnTo>
                    <a:pt x="681609" y="416344"/>
                  </a:lnTo>
                  <a:lnTo>
                    <a:pt x="679399" y="416090"/>
                  </a:lnTo>
                  <a:lnTo>
                    <a:pt x="679234" y="416090"/>
                  </a:lnTo>
                  <a:lnTo>
                    <a:pt x="675259" y="415213"/>
                  </a:lnTo>
                  <a:lnTo>
                    <a:pt x="669798" y="408012"/>
                  </a:lnTo>
                  <a:lnTo>
                    <a:pt x="669899" y="403199"/>
                  </a:lnTo>
                  <a:lnTo>
                    <a:pt x="670052" y="401510"/>
                  </a:lnTo>
                  <a:lnTo>
                    <a:pt x="670814" y="397611"/>
                  </a:lnTo>
                  <a:lnTo>
                    <a:pt x="671449" y="393725"/>
                  </a:lnTo>
                  <a:lnTo>
                    <a:pt x="672338" y="389407"/>
                  </a:lnTo>
                  <a:lnTo>
                    <a:pt x="673227" y="384683"/>
                  </a:lnTo>
                  <a:lnTo>
                    <a:pt x="674243" y="379945"/>
                  </a:lnTo>
                  <a:lnTo>
                    <a:pt x="675386" y="375031"/>
                  </a:lnTo>
                  <a:lnTo>
                    <a:pt x="677672" y="364820"/>
                  </a:lnTo>
                  <a:lnTo>
                    <a:pt x="678815" y="360083"/>
                  </a:lnTo>
                  <a:lnTo>
                    <a:pt x="679627" y="356069"/>
                  </a:lnTo>
                  <a:lnTo>
                    <a:pt x="679704" y="355739"/>
                  </a:lnTo>
                  <a:lnTo>
                    <a:pt x="684758" y="356069"/>
                  </a:lnTo>
                  <a:lnTo>
                    <a:pt x="709231" y="356069"/>
                  </a:lnTo>
                  <a:lnTo>
                    <a:pt x="713105" y="355739"/>
                  </a:lnTo>
                  <a:lnTo>
                    <a:pt x="716673" y="355447"/>
                  </a:lnTo>
                  <a:lnTo>
                    <a:pt x="723760" y="354342"/>
                  </a:lnTo>
                  <a:lnTo>
                    <a:pt x="730504" y="352780"/>
                  </a:lnTo>
                  <a:lnTo>
                    <a:pt x="739394" y="350393"/>
                  </a:lnTo>
                  <a:lnTo>
                    <a:pt x="746887" y="346862"/>
                  </a:lnTo>
                  <a:lnTo>
                    <a:pt x="751725" y="343217"/>
                  </a:lnTo>
                  <a:lnTo>
                    <a:pt x="753008" y="342252"/>
                  </a:lnTo>
                  <a:lnTo>
                    <a:pt x="759460" y="337489"/>
                  </a:lnTo>
                  <a:lnTo>
                    <a:pt x="764286" y="331597"/>
                  </a:lnTo>
                  <a:lnTo>
                    <a:pt x="767715" y="324523"/>
                  </a:lnTo>
                  <a:lnTo>
                    <a:pt x="771271" y="317449"/>
                  </a:lnTo>
                  <a:lnTo>
                    <a:pt x="773049" y="309270"/>
                  </a:lnTo>
                  <a:close/>
                </a:path>
                <a:path w="2433954" h="593725">
                  <a:moveTo>
                    <a:pt x="917448" y="374103"/>
                  </a:moveTo>
                  <a:lnTo>
                    <a:pt x="916432" y="369214"/>
                  </a:lnTo>
                  <a:lnTo>
                    <a:pt x="914273" y="364769"/>
                  </a:lnTo>
                  <a:lnTo>
                    <a:pt x="912241" y="360337"/>
                  </a:lnTo>
                  <a:lnTo>
                    <a:pt x="909320" y="356425"/>
                  </a:lnTo>
                  <a:lnTo>
                    <a:pt x="905637" y="353034"/>
                  </a:lnTo>
                  <a:lnTo>
                    <a:pt x="902081" y="349643"/>
                  </a:lnTo>
                  <a:lnTo>
                    <a:pt x="897763" y="346837"/>
                  </a:lnTo>
                  <a:lnTo>
                    <a:pt x="888111" y="342404"/>
                  </a:lnTo>
                  <a:lnTo>
                    <a:pt x="882904" y="340791"/>
                  </a:lnTo>
                  <a:lnTo>
                    <a:pt x="877316" y="339788"/>
                  </a:lnTo>
                  <a:lnTo>
                    <a:pt x="877316" y="338277"/>
                  </a:lnTo>
                  <a:lnTo>
                    <a:pt x="910082" y="314248"/>
                  </a:lnTo>
                  <a:lnTo>
                    <a:pt x="911479" y="310146"/>
                  </a:lnTo>
                  <a:lnTo>
                    <a:pt x="913003" y="306044"/>
                  </a:lnTo>
                  <a:lnTo>
                    <a:pt x="913765" y="301320"/>
                  </a:lnTo>
                  <a:lnTo>
                    <a:pt x="913765" y="290271"/>
                  </a:lnTo>
                  <a:lnTo>
                    <a:pt x="912685" y="285597"/>
                  </a:lnTo>
                  <a:lnTo>
                    <a:pt x="912622" y="285267"/>
                  </a:lnTo>
                  <a:lnTo>
                    <a:pt x="907796" y="276644"/>
                  </a:lnTo>
                  <a:lnTo>
                    <a:pt x="905357" y="273989"/>
                  </a:lnTo>
                  <a:lnTo>
                    <a:pt x="904494" y="273037"/>
                  </a:lnTo>
                  <a:lnTo>
                    <a:pt x="900176" y="270154"/>
                  </a:lnTo>
                  <a:lnTo>
                    <a:pt x="895985" y="267271"/>
                  </a:lnTo>
                  <a:lnTo>
                    <a:pt x="890905" y="265112"/>
                  </a:lnTo>
                  <a:lnTo>
                    <a:pt x="879221" y="262267"/>
                  </a:lnTo>
                  <a:lnTo>
                    <a:pt x="872998" y="261556"/>
                  </a:lnTo>
                  <a:lnTo>
                    <a:pt x="858266" y="261556"/>
                  </a:lnTo>
                  <a:lnTo>
                    <a:pt x="820483" y="271297"/>
                  </a:lnTo>
                  <a:lnTo>
                    <a:pt x="813181" y="274231"/>
                  </a:lnTo>
                  <a:lnTo>
                    <a:pt x="813181" y="298970"/>
                  </a:lnTo>
                  <a:lnTo>
                    <a:pt x="829183" y="298970"/>
                  </a:lnTo>
                  <a:lnTo>
                    <a:pt x="831977" y="290690"/>
                  </a:lnTo>
                  <a:lnTo>
                    <a:pt x="835914" y="284454"/>
                  </a:lnTo>
                  <a:lnTo>
                    <a:pt x="840994" y="280263"/>
                  </a:lnTo>
                  <a:lnTo>
                    <a:pt x="846201" y="276072"/>
                  </a:lnTo>
                  <a:lnTo>
                    <a:pt x="852551" y="273989"/>
                  </a:lnTo>
                  <a:lnTo>
                    <a:pt x="869188" y="273989"/>
                  </a:lnTo>
                  <a:lnTo>
                    <a:pt x="876173" y="276313"/>
                  </a:lnTo>
                  <a:lnTo>
                    <a:pt x="880872" y="280949"/>
                  </a:lnTo>
                  <a:lnTo>
                    <a:pt x="885698" y="285597"/>
                  </a:lnTo>
                  <a:lnTo>
                    <a:pt x="888111" y="291947"/>
                  </a:lnTo>
                  <a:lnTo>
                    <a:pt x="888111" y="304914"/>
                  </a:lnTo>
                  <a:lnTo>
                    <a:pt x="852932" y="335368"/>
                  </a:lnTo>
                  <a:lnTo>
                    <a:pt x="836549" y="337019"/>
                  </a:lnTo>
                  <a:lnTo>
                    <a:pt x="836549" y="349072"/>
                  </a:lnTo>
                  <a:lnTo>
                    <a:pt x="847598" y="349072"/>
                  </a:lnTo>
                  <a:lnTo>
                    <a:pt x="858393" y="349643"/>
                  </a:lnTo>
                  <a:lnTo>
                    <a:pt x="857948" y="349643"/>
                  </a:lnTo>
                  <a:lnTo>
                    <a:pt x="866584" y="351231"/>
                  </a:lnTo>
                  <a:lnTo>
                    <a:pt x="891159" y="382981"/>
                  </a:lnTo>
                  <a:lnTo>
                    <a:pt x="891159" y="393446"/>
                  </a:lnTo>
                  <a:lnTo>
                    <a:pt x="865593" y="413702"/>
                  </a:lnTo>
                  <a:lnTo>
                    <a:pt x="864895" y="413702"/>
                  </a:lnTo>
                  <a:lnTo>
                    <a:pt x="858266" y="414121"/>
                  </a:lnTo>
                  <a:lnTo>
                    <a:pt x="854202" y="414121"/>
                  </a:lnTo>
                  <a:lnTo>
                    <a:pt x="850519" y="413702"/>
                  </a:lnTo>
                  <a:lnTo>
                    <a:pt x="847813" y="412991"/>
                  </a:lnTo>
                  <a:lnTo>
                    <a:pt x="844042" y="412038"/>
                  </a:lnTo>
                  <a:lnTo>
                    <a:pt x="832358" y="401510"/>
                  </a:lnTo>
                  <a:lnTo>
                    <a:pt x="830453" y="398538"/>
                  </a:lnTo>
                  <a:lnTo>
                    <a:pt x="828929" y="394957"/>
                  </a:lnTo>
                  <a:lnTo>
                    <a:pt x="827532" y="390766"/>
                  </a:lnTo>
                  <a:lnTo>
                    <a:pt x="811276" y="390766"/>
                  </a:lnTo>
                  <a:lnTo>
                    <a:pt x="811276" y="417893"/>
                  </a:lnTo>
                  <a:lnTo>
                    <a:pt x="818654" y="420446"/>
                  </a:lnTo>
                  <a:lnTo>
                    <a:pt x="826135" y="422440"/>
                  </a:lnTo>
                  <a:lnTo>
                    <a:pt x="842264" y="425526"/>
                  </a:lnTo>
                  <a:lnTo>
                    <a:pt x="850138" y="426300"/>
                  </a:lnTo>
                  <a:lnTo>
                    <a:pt x="857885" y="426300"/>
                  </a:lnTo>
                  <a:lnTo>
                    <a:pt x="865073" y="426085"/>
                  </a:lnTo>
                  <a:lnTo>
                    <a:pt x="870750" y="425526"/>
                  </a:lnTo>
                  <a:lnTo>
                    <a:pt x="871207" y="425526"/>
                  </a:lnTo>
                  <a:lnTo>
                    <a:pt x="900988" y="414121"/>
                  </a:lnTo>
                  <a:lnTo>
                    <a:pt x="902335" y="412991"/>
                  </a:lnTo>
                  <a:lnTo>
                    <a:pt x="907415" y="408813"/>
                  </a:lnTo>
                  <a:lnTo>
                    <a:pt x="911098" y="403847"/>
                  </a:lnTo>
                  <a:lnTo>
                    <a:pt x="916178" y="392379"/>
                  </a:lnTo>
                  <a:lnTo>
                    <a:pt x="917448" y="386168"/>
                  </a:lnTo>
                  <a:lnTo>
                    <a:pt x="917448" y="374103"/>
                  </a:lnTo>
                  <a:close/>
                </a:path>
                <a:path w="2433954" h="593725">
                  <a:moveTo>
                    <a:pt x="1069848" y="388251"/>
                  </a:moveTo>
                  <a:lnTo>
                    <a:pt x="1058164" y="388251"/>
                  </a:lnTo>
                  <a:lnTo>
                    <a:pt x="1056767" y="391858"/>
                  </a:lnTo>
                  <a:lnTo>
                    <a:pt x="1055497" y="394677"/>
                  </a:lnTo>
                  <a:lnTo>
                    <a:pt x="1054354" y="396735"/>
                  </a:lnTo>
                  <a:lnTo>
                    <a:pt x="1053338" y="398780"/>
                  </a:lnTo>
                  <a:lnTo>
                    <a:pt x="1051877" y="400354"/>
                  </a:lnTo>
                  <a:lnTo>
                    <a:pt x="1048893" y="402323"/>
                  </a:lnTo>
                  <a:lnTo>
                    <a:pt x="1046988" y="402971"/>
                  </a:lnTo>
                  <a:lnTo>
                    <a:pt x="1042289" y="403555"/>
                  </a:lnTo>
                  <a:lnTo>
                    <a:pt x="1039114" y="403707"/>
                  </a:lnTo>
                  <a:lnTo>
                    <a:pt x="988695" y="403707"/>
                  </a:lnTo>
                  <a:lnTo>
                    <a:pt x="1016762" y="371640"/>
                  </a:lnTo>
                  <a:lnTo>
                    <a:pt x="1025525" y="362927"/>
                  </a:lnTo>
                  <a:lnTo>
                    <a:pt x="1029589" y="358749"/>
                  </a:lnTo>
                  <a:lnTo>
                    <a:pt x="1033653" y="354723"/>
                  </a:lnTo>
                  <a:lnTo>
                    <a:pt x="1041273" y="346938"/>
                  </a:lnTo>
                  <a:lnTo>
                    <a:pt x="1044575" y="343433"/>
                  </a:lnTo>
                  <a:lnTo>
                    <a:pt x="1048004" y="339915"/>
                  </a:lnTo>
                  <a:lnTo>
                    <a:pt x="1050671" y="336816"/>
                  </a:lnTo>
                  <a:lnTo>
                    <a:pt x="1052703" y="334137"/>
                  </a:lnTo>
                  <a:lnTo>
                    <a:pt x="1055497" y="331038"/>
                  </a:lnTo>
                  <a:lnTo>
                    <a:pt x="1067181" y="302996"/>
                  </a:lnTo>
                  <a:lnTo>
                    <a:pt x="1067181" y="294284"/>
                  </a:lnTo>
                  <a:lnTo>
                    <a:pt x="1057973" y="273989"/>
                  </a:lnTo>
                  <a:lnTo>
                    <a:pt x="1052449" y="269125"/>
                  </a:lnTo>
                  <a:lnTo>
                    <a:pt x="1047369" y="266471"/>
                  </a:lnTo>
                  <a:lnTo>
                    <a:pt x="1035253" y="262559"/>
                  </a:lnTo>
                  <a:lnTo>
                    <a:pt x="1027684" y="261556"/>
                  </a:lnTo>
                  <a:lnTo>
                    <a:pt x="1011809" y="261556"/>
                  </a:lnTo>
                  <a:lnTo>
                    <a:pt x="972972" y="271145"/>
                  </a:lnTo>
                  <a:lnTo>
                    <a:pt x="965073" y="274231"/>
                  </a:lnTo>
                  <a:lnTo>
                    <a:pt x="965073" y="298729"/>
                  </a:lnTo>
                  <a:lnTo>
                    <a:pt x="981583" y="298729"/>
                  </a:lnTo>
                  <a:lnTo>
                    <a:pt x="984504" y="290690"/>
                  </a:lnTo>
                  <a:lnTo>
                    <a:pt x="988568" y="284556"/>
                  </a:lnTo>
                  <a:lnTo>
                    <a:pt x="993902" y="280327"/>
                  </a:lnTo>
                  <a:lnTo>
                    <a:pt x="999070" y="276123"/>
                  </a:lnTo>
                  <a:lnTo>
                    <a:pt x="999934" y="275831"/>
                  </a:lnTo>
                  <a:lnTo>
                    <a:pt x="1005713" y="273989"/>
                  </a:lnTo>
                  <a:lnTo>
                    <a:pt x="1018032" y="273989"/>
                  </a:lnTo>
                  <a:lnTo>
                    <a:pt x="1021969" y="274701"/>
                  </a:lnTo>
                  <a:lnTo>
                    <a:pt x="1025398" y="276123"/>
                  </a:lnTo>
                  <a:lnTo>
                    <a:pt x="1028954" y="277545"/>
                  </a:lnTo>
                  <a:lnTo>
                    <a:pt x="1031748" y="279514"/>
                  </a:lnTo>
                  <a:lnTo>
                    <a:pt x="1036332" y="284556"/>
                  </a:lnTo>
                  <a:lnTo>
                    <a:pt x="1038098" y="287591"/>
                  </a:lnTo>
                  <a:lnTo>
                    <a:pt x="1039241" y="291185"/>
                  </a:lnTo>
                  <a:lnTo>
                    <a:pt x="1040511" y="294792"/>
                  </a:lnTo>
                  <a:lnTo>
                    <a:pt x="1041019" y="298729"/>
                  </a:lnTo>
                  <a:lnTo>
                    <a:pt x="1041019" y="307174"/>
                  </a:lnTo>
                  <a:lnTo>
                    <a:pt x="1040511" y="311111"/>
                  </a:lnTo>
                  <a:lnTo>
                    <a:pt x="1038479" y="318477"/>
                  </a:lnTo>
                  <a:lnTo>
                    <a:pt x="1036510" y="322580"/>
                  </a:lnTo>
                  <a:lnTo>
                    <a:pt x="1033653" y="326847"/>
                  </a:lnTo>
                  <a:lnTo>
                    <a:pt x="1030960" y="331038"/>
                  </a:lnTo>
                  <a:lnTo>
                    <a:pt x="1002792" y="361886"/>
                  </a:lnTo>
                  <a:lnTo>
                    <a:pt x="997585" y="367080"/>
                  </a:lnTo>
                  <a:lnTo>
                    <a:pt x="992886" y="372084"/>
                  </a:lnTo>
                  <a:lnTo>
                    <a:pt x="965454" y="408660"/>
                  </a:lnTo>
                  <a:lnTo>
                    <a:pt x="961136" y="417639"/>
                  </a:lnTo>
                  <a:lnTo>
                    <a:pt x="961136" y="424167"/>
                  </a:lnTo>
                  <a:lnTo>
                    <a:pt x="1067435" y="424167"/>
                  </a:lnTo>
                  <a:lnTo>
                    <a:pt x="1067816" y="418223"/>
                  </a:lnTo>
                  <a:lnTo>
                    <a:pt x="1068247" y="413118"/>
                  </a:lnTo>
                  <a:lnTo>
                    <a:pt x="1068324" y="412242"/>
                  </a:lnTo>
                  <a:lnTo>
                    <a:pt x="1068705" y="406209"/>
                  </a:lnTo>
                  <a:lnTo>
                    <a:pt x="1068806" y="403707"/>
                  </a:lnTo>
                  <a:lnTo>
                    <a:pt x="1068857" y="402323"/>
                  </a:lnTo>
                  <a:lnTo>
                    <a:pt x="1068984" y="399872"/>
                  </a:lnTo>
                  <a:lnTo>
                    <a:pt x="1069251" y="396735"/>
                  </a:lnTo>
                  <a:lnTo>
                    <a:pt x="1069352" y="395414"/>
                  </a:lnTo>
                  <a:lnTo>
                    <a:pt x="1069467" y="394195"/>
                  </a:lnTo>
                  <a:lnTo>
                    <a:pt x="1069822" y="388632"/>
                  </a:lnTo>
                  <a:lnTo>
                    <a:pt x="1069848" y="388251"/>
                  </a:lnTo>
                  <a:close/>
                </a:path>
                <a:path w="2433954" h="593725">
                  <a:moveTo>
                    <a:pt x="1220089" y="430263"/>
                  </a:moveTo>
                  <a:lnTo>
                    <a:pt x="1218412" y="400697"/>
                  </a:lnTo>
                  <a:lnTo>
                    <a:pt x="1218399" y="400342"/>
                  </a:lnTo>
                  <a:lnTo>
                    <a:pt x="1213332" y="372681"/>
                  </a:lnTo>
                  <a:lnTo>
                    <a:pt x="1193165" y="324167"/>
                  </a:lnTo>
                  <a:lnTo>
                    <a:pt x="1160411" y="287883"/>
                  </a:lnTo>
                  <a:lnTo>
                    <a:pt x="1115949" y="266954"/>
                  </a:lnTo>
                  <a:lnTo>
                    <a:pt x="1111377" y="280200"/>
                  </a:lnTo>
                  <a:lnTo>
                    <a:pt x="1130249" y="288404"/>
                  </a:lnTo>
                  <a:lnTo>
                    <a:pt x="1146505" y="299758"/>
                  </a:lnTo>
                  <a:lnTo>
                    <a:pt x="1171067" y="331914"/>
                  </a:lnTo>
                  <a:lnTo>
                    <a:pt x="1185519" y="375310"/>
                  </a:lnTo>
                  <a:lnTo>
                    <a:pt x="1190371" y="428536"/>
                  </a:lnTo>
                  <a:lnTo>
                    <a:pt x="1189151" y="457339"/>
                  </a:lnTo>
                  <a:lnTo>
                    <a:pt x="1179436" y="506984"/>
                  </a:lnTo>
                  <a:lnTo>
                    <a:pt x="1160005" y="545757"/>
                  </a:lnTo>
                  <a:lnTo>
                    <a:pt x="1130452" y="571906"/>
                  </a:lnTo>
                  <a:lnTo>
                    <a:pt x="1111885" y="580136"/>
                  </a:lnTo>
                  <a:lnTo>
                    <a:pt x="1115949" y="593394"/>
                  </a:lnTo>
                  <a:lnTo>
                    <a:pt x="1160526" y="572516"/>
                  </a:lnTo>
                  <a:lnTo>
                    <a:pt x="1193292" y="536346"/>
                  </a:lnTo>
                  <a:lnTo>
                    <a:pt x="1213396" y="487934"/>
                  </a:lnTo>
                  <a:lnTo>
                    <a:pt x="1218412" y="460260"/>
                  </a:lnTo>
                  <a:lnTo>
                    <a:pt x="1220089" y="430263"/>
                  </a:lnTo>
                  <a:close/>
                </a:path>
                <a:path w="2433954" h="593725">
                  <a:moveTo>
                    <a:pt x="1643761" y="58216"/>
                  </a:moveTo>
                  <a:lnTo>
                    <a:pt x="1573403" y="58216"/>
                  </a:lnTo>
                  <a:lnTo>
                    <a:pt x="1571498" y="66649"/>
                  </a:lnTo>
                  <a:lnTo>
                    <a:pt x="1582928" y="68478"/>
                  </a:lnTo>
                  <a:lnTo>
                    <a:pt x="1588643" y="74218"/>
                  </a:lnTo>
                  <a:lnTo>
                    <a:pt x="1588643" y="88785"/>
                  </a:lnTo>
                  <a:lnTo>
                    <a:pt x="1587246" y="94665"/>
                  </a:lnTo>
                  <a:lnTo>
                    <a:pt x="1578610" y="114261"/>
                  </a:lnTo>
                  <a:lnTo>
                    <a:pt x="1506220" y="254050"/>
                  </a:lnTo>
                  <a:lnTo>
                    <a:pt x="1504569" y="254050"/>
                  </a:lnTo>
                  <a:lnTo>
                    <a:pt x="1505991" y="188709"/>
                  </a:lnTo>
                  <a:lnTo>
                    <a:pt x="1506093" y="58216"/>
                  </a:lnTo>
                  <a:lnTo>
                    <a:pt x="1480058" y="58216"/>
                  </a:lnTo>
                  <a:lnTo>
                    <a:pt x="1384935" y="254050"/>
                  </a:lnTo>
                  <a:lnTo>
                    <a:pt x="1383157" y="254050"/>
                  </a:lnTo>
                  <a:lnTo>
                    <a:pt x="1383411" y="218084"/>
                  </a:lnTo>
                  <a:lnTo>
                    <a:pt x="1383322" y="194297"/>
                  </a:lnTo>
                  <a:lnTo>
                    <a:pt x="1381633" y="114147"/>
                  </a:lnTo>
                  <a:lnTo>
                    <a:pt x="1381506" y="93433"/>
                  </a:lnTo>
                  <a:lnTo>
                    <a:pt x="1401445" y="66649"/>
                  </a:lnTo>
                  <a:lnTo>
                    <a:pt x="1403350" y="58216"/>
                  </a:lnTo>
                  <a:lnTo>
                    <a:pt x="1331595" y="58216"/>
                  </a:lnTo>
                  <a:lnTo>
                    <a:pt x="1329690" y="66649"/>
                  </a:lnTo>
                  <a:lnTo>
                    <a:pt x="1334516" y="67335"/>
                  </a:lnTo>
                  <a:lnTo>
                    <a:pt x="1338199" y="68821"/>
                  </a:lnTo>
                  <a:lnTo>
                    <a:pt x="1358265" y="295338"/>
                  </a:lnTo>
                  <a:lnTo>
                    <a:pt x="1385316" y="295338"/>
                  </a:lnTo>
                  <a:lnTo>
                    <a:pt x="1477391" y="105537"/>
                  </a:lnTo>
                  <a:lnTo>
                    <a:pt x="1479042" y="105537"/>
                  </a:lnTo>
                  <a:lnTo>
                    <a:pt x="1478368" y="121983"/>
                  </a:lnTo>
                  <a:lnTo>
                    <a:pt x="1477606" y="153911"/>
                  </a:lnTo>
                  <a:lnTo>
                    <a:pt x="1477518" y="295338"/>
                  </a:lnTo>
                  <a:lnTo>
                    <a:pt x="1504061" y="295338"/>
                  </a:lnTo>
                  <a:lnTo>
                    <a:pt x="1607439" y="105194"/>
                  </a:lnTo>
                  <a:lnTo>
                    <a:pt x="1613141" y="95008"/>
                  </a:lnTo>
                  <a:lnTo>
                    <a:pt x="1641856" y="66649"/>
                  </a:lnTo>
                  <a:lnTo>
                    <a:pt x="1643761" y="58216"/>
                  </a:lnTo>
                  <a:close/>
                </a:path>
                <a:path w="2433954" h="593725">
                  <a:moveTo>
                    <a:pt x="1829689" y="0"/>
                  </a:moveTo>
                  <a:lnTo>
                    <a:pt x="1711325" y="0"/>
                  </a:lnTo>
                  <a:lnTo>
                    <a:pt x="1709394" y="7988"/>
                  </a:lnTo>
                  <a:lnTo>
                    <a:pt x="1714627" y="7988"/>
                  </a:lnTo>
                  <a:lnTo>
                    <a:pt x="1718183" y="8826"/>
                  </a:lnTo>
                  <a:lnTo>
                    <a:pt x="1719961" y="10426"/>
                  </a:lnTo>
                  <a:lnTo>
                    <a:pt x="1721866" y="12014"/>
                  </a:lnTo>
                  <a:lnTo>
                    <a:pt x="1722882" y="14693"/>
                  </a:lnTo>
                  <a:lnTo>
                    <a:pt x="1699768" y="126834"/>
                  </a:lnTo>
                  <a:lnTo>
                    <a:pt x="1698244" y="133273"/>
                  </a:lnTo>
                  <a:lnTo>
                    <a:pt x="1697101" y="138303"/>
                  </a:lnTo>
                  <a:lnTo>
                    <a:pt x="1681607" y="155206"/>
                  </a:lnTo>
                  <a:lnTo>
                    <a:pt x="1680210" y="162877"/>
                  </a:lnTo>
                  <a:lnTo>
                    <a:pt x="1734693" y="162877"/>
                  </a:lnTo>
                  <a:lnTo>
                    <a:pt x="1736344" y="155206"/>
                  </a:lnTo>
                  <a:lnTo>
                    <a:pt x="1733423" y="155054"/>
                  </a:lnTo>
                  <a:lnTo>
                    <a:pt x="1731213" y="154787"/>
                  </a:lnTo>
                  <a:lnTo>
                    <a:pt x="1731048" y="154787"/>
                  </a:lnTo>
                  <a:lnTo>
                    <a:pt x="1727073" y="153924"/>
                  </a:lnTo>
                  <a:lnTo>
                    <a:pt x="1721612" y="146710"/>
                  </a:lnTo>
                  <a:lnTo>
                    <a:pt x="1721713" y="141897"/>
                  </a:lnTo>
                  <a:lnTo>
                    <a:pt x="1726946" y="114731"/>
                  </a:lnTo>
                  <a:lnTo>
                    <a:pt x="1728089" y="109143"/>
                  </a:lnTo>
                  <a:lnTo>
                    <a:pt x="1730883" y="97675"/>
                  </a:lnTo>
                  <a:lnTo>
                    <a:pt x="1732026" y="92379"/>
                  </a:lnTo>
                  <a:lnTo>
                    <a:pt x="1733118" y="87693"/>
                  </a:lnTo>
                  <a:lnTo>
                    <a:pt x="1733169" y="87528"/>
                  </a:lnTo>
                  <a:lnTo>
                    <a:pt x="1762379" y="87528"/>
                  </a:lnTo>
                  <a:lnTo>
                    <a:pt x="1764665" y="87693"/>
                  </a:lnTo>
                  <a:lnTo>
                    <a:pt x="1767967" y="88366"/>
                  </a:lnTo>
                  <a:lnTo>
                    <a:pt x="1769237" y="89204"/>
                  </a:lnTo>
                  <a:lnTo>
                    <a:pt x="1769999" y="90538"/>
                  </a:lnTo>
                  <a:lnTo>
                    <a:pt x="1770888" y="91871"/>
                  </a:lnTo>
                  <a:lnTo>
                    <a:pt x="1771396" y="93865"/>
                  </a:lnTo>
                  <a:lnTo>
                    <a:pt x="1771904" y="99136"/>
                  </a:lnTo>
                  <a:lnTo>
                    <a:pt x="1772031" y="107238"/>
                  </a:lnTo>
                  <a:lnTo>
                    <a:pt x="1784223" y="107238"/>
                  </a:lnTo>
                  <a:lnTo>
                    <a:pt x="1788744" y="87693"/>
                  </a:lnTo>
                  <a:lnTo>
                    <a:pt x="1788782" y="87528"/>
                  </a:lnTo>
                  <a:lnTo>
                    <a:pt x="1791804" y="74460"/>
                  </a:lnTo>
                  <a:lnTo>
                    <a:pt x="1796288" y="55130"/>
                  </a:lnTo>
                  <a:lnTo>
                    <a:pt x="1783715" y="55130"/>
                  </a:lnTo>
                  <a:lnTo>
                    <a:pt x="1781429" y="59397"/>
                  </a:lnTo>
                  <a:lnTo>
                    <a:pt x="1779524" y="62801"/>
                  </a:lnTo>
                  <a:lnTo>
                    <a:pt x="1776476" y="67919"/>
                  </a:lnTo>
                  <a:lnTo>
                    <a:pt x="1774952" y="69875"/>
                  </a:lnTo>
                  <a:lnTo>
                    <a:pt x="1773301" y="71259"/>
                  </a:lnTo>
                  <a:lnTo>
                    <a:pt x="1771777" y="72644"/>
                  </a:lnTo>
                  <a:lnTo>
                    <a:pt x="1769999" y="73520"/>
                  </a:lnTo>
                  <a:lnTo>
                    <a:pt x="1766062" y="74282"/>
                  </a:lnTo>
                  <a:lnTo>
                    <a:pt x="1763649" y="74460"/>
                  </a:lnTo>
                  <a:lnTo>
                    <a:pt x="1735963" y="74460"/>
                  </a:lnTo>
                  <a:lnTo>
                    <a:pt x="1749666" y="13893"/>
                  </a:lnTo>
                  <a:lnTo>
                    <a:pt x="1749780" y="13398"/>
                  </a:lnTo>
                  <a:lnTo>
                    <a:pt x="1794383" y="13398"/>
                  </a:lnTo>
                  <a:lnTo>
                    <a:pt x="1797177" y="13893"/>
                  </a:lnTo>
                  <a:lnTo>
                    <a:pt x="1801241" y="15735"/>
                  </a:lnTo>
                  <a:lnTo>
                    <a:pt x="1802765" y="17246"/>
                  </a:lnTo>
                  <a:lnTo>
                    <a:pt x="1803781" y="19342"/>
                  </a:lnTo>
                  <a:lnTo>
                    <a:pt x="1804924" y="21424"/>
                  </a:lnTo>
                  <a:lnTo>
                    <a:pt x="1805686" y="24104"/>
                  </a:lnTo>
                  <a:lnTo>
                    <a:pt x="1806448" y="30645"/>
                  </a:lnTo>
                  <a:lnTo>
                    <a:pt x="1806956" y="34569"/>
                  </a:lnTo>
                  <a:lnTo>
                    <a:pt x="1807337" y="39179"/>
                  </a:lnTo>
                  <a:lnTo>
                    <a:pt x="1820799" y="39179"/>
                  </a:lnTo>
                  <a:lnTo>
                    <a:pt x="1826526" y="13893"/>
                  </a:lnTo>
                  <a:lnTo>
                    <a:pt x="1826641" y="13398"/>
                  </a:lnTo>
                  <a:lnTo>
                    <a:pt x="1829689" y="0"/>
                  </a:lnTo>
                  <a:close/>
                </a:path>
                <a:path w="2433954" h="593725">
                  <a:moveTo>
                    <a:pt x="1986788" y="47967"/>
                  </a:moveTo>
                  <a:lnTo>
                    <a:pt x="1978380" y="13817"/>
                  </a:lnTo>
                  <a:lnTo>
                    <a:pt x="1976501" y="11785"/>
                  </a:lnTo>
                  <a:lnTo>
                    <a:pt x="1966849" y="5676"/>
                  </a:lnTo>
                  <a:lnTo>
                    <a:pt x="1961388" y="3606"/>
                  </a:lnTo>
                  <a:lnTo>
                    <a:pt x="1961388" y="30302"/>
                  </a:lnTo>
                  <a:lnTo>
                    <a:pt x="1961388" y="45542"/>
                  </a:lnTo>
                  <a:lnTo>
                    <a:pt x="1960626" y="51193"/>
                  </a:lnTo>
                  <a:lnTo>
                    <a:pt x="1957324" y="61569"/>
                  </a:lnTo>
                  <a:lnTo>
                    <a:pt x="1954657" y="66090"/>
                  </a:lnTo>
                  <a:lnTo>
                    <a:pt x="1950720" y="69938"/>
                  </a:lnTo>
                  <a:lnTo>
                    <a:pt x="1946910" y="73799"/>
                  </a:lnTo>
                  <a:lnTo>
                    <a:pt x="1941703" y="76771"/>
                  </a:lnTo>
                  <a:lnTo>
                    <a:pt x="1928749" y="80949"/>
                  </a:lnTo>
                  <a:lnTo>
                    <a:pt x="1920621" y="81915"/>
                  </a:lnTo>
                  <a:lnTo>
                    <a:pt x="1910842" y="81749"/>
                  </a:lnTo>
                  <a:lnTo>
                    <a:pt x="1895856" y="81749"/>
                  </a:lnTo>
                  <a:lnTo>
                    <a:pt x="1911731" y="13817"/>
                  </a:lnTo>
                  <a:lnTo>
                    <a:pt x="1937219" y="13817"/>
                  </a:lnTo>
                  <a:lnTo>
                    <a:pt x="1961388" y="30302"/>
                  </a:lnTo>
                  <a:lnTo>
                    <a:pt x="1961388" y="3606"/>
                  </a:lnTo>
                  <a:lnTo>
                    <a:pt x="1961007" y="3454"/>
                  </a:lnTo>
                  <a:lnTo>
                    <a:pt x="1947037" y="685"/>
                  </a:lnTo>
                  <a:lnTo>
                    <a:pt x="1939036" y="0"/>
                  </a:lnTo>
                  <a:lnTo>
                    <a:pt x="1893443" y="0"/>
                  </a:lnTo>
                  <a:lnTo>
                    <a:pt x="1893443" y="94437"/>
                  </a:lnTo>
                  <a:lnTo>
                    <a:pt x="1892007" y="94437"/>
                  </a:lnTo>
                  <a:lnTo>
                    <a:pt x="1893443" y="94437"/>
                  </a:lnTo>
                  <a:lnTo>
                    <a:pt x="1893443" y="0"/>
                  </a:lnTo>
                  <a:lnTo>
                    <a:pt x="1873250" y="0"/>
                  </a:lnTo>
                  <a:lnTo>
                    <a:pt x="1871319" y="7988"/>
                  </a:lnTo>
                  <a:lnTo>
                    <a:pt x="1876552" y="7988"/>
                  </a:lnTo>
                  <a:lnTo>
                    <a:pt x="1880108" y="8826"/>
                  </a:lnTo>
                  <a:lnTo>
                    <a:pt x="1881886" y="10426"/>
                  </a:lnTo>
                  <a:lnTo>
                    <a:pt x="1883791" y="12014"/>
                  </a:lnTo>
                  <a:lnTo>
                    <a:pt x="1884807" y="14693"/>
                  </a:lnTo>
                  <a:lnTo>
                    <a:pt x="1884807" y="20294"/>
                  </a:lnTo>
                  <a:lnTo>
                    <a:pt x="1884553" y="22644"/>
                  </a:lnTo>
                  <a:lnTo>
                    <a:pt x="1861693" y="126834"/>
                  </a:lnTo>
                  <a:lnTo>
                    <a:pt x="1860169" y="133273"/>
                  </a:lnTo>
                  <a:lnTo>
                    <a:pt x="1859026" y="138303"/>
                  </a:lnTo>
                  <a:lnTo>
                    <a:pt x="1843532" y="155206"/>
                  </a:lnTo>
                  <a:lnTo>
                    <a:pt x="1842135" y="162877"/>
                  </a:lnTo>
                  <a:lnTo>
                    <a:pt x="1896618" y="162877"/>
                  </a:lnTo>
                  <a:lnTo>
                    <a:pt x="1898269" y="155206"/>
                  </a:lnTo>
                  <a:lnTo>
                    <a:pt x="1895348" y="155054"/>
                  </a:lnTo>
                  <a:lnTo>
                    <a:pt x="1893138" y="154787"/>
                  </a:lnTo>
                  <a:lnTo>
                    <a:pt x="1892973" y="154787"/>
                  </a:lnTo>
                  <a:lnTo>
                    <a:pt x="1888998" y="153924"/>
                  </a:lnTo>
                  <a:lnTo>
                    <a:pt x="1883537" y="146710"/>
                  </a:lnTo>
                  <a:lnTo>
                    <a:pt x="1883638" y="141897"/>
                  </a:lnTo>
                  <a:lnTo>
                    <a:pt x="1883791" y="140208"/>
                  </a:lnTo>
                  <a:lnTo>
                    <a:pt x="1884553" y="136309"/>
                  </a:lnTo>
                  <a:lnTo>
                    <a:pt x="1885188" y="132422"/>
                  </a:lnTo>
                  <a:lnTo>
                    <a:pt x="1886077" y="128104"/>
                  </a:lnTo>
                  <a:lnTo>
                    <a:pt x="1886966" y="123380"/>
                  </a:lnTo>
                  <a:lnTo>
                    <a:pt x="1887982" y="118643"/>
                  </a:lnTo>
                  <a:lnTo>
                    <a:pt x="1889125" y="113728"/>
                  </a:lnTo>
                  <a:lnTo>
                    <a:pt x="1891411" y="103517"/>
                  </a:lnTo>
                  <a:lnTo>
                    <a:pt x="1892554" y="98780"/>
                  </a:lnTo>
                  <a:lnTo>
                    <a:pt x="1893341" y="94932"/>
                  </a:lnTo>
                  <a:lnTo>
                    <a:pt x="1903907" y="94932"/>
                  </a:lnTo>
                  <a:lnTo>
                    <a:pt x="1921002" y="94932"/>
                  </a:lnTo>
                  <a:lnTo>
                    <a:pt x="1926844" y="94437"/>
                  </a:lnTo>
                  <a:lnTo>
                    <a:pt x="1930412" y="94145"/>
                  </a:lnTo>
                  <a:lnTo>
                    <a:pt x="1937499" y="93040"/>
                  </a:lnTo>
                  <a:lnTo>
                    <a:pt x="1944243" y="91478"/>
                  </a:lnTo>
                  <a:lnTo>
                    <a:pt x="1953133" y="89090"/>
                  </a:lnTo>
                  <a:lnTo>
                    <a:pt x="1960626" y="85559"/>
                  </a:lnTo>
                  <a:lnTo>
                    <a:pt x="1965464" y="81915"/>
                  </a:lnTo>
                  <a:lnTo>
                    <a:pt x="1966747" y="80949"/>
                  </a:lnTo>
                  <a:lnTo>
                    <a:pt x="1973199" y="76187"/>
                  </a:lnTo>
                  <a:lnTo>
                    <a:pt x="1978025" y="70294"/>
                  </a:lnTo>
                  <a:lnTo>
                    <a:pt x="1981454" y="63220"/>
                  </a:lnTo>
                  <a:lnTo>
                    <a:pt x="1985010" y="56146"/>
                  </a:lnTo>
                  <a:lnTo>
                    <a:pt x="1986788" y="47967"/>
                  </a:lnTo>
                  <a:close/>
                </a:path>
                <a:path w="2433954" h="593725">
                  <a:moveTo>
                    <a:pt x="2131187" y="112801"/>
                  </a:moveTo>
                  <a:lnTo>
                    <a:pt x="2130171" y="107911"/>
                  </a:lnTo>
                  <a:lnTo>
                    <a:pt x="2128012" y="103466"/>
                  </a:lnTo>
                  <a:lnTo>
                    <a:pt x="2125980" y="99034"/>
                  </a:lnTo>
                  <a:lnTo>
                    <a:pt x="2123059" y="95123"/>
                  </a:lnTo>
                  <a:lnTo>
                    <a:pt x="2119376" y="91732"/>
                  </a:lnTo>
                  <a:lnTo>
                    <a:pt x="2115820" y="88341"/>
                  </a:lnTo>
                  <a:lnTo>
                    <a:pt x="2111502" y="85534"/>
                  </a:lnTo>
                  <a:lnTo>
                    <a:pt x="2101850" y="81102"/>
                  </a:lnTo>
                  <a:lnTo>
                    <a:pt x="2096643" y="79489"/>
                  </a:lnTo>
                  <a:lnTo>
                    <a:pt x="2091055" y="78486"/>
                  </a:lnTo>
                  <a:lnTo>
                    <a:pt x="2091055" y="76974"/>
                  </a:lnTo>
                  <a:lnTo>
                    <a:pt x="2123821" y="52946"/>
                  </a:lnTo>
                  <a:lnTo>
                    <a:pt x="2125218" y="48844"/>
                  </a:lnTo>
                  <a:lnTo>
                    <a:pt x="2126742" y="44742"/>
                  </a:lnTo>
                  <a:lnTo>
                    <a:pt x="2127504" y="40017"/>
                  </a:lnTo>
                  <a:lnTo>
                    <a:pt x="2127504" y="28968"/>
                  </a:lnTo>
                  <a:lnTo>
                    <a:pt x="2126424" y="24295"/>
                  </a:lnTo>
                  <a:lnTo>
                    <a:pt x="2126361" y="23964"/>
                  </a:lnTo>
                  <a:lnTo>
                    <a:pt x="2121535" y="15341"/>
                  </a:lnTo>
                  <a:lnTo>
                    <a:pt x="2119096" y="12687"/>
                  </a:lnTo>
                  <a:lnTo>
                    <a:pt x="2118233" y="11734"/>
                  </a:lnTo>
                  <a:lnTo>
                    <a:pt x="2113915" y="8851"/>
                  </a:lnTo>
                  <a:lnTo>
                    <a:pt x="2109724" y="5969"/>
                  </a:lnTo>
                  <a:lnTo>
                    <a:pt x="2104644" y="3810"/>
                  </a:lnTo>
                  <a:lnTo>
                    <a:pt x="2092960" y="965"/>
                  </a:lnTo>
                  <a:lnTo>
                    <a:pt x="2086737" y="254"/>
                  </a:lnTo>
                  <a:lnTo>
                    <a:pt x="2072005" y="254"/>
                  </a:lnTo>
                  <a:lnTo>
                    <a:pt x="2034222" y="9994"/>
                  </a:lnTo>
                  <a:lnTo>
                    <a:pt x="2026920" y="12928"/>
                  </a:lnTo>
                  <a:lnTo>
                    <a:pt x="2026920" y="37668"/>
                  </a:lnTo>
                  <a:lnTo>
                    <a:pt x="2042922" y="37668"/>
                  </a:lnTo>
                  <a:lnTo>
                    <a:pt x="2045716" y="29387"/>
                  </a:lnTo>
                  <a:lnTo>
                    <a:pt x="2049653" y="23152"/>
                  </a:lnTo>
                  <a:lnTo>
                    <a:pt x="2054733" y="18961"/>
                  </a:lnTo>
                  <a:lnTo>
                    <a:pt x="2059940" y="14770"/>
                  </a:lnTo>
                  <a:lnTo>
                    <a:pt x="2066290" y="12687"/>
                  </a:lnTo>
                  <a:lnTo>
                    <a:pt x="2082927" y="12687"/>
                  </a:lnTo>
                  <a:lnTo>
                    <a:pt x="2089912" y="15011"/>
                  </a:lnTo>
                  <a:lnTo>
                    <a:pt x="2094611" y="19646"/>
                  </a:lnTo>
                  <a:lnTo>
                    <a:pt x="2099437" y="24295"/>
                  </a:lnTo>
                  <a:lnTo>
                    <a:pt x="2101850" y="30645"/>
                  </a:lnTo>
                  <a:lnTo>
                    <a:pt x="2101850" y="43611"/>
                  </a:lnTo>
                  <a:lnTo>
                    <a:pt x="2066671" y="74066"/>
                  </a:lnTo>
                  <a:lnTo>
                    <a:pt x="2050288" y="75717"/>
                  </a:lnTo>
                  <a:lnTo>
                    <a:pt x="2050288" y="87769"/>
                  </a:lnTo>
                  <a:lnTo>
                    <a:pt x="2061337" y="87769"/>
                  </a:lnTo>
                  <a:lnTo>
                    <a:pt x="2072132" y="88341"/>
                  </a:lnTo>
                  <a:lnTo>
                    <a:pt x="2071687" y="88341"/>
                  </a:lnTo>
                  <a:lnTo>
                    <a:pt x="2080323" y="89928"/>
                  </a:lnTo>
                  <a:lnTo>
                    <a:pt x="2104898" y="121678"/>
                  </a:lnTo>
                  <a:lnTo>
                    <a:pt x="2104898" y="132143"/>
                  </a:lnTo>
                  <a:lnTo>
                    <a:pt x="2079332" y="152412"/>
                  </a:lnTo>
                  <a:lnTo>
                    <a:pt x="2078634" y="152412"/>
                  </a:lnTo>
                  <a:lnTo>
                    <a:pt x="2072005" y="152819"/>
                  </a:lnTo>
                  <a:lnTo>
                    <a:pt x="2067941" y="152819"/>
                  </a:lnTo>
                  <a:lnTo>
                    <a:pt x="2064258" y="152412"/>
                  </a:lnTo>
                  <a:lnTo>
                    <a:pt x="2061552" y="151688"/>
                  </a:lnTo>
                  <a:lnTo>
                    <a:pt x="2057781" y="150736"/>
                  </a:lnTo>
                  <a:lnTo>
                    <a:pt x="2046097" y="140208"/>
                  </a:lnTo>
                  <a:lnTo>
                    <a:pt x="2044192" y="137236"/>
                  </a:lnTo>
                  <a:lnTo>
                    <a:pt x="2042668" y="133654"/>
                  </a:lnTo>
                  <a:lnTo>
                    <a:pt x="2041271" y="129463"/>
                  </a:lnTo>
                  <a:lnTo>
                    <a:pt x="2025015" y="129463"/>
                  </a:lnTo>
                  <a:lnTo>
                    <a:pt x="2025015" y="156603"/>
                  </a:lnTo>
                  <a:lnTo>
                    <a:pt x="2032393" y="159143"/>
                  </a:lnTo>
                  <a:lnTo>
                    <a:pt x="2039874" y="161137"/>
                  </a:lnTo>
                  <a:lnTo>
                    <a:pt x="2056003" y="164236"/>
                  </a:lnTo>
                  <a:lnTo>
                    <a:pt x="2063877" y="164998"/>
                  </a:lnTo>
                  <a:lnTo>
                    <a:pt x="2071624" y="164998"/>
                  </a:lnTo>
                  <a:lnTo>
                    <a:pt x="2078812" y="164782"/>
                  </a:lnTo>
                  <a:lnTo>
                    <a:pt x="2084489" y="164236"/>
                  </a:lnTo>
                  <a:lnTo>
                    <a:pt x="2084946" y="164236"/>
                  </a:lnTo>
                  <a:lnTo>
                    <a:pt x="2114727" y="152819"/>
                  </a:lnTo>
                  <a:lnTo>
                    <a:pt x="2116074" y="151688"/>
                  </a:lnTo>
                  <a:lnTo>
                    <a:pt x="2121154" y="147510"/>
                  </a:lnTo>
                  <a:lnTo>
                    <a:pt x="2124837" y="142544"/>
                  </a:lnTo>
                  <a:lnTo>
                    <a:pt x="2129917" y="131076"/>
                  </a:lnTo>
                  <a:lnTo>
                    <a:pt x="2131187" y="124866"/>
                  </a:lnTo>
                  <a:lnTo>
                    <a:pt x="2131187" y="112801"/>
                  </a:lnTo>
                  <a:close/>
                </a:path>
                <a:path w="2433954" h="593725">
                  <a:moveTo>
                    <a:pt x="2283587" y="126949"/>
                  </a:moveTo>
                  <a:lnTo>
                    <a:pt x="2271903" y="126949"/>
                  </a:lnTo>
                  <a:lnTo>
                    <a:pt x="2270506" y="130556"/>
                  </a:lnTo>
                  <a:lnTo>
                    <a:pt x="2269236" y="133375"/>
                  </a:lnTo>
                  <a:lnTo>
                    <a:pt x="2268093" y="135432"/>
                  </a:lnTo>
                  <a:lnTo>
                    <a:pt x="2267077" y="137477"/>
                  </a:lnTo>
                  <a:lnTo>
                    <a:pt x="2265794" y="138887"/>
                  </a:lnTo>
                  <a:lnTo>
                    <a:pt x="2252853" y="142405"/>
                  </a:lnTo>
                  <a:lnTo>
                    <a:pt x="2202434" y="142405"/>
                  </a:lnTo>
                  <a:lnTo>
                    <a:pt x="2230501" y="110337"/>
                  </a:lnTo>
                  <a:lnTo>
                    <a:pt x="2239264" y="101625"/>
                  </a:lnTo>
                  <a:lnTo>
                    <a:pt x="2243328" y="97447"/>
                  </a:lnTo>
                  <a:lnTo>
                    <a:pt x="2247392" y="93421"/>
                  </a:lnTo>
                  <a:lnTo>
                    <a:pt x="2255012" y="85636"/>
                  </a:lnTo>
                  <a:lnTo>
                    <a:pt x="2258314" y="82130"/>
                  </a:lnTo>
                  <a:lnTo>
                    <a:pt x="2261743" y="78613"/>
                  </a:lnTo>
                  <a:lnTo>
                    <a:pt x="2264410" y="75514"/>
                  </a:lnTo>
                  <a:lnTo>
                    <a:pt x="2266442" y="72834"/>
                  </a:lnTo>
                  <a:lnTo>
                    <a:pt x="2269236" y="69735"/>
                  </a:lnTo>
                  <a:lnTo>
                    <a:pt x="2280920" y="41694"/>
                  </a:lnTo>
                  <a:lnTo>
                    <a:pt x="2280920" y="32981"/>
                  </a:lnTo>
                  <a:lnTo>
                    <a:pt x="2271712" y="12687"/>
                  </a:lnTo>
                  <a:lnTo>
                    <a:pt x="2266188" y="7823"/>
                  </a:lnTo>
                  <a:lnTo>
                    <a:pt x="2261108" y="5168"/>
                  </a:lnTo>
                  <a:lnTo>
                    <a:pt x="2248992" y="1257"/>
                  </a:lnTo>
                  <a:lnTo>
                    <a:pt x="2241423" y="254"/>
                  </a:lnTo>
                  <a:lnTo>
                    <a:pt x="2225548" y="254"/>
                  </a:lnTo>
                  <a:lnTo>
                    <a:pt x="2186711" y="9842"/>
                  </a:lnTo>
                  <a:lnTo>
                    <a:pt x="2178812" y="12928"/>
                  </a:lnTo>
                  <a:lnTo>
                    <a:pt x="2178812" y="37426"/>
                  </a:lnTo>
                  <a:lnTo>
                    <a:pt x="2195322" y="37426"/>
                  </a:lnTo>
                  <a:lnTo>
                    <a:pt x="2198243" y="29387"/>
                  </a:lnTo>
                  <a:lnTo>
                    <a:pt x="2202307" y="23253"/>
                  </a:lnTo>
                  <a:lnTo>
                    <a:pt x="2207641" y="19024"/>
                  </a:lnTo>
                  <a:lnTo>
                    <a:pt x="2212810" y="14820"/>
                  </a:lnTo>
                  <a:lnTo>
                    <a:pt x="2213673" y="14528"/>
                  </a:lnTo>
                  <a:lnTo>
                    <a:pt x="2219452" y="12687"/>
                  </a:lnTo>
                  <a:lnTo>
                    <a:pt x="2231771" y="12687"/>
                  </a:lnTo>
                  <a:lnTo>
                    <a:pt x="2235708" y="13398"/>
                  </a:lnTo>
                  <a:lnTo>
                    <a:pt x="2239137" y="14820"/>
                  </a:lnTo>
                  <a:lnTo>
                    <a:pt x="2242693" y="16243"/>
                  </a:lnTo>
                  <a:lnTo>
                    <a:pt x="2245487" y="18211"/>
                  </a:lnTo>
                  <a:lnTo>
                    <a:pt x="2250071" y="23253"/>
                  </a:lnTo>
                  <a:lnTo>
                    <a:pt x="2251837" y="26289"/>
                  </a:lnTo>
                  <a:lnTo>
                    <a:pt x="2252980" y="29883"/>
                  </a:lnTo>
                  <a:lnTo>
                    <a:pt x="2254250" y="33489"/>
                  </a:lnTo>
                  <a:lnTo>
                    <a:pt x="2254758" y="37426"/>
                  </a:lnTo>
                  <a:lnTo>
                    <a:pt x="2254758" y="45872"/>
                  </a:lnTo>
                  <a:lnTo>
                    <a:pt x="2254250" y="49809"/>
                  </a:lnTo>
                  <a:lnTo>
                    <a:pt x="2252218" y="57175"/>
                  </a:lnTo>
                  <a:lnTo>
                    <a:pt x="2250249" y="61277"/>
                  </a:lnTo>
                  <a:lnTo>
                    <a:pt x="2247392" y="65544"/>
                  </a:lnTo>
                  <a:lnTo>
                    <a:pt x="2244699" y="69735"/>
                  </a:lnTo>
                  <a:lnTo>
                    <a:pt x="2216531" y="100584"/>
                  </a:lnTo>
                  <a:lnTo>
                    <a:pt x="2211324" y="105778"/>
                  </a:lnTo>
                  <a:lnTo>
                    <a:pt x="2206625" y="110782"/>
                  </a:lnTo>
                  <a:lnTo>
                    <a:pt x="2179193" y="147358"/>
                  </a:lnTo>
                  <a:lnTo>
                    <a:pt x="2174875" y="156337"/>
                  </a:lnTo>
                  <a:lnTo>
                    <a:pt x="2174875" y="162877"/>
                  </a:lnTo>
                  <a:lnTo>
                    <a:pt x="2281174" y="162877"/>
                  </a:lnTo>
                  <a:lnTo>
                    <a:pt x="2281555" y="156921"/>
                  </a:lnTo>
                  <a:lnTo>
                    <a:pt x="2281986" y="151815"/>
                  </a:lnTo>
                  <a:lnTo>
                    <a:pt x="2282063" y="150939"/>
                  </a:lnTo>
                  <a:lnTo>
                    <a:pt x="2282444" y="144907"/>
                  </a:lnTo>
                  <a:lnTo>
                    <a:pt x="2282545" y="142405"/>
                  </a:lnTo>
                  <a:lnTo>
                    <a:pt x="2282596" y="141020"/>
                  </a:lnTo>
                  <a:lnTo>
                    <a:pt x="2282723" y="138569"/>
                  </a:lnTo>
                  <a:lnTo>
                    <a:pt x="2282990" y="135432"/>
                  </a:lnTo>
                  <a:lnTo>
                    <a:pt x="2283091" y="134112"/>
                  </a:lnTo>
                  <a:lnTo>
                    <a:pt x="2283206" y="132892"/>
                  </a:lnTo>
                  <a:lnTo>
                    <a:pt x="2283561" y="127330"/>
                  </a:lnTo>
                  <a:lnTo>
                    <a:pt x="2283587" y="126949"/>
                  </a:lnTo>
                  <a:close/>
                </a:path>
                <a:path w="2433954" h="593725">
                  <a:moveTo>
                    <a:pt x="2433828" y="207759"/>
                  </a:moveTo>
                  <a:lnTo>
                    <a:pt x="2427071" y="150177"/>
                  </a:lnTo>
                  <a:lnTo>
                    <a:pt x="2406904" y="101663"/>
                  </a:lnTo>
                  <a:lnTo>
                    <a:pt x="2374150" y="65379"/>
                  </a:lnTo>
                  <a:lnTo>
                    <a:pt x="2329688" y="44450"/>
                  </a:lnTo>
                  <a:lnTo>
                    <a:pt x="2325116" y="57696"/>
                  </a:lnTo>
                  <a:lnTo>
                    <a:pt x="2343988" y="65900"/>
                  </a:lnTo>
                  <a:lnTo>
                    <a:pt x="2360244" y="77254"/>
                  </a:lnTo>
                  <a:lnTo>
                    <a:pt x="2384806" y="109410"/>
                  </a:lnTo>
                  <a:lnTo>
                    <a:pt x="2399258" y="152806"/>
                  </a:lnTo>
                  <a:lnTo>
                    <a:pt x="2404110" y="206032"/>
                  </a:lnTo>
                  <a:lnTo>
                    <a:pt x="2402890" y="234835"/>
                  </a:lnTo>
                  <a:lnTo>
                    <a:pt x="2393175" y="284480"/>
                  </a:lnTo>
                  <a:lnTo>
                    <a:pt x="2373744" y="323253"/>
                  </a:lnTo>
                  <a:lnTo>
                    <a:pt x="2344191" y="349415"/>
                  </a:lnTo>
                  <a:lnTo>
                    <a:pt x="2325624" y="357644"/>
                  </a:lnTo>
                  <a:lnTo>
                    <a:pt x="2329688" y="370890"/>
                  </a:lnTo>
                  <a:lnTo>
                    <a:pt x="2374265" y="350012"/>
                  </a:lnTo>
                  <a:lnTo>
                    <a:pt x="2407031" y="313842"/>
                  </a:lnTo>
                  <a:lnTo>
                    <a:pt x="2427135" y="265430"/>
                  </a:lnTo>
                  <a:lnTo>
                    <a:pt x="2432151" y="237756"/>
                  </a:lnTo>
                  <a:lnTo>
                    <a:pt x="2433828" y="207759"/>
                  </a:lnTo>
                  <a:close/>
                </a:path>
              </a:pathLst>
            </a:custGeom>
            <a:solidFill>
              <a:srgbClr val="000000"/>
            </a:solidFill>
          </p:spPr>
          <p:txBody>
            <a:bodyPr wrap="square" lIns="0" tIns="0" rIns="0" bIns="0" rtlCol="0"/>
            <a:lstStyle/>
            <a:p>
              <a:endParaRPr/>
            </a:p>
          </p:txBody>
        </p:sp>
        <p:pic>
          <p:nvPicPr>
            <p:cNvPr id="15" name="object 15"/>
            <p:cNvPicPr/>
            <p:nvPr/>
          </p:nvPicPr>
          <p:blipFill>
            <a:blip r:embed="rId6" cstate="print"/>
            <a:stretch>
              <a:fillRect/>
            </a:stretch>
          </p:blipFill>
          <p:spPr>
            <a:xfrm>
              <a:off x="4019550" y="1666748"/>
              <a:ext cx="4072001" cy="2738501"/>
            </a:xfrm>
            <a:prstGeom prst="rect">
              <a:avLst/>
            </a:prstGeom>
          </p:spPr>
        </p:pic>
        <p:sp>
          <p:nvSpPr>
            <p:cNvPr id="16" name="object 16"/>
            <p:cNvSpPr/>
            <p:nvPr/>
          </p:nvSpPr>
          <p:spPr>
            <a:xfrm>
              <a:off x="4076700" y="1724132"/>
              <a:ext cx="3952875" cy="2590800"/>
            </a:xfrm>
            <a:custGeom>
              <a:avLst/>
              <a:gdLst/>
              <a:ahLst/>
              <a:cxnLst/>
              <a:rect l="l" t="t" r="r" b="b"/>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p:spPr>
          <p:txBody>
            <a:bodyPr wrap="square" lIns="0" tIns="0" rIns="0" bIns="0" rtlCol="0"/>
            <a:lstStyle/>
            <a:p>
              <a:endParaRPr/>
            </a:p>
          </p:txBody>
        </p:sp>
        <p:sp>
          <p:nvSpPr>
            <p:cNvPr id="17" name="object 17"/>
            <p:cNvSpPr/>
            <p:nvPr/>
          </p:nvSpPr>
          <p:spPr>
            <a:xfrm>
              <a:off x="4076700" y="1724132"/>
              <a:ext cx="3952875" cy="2590800"/>
            </a:xfrm>
            <a:custGeom>
              <a:avLst/>
              <a:gdLst/>
              <a:ahLst/>
              <a:cxnLst/>
              <a:rect l="l" t="t" r="r" b="b"/>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ln w="38100">
              <a:solidFill>
                <a:srgbClr val="000000"/>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6029325" y="1695323"/>
              <a:ext cx="147637" cy="2719451"/>
            </a:xfrm>
            <a:prstGeom prst="rect">
              <a:avLst/>
            </a:prstGeom>
          </p:spPr>
        </p:pic>
        <p:sp>
          <p:nvSpPr>
            <p:cNvPr id="19" name="object 19"/>
            <p:cNvSpPr/>
            <p:nvPr/>
          </p:nvSpPr>
          <p:spPr>
            <a:xfrm>
              <a:off x="6105525" y="1733550"/>
              <a:ext cx="0" cy="2586990"/>
            </a:xfrm>
            <a:custGeom>
              <a:avLst/>
              <a:gdLst/>
              <a:ahLst/>
              <a:cxnLst/>
              <a:rect l="l" t="t" r="r" b="b"/>
              <a:pathLst>
                <a:path h="2586990">
                  <a:moveTo>
                    <a:pt x="0" y="0"/>
                  </a:moveTo>
                  <a:lnTo>
                    <a:pt x="0" y="2586482"/>
                  </a:lnTo>
                </a:path>
              </a:pathLst>
            </a:custGeom>
            <a:ln w="38100">
              <a:solidFill>
                <a:srgbClr val="000000"/>
              </a:solidFill>
              <a:prstDash val="sysDash"/>
            </a:ln>
          </p:spPr>
          <p:txBody>
            <a:bodyPr wrap="square" lIns="0" tIns="0" rIns="0" bIns="0" rtlCol="0"/>
            <a:lstStyle/>
            <a:p>
              <a:endParaRPr/>
            </a:p>
          </p:txBody>
        </p:sp>
        <p:sp>
          <p:nvSpPr>
            <p:cNvPr id="20" name="object 20"/>
            <p:cNvSpPr/>
            <p:nvPr/>
          </p:nvSpPr>
          <p:spPr>
            <a:xfrm>
              <a:off x="4076700" y="4211066"/>
              <a:ext cx="4023360" cy="192405"/>
            </a:xfrm>
            <a:custGeom>
              <a:avLst/>
              <a:gdLst/>
              <a:ahLst/>
              <a:cxnLst/>
              <a:rect l="l" t="t" r="r" b="b"/>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p:spPr>
          <p:txBody>
            <a:bodyPr wrap="square" lIns="0" tIns="0" rIns="0" bIns="0" rtlCol="0"/>
            <a:lstStyle/>
            <a:p>
              <a:endParaRPr/>
            </a:p>
          </p:txBody>
        </p:sp>
      </p:grpSp>
      <p:sp>
        <p:nvSpPr>
          <p:cNvPr id="21" name="object 21"/>
          <p:cNvSpPr txBox="1"/>
          <p:nvPr/>
        </p:nvSpPr>
        <p:spPr>
          <a:xfrm>
            <a:off x="6029578" y="4291901"/>
            <a:ext cx="165100" cy="300355"/>
          </a:xfrm>
          <a:prstGeom prst="rect">
            <a:avLst/>
          </a:prstGeom>
        </p:spPr>
        <p:txBody>
          <a:bodyPr vert="horz" wrap="square" lIns="0" tIns="12700" rIns="0" bIns="0" rtlCol="0">
            <a:spAutoFit/>
          </a:bodyPr>
          <a:lstStyle/>
          <a:p>
            <a:pPr marL="12700">
              <a:lnSpc>
                <a:spcPct val="100000"/>
              </a:lnSpc>
              <a:spcBef>
                <a:spcPts val="100"/>
              </a:spcBef>
            </a:pPr>
            <a:r>
              <a:rPr sz="1800" spc="90">
                <a:latin typeface="Trebuchet MS"/>
                <a:cs typeface="Trebuchet MS"/>
              </a:rPr>
              <a:t>0</a:t>
            </a:r>
            <a:endParaRPr sz="1800">
              <a:latin typeface="Trebuchet MS"/>
              <a:cs typeface="Trebuchet MS"/>
            </a:endParaRPr>
          </a:p>
        </p:txBody>
      </p:sp>
      <p:grpSp>
        <p:nvGrpSpPr>
          <p:cNvPr id="22" name="object 22"/>
          <p:cNvGrpSpPr/>
          <p:nvPr/>
        </p:nvGrpSpPr>
        <p:grpSpPr>
          <a:xfrm>
            <a:off x="7877175" y="3857561"/>
            <a:ext cx="4310380" cy="2462530"/>
            <a:chOff x="7877175" y="3857561"/>
            <a:chExt cx="4310380" cy="2462530"/>
          </a:xfrm>
        </p:grpSpPr>
        <p:pic>
          <p:nvPicPr>
            <p:cNvPr id="23" name="object 23"/>
            <p:cNvPicPr/>
            <p:nvPr/>
          </p:nvPicPr>
          <p:blipFill>
            <a:blip r:embed="rId8" cstate="print"/>
            <a:stretch>
              <a:fillRect/>
            </a:stretch>
          </p:blipFill>
          <p:spPr>
            <a:xfrm>
              <a:off x="7877175" y="3857561"/>
              <a:ext cx="4310126" cy="2462276"/>
            </a:xfrm>
            <a:prstGeom prst="rect">
              <a:avLst/>
            </a:prstGeom>
          </p:spPr>
        </p:pic>
        <p:pic>
          <p:nvPicPr>
            <p:cNvPr id="24" name="object 24"/>
            <p:cNvPicPr/>
            <p:nvPr/>
          </p:nvPicPr>
          <p:blipFill>
            <a:blip r:embed="rId9" cstate="print"/>
            <a:stretch>
              <a:fillRect/>
            </a:stretch>
          </p:blipFill>
          <p:spPr>
            <a:xfrm>
              <a:off x="9553575" y="4048061"/>
              <a:ext cx="2014601" cy="1681226"/>
            </a:xfrm>
            <a:prstGeom prst="rect">
              <a:avLst/>
            </a:prstGeom>
          </p:spPr>
        </p:pic>
        <p:sp>
          <p:nvSpPr>
            <p:cNvPr id="25" name="object 25"/>
            <p:cNvSpPr/>
            <p:nvPr/>
          </p:nvSpPr>
          <p:spPr>
            <a:xfrm>
              <a:off x="9175223" y="3906892"/>
              <a:ext cx="2947035" cy="1972945"/>
            </a:xfrm>
            <a:custGeom>
              <a:avLst/>
              <a:gdLst/>
              <a:ahLst/>
              <a:cxnLst/>
              <a:rect l="l" t="t" r="r" b="b"/>
              <a:pathLst>
                <a:path w="2947034" h="1972945">
                  <a:moveTo>
                    <a:pt x="1793811" y="0"/>
                  </a:moveTo>
                  <a:lnTo>
                    <a:pt x="1748137" y="3871"/>
                  </a:lnTo>
                  <a:lnTo>
                    <a:pt x="1703850" y="14025"/>
                  </a:lnTo>
                  <a:lnTo>
                    <a:pt x="1661772" y="30210"/>
                  </a:lnTo>
                  <a:lnTo>
                    <a:pt x="1622727" y="52176"/>
                  </a:lnTo>
                  <a:lnTo>
                    <a:pt x="1587538" y="79671"/>
                  </a:lnTo>
                  <a:lnTo>
                    <a:pt x="1557027" y="112446"/>
                  </a:lnTo>
                  <a:lnTo>
                    <a:pt x="1532019" y="150249"/>
                  </a:lnTo>
                  <a:lnTo>
                    <a:pt x="1512625" y="134042"/>
                  </a:lnTo>
                  <a:lnTo>
                    <a:pt x="1470314" y="105725"/>
                  </a:lnTo>
                  <a:lnTo>
                    <a:pt x="1402478" y="75283"/>
                  </a:lnTo>
                  <a:lnTo>
                    <a:pt x="1356195" y="62813"/>
                  </a:lnTo>
                  <a:lnTo>
                    <a:pt x="1309300" y="56159"/>
                  </a:lnTo>
                  <a:lnTo>
                    <a:pt x="1262379" y="55158"/>
                  </a:lnTo>
                  <a:lnTo>
                    <a:pt x="1216016" y="59647"/>
                  </a:lnTo>
                  <a:lnTo>
                    <a:pt x="1170799" y="69461"/>
                  </a:lnTo>
                  <a:lnTo>
                    <a:pt x="1127312" y="84437"/>
                  </a:lnTo>
                  <a:lnTo>
                    <a:pt x="1086140" y="104411"/>
                  </a:lnTo>
                  <a:lnTo>
                    <a:pt x="1047871" y="129220"/>
                  </a:lnTo>
                  <a:lnTo>
                    <a:pt x="1013088" y="158700"/>
                  </a:lnTo>
                  <a:lnTo>
                    <a:pt x="982379" y="192688"/>
                  </a:lnTo>
                  <a:lnTo>
                    <a:pt x="956328" y="231021"/>
                  </a:lnTo>
                  <a:lnTo>
                    <a:pt x="910716" y="209667"/>
                  </a:lnTo>
                  <a:lnTo>
                    <a:pt x="863091" y="193160"/>
                  </a:lnTo>
                  <a:lnTo>
                    <a:pt x="813913" y="181586"/>
                  </a:lnTo>
                  <a:lnTo>
                    <a:pt x="763645" y="175028"/>
                  </a:lnTo>
                  <a:lnTo>
                    <a:pt x="712749" y="173571"/>
                  </a:lnTo>
                  <a:lnTo>
                    <a:pt x="661688" y="177300"/>
                  </a:lnTo>
                  <a:lnTo>
                    <a:pt x="612389" y="185901"/>
                  </a:lnTo>
                  <a:lnTo>
                    <a:pt x="565339" y="199017"/>
                  </a:lnTo>
                  <a:lnTo>
                    <a:pt x="520780" y="216361"/>
                  </a:lnTo>
                  <a:lnTo>
                    <a:pt x="478950" y="237643"/>
                  </a:lnTo>
                  <a:lnTo>
                    <a:pt x="440091" y="262578"/>
                  </a:lnTo>
                  <a:lnTo>
                    <a:pt x="404444" y="290876"/>
                  </a:lnTo>
                  <a:lnTo>
                    <a:pt x="372250" y="322251"/>
                  </a:lnTo>
                  <a:lnTo>
                    <a:pt x="343748" y="356415"/>
                  </a:lnTo>
                  <a:lnTo>
                    <a:pt x="319181" y="393080"/>
                  </a:lnTo>
                  <a:lnTo>
                    <a:pt x="298787" y="431958"/>
                  </a:lnTo>
                  <a:lnTo>
                    <a:pt x="282809" y="472762"/>
                  </a:lnTo>
                  <a:lnTo>
                    <a:pt x="271487" y="515205"/>
                  </a:lnTo>
                  <a:lnTo>
                    <a:pt x="265061" y="558998"/>
                  </a:lnTo>
                  <a:lnTo>
                    <a:pt x="263772" y="603854"/>
                  </a:lnTo>
                  <a:lnTo>
                    <a:pt x="267861" y="649486"/>
                  </a:lnTo>
                  <a:lnTo>
                    <a:pt x="265321" y="655582"/>
                  </a:lnTo>
                  <a:lnTo>
                    <a:pt x="219370" y="663323"/>
                  </a:lnTo>
                  <a:lnTo>
                    <a:pt x="175847" y="677378"/>
                  </a:lnTo>
                  <a:lnTo>
                    <a:pt x="135463" y="697333"/>
                  </a:lnTo>
                  <a:lnTo>
                    <a:pt x="98932" y="722769"/>
                  </a:lnTo>
                  <a:lnTo>
                    <a:pt x="66965" y="753272"/>
                  </a:lnTo>
                  <a:lnTo>
                    <a:pt x="40277" y="788424"/>
                  </a:lnTo>
                  <a:lnTo>
                    <a:pt x="19339" y="828191"/>
                  </a:lnTo>
                  <a:lnTo>
                    <a:pt x="5986" y="869410"/>
                  </a:lnTo>
                  <a:lnTo>
                    <a:pt x="0" y="911317"/>
                  </a:lnTo>
                  <a:lnTo>
                    <a:pt x="1163" y="953146"/>
                  </a:lnTo>
                  <a:lnTo>
                    <a:pt x="9257" y="994132"/>
                  </a:lnTo>
                  <a:lnTo>
                    <a:pt x="24064" y="1033510"/>
                  </a:lnTo>
                  <a:lnTo>
                    <a:pt x="45367" y="1070516"/>
                  </a:lnTo>
                  <a:lnTo>
                    <a:pt x="72947" y="1104383"/>
                  </a:lnTo>
                  <a:lnTo>
                    <a:pt x="106587" y="1134348"/>
                  </a:lnTo>
                  <a:lnTo>
                    <a:pt x="146068" y="1159645"/>
                  </a:lnTo>
                  <a:lnTo>
                    <a:pt x="114048" y="1196815"/>
                  </a:lnTo>
                  <a:lnTo>
                    <a:pt x="89862" y="1238009"/>
                  </a:lnTo>
                  <a:lnTo>
                    <a:pt x="73876" y="1282220"/>
                  </a:lnTo>
                  <a:lnTo>
                    <a:pt x="66454" y="1328443"/>
                  </a:lnTo>
                  <a:lnTo>
                    <a:pt x="67963" y="1375672"/>
                  </a:lnTo>
                  <a:lnTo>
                    <a:pt x="77455" y="1418785"/>
                  </a:lnTo>
                  <a:lnTo>
                    <a:pt x="93972" y="1458875"/>
                  </a:lnTo>
                  <a:lnTo>
                    <a:pt x="116837" y="1495457"/>
                  </a:lnTo>
                  <a:lnTo>
                    <a:pt x="145372" y="1528045"/>
                  </a:lnTo>
                  <a:lnTo>
                    <a:pt x="178897" y="1556154"/>
                  </a:lnTo>
                  <a:lnTo>
                    <a:pt x="216735" y="1579299"/>
                  </a:lnTo>
                  <a:lnTo>
                    <a:pt x="258209" y="1596994"/>
                  </a:lnTo>
                  <a:lnTo>
                    <a:pt x="302638" y="1608754"/>
                  </a:lnTo>
                  <a:lnTo>
                    <a:pt x="349346" y="1614093"/>
                  </a:lnTo>
                  <a:lnTo>
                    <a:pt x="397655" y="1612527"/>
                  </a:lnTo>
                  <a:lnTo>
                    <a:pt x="403116" y="1621163"/>
                  </a:lnTo>
                  <a:lnTo>
                    <a:pt x="431288" y="1659740"/>
                  </a:lnTo>
                  <a:lnTo>
                    <a:pt x="462758" y="1695050"/>
                  </a:lnTo>
                  <a:lnTo>
                    <a:pt x="497222" y="1727023"/>
                  </a:lnTo>
                  <a:lnTo>
                    <a:pt x="534379" y="1755589"/>
                  </a:lnTo>
                  <a:lnTo>
                    <a:pt x="573927" y="1780681"/>
                  </a:lnTo>
                  <a:lnTo>
                    <a:pt x="615563" y="1802229"/>
                  </a:lnTo>
                  <a:lnTo>
                    <a:pt x="658985" y="1820164"/>
                  </a:lnTo>
                  <a:lnTo>
                    <a:pt x="703891" y="1834418"/>
                  </a:lnTo>
                  <a:lnTo>
                    <a:pt x="749980" y="1844920"/>
                  </a:lnTo>
                  <a:lnTo>
                    <a:pt x="796948" y="1851603"/>
                  </a:lnTo>
                  <a:lnTo>
                    <a:pt x="844494" y="1854398"/>
                  </a:lnTo>
                  <a:lnTo>
                    <a:pt x="892316" y="1853234"/>
                  </a:lnTo>
                  <a:lnTo>
                    <a:pt x="940111" y="1848044"/>
                  </a:lnTo>
                  <a:lnTo>
                    <a:pt x="987577" y="1838759"/>
                  </a:lnTo>
                  <a:lnTo>
                    <a:pt x="1034413" y="1825309"/>
                  </a:lnTo>
                  <a:lnTo>
                    <a:pt x="1080316" y="1807626"/>
                  </a:lnTo>
                  <a:lnTo>
                    <a:pt x="1124984" y="1785640"/>
                  </a:lnTo>
                  <a:lnTo>
                    <a:pt x="1156908" y="1824283"/>
                  </a:lnTo>
                  <a:lnTo>
                    <a:pt x="1193220" y="1859097"/>
                  </a:lnTo>
                  <a:lnTo>
                    <a:pt x="1233505" y="1889802"/>
                  </a:lnTo>
                  <a:lnTo>
                    <a:pt x="1277346" y="1916115"/>
                  </a:lnTo>
                  <a:lnTo>
                    <a:pt x="1324326" y="1937754"/>
                  </a:lnTo>
                  <a:lnTo>
                    <a:pt x="1374031" y="1954436"/>
                  </a:lnTo>
                  <a:lnTo>
                    <a:pt x="1422794" y="1965354"/>
                  </a:lnTo>
                  <a:lnTo>
                    <a:pt x="1471571" y="1971297"/>
                  </a:lnTo>
                  <a:lnTo>
                    <a:pt x="1520010" y="1972436"/>
                  </a:lnTo>
                  <a:lnTo>
                    <a:pt x="1567763" y="1968944"/>
                  </a:lnTo>
                  <a:lnTo>
                    <a:pt x="1614479" y="1960990"/>
                  </a:lnTo>
                  <a:lnTo>
                    <a:pt x="1659809" y="1948746"/>
                  </a:lnTo>
                  <a:lnTo>
                    <a:pt x="1703403" y="1932384"/>
                  </a:lnTo>
                  <a:lnTo>
                    <a:pt x="1744911" y="1912073"/>
                  </a:lnTo>
                  <a:lnTo>
                    <a:pt x="1783983" y="1887986"/>
                  </a:lnTo>
                  <a:lnTo>
                    <a:pt x="1820271" y="1860294"/>
                  </a:lnTo>
                  <a:lnTo>
                    <a:pt x="1853423" y="1829167"/>
                  </a:lnTo>
                  <a:lnTo>
                    <a:pt x="1883091" y="1794778"/>
                  </a:lnTo>
                  <a:lnTo>
                    <a:pt x="1908925" y="1757296"/>
                  </a:lnTo>
                  <a:lnTo>
                    <a:pt x="1930574" y="1716893"/>
                  </a:lnTo>
                  <a:lnTo>
                    <a:pt x="1947690" y="1673741"/>
                  </a:lnTo>
                  <a:lnTo>
                    <a:pt x="1995567" y="1696997"/>
                  </a:lnTo>
                  <a:lnTo>
                    <a:pt x="2046289" y="1713963"/>
                  </a:lnTo>
                  <a:lnTo>
                    <a:pt x="2099083" y="1724445"/>
                  </a:lnTo>
                  <a:lnTo>
                    <a:pt x="2153176" y="1728249"/>
                  </a:lnTo>
                  <a:lnTo>
                    <a:pt x="2202641" y="1725812"/>
                  </a:lnTo>
                  <a:lnTo>
                    <a:pt x="2250323" y="1717991"/>
                  </a:lnTo>
                  <a:lnTo>
                    <a:pt x="2295847" y="1705119"/>
                  </a:lnTo>
                  <a:lnTo>
                    <a:pt x="2338842" y="1687531"/>
                  </a:lnTo>
                  <a:lnTo>
                    <a:pt x="2378934" y="1665561"/>
                  </a:lnTo>
                  <a:lnTo>
                    <a:pt x="2415750" y="1639543"/>
                  </a:lnTo>
                  <a:lnTo>
                    <a:pt x="2448918" y="1609810"/>
                  </a:lnTo>
                  <a:lnTo>
                    <a:pt x="2478065" y="1576697"/>
                  </a:lnTo>
                  <a:lnTo>
                    <a:pt x="2502818" y="1540538"/>
                  </a:lnTo>
                  <a:lnTo>
                    <a:pt x="2522804" y="1501666"/>
                  </a:lnTo>
                  <a:lnTo>
                    <a:pt x="2537650" y="1460416"/>
                  </a:lnTo>
                  <a:lnTo>
                    <a:pt x="2546984" y="1417121"/>
                  </a:lnTo>
                  <a:lnTo>
                    <a:pt x="2550432" y="1372116"/>
                  </a:lnTo>
                  <a:lnTo>
                    <a:pt x="2597025" y="1363771"/>
                  </a:lnTo>
                  <a:lnTo>
                    <a:pt x="2642247" y="1351172"/>
                  </a:lnTo>
                  <a:lnTo>
                    <a:pt x="2685763" y="1334451"/>
                  </a:lnTo>
                  <a:lnTo>
                    <a:pt x="2727236" y="1313744"/>
                  </a:lnTo>
                  <a:lnTo>
                    <a:pt x="2766332" y="1289185"/>
                  </a:lnTo>
                  <a:lnTo>
                    <a:pt x="2804570" y="1259313"/>
                  </a:lnTo>
                  <a:lnTo>
                    <a:pt x="2838378" y="1226530"/>
                  </a:lnTo>
                  <a:lnTo>
                    <a:pt x="2867704" y="1191195"/>
                  </a:lnTo>
                  <a:lnTo>
                    <a:pt x="2892496" y="1153669"/>
                  </a:lnTo>
                  <a:lnTo>
                    <a:pt x="2912701" y="1114310"/>
                  </a:lnTo>
                  <a:lnTo>
                    <a:pt x="2928270" y="1073480"/>
                  </a:lnTo>
                  <a:lnTo>
                    <a:pt x="2939149" y="1031537"/>
                  </a:lnTo>
                  <a:lnTo>
                    <a:pt x="2945287" y="988842"/>
                  </a:lnTo>
                  <a:lnTo>
                    <a:pt x="2946633" y="945754"/>
                  </a:lnTo>
                  <a:lnTo>
                    <a:pt x="2943134" y="902634"/>
                  </a:lnTo>
                  <a:lnTo>
                    <a:pt x="2934740" y="859841"/>
                  </a:lnTo>
                  <a:lnTo>
                    <a:pt x="2921398" y="817736"/>
                  </a:lnTo>
                  <a:lnTo>
                    <a:pt x="2903056" y="776678"/>
                  </a:lnTo>
                  <a:lnTo>
                    <a:pt x="2879663" y="737027"/>
                  </a:lnTo>
                  <a:lnTo>
                    <a:pt x="2851168" y="699143"/>
                  </a:lnTo>
                  <a:lnTo>
                    <a:pt x="2855982" y="688478"/>
                  </a:lnTo>
                  <a:lnTo>
                    <a:pt x="2877555" y="611321"/>
                  </a:lnTo>
                  <a:lnTo>
                    <a:pt x="2880656" y="567317"/>
                  </a:lnTo>
                  <a:lnTo>
                    <a:pt x="2877411" y="524055"/>
                  </a:lnTo>
                  <a:lnTo>
                    <a:pt x="2868124" y="482020"/>
                  </a:lnTo>
                  <a:lnTo>
                    <a:pt x="2853100" y="441695"/>
                  </a:lnTo>
                  <a:lnTo>
                    <a:pt x="2832641" y="403566"/>
                  </a:lnTo>
                  <a:lnTo>
                    <a:pt x="2807053" y="368117"/>
                  </a:lnTo>
                  <a:lnTo>
                    <a:pt x="2776637" y="335833"/>
                  </a:lnTo>
                  <a:lnTo>
                    <a:pt x="2741699" y="307199"/>
                  </a:lnTo>
                  <a:lnTo>
                    <a:pt x="2702543" y="282698"/>
                  </a:lnTo>
                  <a:lnTo>
                    <a:pt x="2659471" y="262817"/>
                  </a:lnTo>
                  <a:lnTo>
                    <a:pt x="2612789" y="248039"/>
                  </a:lnTo>
                  <a:lnTo>
                    <a:pt x="2597773" y="197870"/>
                  </a:lnTo>
                  <a:lnTo>
                    <a:pt x="2573720" y="151106"/>
                  </a:lnTo>
                  <a:lnTo>
                    <a:pt x="2541262" y="108771"/>
                  </a:lnTo>
                  <a:lnTo>
                    <a:pt x="2501029" y="71890"/>
                  </a:lnTo>
                  <a:lnTo>
                    <a:pt x="2461399" y="45601"/>
                  </a:lnTo>
                  <a:lnTo>
                    <a:pt x="2419052" y="25371"/>
                  </a:lnTo>
                  <a:lnTo>
                    <a:pt x="2374709" y="11146"/>
                  </a:lnTo>
                  <a:lnTo>
                    <a:pt x="2329092" y="2868"/>
                  </a:lnTo>
                  <a:lnTo>
                    <a:pt x="2282922" y="484"/>
                  </a:lnTo>
                  <a:lnTo>
                    <a:pt x="2236921" y="3936"/>
                  </a:lnTo>
                  <a:lnTo>
                    <a:pt x="2191809" y="13171"/>
                  </a:lnTo>
                  <a:lnTo>
                    <a:pt x="2148308" y="28131"/>
                  </a:lnTo>
                  <a:lnTo>
                    <a:pt x="2107139" y="48762"/>
                  </a:lnTo>
                  <a:lnTo>
                    <a:pt x="2069024" y="75009"/>
                  </a:lnTo>
                  <a:lnTo>
                    <a:pt x="2034685" y="106815"/>
                  </a:lnTo>
                  <a:lnTo>
                    <a:pt x="2012561" y="83268"/>
                  </a:lnTo>
                  <a:lnTo>
                    <a:pt x="1960407" y="43985"/>
                  </a:lnTo>
                  <a:lnTo>
                    <a:pt x="1886028" y="12104"/>
                  </a:lnTo>
                  <a:lnTo>
                    <a:pt x="1840049" y="2660"/>
                  </a:lnTo>
                  <a:lnTo>
                    <a:pt x="1793811" y="0"/>
                  </a:lnTo>
                  <a:close/>
                </a:path>
              </a:pathLst>
            </a:custGeom>
            <a:solidFill>
              <a:srgbClr val="4F81BC"/>
            </a:solidFill>
          </p:spPr>
          <p:txBody>
            <a:bodyPr wrap="square" lIns="0" tIns="0" rIns="0" bIns="0" rtlCol="0"/>
            <a:lstStyle/>
            <a:p>
              <a:endParaRPr/>
            </a:p>
          </p:txBody>
        </p:sp>
        <p:pic>
          <p:nvPicPr>
            <p:cNvPr id="26" name="object 26"/>
            <p:cNvPicPr/>
            <p:nvPr/>
          </p:nvPicPr>
          <p:blipFill>
            <a:blip r:embed="rId10" cstate="print"/>
            <a:stretch>
              <a:fillRect/>
            </a:stretch>
          </p:blipFill>
          <p:spPr>
            <a:xfrm>
              <a:off x="7950961" y="6115900"/>
              <a:ext cx="109601" cy="109537"/>
            </a:xfrm>
            <a:prstGeom prst="rect">
              <a:avLst/>
            </a:prstGeom>
          </p:spPr>
        </p:pic>
        <p:pic>
          <p:nvPicPr>
            <p:cNvPr id="27" name="object 27"/>
            <p:cNvPicPr/>
            <p:nvPr/>
          </p:nvPicPr>
          <p:blipFill>
            <a:blip r:embed="rId11" cstate="print"/>
            <a:stretch>
              <a:fillRect/>
            </a:stretch>
          </p:blipFill>
          <p:spPr>
            <a:xfrm>
              <a:off x="8347329" y="5841923"/>
              <a:ext cx="219075" cy="219075"/>
            </a:xfrm>
            <a:prstGeom prst="rect">
              <a:avLst/>
            </a:prstGeom>
          </p:spPr>
        </p:pic>
        <p:sp>
          <p:nvSpPr>
            <p:cNvPr id="28" name="object 28"/>
            <p:cNvSpPr/>
            <p:nvPr/>
          </p:nvSpPr>
          <p:spPr>
            <a:xfrm>
              <a:off x="8842247" y="5520054"/>
              <a:ext cx="328930" cy="328930"/>
            </a:xfrm>
            <a:custGeom>
              <a:avLst/>
              <a:gdLst/>
              <a:ahLst/>
              <a:cxnLst/>
              <a:rect l="l" t="t" r="r" b="b"/>
              <a:pathLst>
                <a:path w="328929" h="328929">
                  <a:moveTo>
                    <a:pt x="164337" y="0"/>
                  </a:moveTo>
                  <a:lnTo>
                    <a:pt x="120635" y="5869"/>
                  </a:lnTo>
                  <a:lnTo>
                    <a:pt x="81374" y="22435"/>
                  </a:lnTo>
                  <a:lnTo>
                    <a:pt x="48117" y="48129"/>
                  </a:lnTo>
                  <a:lnTo>
                    <a:pt x="22427" y="81387"/>
                  </a:lnTo>
                  <a:lnTo>
                    <a:pt x="5867" y="120641"/>
                  </a:lnTo>
                  <a:lnTo>
                    <a:pt x="0" y="164325"/>
                  </a:lnTo>
                  <a:lnTo>
                    <a:pt x="5867" y="208003"/>
                  </a:lnTo>
                  <a:lnTo>
                    <a:pt x="22427" y="247251"/>
                  </a:lnTo>
                  <a:lnTo>
                    <a:pt x="48117" y="280503"/>
                  </a:lnTo>
                  <a:lnTo>
                    <a:pt x="81374" y="306193"/>
                  </a:lnTo>
                  <a:lnTo>
                    <a:pt x="120635" y="322756"/>
                  </a:lnTo>
                  <a:lnTo>
                    <a:pt x="164337" y="328625"/>
                  </a:lnTo>
                  <a:lnTo>
                    <a:pt x="207996" y="322756"/>
                  </a:lnTo>
                  <a:lnTo>
                    <a:pt x="247245" y="306193"/>
                  </a:lnTo>
                  <a:lnTo>
                    <a:pt x="280511" y="280503"/>
                  </a:lnTo>
                  <a:lnTo>
                    <a:pt x="306220" y="247251"/>
                  </a:lnTo>
                  <a:lnTo>
                    <a:pt x="322799" y="208003"/>
                  </a:lnTo>
                  <a:lnTo>
                    <a:pt x="328675" y="164325"/>
                  </a:lnTo>
                  <a:lnTo>
                    <a:pt x="322799" y="120641"/>
                  </a:lnTo>
                  <a:lnTo>
                    <a:pt x="306220" y="81387"/>
                  </a:lnTo>
                  <a:lnTo>
                    <a:pt x="280511" y="48129"/>
                  </a:lnTo>
                  <a:lnTo>
                    <a:pt x="247245" y="22435"/>
                  </a:lnTo>
                  <a:lnTo>
                    <a:pt x="207996" y="5869"/>
                  </a:lnTo>
                  <a:lnTo>
                    <a:pt x="164337" y="0"/>
                  </a:lnTo>
                  <a:close/>
                </a:path>
              </a:pathLst>
            </a:custGeom>
            <a:solidFill>
              <a:srgbClr val="4F81BC"/>
            </a:solidFill>
          </p:spPr>
          <p:txBody>
            <a:bodyPr wrap="square" lIns="0" tIns="0" rIns="0" bIns="0" rtlCol="0"/>
            <a:lstStyle/>
            <a:p>
              <a:endParaRPr/>
            </a:p>
          </p:txBody>
        </p:sp>
        <p:sp>
          <p:nvSpPr>
            <p:cNvPr id="29" name="object 29"/>
            <p:cNvSpPr/>
            <p:nvPr/>
          </p:nvSpPr>
          <p:spPr>
            <a:xfrm>
              <a:off x="9175223" y="3906892"/>
              <a:ext cx="2947035" cy="1972945"/>
            </a:xfrm>
            <a:custGeom>
              <a:avLst/>
              <a:gdLst/>
              <a:ahLst/>
              <a:cxnLst/>
              <a:rect l="l" t="t" r="r" b="b"/>
              <a:pathLst>
                <a:path w="2947034" h="1972945">
                  <a:moveTo>
                    <a:pt x="267861" y="649486"/>
                  </a:moveTo>
                  <a:lnTo>
                    <a:pt x="263772" y="603854"/>
                  </a:lnTo>
                  <a:lnTo>
                    <a:pt x="265061" y="558998"/>
                  </a:lnTo>
                  <a:lnTo>
                    <a:pt x="271487" y="515205"/>
                  </a:lnTo>
                  <a:lnTo>
                    <a:pt x="282809" y="472762"/>
                  </a:lnTo>
                  <a:lnTo>
                    <a:pt x="298787" y="431958"/>
                  </a:lnTo>
                  <a:lnTo>
                    <a:pt x="319181" y="393080"/>
                  </a:lnTo>
                  <a:lnTo>
                    <a:pt x="343748" y="356415"/>
                  </a:lnTo>
                  <a:lnTo>
                    <a:pt x="372250" y="322251"/>
                  </a:lnTo>
                  <a:lnTo>
                    <a:pt x="404444" y="290876"/>
                  </a:lnTo>
                  <a:lnTo>
                    <a:pt x="440091" y="262578"/>
                  </a:lnTo>
                  <a:lnTo>
                    <a:pt x="478950" y="237643"/>
                  </a:lnTo>
                  <a:lnTo>
                    <a:pt x="520780" y="216361"/>
                  </a:lnTo>
                  <a:lnTo>
                    <a:pt x="565339" y="199017"/>
                  </a:lnTo>
                  <a:lnTo>
                    <a:pt x="612389" y="185901"/>
                  </a:lnTo>
                  <a:lnTo>
                    <a:pt x="661688" y="177300"/>
                  </a:lnTo>
                  <a:lnTo>
                    <a:pt x="712749" y="173571"/>
                  </a:lnTo>
                  <a:lnTo>
                    <a:pt x="763645" y="175028"/>
                  </a:lnTo>
                  <a:lnTo>
                    <a:pt x="813913" y="181586"/>
                  </a:lnTo>
                  <a:lnTo>
                    <a:pt x="863091" y="193160"/>
                  </a:lnTo>
                  <a:lnTo>
                    <a:pt x="910716" y="209667"/>
                  </a:lnTo>
                  <a:lnTo>
                    <a:pt x="956328" y="231021"/>
                  </a:lnTo>
                  <a:lnTo>
                    <a:pt x="982379" y="192688"/>
                  </a:lnTo>
                  <a:lnTo>
                    <a:pt x="1013088" y="158700"/>
                  </a:lnTo>
                  <a:lnTo>
                    <a:pt x="1047871" y="129220"/>
                  </a:lnTo>
                  <a:lnTo>
                    <a:pt x="1086140" y="104411"/>
                  </a:lnTo>
                  <a:lnTo>
                    <a:pt x="1127312" y="84437"/>
                  </a:lnTo>
                  <a:lnTo>
                    <a:pt x="1170799" y="69461"/>
                  </a:lnTo>
                  <a:lnTo>
                    <a:pt x="1216016" y="59647"/>
                  </a:lnTo>
                  <a:lnTo>
                    <a:pt x="1262379" y="55158"/>
                  </a:lnTo>
                  <a:lnTo>
                    <a:pt x="1309300" y="56159"/>
                  </a:lnTo>
                  <a:lnTo>
                    <a:pt x="1356195" y="62813"/>
                  </a:lnTo>
                  <a:lnTo>
                    <a:pt x="1402478" y="75283"/>
                  </a:lnTo>
                  <a:lnTo>
                    <a:pt x="1447564" y="93734"/>
                  </a:lnTo>
                  <a:lnTo>
                    <a:pt x="1492029" y="119181"/>
                  </a:lnTo>
                  <a:lnTo>
                    <a:pt x="1532019" y="150249"/>
                  </a:lnTo>
                  <a:lnTo>
                    <a:pt x="1557027" y="112446"/>
                  </a:lnTo>
                  <a:lnTo>
                    <a:pt x="1587538" y="79671"/>
                  </a:lnTo>
                  <a:lnTo>
                    <a:pt x="1622727" y="52176"/>
                  </a:lnTo>
                  <a:lnTo>
                    <a:pt x="1661772" y="30210"/>
                  </a:lnTo>
                  <a:lnTo>
                    <a:pt x="1703850" y="14025"/>
                  </a:lnTo>
                  <a:lnTo>
                    <a:pt x="1748137" y="3871"/>
                  </a:lnTo>
                  <a:lnTo>
                    <a:pt x="1793811" y="0"/>
                  </a:lnTo>
                  <a:lnTo>
                    <a:pt x="1840049" y="2660"/>
                  </a:lnTo>
                  <a:lnTo>
                    <a:pt x="1886028" y="12104"/>
                  </a:lnTo>
                  <a:lnTo>
                    <a:pt x="1930926" y="28583"/>
                  </a:lnTo>
                  <a:lnTo>
                    <a:pt x="1987710" y="62269"/>
                  </a:lnTo>
                  <a:lnTo>
                    <a:pt x="2034685" y="106815"/>
                  </a:lnTo>
                  <a:lnTo>
                    <a:pt x="2069024" y="75009"/>
                  </a:lnTo>
                  <a:lnTo>
                    <a:pt x="2107139" y="48762"/>
                  </a:lnTo>
                  <a:lnTo>
                    <a:pt x="2148308" y="28131"/>
                  </a:lnTo>
                  <a:lnTo>
                    <a:pt x="2191809" y="13171"/>
                  </a:lnTo>
                  <a:lnTo>
                    <a:pt x="2236921" y="3936"/>
                  </a:lnTo>
                  <a:lnTo>
                    <a:pt x="2282922" y="484"/>
                  </a:lnTo>
                  <a:lnTo>
                    <a:pt x="2329092" y="2868"/>
                  </a:lnTo>
                  <a:lnTo>
                    <a:pt x="2374709" y="11146"/>
                  </a:lnTo>
                  <a:lnTo>
                    <a:pt x="2419052" y="25371"/>
                  </a:lnTo>
                  <a:lnTo>
                    <a:pt x="2461399" y="45601"/>
                  </a:lnTo>
                  <a:lnTo>
                    <a:pt x="2501029" y="71890"/>
                  </a:lnTo>
                  <a:lnTo>
                    <a:pt x="2541262" y="108771"/>
                  </a:lnTo>
                  <a:lnTo>
                    <a:pt x="2573720" y="151106"/>
                  </a:lnTo>
                  <a:lnTo>
                    <a:pt x="2597773" y="197870"/>
                  </a:lnTo>
                  <a:lnTo>
                    <a:pt x="2612789" y="248039"/>
                  </a:lnTo>
                  <a:lnTo>
                    <a:pt x="2659471" y="262817"/>
                  </a:lnTo>
                  <a:lnTo>
                    <a:pt x="2702543" y="282698"/>
                  </a:lnTo>
                  <a:lnTo>
                    <a:pt x="2741699" y="307199"/>
                  </a:lnTo>
                  <a:lnTo>
                    <a:pt x="2776637" y="335833"/>
                  </a:lnTo>
                  <a:lnTo>
                    <a:pt x="2807053" y="368117"/>
                  </a:lnTo>
                  <a:lnTo>
                    <a:pt x="2832641" y="403566"/>
                  </a:lnTo>
                  <a:lnTo>
                    <a:pt x="2853100" y="441695"/>
                  </a:lnTo>
                  <a:lnTo>
                    <a:pt x="2868124" y="482020"/>
                  </a:lnTo>
                  <a:lnTo>
                    <a:pt x="2877411" y="524055"/>
                  </a:lnTo>
                  <a:lnTo>
                    <a:pt x="2880656" y="567317"/>
                  </a:lnTo>
                  <a:lnTo>
                    <a:pt x="2877555" y="611321"/>
                  </a:lnTo>
                  <a:lnTo>
                    <a:pt x="2867805" y="655582"/>
                  </a:lnTo>
                  <a:lnTo>
                    <a:pt x="2851168" y="699143"/>
                  </a:lnTo>
                  <a:lnTo>
                    <a:pt x="2879663" y="737027"/>
                  </a:lnTo>
                  <a:lnTo>
                    <a:pt x="2903056" y="776678"/>
                  </a:lnTo>
                  <a:lnTo>
                    <a:pt x="2921398" y="817736"/>
                  </a:lnTo>
                  <a:lnTo>
                    <a:pt x="2934740" y="859841"/>
                  </a:lnTo>
                  <a:lnTo>
                    <a:pt x="2943134" y="902634"/>
                  </a:lnTo>
                  <a:lnTo>
                    <a:pt x="2946633" y="945754"/>
                  </a:lnTo>
                  <a:lnTo>
                    <a:pt x="2945287" y="988842"/>
                  </a:lnTo>
                  <a:lnTo>
                    <a:pt x="2939149" y="1031537"/>
                  </a:lnTo>
                  <a:lnTo>
                    <a:pt x="2928270" y="1073480"/>
                  </a:lnTo>
                  <a:lnTo>
                    <a:pt x="2912701" y="1114310"/>
                  </a:lnTo>
                  <a:lnTo>
                    <a:pt x="2892496" y="1153669"/>
                  </a:lnTo>
                  <a:lnTo>
                    <a:pt x="2867704" y="1191195"/>
                  </a:lnTo>
                  <a:lnTo>
                    <a:pt x="2838378" y="1226530"/>
                  </a:lnTo>
                  <a:lnTo>
                    <a:pt x="2804570" y="1259313"/>
                  </a:lnTo>
                  <a:lnTo>
                    <a:pt x="2766332" y="1289185"/>
                  </a:lnTo>
                  <a:lnTo>
                    <a:pt x="2727236" y="1313744"/>
                  </a:lnTo>
                  <a:lnTo>
                    <a:pt x="2685763" y="1334451"/>
                  </a:lnTo>
                  <a:lnTo>
                    <a:pt x="2642247" y="1351172"/>
                  </a:lnTo>
                  <a:lnTo>
                    <a:pt x="2597025" y="1363771"/>
                  </a:lnTo>
                  <a:lnTo>
                    <a:pt x="2550432" y="1372116"/>
                  </a:lnTo>
                  <a:lnTo>
                    <a:pt x="2546984" y="1417121"/>
                  </a:lnTo>
                  <a:lnTo>
                    <a:pt x="2537650" y="1460416"/>
                  </a:lnTo>
                  <a:lnTo>
                    <a:pt x="2522804" y="1501666"/>
                  </a:lnTo>
                  <a:lnTo>
                    <a:pt x="2502818" y="1540538"/>
                  </a:lnTo>
                  <a:lnTo>
                    <a:pt x="2478065" y="1576697"/>
                  </a:lnTo>
                  <a:lnTo>
                    <a:pt x="2448918" y="1609810"/>
                  </a:lnTo>
                  <a:lnTo>
                    <a:pt x="2415750" y="1639543"/>
                  </a:lnTo>
                  <a:lnTo>
                    <a:pt x="2378934" y="1665561"/>
                  </a:lnTo>
                  <a:lnTo>
                    <a:pt x="2338842" y="1687531"/>
                  </a:lnTo>
                  <a:lnTo>
                    <a:pt x="2295847" y="1705119"/>
                  </a:lnTo>
                  <a:lnTo>
                    <a:pt x="2250323" y="1717991"/>
                  </a:lnTo>
                  <a:lnTo>
                    <a:pt x="2202641" y="1725812"/>
                  </a:lnTo>
                  <a:lnTo>
                    <a:pt x="2153176" y="1728249"/>
                  </a:lnTo>
                  <a:lnTo>
                    <a:pt x="2099083" y="1724445"/>
                  </a:lnTo>
                  <a:lnTo>
                    <a:pt x="2046289" y="1713963"/>
                  </a:lnTo>
                  <a:lnTo>
                    <a:pt x="1995567" y="1696997"/>
                  </a:lnTo>
                  <a:lnTo>
                    <a:pt x="1947690" y="1673741"/>
                  </a:lnTo>
                  <a:lnTo>
                    <a:pt x="1930574" y="1716893"/>
                  </a:lnTo>
                  <a:lnTo>
                    <a:pt x="1908925" y="1757296"/>
                  </a:lnTo>
                  <a:lnTo>
                    <a:pt x="1883091" y="1794778"/>
                  </a:lnTo>
                  <a:lnTo>
                    <a:pt x="1853423" y="1829167"/>
                  </a:lnTo>
                  <a:lnTo>
                    <a:pt x="1820271" y="1860294"/>
                  </a:lnTo>
                  <a:lnTo>
                    <a:pt x="1783983" y="1887986"/>
                  </a:lnTo>
                  <a:lnTo>
                    <a:pt x="1744911" y="1912073"/>
                  </a:lnTo>
                  <a:lnTo>
                    <a:pt x="1703403" y="1932384"/>
                  </a:lnTo>
                  <a:lnTo>
                    <a:pt x="1659809" y="1948746"/>
                  </a:lnTo>
                  <a:lnTo>
                    <a:pt x="1614479" y="1960990"/>
                  </a:lnTo>
                  <a:lnTo>
                    <a:pt x="1567763" y="1968944"/>
                  </a:lnTo>
                  <a:lnTo>
                    <a:pt x="1520010" y="1972436"/>
                  </a:lnTo>
                  <a:lnTo>
                    <a:pt x="1471571" y="1971297"/>
                  </a:lnTo>
                  <a:lnTo>
                    <a:pt x="1422794" y="1965354"/>
                  </a:lnTo>
                  <a:lnTo>
                    <a:pt x="1374031" y="1954436"/>
                  </a:lnTo>
                  <a:lnTo>
                    <a:pt x="1324326" y="1937754"/>
                  </a:lnTo>
                  <a:lnTo>
                    <a:pt x="1277346" y="1916115"/>
                  </a:lnTo>
                  <a:lnTo>
                    <a:pt x="1233505" y="1889802"/>
                  </a:lnTo>
                  <a:lnTo>
                    <a:pt x="1193220" y="1859097"/>
                  </a:lnTo>
                  <a:lnTo>
                    <a:pt x="1156908" y="1824283"/>
                  </a:lnTo>
                  <a:lnTo>
                    <a:pt x="1124984" y="1785640"/>
                  </a:lnTo>
                  <a:lnTo>
                    <a:pt x="1080316" y="1807626"/>
                  </a:lnTo>
                  <a:lnTo>
                    <a:pt x="1034413" y="1825309"/>
                  </a:lnTo>
                  <a:lnTo>
                    <a:pt x="987577" y="1838759"/>
                  </a:lnTo>
                  <a:lnTo>
                    <a:pt x="940111" y="1848044"/>
                  </a:lnTo>
                  <a:lnTo>
                    <a:pt x="892316" y="1853234"/>
                  </a:lnTo>
                  <a:lnTo>
                    <a:pt x="844494" y="1854398"/>
                  </a:lnTo>
                  <a:lnTo>
                    <a:pt x="796948" y="1851603"/>
                  </a:lnTo>
                  <a:lnTo>
                    <a:pt x="749980" y="1844920"/>
                  </a:lnTo>
                  <a:lnTo>
                    <a:pt x="703891" y="1834418"/>
                  </a:lnTo>
                  <a:lnTo>
                    <a:pt x="658985" y="1820164"/>
                  </a:lnTo>
                  <a:lnTo>
                    <a:pt x="615563" y="1802229"/>
                  </a:lnTo>
                  <a:lnTo>
                    <a:pt x="573927" y="1780681"/>
                  </a:lnTo>
                  <a:lnTo>
                    <a:pt x="534379" y="1755589"/>
                  </a:lnTo>
                  <a:lnTo>
                    <a:pt x="497222" y="1727023"/>
                  </a:lnTo>
                  <a:lnTo>
                    <a:pt x="462758" y="1695050"/>
                  </a:lnTo>
                  <a:lnTo>
                    <a:pt x="431288" y="1659740"/>
                  </a:lnTo>
                  <a:lnTo>
                    <a:pt x="403116" y="1621163"/>
                  </a:lnTo>
                  <a:lnTo>
                    <a:pt x="401338" y="1618242"/>
                  </a:lnTo>
                  <a:lnTo>
                    <a:pt x="399433" y="1615321"/>
                  </a:lnTo>
                  <a:lnTo>
                    <a:pt x="397655" y="1612527"/>
                  </a:lnTo>
                  <a:lnTo>
                    <a:pt x="349346" y="1614093"/>
                  </a:lnTo>
                  <a:lnTo>
                    <a:pt x="302638" y="1608754"/>
                  </a:lnTo>
                  <a:lnTo>
                    <a:pt x="258209" y="1596994"/>
                  </a:lnTo>
                  <a:lnTo>
                    <a:pt x="216735" y="1579299"/>
                  </a:lnTo>
                  <a:lnTo>
                    <a:pt x="178897" y="1556154"/>
                  </a:lnTo>
                  <a:lnTo>
                    <a:pt x="145372" y="1528045"/>
                  </a:lnTo>
                  <a:lnTo>
                    <a:pt x="116837" y="1495457"/>
                  </a:lnTo>
                  <a:lnTo>
                    <a:pt x="93972" y="1458875"/>
                  </a:lnTo>
                  <a:lnTo>
                    <a:pt x="77455" y="1418785"/>
                  </a:lnTo>
                  <a:lnTo>
                    <a:pt x="67963" y="1375672"/>
                  </a:lnTo>
                  <a:lnTo>
                    <a:pt x="66454" y="1328443"/>
                  </a:lnTo>
                  <a:lnTo>
                    <a:pt x="73876" y="1282220"/>
                  </a:lnTo>
                  <a:lnTo>
                    <a:pt x="89862" y="1238009"/>
                  </a:lnTo>
                  <a:lnTo>
                    <a:pt x="114048" y="1196815"/>
                  </a:lnTo>
                  <a:lnTo>
                    <a:pt x="146068" y="1159645"/>
                  </a:lnTo>
                  <a:lnTo>
                    <a:pt x="106587" y="1134348"/>
                  </a:lnTo>
                  <a:lnTo>
                    <a:pt x="72947" y="1104383"/>
                  </a:lnTo>
                  <a:lnTo>
                    <a:pt x="45367" y="1070516"/>
                  </a:lnTo>
                  <a:lnTo>
                    <a:pt x="24064" y="1033510"/>
                  </a:lnTo>
                  <a:lnTo>
                    <a:pt x="9257" y="994132"/>
                  </a:lnTo>
                  <a:lnTo>
                    <a:pt x="1163" y="953146"/>
                  </a:lnTo>
                  <a:lnTo>
                    <a:pt x="0" y="911317"/>
                  </a:lnTo>
                  <a:lnTo>
                    <a:pt x="5986" y="869410"/>
                  </a:lnTo>
                  <a:lnTo>
                    <a:pt x="19339" y="828191"/>
                  </a:lnTo>
                  <a:lnTo>
                    <a:pt x="40277" y="788424"/>
                  </a:lnTo>
                  <a:lnTo>
                    <a:pt x="66965" y="753272"/>
                  </a:lnTo>
                  <a:lnTo>
                    <a:pt x="98932" y="722769"/>
                  </a:lnTo>
                  <a:lnTo>
                    <a:pt x="135463" y="697333"/>
                  </a:lnTo>
                  <a:lnTo>
                    <a:pt x="175847" y="677378"/>
                  </a:lnTo>
                  <a:lnTo>
                    <a:pt x="219370" y="663323"/>
                  </a:lnTo>
                  <a:lnTo>
                    <a:pt x="265321" y="655582"/>
                  </a:lnTo>
                  <a:lnTo>
                    <a:pt x="267861" y="649486"/>
                  </a:lnTo>
                  <a:close/>
                </a:path>
              </a:pathLst>
            </a:custGeom>
            <a:ln w="28575">
              <a:solidFill>
                <a:srgbClr val="244060"/>
              </a:solidFill>
            </a:ln>
          </p:spPr>
          <p:txBody>
            <a:bodyPr wrap="square" lIns="0" tIns="0" rIns="0" bIns="0" rtlCol="0"/>
            <a:lstStyle/>
            <a:p>
              <a:endParaRPr/>
            </a:p>
          </p:txBody>
        </p:sp>
        <p:pic>
          <p:nvPicPr>
            <p:cNvPr id="30" name="object 30"/>
            <p:cNvPicPr/>
            <p:nvPr/>
          </p:nvPicPr>
          <p:blipFill>
            <a:blip r:embed="rId12" cstate="print"/>
            <a:stretch>
              <a:fillRect/>
            </a:stretch>
          </p:blipFill>
          <p:spPr>
            <a:xfrm>
              <a:off x="7936674" y="6101613"/>
              <a:ext cx="138176" cy="138112"/>
            </a:xfrm>
            <a:prstGeom prst="rect">
              <a:avLst/>
            </a:prstGeom>
          </p:spPr>
        </p:pic>
        <p:pic>
          <p:nvPicPr>
            <p:cNvPr id="31" name="object 31"/>
            <p:cNvPicPr/>
            <p:nvPr/>
          </p:nvPicPr>
          <p:blipFill>
            <a:blip r:embed="rId13" cstate="print"/>
            <a:stretch>
              <a:fillRect/>
            </a:stretch>
          </p:blipFill>
          <p:spPr>
            <a:xfrm>
              <a:off x="8333041" y="5827636"/>
              <a:ext cx="247650" cy="247650"/>
            </a:xfrm>
            <a:prstGeom prst="rect">
              <a:avLst/>
            </a:prstGeom>
          </p:spPr>
        </p:pic>
        <p:sp>
          <p:nvSpPr>
            <p:cNvPr id="32" name="object 32"/>
            <p:cNvSpPr/>
            <p:nvPr/>
          </p:nvSpPr>
          <p:spPr>
            <a:xfrm>
              <a:off x="8842247" y="4007357"/>
              <a:ext cx="3183255" cy="1841500"/>
            </a:xfrm>
            <a:custGeom>
              <a:avLst/>
              <a:gdLst/>
              <a:ahLst/>
              <a:cxnLst/>
              <a:rect l="l" t="t" r="r" b="b"/>
              <a:pathLst>
                <a:path w="3183254" h="1841500">
                  <a:moveTo>
                    <a:pt x="328675" y="1677022"/>
                  </a:moveTo>
                  <a:lnTo>
                    <a:pt x="322799" y="1720700"/>
                  </a:lnTo>
                  <a:lnTo>
                    <a:pt x="306220" y="1759948"/>
                  </a:lnTo>
                  <a:lnTo>
                    <a:pt x="280511" y="1793200"/>
                  </a:lnTo>
                  <a:lnTo>
                    <a:pt x="247245" y="1818890"/>
                  </a:lnTo>
                  <a:lnTo>
                    <a:pt x="207996" y="1835453"/>
                  </a:lnTo>
                  <a:lnTo>
                    <a:pt x="164337" y="1841322"/>
                  </a:lnTo>
                  <a:lnTo>
                    <a:pt x="120635" y="1835453"/>
                  </a:lnTo>
                  <a:lnTo>
                    <a:pt x="81374" y="1818890"/>
                  </a:lnTo>
                  <a:lnTo>
                    <a:pt x="48117" y="1793200"/>
                  </a:lnTo>
                  <a:lnTo>
                    <a:pt x="22427" y="1759948"/>
                  </a:lnTo>
                  <a:lnTo>
                    <a:pt x="5867" y="1720700"/>
                  </a:lnTo>
                  <a:lnTo>
                    <a:pt x="0" y="1677022"/>
                  </a:lnTo>
                  <a:lnTo>
                    <a:pt x="5867" y="1633338"/>
                  </a:lnTo>
                  <a:lnTo>
                    <a:pt x="22427" y="1594084"/>
                  </a:lnTo>
                  <a:lnTo>
                    <a:pt x="48117" y="1560826"/>
                  </a:lnTo>
                  <a:lnTo>
                    <a:pt x="81374" y="1535132"/>
                  </a:lnTo>
                  <a:lnTo>
                    <a:pt x="120635" y="1518566"/>
                  </a:lnTo>
                  <a:lnTo>
                    <a:pt x="164337" y="1512697"/>
                  </a:lnTo>
                  <a:lnTo>
                    <a:pt x="207996" y="1518566"/>
                  </a:lnTo>
                  <a:lnTo>
                    <a:pt x="247245" y="1535132"/>
                  </a:lnTo>
                  <a:lnTo>
                    <a:pt x="280511" y="1560826"/>
                  </a:lnTo>
                  <a:lnTo>
                    <a:pt x="306220" y="1594084"/>
                  </a:lnTo>
                  <a:lnTo>
                    <a:pt x="322799" y="1633338"/>
                  </a:lnTo>
                  <a:lnTo>
                    <a:pt x="328675" y="1677022"/>
                  </a:lnTo>
                  <a:close/>
                </a:path>
                <a:path w="3183254" h="1841500">
                  <a:moveTo>
                    <a:pt x="654811" y="1087882"/>
                  </a:moveTo>
                  <a:lnTo>
                    <a:pt x="609788" y="1087955"/>
                  </a:lnTo>
                  <a:lnTo>
                    <a:pt x="565515" y="1081801"/>
                  </a:lnTo>
                  <a:lnTo>
                    <a:pt x="522741" y="1069576"/>
                  </a:lnTo>
                  <a:lnTo>
                    <a:pt x="482219" y="1051433"/>
                  </a:lnTo>
                </a:path>
                <a:path w="3183254" h="1841500">
                  <a:moveTo>
                    <a:pt x="807084" y="1485900"/>
                  </a:moveTo>
                  <a:lnTo>
                    <a:pt x="788689" y="1491994"/>
                  </a:lnTo>
                  <a:lnTo>
                    <a:pt x="769937" y="1496933"/>
                  </a:lnTo>
                  <a:lnTo>
                    <a:pt x="750899" y="1500705"/>
                  </a:lnTo>
                  <a:lnTo>
                    <a:pt x="731647" y="1503299"/>
                  </a:lnTo>
                </a:path>
                <a:path w="3183254" h="1841500">
                  <a:moveTo>
                    <a:pt x="1457705" y="1677225"/>
                  </a:moveTo>
                  <a:lnTo>
                    <a:pt x="1444636" y="1658225"/>
                  </a:lnTo>
                  <a:lnTo>
                    <a:pt x="1432686" y="1638627"/>
                  </a:lnTo>
                  <a:lnTo>
                    <a:pt x="1421880" y="1618471"/>
                  </a:lnTo>
                  <a:lnTo>
                    <a:pt x="1412240" y="1597799"/>
                  </a:lnTo>
                </a:path>
                <a:path w="3183254" h="1841500">
                  <a:moveTo>
                    <a:pt x="2299080" y="1479169"/>
                  </a:moveTo>
                  <a:lnTo>
                    <a:pt x="2296439" y="1501282"/>
                  </a:lnTo>
                  <a:lnTo>
                    <a:pt x="2292524" y="1523206"/>
                  </a:lnTo>
                  <a:lnTo>
                    <a:pt x="2287347" y="1544891"/>
                  </a:lnTo>
                  <a:lnTo>
                    <a:pt x="2280920" y="1566291"/>
                  </a:lnTo>
                </a:path>
                <a:path w="3183254" h="1841500">
                  <a:moveTo>
                    <a:pt x="2660269" y="940816"/>
                  </a:moveTo>
                  <a:lnTo>
                    <a:pt x="2703897" y="963380"/>
                  </a:lnTo>
                  <a:lnTo>
                    <a:pt x="2743479" y="990390"/>
                  </a:lnTo>
                  <a:lnTo>
                    <a:pt x="2778712" y="1021399"/>
                  </a:lnTo>
                  <a:lnTo>
                    <a:pt x="2809296" y="1055961"/>
                  </a:lnTo>
                  <a:lnTo>
                    <a:pt x="2834927" y="1093630"/>
                  </a:lnTo>
                  <a:lnTo>
                    <a:pt x="2855303" y="1133959"/>
                  </a:lnTo>
                  <a:lnTo>
                    <a:pt x="2870122" y="1176502"/>
                  </a:lnTo>
                  <a:lnTo>
                    <a:pt x="2879083" y="1220812"/>
                  </a:lnTo>
                  <a:lnTo>
                    <a:pt x="2881883" y="1266444"/>
                  </a:lnTo>
                </a:path>
                <a:path w="3183254" h="1841500">
                  <a:moveTo>
                    <a:pt x="3182747" y="593852"/>
                  </a:moveTo>
                  <a:lnTo>
                    <a:pt x="3164026" y="628140"/>
                  </a:lnTo>
                  <a:lnTo>
                    <a:pt x="3141186" y="660130"/>
                  </a:lnTo>
                  <a:lnTo>
                    <a:pt x="3114488" y="689524"/>
                  </a:lnTo>
                  <a:lnTo>
                    <a:pt x="3084195" y="716026"/>
                  </a:lnTo>
                </a:path>
                <a:path w="3183254" h="1841500">
                  <a:moveTo>
                    <a:pt x="2946146" y="140716"/>
                  </a:moveTo>
                  <a:lnTo>
                    <a:pt x="2948549" y="155049"/>
                  </a:lnTo>
                  <a:lnTo>
                    <a:pt x="2950225" y="169465"/>
                  </a:lnTo>
                  <a:lnTo>
                    <a:pt x="2951164" y="183953"/>
                  </a:lnTo>
                  <a:lnTo>
                    <a:pt x="2951353" y="198501"/>
                  </a:lnTo>
                </a:path>
                <a:path w="3183254" h="1841500">
                  <a:moveTo>
                    <a:pt x="2316226" y="73533"/>
                  </a:moveTo>
                  <a:lnTo>
                    <a:pt x="2326624" y="53899"/>
                  </a:lnTo>
                  <a:lnTo>
                    <a:pt x="2338546" y="35052"/>
                  </a:lnTo>
                  <a:lnTo>
                    <a:pt x="2351944" y="17061"/>
                  </a:lnTo>
                  <a:lnTo>
                    <a:pt x="2366772" y="0"/>
                  </a:lnTo>
                </a:path>
                <a:path w="3183254" h="1841500">
                  <a:moveTo>
                    <a:pt x="1843531" y="108585"/>
                  </a:moveTo>
                  <a:lnTo>
                    <a:pt x="1848058" y="92233"/>
                  </a:lnTo>
                  <a:lnTo>
                    <a:pt x="1853644" y="76168"/>
                  </a:lnTo>
                  <a:lnTo>
                    <a:pt x="1860301" y="60436"/>
                  </a:lnTo>
                  <a:lnTo>
                    <a:pt x="1868043" y="45085"/>
                  </a:lnTo>
                </a:path>
                <a:path w="3183254" h="1841500">
                  <a:moveTo>
                    <a:pt x="1288923" y="130048"/>
                  </a:moveTo>
                  <a:lnTo>
                    <a:pt x="1312558" y="143619"/>
                  </a:lnTo>
                  <a:lnTo>
                    <a:pt x="1335230" y="158416"/>
                  </a:lnTo>
                  <a:lnTo>
                    <a:pt x="1356877" y="174428"/>
                  </a:lnTo>
                  <a:lnTo>
                    <a:pt x="1377442" y="191643"/>
                  </a:lnTo>
                </a:path>
                <a:path w="3183254" h="1841500">
                  <a:moveTo>
                    <a:pt x="616203" y="613791"/>
                  </a:moveTo>
                  <a:lnTo>
                    <a:pt x="611320" y="597794"/>
                  </a:lnTo>
                  <a:lnTo>
                    <a:pt x="607139" y="581644"/>
                  </a:lnTo>
                  <a:lnTo>
                    <a:pt x="603648" y="565374"/>
                  </a:lnTo>
                  <a:lnTo>
                    <a:pt x="600836" y="549021"/>
                  </a:lnTo>
                </a:path>
              </a:pathLst>
            </a:custGeom>
            <a:ln w="28575">
              <a:solidFill>
                <a:srgbClr val="244060"/>
              </a:solidFill>
            </a:ln>
          </p:spPr>
          <p:txBody>
            <a:bodyPr wrap="square" lIns="0" tIns="0" rIns="0" bIns="0" rtlCol="0"/>
            <a:lstStyle/>
            <a:p>
              <a:endParaRPr/>
            </a:p>
          </p:txBody>
        </p:sp>
      </p:grpSp>
      <p:sp>
        <p:nvSpPr>
          <p:cNvPr id="33" name="object 33"/>
          <p:cNvSpPr txBox="1"/>
          <p:nvPr/>
        </p:nvSpPr>
        <p:spPr>
          <a:xfrm>
            <a:off x="9747631" y="4130611"/>
            <a:ext cx="1602740" cy="567690"/>
          </a:xfrm>
          <a:prstGeom prst="rect">
            <a:avLst/>
          </a:prstGeom>
        </p:spPr>
        <p:txBody>
          <a:bodyPr vert="horz" wrap="square" lIns="0" tIns="27305" rIns="0" bIns="0" rtlCol="0">
            <a:spAutoFit/>
          </a:bodyPr>
          <a:lstStyle/>
          <a:p>
            <a:pPr marL="12700" marR="5080" indent="238760">
              <a:lnSpc>
                <a:spcPts val="2110"/>
              </a:lnSpc>
              <a:spcBef>
                <a:spcPts val="215"/>
              </a:spcBef>
            </a:pPr>
            <a:r>
              <a:rPr sz="1800" spc="65">
                <a:solidFill>
                  <a:srgbClr val="FFFFFF"/>
                </a:solidFill>
                <a:latin typeface="Trebuchet MS"/>
                <a:cs typeface="Trebuchet MS"/>
              </a:rPr>
              <a:t>This</a:t>
            </a:r>
            <a:r>
              <a:rPr sz="1800" spc="-140">
                <a:solidFill>
                  <a:srgbClr val="FFFFFF"/>
                </a:solidFill>
                <a:latin typeface="Trebuchet MS"/>
                <a:cs typeface="Trebuchet MS"/>
              </a:rPr>
              <a:t> </a:t>
            </a:r>
            <a:r>
              <a:rPr sz="1800" spc="45">
                <a:solidFill>
                  <a:srgbClr val="FFFFFF"/>
                </a:solidFill>
                <a:latin typeface="Trebuchet MS"/>
                <a:cs typeface="Trebuchet MS"/>
              </a:rPr>
              <a:t>could </a:t>
            </a:r>
            <a:r>
              <a:rPr sz="1800">
                <a:solidFill>
                  <a:srgbClr val="FFFFFF"/>
                </a:solidFill>
                <a:latin typeface="Trebuchet MS"/>
                <a:cs typeface="Trebuchet MS"/>
              </a:rPr>
              <a:t>introduce</a:t>
            </a:r>
            <a:r>
              <a:rPr sz="1800" spc="195">
                <a:solidFill>
                  <a:srgbClr val="FFFFFF"/>
                </a:solidFill>
                <a:latin typeface="Trebuchet MS"/>
                <a:cs typeface="Trebuchet MS"/>
              </a:rPr>
              <a:t> </a:t>
            </a:r>
            <a:r>
              <a:rPr sz="1800" b="1" spc="114">
                <a:solidFill>
                  <a:srgbClr val="FFFFFF"/>
                </a:solidFill>
                <a:latin typeface="Trebuchet MS"/>
                <a:cs typeface="Trebuchet MS"/>
              </a:rPr>
              <a:t>bias</a:t>
            </a:r>
            <a:endParaRPr sz="1800">
              <a:latin typeface="Trebuchet MS"/>
              <a:cs typeface="Trebuchet MS"/>
            </a:endParaRPr>
          </a:p>
        </p:txBody>
      </p:sp>
      <p:sp>
        <p:nvSpPr>
          <p:cNvPr id="34" name="object 34"/>
          <p:cNvSpPr txBox="1"/>
          <p:nvPr/>
        </p:nvSpPr>
        <p:spPr>
          <a:xfrm>
            <a:off x="1037907" y="4663440"/>
            <a:ext cx="10218420" cy="864869"/>
          </a:xfrm>
          <a:prstGeom prst="rect">
            <a:avLst/>
          </a:prstGeom>
        </p:spPr>
        <p:txBody>
          <a:bodyPr vert="horz" wrap="square" lIns="0" tIns="13335" rIns="0" bIns="0" rtlCol="0">
            <a:spAutoFit/>
          </a:bodyPr>
          <a:lstStyle/>
          <a:p>
            <a:pPr marL="50800">
              <a:lnSpc>
                <a:spcPts val="2570"/>
              </a:lnSpc>
              <a:spcBef>
                <a:spcPts val="105"/>
              </a:spcBef>
            </a:pPr>
            <a:r>
              <a:rPr sz="2400" spc="85">
                <a:solidFill>
                  <a:srgbClr val="464646"/>
                </a:solidFill>
                <a:latin typeface="Trebuchet MS"/>
                <a:cs typeface="Trebuchet MS"/>
              </a:rPr>
              <a:t>This</a:t>
            </a:r>
            <a:r>
              <a:rPr sz="2400" spc="-80">
                <a:solidFill>
                  <a:srgbClr val="464646"/>
                </a:solidFill>
                <a:latin typeface="Trebuchet MS"/>
                <a:cs typeface="Trebuchet MS"/>
              </a:rPr>
              <a:t> </a:t>
            </a:r>
            <a:r>
              <a:rPr sz="2400" spc="170">
                <a:solidFill>
                  <a:srgbClr val="464646"/>
                </a:solidFill>
                <a:latin typeface="Trebuchet MS"/>
                <a:cs typeface="Trebuchet MS"/>
              </a:rPr>
              <a:t>is</a:t>
            </a:r>
            <a:r>
              <a:rPr sz="2400" spc="-105">
                <a:solidFill>
                  <a:srgbClr val="464646"/>
                </a:solidFill>
                <a:latin typeface="Trebuchet MS"/>
                <a:cs typeface="Trebuchet MS"/>
              </a:rPr>
              <a:t> </a:t>
            </a:r>
            <a:r>
              <a:rPr sz="2400" spc="100">
                <a:solidFill>
                  <a:srgbClr val="C0504D"/>
                </a:solidFill>
                <a:latin typeface="Trebuchet MS"/>
                <a:cs typeface="Trebuchet MS"/>
              </a:rPr>
              <a:t>unbounded</a:t>
            </a:r>
            <a:r>
              <a:rPr sz="2400" spc="-135">
                <a:solidFill>
                  <a:srgbClr val="C0504D"/>
                </a:solidFill>
                <a:latin typeface="Trebuchet MS"/>
                <a:cs typeface="Trebuchet MS"/>
              </a:rPr>
              <a:t> </a:t>
            </a:r>
            <a:r>
              <a:rPr sz="2400" spc="120">
                <a:solidFill>
                  <a:srgbClr val="464646"/>
                </a:solidFill>
                <a:latin typeface="Trebuchet MS"/>
                <a:cs typeface="Trebuchet MS"/>
              </a:rPr>
              <a:t>and</a:t>
            </a:r>
            <a:r>
              <a:rPr sz="2400" spc="-110">
                <a:solidFill>
                  <a:srgbClr val="464646"/>
                </a:solidFill>
                <a:latin typeface="Trebuchet MS"/>
                <a:cs typeface="Trebuchet MS"/>
              </a:rPr>
              <a:t> </a:t>
            </a:r>
            <a:r>
              <a:rPr sz="2400" spc="55">
                <a:solidFill>
                  <a:srgbClr val="464646"/>
                </a:solidFill>
                <a:latin typeface="Trebuchet MS"/>
                <a:cs typeface="Trebuchet MS"/>
              </a:rPr>
              <a:t>could</a:t>
            </a:r>
            <a:r>
              <a:rPr sz="2400" spc="-110">
                <a:solidFill>
                  <a:srgbClr val="464646"/>
                </a:solidFill>
                <a:latin typeface="Trebuchet MS"/>
                <a:cs typeface="Trebuchet MS"/>
              </a:rPr>
              <a:t> </a:t>
            </a:r>
            <a:r>
              <a:rPr sz="2400">
                <a:solidFill>
                  <a:srgbClr val="464646"/>
                </a:solidFill>
                <a:latin typeface="Trebuchet MS"/>
                <a:cs typeface="Trebuchet MS"/>
              </a:rPr>
              <a:t>take</a:t>
            </a:r>
            <a:r>
              <a:rPr sz="2400" spc="-145">
                <a:solidFill>
                  <a:srgbClr val="464646"/>
                </a:solidFill>
                <a:latin typeface="Trebuchet MS"/>
                <a:cs typeface="Trebuchet MS"/>
              </a:rPr>
              <a:t> </a:t>
            </a:r>
            <a:r>
              <a:rPr sz="2400" spc="135">
                <a:solidFill>
                  <a:srgbClr val="464646"/>
                </a:solidFill>
                <a:latin typeface="Trebuchet MS"/>
                <a:cs typeface="Trebuchet MS"/>
              </a:rPr>
              <a:t>up</a:t>
            </a:r>
            <a:r>
              <a:rPr sz="2400" spc="-95">
                <a:solidFill>
                  <a:srgbClr val="464646"/>
                </a:solidFill>
                <a:latin typeface="Trebuchet MS"/>
                <a:cs typeface="Trebuchet MS"/>
              </a:rPr>
              <a:t> </a:t>
            </a:r>
            <a:r>
              <a:rPr sz="2400" spc="75">
                <a:solidFill>
                  <a:srgbClr val="464646"/>
                </a:solidFill>
                <a:latin typeface="Trebuchet MS"/>
                <a:cs typeface="Trebuchet MS"/>
              </a:rPr>
              <a:t>any</a:t>
            </a:r>
            <a:r>
              <a:rPr sz="2400" spc="-100">
                <a:solidFill>
                  <a:srgbClr val="464646"/>
                </a:solidFill>
                <a:latin typeface="Trebuchet MS"/>
                <a:cs typeface="Trebuchet MS"/>
              </a:rPr>
              <a:t> </a:t>
            </a:r>
            <a:r>
              <a:rPr sz="2400" spc="160">
                <a:solidFill>
                  <a:srgbClr val="C0504D"/>
                </a:solidFill>
                <a:latin typeface="Trebuchet MS"/>
                <a:cs typeface="Trebuchet MS"/>
              </a:rPr>
              <a:t>maximum</a:t>
            </a:r>
            <a:r>
              <a:rPr sz="2400" spc="-95">
                <a:solidFill>
                  <a:srgbClr val="C0504D"/>
                </a:solidFill>
                <a:latin typeface="Trebuchet MS"/>
                <a:cs typeface="Trebuchet MS"/>
              </a:rPr>
              <a:t> </a:t>
            </a:r>
            <a:r>
              <a:rPr sz="2400">
                <a:solidFill>
                  <a:srgbClr val="C0504D"/>
                </a:solidFill>
                <a:latin typeface="Trebuchet MS"/>
                <a:cs typeface="Trebuchet MS"/>
              </a:rPr>
              <a:t>value</a:t>
            </a:r>
            <a:r>
              <a:rPr sz="2400" spc="-60">
                <a:solidFill>
                  <a:srgbClr val="C0504D"/>
                </a:solidFill>
                <a:latin typeface="Trebuchet MS"/>
                <a:cs typeface="Trebuchet MS"/>
              </a:rPr>
              <a:t> </a:t>
            </a:r>
            <a:r>
              <a:rPr sz="2400" spc="80">
                <a:solidFill>
                  <a:srgbClr val="C0504D"/>
                </a:solidFill>
                <a:latin typeface="Trebuchet MS"/>
                <a:cs typeface="Trebuchet MS"/>
              </a:rPr>
              <a:t>(an</a:t>
            </a:r>
            <a:r>
              <a:rPr sz="2400" spc="-135">
                <a:solidFill>
                  <a:srgbClr val="C0504D"/>
                </a:solidFill>
                <a:latin typeface="Trebuchet MS"/>
                <a:cs typeface="Trebuchet MS"/>
              </a:rPr>
              <a:t> </a:t>
            </a:r>
            <a:r>
              <a:rPr sz="2400" spc="-20">
                <a:solidFill>
                  <a:srgbClr val="C0504D"/>
                </a:solidFill>
                <a:latin typeface="Trebuchet MS"/>
                <a:cs typeface="Trebuchet MS"/>
              </a:rPr>
              <a:t>o</a:t>
            </a:r>
            <a:r>
              <a:rPr sz="2400" spc="-420">
                <a:solidFill>
                  <a:srgbClr val="C0504D"/>
                </a:solidFill>
                <a:latin typeface="Trebuchet MS"/>
                <a:cs typeface="Trebuchet MS"/>
              </a:rPr>
              <a:t>u</a:t>
            </a:r>
            <a:r>
              <a:rPr sz="2700" spc="-202" baseline="15432">
                <a:solidFill>
                  <a:srgbClr val="FFFFFF"/>
                </a:solidFill>
                <a:latin typeface="Trebuchet MS"/>
                <a:cs typeface="Trebuchet MS"/>
              </a:rPr>
              <a:t>i</a:t>
            </a:r>
            <a:r>
              <a:rPr sz="2400" spc="-835">
                <a:solidFill>
                  <a:srgbClr val="C0504D"/>
                </a:solidFill>
                <a:latin typeface="Trebuchet MS"/>
                <a:cs typeface="Trebuchet MS"/>
              </a:rPr>
              <a:t>t</a:t>
            </a:r>
            <a:r>
              <a:rPr sz="2700" spc="-525" baseline="15432">
                <a:solidFill>
                  <a:srgbClr val="FFFFFF"/>
                </a:solidFill>
                <a:latin typeface="Trebuchet MS"/>
                <a:cs typeface="Trebuchet MS"/>
              </a:rPr>
              <a:t>n</a:t>
            </a:r>
            <a:r>
              <a:rPr sz="2400" spc="10">
                <a:solidFill>
                  <a:srgbClr val="C0504D"/>
                </a:solidFill>
                <a:latin typeface="Trebuchet MS"/>
                <a:cs typeface="Trebuchet MS"/>
              </a:rPr>
              <a:t>l</a:t>
            </a:r>
            <a:r>
              <a:rPr sz="2700" spc="-1500" baseline="15432">
                <a:solidFill>
                  <a:srgbClr val="FFFFFF"/>
                </a:solidFill>
                <a:latin typeface="Trebuchet MS"/>
                <a:cs typeface="Trebuchet MS"/>
              </a:rPr>
              <a:t>o</a:t>
            </a:r>
            <a:r>
              <a:rPr sz="2400" spc="-30">
                <a:solidFill>
                  <a:srgbClr val="C0504D"/>
                </a:solidFill>
                <a:latin typeface="Trebuchet MS"/>
                <a:cs typeface="Trebuchet MS"/>
              </a:rPr>
              <a:t>i</a:t>
            </a:r>
            <a:r>
              <a:rPr sz="2400" spc="-1120">
                <a:solidFill>
                  <a:srgbClr val="C0504D"/>
                </a:solidFill>
                <a:latin typeface="Trebuchet MS"/>
                <a:cs typeface="Trebuchet MS"/>
              </a:rPr>
              <a:t>e</a:t>
            </a:r>
            <a:r>
              <a:rPr sz="2700" spc="-209" baseline="15432">
                <a:solidFill>
                  <a:srgbClr val="FFFFFF"/>
                </a:solidFill>
                <a:latin typeface="Trebuchet MS"/>
                <a:cs typeface="Trebuchet MS"/>
              </a:rPr>
              <a:t>u</a:t>
            </a:r>
            <a:r>
              <a:rPr sz="2400" spc="-835">
                <a:solidFill>
                  <a:srgbClr val="C0504D"/>
                </a:solidFill>
                <a:latin typeface="Trebuchet MS"/>
                <a:cs typeface="Trebuchet MS"/>
              </a:rPr>
              <a:t>r</a:t>
            </a:r>
            <a:r>
              <a:rPr sz="2700" spc="89" baseline="15432">
                <a:solidFill>
                  <a:srgbClr val="FFFFFF"/>
                </a:solidFill>
                <a:latin typeface="Trebuchet MS"/>
                <a:cs typeface="Trebuchet MS"/>
              </a:rPr>
              <a:t>r</a:t>
            </a:r>
            <a:r>
              <a:rPr sz="2400" spc="-30">
                <a:solidFill>
                  <a:srgbClr val="C0504D"/>
                </a:solidFill>
                <a:latin typeface="Trebuchet MS"/>
                <a:cs typeface="Trebuchet MS"/>
              </a:rPr>
              <a:t>!).</a:t>
            </a:r>
            <a:endParaRPr sz="2400">
              <a:latin typeface="Trebuchet MS"/>
              <a:cs typeface="Trebuchet MS"/>
            </a:endParaRPr>
          </a:p>
          <a:p>
            <a:pPr marL="8799195" algn="ctr">
              <a:lnSpc>
                <a:spcPts val="1850"/>
              </a:lnSpc>
            </a:pPr>
            <a:r>
              <a:rPr sz="1800" spc="35">
                <a:solidFill>
                  <a:srgbClr val="FFFFFF"/>
                </a:solidFill>
                <a:latin typeface="Trebuchet MS"/>
                <a:cs typeface="Trebuchet MS"/>
              </a:rPr>
              <a:t>quantization</a:t>
            </a:r>
            <a:endParaRPr sz="1800">
              <a:latin typeface="Trebuchet MS"/>
              <a:cs typeface="Trebuchet MS"/>
            </a:endParaRPr>
          </a:p>
          <a:p>
            <a:pPr marL="8797925" algn="ctr">
              <a:lnSpc>
                <a:spcPct val="100000"/>
              </a:lnSpc>
              <a:spcBef>
                <a:spcPts val="15"/>
              </a:spcBef>
            </a:pPr>
            <a:r>
              <a:rPr sz="1800" spc="55">
                <a:solidFill>
                  <a:srgbClr val="FFFFFF"/>
                </a:solidFill>
                <a:latin typeface="Trebuchet MS"/>
                <a:cs typeface="Trebuchet MS"/>
              </a:rPr>
              <a:t>process</a:t>
            </a:r>
            <a:endParaRPr sz="1800">
              <a:latin typeface="Trebuchet MS"/>
              <a:cs typeface="Trebuchet MS"/>
            </a:endParaRPr>
          </a:p>
        </p:txBody>
      </p:sp>
      <p:grpSp>
        <p:nvGrpSpPr>
          <p:cNvPr id="35" name="object 35"/>
          <p:cNvGrpSpPr/>
          <p:nvPr/>
        </p:nvGrpSpPr>
        <p:grpSpPr>
          <a:xfrm>
            <a:off x="7562850" y="4143311"/>
            <a:ext cx="367030" cy="338455"/>
            <a:chOff x="7562850" y="4143311"/>
            <a:chExt cx="367030" cy="338455"/>
          </a:xfrm>
        </p:grpSpPr>
        <p:pic>
          <p:nvPicPr>
            <p:cNvPr id="36" name="object 36"/>
            <p:cNvPicPr/>
            <p:nvPr/>
          </p:nvPicPr>
          <p:blipFill>
            <a:blip r:embed="rId14" cstate="print"/>
            <a:stretch>
              <a:fillRect/>
            </a:stretch>
          </p:blipFill>
          <p:spPr>
            <a:xfrm>
              <a:off x="7562850" y="4143311"/>
              <a:ext cx="366712" cy="338137"/>
            </a:xfrm>
            <a:prstGeom prst="rect">
              <a:avLst/>
            </a:prstGeom>
          </p:spPr>
        </p:pic>
        <p:pic>
          <p:nvPicPr>
            <p:cNvPr id="37" name="object 37"/>
            <p:cNvPicPr/>
            <p:nvPr/>
          </p:nvPicPr>
          <p:blipFill>
            <a:blip r:embed="rId15" cstate="print"/>
            <a:stretch>
              <a:fillRect/>
            </a:stretch>
          </p:blipFill>
          <p:spPr>
            <a:xfrm>
              <a:off x="7634351" y="4195825"/>
              <a:ext cx="228600" cy="200025"/>
            </a:xfrm>
            <a:prstGeom prst="rect">
              <a:avLst/>
            </a:prstGeom>
          </p:spPr>
        </p:pic>
        <p:sp>
          <p:nvSpPr>
            <p:cNvPr id="38" name="object 38"/>
            <p:cNvSpPr/>
            <p:nvPr/>
          </p:nvSpPr>
          <p:spPr>
            <a:xfrm>
              <a:off x="7634351" y="4195825"/>
              <a:ext cx="228600" cy="200025"/>
            </a:xfrm>
            <a:custGeom>
              <a:avLst/>
              <a:gdLst/>
              <a:ahLst/>
              <a:cxnLst/>
              <a:rect l="l" t="t" r="r" b="b"/>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ln w="28575">
              <a:solidFill>
                <a:srgbClr val="622422"/>
              </a:solidFill>
            </a:ln>
          </p:spPr>
          <p:txBody>
            <a:bodyPr wrap="square" lIns="0" tIns="0" rIns="0" bIns="0" rtlCol="0"/>
            <a:lstStyle/>
            <a:p>
              <a:endParaRPr/>
            </a:p>
          </p:txBody>
        </p:sp>
      </p:grpSp>
      <p:sp>
        <p:nvSpPr>
          <p:cNvPr id="39" name="object 39"/>
          <p:cNvSpPr txBox="1"/>
          <p:nvPr/>
        </p:nvSpPr>
        <p:spPr>
          <a:xfrm>
            <a:off x="7711058" y="3875341"/>
            <a:ext cx="783590" cy="300355"/>
          </a:xfrm>
          <a:prstGeom prst="rect">
            <a:avLst/>
          </a:prstGeom>
        </p:spPr>
        <p:txBody>
          <a:bodyPr vert="horz" wrap="square" lIns="0" tIns="12700" rIns="0" bIns="0" rtlCol="0">
            <a:spAutoFit/>
          </a:bodyPr>
          <a:lstStyle/>
          <a:p>
            <a:pPr marL="12700">
              <a:lnSpc>
                <a:spcPct val="100000"/>
              </a:lnSpc>
              <a:spcBef>
                <a:spcPts val="100"/>
              </a:spcBef>
            </a:pPr>
            <a:r>
              <a:rPr sz="1800" spc="-10">
                <a:latin typeface="Trebuchet MS"/>
                <a:cs typeface="Trebuchet MS"/>
              </a:rPr>
              <a:t>+10000</a:t>
            </a:r>
            <a:endParaRPr sz="1800">
              <a:latin typeface="Trebuchet MS"/>
              <a:cs typeface="Trebuchet MS"/>
            </a:endParaRPr>
          </a:p>
        </p:txBody>
      </p:sp>
      <p:sp>
        <p:nvSpPr>
          <p:cNvPr id="40" name="object 40"/>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86995">
              <a:lnSpc>
                <a:spcPct val="100000"/>
              </a:lnSpc>
            </a:pPr>
            <a:r>
              <a:rPr spc="80"/>
              <a:t>82</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63" y="790638"/>
            <a:ext cx="12187555" cy="9525"/>
          </a:xfrm>
          <a:custGeom>
            <a:avLst/>
            <a:gdLst/>
            <a:ahLst/>
            <a:cxnLst/>
            <a:rect l="l" t="t" r="r" b="b"/>
            <a:pathLst>
              <a:path w="12187555" h="9525">
                <a:moveTo>
                  <a:pt x="12187236" y="0"/>
                </a:moveTo>
                <a:lnTo>
                  <a:pt x="0" y="0"/>
                </a:lnTo>
                <a:lnTo>
                  <a:pt x="0" y="9525"/>
                </a:lnTo>
                <a:lnTo>
                  <a:pt x="12187236" y="9525"/>
                </a:lnTo>
                <a:lnTo>
                  <a:pt x="12187236" y="0"/>
                </a:lnTo>
                <a:close/>
              </a:path>
            </a:pathLst>
          </a:custGeom>
          <a:solidFill>
            <a:srgbClr val="404040"/>
          </a:solidFill>
        </p:spPr>
        <p:txBody>
          <a:bodyPr wrap="square" lIns="0" tIns="0" rIns="0" bIns="0" rtlCol="0"/>
          <a:lstStyle/>
          <a:p>
            <a:endParaRPr/>
          </a:p>
        </p:txBody>
      </p:sp>
      <p:sp>
        <p:nvSpPr>
          <p:cNvPr id="3" name="object 3"/>
          <p:cNvSpPr txBox="1"/>
          <p:nvPr/>
        </p:nvSpPr>
        <p:spPr>
          <a:xfrm>
            <a:off x="304800" y="268108"/>
            <a:ext cx="11600815" cy="6414770"/>
          </a:xfrm>
          <a:prstGeom prst="rect">
            <a:avLst/>
          </a:prstGeom>
        </p:spPr>
        <p:txBody>
          <a:bodyPr vert="horz" wrap="square" lIns="0" tIns="0" rIns="0" bIns="0" rtlCol="0">
            <a:spAutoFit/>
          </a:bodyPr>
          <a:lstStyle/>
          <a:p>
            <a:pPr marL="135890">
              <a:lnSpc>
                <a:spcPts val="3600"/>
              </a:lnSpc>
            </a:pPr>
            <a:r>
              <a:rPr sz="3200">
                <a:solidFill>
                  <a:srgbClr val="1F487C"/>
                </a:solidFill>
                <a:latin typeface="Trebuchet MS"/>
                <a:cs typeface="Trebuchet MS"/>
              </a:rPr>
              <a:t>QLoRA</a:t>
            </a:r>
            <a:r>
              <a:rPr sz="3200" spc="-165">
                <a:solidFill>
                  <a:srgbClr val="1F487C"/>
                </a:solidFill>
                <a:latin typeface="Trebuchet MS"/>
                <a:cs typeface="Trebuchet MS"/>
              </a:rPr>
              <a:t> </a:t>
            </a:r>
            <a:r>
              <a:rPr sz="3200" spc="409">
                <a:solidFill>
                  <a:srgbClr val="1F487C"/>
                </a:solidFill>
                <a:latin typeface="Trebuchet MS"/>
                <a:cs typeface="Trebuchet MS"/>
              </a:rPr>
              <a:t>–</a:t>
            </a:r>
            <a:r>
              <a:rPr sz="3200" spc="-180">
                <a:solidFill>
                  <a:srgbClr val="1F487C"/>
                </a:solidFill>
                <a:latin typeface="Trebuchet MS"/>
                <a:cs typeface="Trebuchet MS"/>
              </a:rPr>
              <a:t> </a:t>
            </a:r>
            <a:r>
              <a:rPr sz="3200" spc="50">
                <a:solidFill>
                  <a:srgbClr val="1F487C"/>
                </a:solidFill>
                <a:latin typeface="Trebuchet MS"/>
                <a:cs typeface="Trebuchet MS"/>
              </a:rPr>
              <a:t>Ingredient</a:t>
            </a:r>
            <a:r>
              <a:rPr sz="3200" spc="-160">
                <a:solidFill>
                  <a:srgbClr val="1F487C"/>
                </a:solidFill>
                <a:latin typeface="Trebuchet MS"/>
                <a:cs typeface="Trebuchet MS"/>
              </a:rPr>
              <a:t> </a:t>
            </a:r>
            <a:r>
              <a:rPr sz="3200" spc="-95">
                <a:solidFill>
                  <a:srgbClr val="1F487C"/>
                </a:solidFill>
                <a:latin typeface="Trebuchet MS"/>
                <a:cs typeface="Trebuchet MS"/>
              </a:rPr>
              <a:t>2:</a:t>
            </a:r>
            <a:r>
              <a:rPr sz="3200" spc="-180">
                <a:solidFill>
                  <a:srgbClr val="1F487C"/>
                </a:solidFill>
                <a:latin typeface="Trebuchet MS"/>
                <a:cs typeface="Trebuchet MS"/>
              </a:rPr>
              <a:t> </a:t>
            </a:r>
            <a:r>
              <a:rPr sz="3200" spc="75">
                <a:solidFill>
                  <a:srgbClr val="C0504D"/>
                </a:solidFill>
                <a:latin typeface="Trebuchet MS"/>
                <a:cs typeface="Trebuchet MS"/>
              </a:rPr>
              <a:t>Double</a:t>
            </a:r>
            <a:r>
              <a:rPr sz="3200" spc="-225">
                <a:solidFill>
                  <a:srgbClr val="C0504D"/>
                </a:solidFill>
                <a:latin typeface="Trebuchet MS"/>
                <a:cs typeface="Trebuchet MS"/>
              </a:rPr>
              <a:t> </a:t>
            </a:r>
            <a:r>
              <a:rPr sz="3200" spc="65">
                <a:solidFill>
                  <a:srgbClr val="C0504D"/>
                </a:solidFill>
                <a:latin typeface="Trebuchet MS"/>
                <a:cs typeface="Trebuchet MS"/>
              </a:rPr>
              <a:t>Quantization</a:t>
            </a:r>
            <a:endParaRPr sz="3200">
              <a:latin typeface="Trebuchet MS"/>
              <a:cs typeface="Trebuchet MS"/>
            </a:endParaRPr>
          </a:p>
          <a:p>
            <a:pPr marL="135890">
              <a:lnSpc>
                <a:spcPct val="100000"/>
              </a:lnSpc>
              <a:spcBef>
                <a:spcPts val="2345"/>
              </a:spcBef>
            </a:pPr>
            <a:r>
              <a:rPr sz="2750" spc="-25">
                <a:solidFill>
                  <a:srgbClr val="464646"/>
                </a:solidFill>
                <a:latin typeface="Trebuchet MS"/>
                <a:cs typeface="Trebuchet MS"/>
              </a:rPr>
              <a:t>Let’s</a:t>
            </a:r>
            <a:r>
              <a:rPr sz="2750" spc="-170">
                <a:solidFill>
                  <a:srgbClr val="464646"/>
                </a:solidFill>
                <a:latin typeface="Trebuchet MS"/>
                <a:cs typeface="Trebuchet MS"/>
              </a:rPr>
              <a:t> </a:t>
            </a:r>
            <a:r>
              <a:rPr sz="2750" spc="100">
                <a:solidFill>
                  <a:srgbClr val="464646"/>
                </a:solidFill>
                <a:latin typeface="Trebuchet MS"/>
                <a:cs typeface="Trebuchet MS"/>
              </a:rPr>
              <a:t>see</a:t>
            </a:r>
            <a:r>
              <a:rPr sz="2750" spc="-155">
                <a:solidFill>
                  <a:srgbClr val="464646"/>
                </a:solidFill>
                <a:latin typeface="Trebuchet MS"/>
                <a:cs typeface="Trebuchet MS"/>
              </a:rPr>
              <a:t> </a:t>
            </a:r>
            <a:r>
              <a:rPr sz="2750" spc="95">
                <a:solidFill>
                  <a:srgbClr val="464646"/>
                </a:solidFill>
                <a:latin typeface="Trebuchet MS"/>
                <a:cs typeface="Trebuchet MS"/>
              </a:rPr>
              <a:t>how</a:t>
            </a:r>
            <a:r>
              <a:rPr sz="2750" spc="-155">
                <a:solidFill>
                  <a:srgbClr val="464646"/>
                </a:solidFill>
                <a:latin typeface="Trebuchet MS"/>
                <a:cs typeface="Trebuchet MS"/>
              </a:rPr>
              <a:t> </a:t>
            </a:r>
            <a:r>
              <a:rPr sz="2750" spc="60">
                <a:solidFill>
                  <a:srgbClr val="464646"/>
                </a:solidFill>
                <a:latin typeface="Trebuchet MS"/>
                <a:cs typeface="Trebuchet MS"/>
              </a:rPr>
              <a:t>the</a:t>
            </a:r>
            <a:r>
              <a:rPr sz="2750" spc="-155">
                <a:solidFill>
                  <a:srgbClr val="464646"/>
                </a:solidFill>
                <a:latin typeface="Trebuchet MS"/>
                <a:cs typeface="Trebuchet MS"/>
              </a:rPr>
              <a:t> </a:t>
            </a:r>
            <a:r>
              <a:rPr sz="2750" spc="70">
                <a:solidFill>
                  <a:srgbClr val="464646"/>
                </a:solidFill>
                <a:latin typeface="Trebuchet MS"/>
                <a:cs typeface="Trebuchet MS"/>
              </a:rPr>
              <a:t>weight</a:t>
            </a:r>
            <a:r>
              <a:rPr sz="2750" spc="-70">
                <a:solidFill>
                  <a:srgbClr val="464646"/>
                </a:solidFill>
                <a:latin typeface="Trebuchet MS"/>
                <a:cs typeface="Trebuchet MS"/>
              </a:rPr>
              <a:t> </a:t>
            </a:r>
            <a:r>
              <a:rPr sz="2750" spc="120">
                <a:solidFill>
                  <a:srgbClr val="464646"/>
                </a:solidFill>
                <a:latin typeface="Trebuchet MS"/>
                <a:cs typeface="Trebuchet MS"/>
              </a:rPr>
              <a:t>tensors</a:t>
            </a:r>
            <a:r>
              <a:rPr sz="2750" spc="-170">
                <a:solidFill>
                  <a:srgbClr val="464646"/>
                </a:solidFill>
                <a:latin typeface="Trebuchet MS"/>
                <a:cs typeface="Trebuchet MS"/>
              </a:rPr>
              <a:t> </a:t>
            </a:r>
            <a:r>
              <a:rPr sz="2750" spc="95">
                <a:solidFill>
                  <a:srgbClr val="464646"/>
                </a:solidFill>
                <a:latin typeface="Trebuchet MS"/>
                <a:cs typeface="Trebuchet MS"/>
              </a:rPr>
              <a:t>look</a:t>
            </a:r>
            <a:r>
              <a:rPr sz="2750" spc="-150">
                <a:solidFill>
                  <a:srgbClr val="464646"/>
                </a:solidFill>
                <a:latin typeface="Trebuchet MS"/>
                <a:cs typeface="Trebuchet MS"/>
              </a:rPr>
              <a:t> </a:t>
            </a:r>
            <a:r>
              <a:rPr sz="2750" spc="55">
                <a:solidFill>
                  <a:srgbClr val="464646"/>
                </a:solidFill>
                <a:latin typeface="Trebuchet MS"/>
                <a:cs typeface="Trebuchet MS"/>
              </a:rPr>
              <a:t>like</a:t>
            </a:r>
            <a:r>
              <a:rPr sz="2750" spc="-75">
                <a:solidFill>
                  <a:srgbClr val="464646"/>
                </a:solidFill>
                <a:latin typeface="Trebuchet MS"/>
                <a:cs typeface="Trebuchet MS"/>
              </a:rPr>
              <a:t> </a:t>
            </a:r>
            <a:r>
              <a:rPr sz="2750" spc="135">
                <a:solidFill>
                  <a:srgbClr val="464646"/>
                </a:solidFill>
                <a:latin typeface="Trebuchet MS"/>
                <a:cs typeface="Trebuchet MS"/>
              </a:rPr>
              <a:t>on</a:t>
            </a:r>
            <a:r>
              <a:rPr sz="2750" spc="-114">
                <a:solidFill>
                  <a:srgbClr val="464646"/>
                </a:solidFill>
                <a:latin typeface="Trebuchet MS"/>
                <a:cs typeface="Trebuchet MS"/>
              </a:rPr>
              <a:t> </a:t>
            </a:r>
            <a:r>
              <a:rPr sz="2750">
                <a:solidFill>
                  <a:srgbClr val="464646"/>
                </a:solidFill>
                <a:latin typeface="Trebuchet MS"/>
                <a:cs typeface="Trebuchet MS"/>
              </a:rPr>
              <a:t>the</a:t>
            </a:r>
            <a:r>
              <a:rPr sz="2750" spc="-150">
                <a:solidFill>
                  <a:srgbClr val="464646"/>
                </a:solidFill>
                <a:latin typeface="Trebuchet MS"/>
                <a:cs typeface="Trebuchet MS"/>
              </a:rPr>
              <a:t> </a:t>
            </a:r>
            <a:r>
              <a:rPr sz="2750" spc="-10">
                <a:solidFill>
                  <a:srgbClr val="464646"/>
                </a:solidFill>
                <a:latin typeface="Trebuchet MS"/>
                <a:cs typeface="Trebuchet MS"/>
              </a:rPr>
              <a:t>graph.</a:t>
            </a:r>
            <a:endParaRPr sz="2750">
              <a:latin typeface="Trebuchet MS"/>
              <a:cs typeface="Trebuchet MS"/>
            </a:endParaRPr>
          </a:p>
          <a:p>
            <a:pPr>
              <a:lnSpc>
                <a:spcPct val="100000"/>
              </a:lnSpc>
            </a:pPr>
            <a:endParaRPr sz="2750">
              <a:latin typeface="Trebuchet MS"/>
              <a:cs typeface="Trebuchet MS"/>
            </a:endParaRPr>
          </a:p>
          <a:p>
            <a:pPr>
              <a:lnSpc>
                <a:spcPct val="100000"/>
              </a:lnSpc>
            </a:pPr>
            <a:endParaRPr sz="2750">
              <a:latin typeface="Trebuchet MS"/>
              <a:cs typeface="Trebuchet MS"/>
            </a:endParaRPr>
          </a:p>
          <a:p>
            <a:pPr>
              <a:lnSpc>
                <a:spcPct val="100000"/>
              </a:lnSpc>
            </a:pPr>
            <a:endParaRPr sz="2750">
              <a:latin typeface="Trebuchet MS"/>
              <a:cs typeface="Trebuchet MS"/>
            </a:endParaRPr>
          </a:p>
          <a:p>
            <a:pPr>
              <a:lnSpc>
                <a:spcPct val="100000"/>
              </a:lnSpc>
            </a:pPr>
            <a:endParaRPr sz="2750">
              <a:latin typeface="Trebuchet MS"/>
              <a:cs typeface="Trebuchet MS"/>
            </a:endParaRPr>
          </a:p>
          <a:p>
            <a:pPr>
              <a:lnSpc>
                <a:spcPct val="100000"/>
              </a:lnSpc>
            </a:pPr>
            <a:endParaRPr sz="2750">
              <a:latin typeface="Trebuchet MS"/>
              <a:cs typeface="Trebuchet MS"/>
            </a:endParaRPr>
          </a:p>
          <a:p>
            <a:pPr>
              <a:lnSpc>
                <a:spcPct val="100000"/>
              </a:lnSpc>
              <a:spcBef>
                <a:spcPts val="100"/>
              </a:spcBef>
            </a:pPr>
            <a:endParaRPr sz="2750">
              <a:latin typeface="Trebuchet MS"/>
              <a:cs typeface="Trebuchet MS"/>
            </a:endParaRPr>
          </a:p>
          <a:p>
            <a:pPr marL="7418705">
              <a:lnSpc>
                <a:spcPts val="2085"/>
              </a:lnSpc>
            </a:pPr>
            <a:r>
              <a:rPr sz="1800" spc="-10">
                <a:latin typeface="Trebuchet MS"/>
                <a:cs typeface="Trebuchet MS"/>
              </a:rPr>
              <a:t>+10000</a:t>
            </a:r>
            <a:endParaRPr sz="1800">
              <a:latin typeface="Trebuchet MS"/>
              <a:cs typeface="Trebuchet MS"/>
            </a:endParaRPr>
          </a:p>
          <a:p>
            <a:pPr marL="5737225">
              <a:lnSpc>
                <a:spcPts val="2060"/>
              </a:lnSpc>
              <a:tabLst>
                <a:tab pos="9455150" algn="l"/>
              </a:tabLst>
            </a:pPr>
            <a:r>
              <a:rPr sz="2700" spc="135" baseline="-38580">
                <a:latin typeface="Trebuchet MS"/>
                <a:cs typeface="Trebuchet MS"/>
              </a:rPr>
              <a:t>0</a:t>
            </a:r>
            <a:r>
              <a:rPr sz="2700" baseline="-38580">
                <a:latin typeface="Trebuchet MS"/>
                <a:cs typeface="Trebuchet MS"/>
              </a:rPr>
              <a:t>	</a:t>
            </a:r>
            <a:r>
              <a:rPr sz="2700" spc="135" baseline="-64814">
                <a:solidFill>
                  <a:srgbClr val="FFFFFF"/>
                </a:solidFill>
                <a:latin typeface="Trebuchet MS"/>
                <a:cs typeface="Trebuchet MS"/>
              </a:rPr>
              <a:t>in</a:t>
            </a:r>
            <a:r>
              <a:rPr sz="2700" spc="-547" baseline="-64814">
                <a:solidFill>
                  <a:srgbClr val="FFFFFF"/>
                </a:solidFill>
                <a:latin typeface="Trebuchet MS"/>
                <a:cs typeface="Trebuchet MS"/>
              </a:rPr>
              <a:t> </a:t>
            </a:r>
            <a:r>
              <a:rPr sz="1800" spc="65">
                <a:solidFill>
                  <a:srgbClr val="FFFFFF"/>
                </a:solidFill>
                <a:latin typeface="Trebuchet MS"/>
                <a:cs typeface="Trebuchet MS"/>
              </a:rPr>
              <a:t>This</a:t>
            </a:r>
            <a:r>
              <a:rPr sz="1800" spc="-140">
                <a:solidFill>
                  <a:srgbClr val="FFFFFF"/>
                </a:solidFill>
                <a:latin typeface="Trebuchet MS"/>
                <a:cs typeface="Trebuchet MS"/>
              </a:rPr>
              <a:t> </a:t>
            </a:r>
            <a:r>
              <a:rPr sz="1800" spc="55">
                <a:solidFill>
                  <a:srgbClr val="FFFFFF"/>
                </a:solidFill>
                <a:latin typeface="Trebuchet MS"/>
                <a:cs typeface="Trebuchet MS"/>
              </a:rPr>
              <a:t>could</a:t>
            </a:r>
            <a:r>
              <a:rPr sz="1800" spc="395">
                <a:solidFill>
                  <a:srgbClr val="FFFFFF"/>
                </a:solidFill>
                <a:latin typeface="Trebuchet MS"/>
                <a:cs typeface="Trebuchet MS"/>
              </a:rPr>
              <a:t> </a:t>
            </a:r>
            <a:r>
              <a:rPr sz="2700" b="1" spc="187" baseline="-64814">
                <a:solidFill>
                  <a:srgbClr val="FFFFFF"/>
                </a:solidFill>
                <a:latin typeface="Trebuchet MS"/>
                <a:cs typeface="Trebuchet MS"/>
              </a:rPr>
              <a:t>s</a:t>
            </a:r>
            <a:endParaRPr sz="2700" baseline="-64814">
              <a:latin typeface="Trebuchet MS"/>
              <a:cs typeface="Trebuchet MS"/>
            </a:endParaRPr>
          </a:p>
          <a:p>
            <a:pPr marR="682625" algn="r">
              <a:lnSpc>
                <a:spcPts val="2100"/>
              </a:lnSpc>
            </a:pPr>
            <a:r>
              <a:rPr sz="1800">
                <a:solidFill>
                  <a:srgbClr val="FFFFFF"/>
                </a:solidFill>
                <a:latin typeface="Trebuchet MS"/>
                <a:cs typeface="Trebuchet MS"/>
              </a:rPr>
              <a:t>troduce</a:t>
            </a:r>
            <a:r>
              <a:rPr sz="1800" spc="60">
                <a:solidFill>
                  <a:srgbClr val="FFFFFF"/>
                </a:solidFill>
                <a:latin typeface="Trebuchet MS"/>
                <a:cs typeface="Trebuchet MS"/>
              </a:rPr>
              <a:t> </a:t>
            </a:r>
            <a:r>
              <a:rPr sz="1800" b="1" spc="95">
                <a:solidFill>
                  <a:srgbClr val="FFFFFF"/>
                </a:solidFill>
                <a:latin typeface="Trebuchet MS"/>
                <a:cs typeface="Trebuchet MS"/>
              </a:rPr>
              <a:t>bia</a:t>
            </a:r>
            <a:endParaRPr sz="1800">
              <a:latin typeface="Trebuchet MS"/>
              <a:cs typeface="Trebuchet MS"/>
            </a:endParaRPr>
          </a:p>
          <a:p>
            <a:pPr marL="6985" algn="ctr">
              <a:lnSpc>
                <a:spcPts val="2535"/>
              </a:lnSpc>
            </a:pPr>
            <a:r>
              <a:rPr sz="2400" spc="85">
                <a:solidFill>
                  <a:srgbClr val="464646"/>
                </a:solidFill>
                <a:latin typeface="Trebuchet MS"/>
                <a:cs typeface="Trebuchet MS"/>
              </a:rPr>
              <a:t>This</a:t>
            </a:r>
            <a:r>
              <a:rPr sz="2400" spc="-80">
                <a:solidFill>
                  <a:srgbClr val="464646"/>
                </a:solidFill>
                <a:latin typeface="Trebuchet MS"/>
                <a:cs typeface="Trebuchet MS"/>
              </a:rPr>
              <a:t> </a:t>
            </a:r>
            <a:r>
              <a:rPr sz="2400" spc="170">
                <a:solidFill>
                  <a:srgbClr val="464646"/>
                </a:solidFill>
                <a:latin typeface="Trebuchet MS"/>
                <a:cs typeface="Trebuchet MS"/>
              </a:rPr>
              <a:t>is</a:t>
            </a:r>
            <a:r>
              <a:rPr sz="2400" spc="-105">
                <a:solidFill>
                  <a:srgbClr val="464646"/>
                </a:solidFill>
                <a:latin typeface="Trebuchet MS"/>
                <a:cs typeface="Trebuchet MS"/>
              </a:rPr>
              <a:t> </a:t>
            </a:r>
            <a:r>
              <a:rPr sz="2400" spc="100">
                <a:solidFill>
                  <a:srgbClr val="C0504D"/>
                </a:solidFill>
                <a:latin typeface="Trebuchet MS"/>
                <a:cs typeface="Trebuchet MS"/>
              </a:rPr>
              <a:t>unbounded</a:t>
            </a:r>
            <a:r>
              <a:rPr sz="2400" spc="-135">
                <a:solidFill>
                  <a:srgbClr val="C0504D"/>
                </a:solidFill>
                <a:latin typeface="Trebuchet MS"/>
                <a:cs typeface="Trebuchet MS"/>
              </a:rPr>
              <a:t> </a:t>
            </a:r>
            <a:r>
              <a:rPr sz="2400" spc="120">
                <a:solidFill>
                  <a:srgbClr val="464646"/>
                </a:solidFill>
                <a:latin typeface="Trebuchet MS"/>
                <a:cs typeface="Trebuchet MS"/>
              </a:rPr>
              <a:t>and</a:t>
            </a:r>
            <a:r>
              <a:rPr sz="2400" spc="-110">
                <a:solidFill>
                  <a:srgbClr val="464646"/>
                </a:solidFill>
                <a:latin typeface="Trebuchet MS"/>
                <a:cs typeface="Trebuchet MS"/>
              </a:rPr>
              <a:t> </a:t>
            </a:r>
            <a:r>
              <a:rPr sz="2400" spc="55">
                <a:solidFill>
                  <a:srgbClr val="464646"/>
                </a:solidFill>
                <a:latin typeface="Trebuchet MS"/>
                <a:cs typeface="Trebuchet MS"/>
              </a:rPr>
              <a:t>could</a:t>
            </a:r>
            <a:r>
              <a:rPr sz="2400" spc="-110">
                <a:solidFill>
                  <a:srgbClr val="464646"/>
                </a:solidFill>
                <a:latin typeface="Trebuchet MS"/>
                <a:cs typeface="Trebuchet MS"/>
              </a:rPr>
              <a:t> </a:t>
            </a:r>
            <a:r>
              <a:rPr sz="2400">
                <a:solidFill>
                  <a:srgbClr val="464646"/>
                </a:solidFill>
                <a:latin typeface="Trebuchet MS"/>
                <a:cs typeface="Trebuchet MS"/>
              </a:rPr>
              <a:t>take</a:t>
            </a:r>
            <a:r>
              <a:rPr sz="2400" spc="-145">
                <a:solidFill>
                  <a:srgbClr val="464646"/>
                </a:solidFill>
                <a:latin typeface="Trebuchet MS"/>
                <a:cs typeface="Trebuchet MS"/>
              </a:rPr>
              <a:t> </a:t>
            </a:r>
            <a:r>
              <a:rPr sz="2400" spc="135">
                <a:solidFill>
                  <a:srgbClr val="464646"/>
                </a:solidFill>
                <a:latin typeface="Trebuchet MS"/>
                <a:cs typeface="Trebuchet MS"/>
              </a:rPr>
              <a:t>up</a:t>
            </a:r>
            <a:r>
              <a:rPr sz="2400" spc="-95">
                <a:solidFill>
                  <a:srgbClr val="464646"/>
                </a:solidFill>
                <a:latin typeface="Trebuchet MS"/>
                <a:cs typeface="Trebuchet MS"/>
              </a:rPr>
              <a:t> </a:t>
            </a:r>
            <a:r>
              <a:rPr sz="2400" spc="75">
                <a:solidFill>
                  <a:srgbClr val="464646"/>
                </a:solidFill>
                <a:latin typeface="Trebuchet MS"/>
                <a:cs typeface="Trebuchet MS"/>
              </a:rPr>
              <a:t>any</a:t>
            </a:r>
            <a:r>
              <a:rPr sz="2400" spc="-100">
                <a:solidFill>
                  <a:srgbClr val="464646"/>
                </a:solidFill>
                <a:latin typeface="Trebuchet MS"/>
                <a:cs typeface="Trebuchet MS"/>
              </a:rPr>
              <a:t> </a:t>
            </a:r>
            <a:r>
              <a:rPr sz="2400" spc="160">
                <a:solidFill>
                  <a:srgbClr val="C0504D"/>
                </a:solidFill>
                <a:latin typeface="Trebuchet MS"/>
                <a:cs typeface="Trebuchet MS"/>
              </a:rPr>
              <a:t>maximum</a:t>
            </a:r>
            <a:r>
              <a:rPr sz="2400" spc="-95">
                <a:solidFill>
                  <a:srgbClr val="C0504D"/>
                </a:solidFill>
                <a:latin typeface="Trebuchet MS"/>
                <a:cs typeface="Trebuchet MS"/>
              </a:rPr>
              <a:t> </a:t>
            </a:r>
            <a:r>
              <a:rPr sz="2400">
                <a:solidFill>
                  <a:srgbClr val="C0504D"/>
                </a:solidFill>
                <a:latin typeface="Trebuchet MS"/>
                <a:cs typeface="Trebuchet MS"/>
              </a:rPr>
              <a:t>value</a:t>
            </a:r>
            <a:r>
              <a:rPr sz="2400" spc="-60">
                <a:solidFill>
                  <a:srgbClr val="C0504D"/>
                </a:solidFill>
                <a:latin typeface="Trebuchet MS"/>
                <a:cs typeface="Trebuchet MS"/>
              </a:rPr>
              <a:t> </a:t>
            </a:r>
            <a:r>
              <a:rPr sz="2400" spc="80">
                <a:solidFill>
                  <a:srgbClr val="C0504D"/>
                </a:solidFill>
                <a:latin typeface="Trebuchet MS"/>
                <a:cs typeface="Trebuchet MS"/>
              </a:rPr>
              <a:t>(an</a:t>
            </a:r>
            <a:r>
              <a:rPr sz="2400" spc="-135">
                <a:solidFill>
                  <a:srgbClr val="C0504D"/>
                </a:solidFill>
                <a:latin typeface="Trebuchet MS"/>
                <a:cs typeface="Trebuchet MS"/>
              </a:rPr>
              <a:t> </a:t>
            </a:r>
            <a:r>
              <a:rPr sz="2400" spc="-20">
                <a:solidFill>
                  <a:srgbClr val="C0504D"/>
                </a:solidFill>
                <a:latin typeface="Trebuchet MS"/>
                <a:cs typeface="Trebuchet MS"/>
              </a:rPr>
              <a:t>o</a:t>
            </a:r>
            <a:r>
              <a:rPr sz="2400" spc="-420">
                <a:solidFill>
                  <a:srgbClr val="C0504D"/>
                </a:solidFill>
                <a:latin typeface="Trebuchet MS"/>
                <a:cs typeface="Trebuchet MS"/>
              </a:rPr>
              <a:t>u</a:t>
            </a:r>
            <a:r>
              <a:rPr sz="2700" spc="-202" baseline="15432">
                <a:solidFill>
                  <a:srgbClr val="FFFFFF"/>
                </a:solidFill>
                <a:latin typeface="Trebuchet MS"/>
                <a:cs typeface="Trebuchet MS"/>
              </a:rPr>
              <a:t>i</a:t>
            </a:r>
            <a:r>
              <a:rPr sz="2400" spc="-835">
                <a:solidFill>
                  <a:srgbClr val="C0504D"/>
                </a:solidFill>
                <a:latin typeface="Trebuchet MS"/>
                <a:cs typeface="Trebuchet MS"/>
              </a:rPr>
              <a:t>t</a:t>
            </a:r>
            <a:r>
              <a:rPr sz="2700" spc="-525" baseline="15432">
                <a:solidFill>
                  <a:srgbClr val="FFFFFF"/>
                </a:solidFill>
                <a:latin typeface="Trebuchet MS"/>
                <a:cs typeface="Trebuchet MS"/>
              </a:rPr>
              <a:t>n</a:t>
            </a:r>
            <a:r>
              <a:rPr sz="2400" spc="10">
                <a:solidFill>
                  <a:srgbClr val="C0504D"/>
                </a:solidFill>
                <a:latin typeface="Trebuchet MS"/>
                <a:cs typeface="Trebuchet MS"/>
              </a:rPr>
              <a:t>l</a:t>
            </a:r>
            <a:r>
              <a:rPr sz="2700" spc="-1500" baseline="15432">
                <a:solidFill>
                  <a:srgbClr val="FFFFFF"/>
                </a:solidFill>
                <a:latin typeface="Trebuchet MS"/>
                <a:cs typeface="Trebuchet MS"/>
              </a:rPr>
              <a:t>o</a:t>
            </a:r>
            <a:r>
              <a:rPr sz="2400" spc="-30">
                <a:solidFill>
                  <a:srgbClr val="C0504D"/>
                </a:solidFill>
                <a:latin typeface="Trebuchet MS"/>
                <a:cs typeface="Trebuchet MS"/>
              </a:rPr>
              <a:t>i</a:t>
            </a:r>
            <a:r>
              <a:rPr sz="2400" spc="-1120">
                <a:solidFill>
                  <a:srgbClr val="C0504D"/>
                </a:solidFill>
                <a:latin typeface="Trebuchet MS"/>
                <a:cs typeface="Trebuchet MS"/>
              </a:rPr>
              <a:t>e</a:t>
            </a:r>
            <a:r>
              <a:rPr sz="2700" spc="-209" baseline="15432">
                <a:solidFill>
                  <a:srgbClr val="FFFFFF"/>
                </a:solidFill>
                <a:latin typeface="Trebuchet MS"/>
                <a:cs typeface="Trebuchet MS"/>
              </a:rPr>
              <a:t>u</a:t>
            </a:r>
            <a:r>
              <a:rPr sz="2400" spc="-835">
                <a:solidFill>
                  <a:srgbClr val="C0504D"/>
                </a:solidFill>
                <a:latin typeface="Trebuchet MS"/>
                <a:cs typeface="Trebuchet MS"/>
              </a:rPr>
              <a:t>r</a:t>
            </a:r>
            <a:r>
              <a:rPr sz="2700" spc="89" baseline="15432">
                <a:solidFill>
                  <a:srgbClr val="FFFFFF"/>
                </a:solidFill>
                <a:latin typeface="Trebuchet MS"/>
                <a:cs typeface="Trebuchet MS"/>
              </a:rPr>
              <a:t>r</a:t>
            </a:r>
            <a:r>
              <a:rPr sz="2400" spc="-30">
                <a:solidFill>
                  <a:srgbClr val="C0504D"/>
                </a:solidFill>
                <a:latin typeface="Trebuchet MS"/>
                <a:cs typeface="Trebuchet MS"/>
              </a:rPr>
              <a:t>!).</a:t>
            </a:r>
            <a:endParaRPr sz="2400">
              <a:latin typeface="Trebuchet MS"/>
              <a:cs typeface="Trebuchet MS"/>
            </a:endParaRPr>
          </a:p>
          <a:p>
            <a:pPr marL="8883015" algn="ctr">
              <a:lnSpc>
                <a:spcPts val="1850"/>
              </a:lnSpc>
            </a:pPr>
            <a:r>
              <a:rPr sz="1800" spc="35">
                <a:solidFill>
                  <a:srgbClr val="FFFFFF"/>
                </a:solidFill>
                <a:latin typeface="Trebuchet MS"/>
                <a:cs typeface="Trebuchet MS"/>
              </a:rPr>
              <a:t>quantization</a:t>
            </a:r>
            <a:endParaRPr sz="1800">
              <a:latin typeface="Trebuchet MS"/>
              <a:cs typeface="Trebuchet MS"/>
            </a:endParaRPr>
          </a:p>
          <a:p>
            <a:pPr marL="8881745" algn="ctr">
              <a:lnSpc>
                <a:spcPct val="100000"/>
              </a:lnSpc>
              <a:spcBef>
                <a:spcPts val="15"/>
              </a:spcBef>
            </a:pPr>
            <a:r>
              <a:rPr sz="1800" spc="55">
                <a:solidFill>
                  <a:srgbClr val="FFFFFF"/>
                </a:solidFill>
                <a:latin typeface="Trebuchet MS"/>
                <a:cs typeface="Trebuchet MS"/>
              </a:rPr>
              <a:t>process</a:t>
            </a:r>
            <a:endParaRPr sz="1800">
              <a:latin typeface="Trebuchet MS"/>
              <a:cs typeface="Trebuchet MS"/>
            </a:endParaRPr>
          </a:p>
          <a:p>
            <a:pPr>
              <a:lnSpc>
                <a:spcPct val="100000"/>
              </a:lnSpc>
            </a:pPr>
            <a:endParaRPr sz="1800">
              <a:latin typeface="Trebuchet MS"/>
              <a:cs typeface="Trebuchet MS"/>
            </a:endParaRPr>
          </a:p>
          <a:p>
            <a:pPr>
              <a:lnSpc>
                <a:spcPct val="100000"/>
              </a:lnSpc>
            </a:pPr>
            <a:endParaRPr sz="1800">
              <a:latin typeface="Trebuchet MS"/>
              <a:cs typeface="Trebuchet MS"/>
            </a:endParaRPr>
          </a:p>
          <a:p>
            <a:pPr>
              <a:lnSpc>
                <a:spcPct val="100000"/>
              </a:lnSpc>
              <a:spcBef>
                <a:spcPts val="990"/>
              </a:spcBef>
            </a:pPr>
            <a:endParaRPr sz="1800">
              <a:latin typeface="Trebuchet MS"/>
              <a:cs typeface="Trebuchet MS"/>
            </a:endParaRPr>
          </a:p>
          <a:p>
            <a:pPr algn="ctr">
              <a:lnSpc>
                <a:spcPct val="100000"/>
              </a:lnSpc>
              <a:tabLst>
                <a:tab pos="11412220" algn="l"/>
              </a:tabLst>
            </a:pPr>
            <a:r>
              <a:rPr sz="1100" spc="-10">
                <a:solidFill>
                  <a:srgbClr val="7E7E7E"/>
                </a:solidFill>
                <a:latin typeface="Trebuchet MS"/>
                <a:cs typeface="Trebuchet MS"/>
              </a:rPr>
              <a:t>P</a:t>
            </a:r>
            <a:r>
              <a:rPr sz="900" spc="-10">
                <a:solidFill>
                  <a:srgbClr val="7E7E7E"/>
                </a:solidFill>
                <a:latin typeface="Trebuchet MS"/>
                <a:cs typeface="Trebuchet MS"/>
              </a:rPr>
              <a:t>ROTOPAPAS</a:t>
            </a:r>
            <a:r>
              <a:rPr sz="900">
                <a:solidFill>
                  <a:srgbClr val="7E7E7E"/>
                </a:solidFill>
                <a:latin typeface="Trebuchet MS"/>
                <a:cs typeface="Trebuchet MS"/>
              </a:rPr>
              <a:t>	</a:t>
            </a:r>
            <a:r>
              <a:rPr sz="1800" spc="120" baseline="-20833">
                <a:solidFill>
                  <a:srgbClr val="888888"/>
                </a:solidFill>
                <a:latin typeface="Trebuchet MS"/>
                <a:cs typeface="Trebuchet MS"/>
              </a:rPr>
              <a:t>83</a:t>
            </a:r>
            <a:endParaRPr sz="1800" baseline="-20833">
              <a:latin typeface="Trebuchet MS"/>
              <a:cs typeface="Trebuchet MS"/>
            </a:endParaRPr>
          </a:p>
        </p:txBody>
      </p:sp>
      <p:grpSp>
        <p:nvGrpSpPr>
          <p:cNvPr id="4" name="object 4"/>
          <p:cNvGrpSpPr/>
          <p:nvPr/>
        </p:nvGrpSpPr>
        <p:grpSpPr>
          <a:xfrm>
            <a:off x="2980308" y="5874372"/>
            <a:ext cx="859155" cy="295910"/>
            <a:chOff x="2980308" y="5874372"/>
            <a:chExt cx="859155" cy="295910"/>
          </a:xfrm>
        </p:grpSpPr>
        <p:sp>
          <p:nvSpPr>
            <p:cNvPr id="5" name="object 5"/>
            <p:cNvSpPr/>
            <p:nvPr/>
          </p:nvSpPr>
          <p:spPr>
            <a:xfrm>
              <a:off x="2980309" y="5874372"/>
              <a:ext cx="718185" cy="295910"/>
            </a:xfrm>
            <a:custGeom>
              <a:avLst/>
              <a:gdLst/>
              <a:ahLst/>
              <a:cxnLst/>
              <a:rect l="l" t="t" r="r" b="b"/>
              <a:pathLst>
                <a:path w="718185" h="295910">
                  <a:moveTo>
                    <a:pt x="314058"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58" y="58216"/>
                  </a:lnTo>
                  <a:close/>
                </a:path>
                <a:path w="718185" h="295910">
                  <a:moveTo>
                    <a:pt x="434594" y="0"/>
                  </a:moveTo>
                  <a:lnTo>
                    <a:pt x="381635" y="0"/>
                  </a:lnTo>
                  <a:lnTo>
                    <a:pt x="379818" y="7531"/>
                  </a:lnTo>
                  <a:lnTo>
                    <a:pt x="379704" y="7988"/>
                  </a:lnTo>
                  <a:lnTo>
                    <a:pt x="384810" y="7988"/>
                  </a:lnTo>
                  <a:lnTo>
                    <a:pt x="388366" y="8813"/>
                  </a:lnTo>
                  <a:lnTo>
                    <a:pt x="391160" y="11087"/>
                  </a:lnTo>
                  <a:lnTo>
                    <a:pt x="392214" y="12014"/>
                  </a:lnTo>
                  <a:lnTo>
                    <a:pt x="393115" y="14351"/>
                  </a:lnTo>
                  <a:lnTo>
                    <a:pt x="393192" y="20218"/>
                  </a:lnTo>
                  <a:lnTo>
                    <a:pt x="392963" y="22313"/>
                  </a:lnTo>
                  <a:lnTo>
                    <a:pt x="370078" y="126834"/>
                  </a:lnTo>
                  <a:lnTo>
                    <a:pt x="368554" y="133273"/>
                  </a:lnTo>
                  <a:lnTo>
                    <a:pt x="367411" y="138303"/>
                  </a:lnTo>
                  <a:lnTo>
                    <a:pt x="354228" y="154876"/>
                  </a:lnTo>
                  <a:lnTo>
                    <a:pt x="354012" y="154876"/>
                  </a:lnTo>
                  <a:lnTo>
                    <a:pt x="351917" y="155206"/>
                  </a:lnTo>
                  <a:lnTo>
                    <a:pt x="350520" y="162877"/>
                  </a:lnTo>
                  <a:lnTo>
                    <a:pt x="403479" y="162877"/>
                  </a:lnTo>
                  <a:lnTo>
                    <a:pt x="405511" y="155206"/>
                  </a:lnTo>
                  <a:lnTo>
                    <a:pt x="400558" y="154876"/>
                  </a:lnTo>
                  <a:lnTo>
                    <a:pt x="397002" y="153974"/>
                  </a:lnTo>
                  <a:lnTo>
                    <a:pt x="392938" y="151041"/>
                  </a:lnTo>
                  <a:lnTo>
                    <a:pt x="391922" y="148551"/>
                  </a:lnTo>
                  <a:lnTo>
                    <a:pt x="391922" y="142773"/>
                  </a:lnTo>
                  <a:lnTo>
                    <a:pt x="414909" y="36042"/>
                  </a:lnTo>
                  <a:lnTo>
                    <a:pt x="416763" y="28333"/>
                  </a:lnTo>
                  <a:lnTo>
                    <a:pt x="417385" y="25488"/>
                  </a:lnTo>
                  <a:lnTo>
                    <a:pt x="419735" y="17894"/>
                  </a:lnTo>
                  <a:lnTo>
                    <a:pt x="420370" y="15925"/>
                  </a:lnTo>
                  <a:lnTo>
                    <a:pt x="421043" y="14528"/>
                  </a:lnTo>
                  <a:lnTo>
                    <a:pt x="421132" y="14351"/>
                  </a:lnTo>
                  <a:lnTo>
                    <a:pt x="421894" y="13182"/>
                  </a:lnTo>
                  <a:lnTo>
                    <a:pt x="422529" y="12014"/>
                  </a:lnTo>
                  <a:lnTo>
                    <a:pt x="433197" y="7531"/>
                  </a:lnTo>
                  <a:lnTo>
                    <a:pt x="434594" y="0"/>
                  </a:lnTo>
                  <a:close/>
                </a:path>
                <a:path w="718185" h="295910">
                  <a:moveTo>
                    <a:pt x="609473" y="141020"/>
                  </a:moveTo>
                  <a:lnTo>
                    <a:pt x="600710" y="132727"/>
                  </a:lnTo>
                  <a:lnTo>
                    <a:pt x="598297" y="135496"/>
                  </a:lnTo>
                  <a:lnTo>
                    <a:pt x="596011" y="137858"/>
                  </a:lnTo>
                  <a:lnTo>
                    <a:pt x="583565" y="147421"/>
                  </a:lnTo>
                  <a:lnTo>
                    <a:pt x="582041" y="148005"/>
                  </a:lnTo>
                  <a:lnTo>
                    <a:pt x="580517" y="148297"/>
                  </a:lnTo>
                  <a:lnTo>
                    <a:pt x="576326" y="148297"/>
                  </a:lnTo>
                  <a:lnTo>
                    <a:pt x="574421" y="147586"/>
                  </a:lnTo>
                  <a:lnTo>
                    <a:pt x="572135" y="144741"/>
                  </a:lnTo>
                  <a:lnTo>
                    <a:pt x="571500" y="142443"/>
                  </a:lnTo>
                  <a:lnTo>
                    <a:pt x="571588" y="137858"/>
                  </a:lnTo>
                  <a:lnTo>
                    <a:pt x="571881" y="136283"/>
                  </a:lnTo>
                  <a:lnTo>
                    <a:pt x="573405" y="129425"/>
                  </a:lnTo>
                  <a:lnTo>
                    <a:pt x="574179" y="125806"/>
                  </a:lnTo>
                  <a:lnTo>
                    <a:pt x="574294" y="125285"/>
                  </a:lnTo>
                  <a:lnTo>
                    <a:pt x="575437" y="120891"/>
                  </a:lnTo>
                  <a:lnTo>
                    <a:pt x="577977" y="110274"/>
                  </a:lnTo>
                  <a:lnTo>
                    <a:pt x="579170" y="104876"/>
                  </a:lnTo>
                  <a:lnTo>
                    <a:pt x="580644" y="98806"/>
                  </a:lnTo>
                  <a:lnTo>
                    <a:pt x="581914" y="93218"/>
                  </a:lnTo>
                  <a:lnTo>
                    <a:pt x="586841" y="67056"/>
                  </a:lnTo>
                  <a:lnTo>
                    <a:pt x="586968" y="65887"/>
                  </a:lnTo>
                  <a:lnTo>
                    <a:pt x="586994" y="65633"/>
                  </a:lnTo>
                  <a:lnTo>
                    <a:pt x="587121" y="53352"/>
                  </a:lnTo>
                  <a:lnTo>
                    <a:pt x="586587" y="51739"/>
                  </a:lnTo>
                  <a:lnTo>
                    <a:pt x="586498" y="51485"/>
                  </a:lnTo>
                  <a:lnTo>
                    <a:pt x="584835" y="46583"/>
                  </a:lnTo>
                  <a:lnTo>
                    <a:pt x="580517" y="41821"/>
                  </a:lnTo>
                  <a:lnTo>
                    <a:pt x="576072" y="37045"/>
                  </a:lnTo>
                  <a:lnTo>
                    <a:pt x="569468" y="34658"/>
                  </a:lnTo>
                  <a:lnTo>
                    <a:pt x="560578" y="34658"/>
                  </a:lnTo>
                  <a:lnTo>
                    <a:pt x="524040" y="53352"/>
                  </a:lnTo>
                  <a:lnTo>
                    <a:pt x="511937" y="67932"/>
                  </a:lnTo>
                  <a:lnTo>
                    <a:pt x="510286" y="67310"/>
                  </a:lnTo>
                  <a:lnTo>
                    <a:pt x="511556" y="63881"/>
                  </a:lnTo>
                  <a:lnTo>
                    <a:pt x="511657" y="63080"/>
                  </a:lnTo>
                  <a:lnTo>
                    <a:pt x="511784" y="62204"/>
                  </a:lnTo>
                  <a:lnTo>
                    <a:pt x="511898" y="61366"/>
                  </a:lnTo>
                  <a:lnTo>
                    <a:pt x="511924" y="61137"/>
                  </a:lnTo>
                  <a:lnTo>
                    <a:pt x="512051" y="60274"/>
                  </a:lnTo>
                  <a:lnTo>
                    <a:pt x="512165" y="51739"/>
                  </a:lnTo>
                  <a:lnTo>
                    <a:pt x="512191" y="50139"/>
                  </a:lnTo>
                  <a:lnTo>
                    <a:pt x="510552" y="44856"/>
                  </a:lnTo>
                  <a:lnTo>
                    <a:pt x="507111" y="40754"/>
                  </a:lnTo>
                  <a:lnTo>
                    <a:pt x="503834" y="36741"/>
                  </a:lnTo>
                  <a:lnTo>
                    <a:pt x="498983" y="34658"/>
                  </a:lnTo>
                  <a:lnTo>
                    <a:pt x="489331" y="34658"/>
                  </a:lnTo>
                  <a:lnTo>
                    <a:pt x="485571" y="35179"/>
                  </a:lnTo>
                  <a:lnTo>
                    <a:pt x="485813" y="35179"/>
                  </a:lnTo>
                  <a:lnTo>
                    <a:pt x="480669" y="36741"/>
                  </a:lnTo>
                  <a:lnTo>
                    <a:pt x="452247" y="58889"/>
                  </a:lnTo>
                  <a:lnTo>
                    <a:pt x="460883" y="67056"/>
                  </a:lnTo>
                  <a:lnTo>
                    <a:pt x="463384" y="64503"/>
                  </a:lnTo>
                  <a:lnTo>
                    <a:pt x="465709" y="62204"/>
                  </a:lnTo>
                  <a:lnTo>
                    <a:pt x="479463" y="52133"/>
                  </a:lnTo>
                  <a:lnTo>
                    <a:pt x="479234" y="52133"/>
                  </a:lnTo>
                  <a:lnTo>
                    <a:pt x="481203" y="51739"/>
                  </a:lnTo>
                  <a:lnTo>
                    <a:pt x="487680" y="51739"/>
                  </a:lnTo>
                  <a:lnTo>
                    <a:pt x="490093" y="54787"/>
                  </a:lnTo>
                  <a:lnTo>
                    <a:pt x="490016" y="63881"/>
                  </a:lnTo>
                  <a:lnTo>
                    <a:pt x="489953" y="64503"/>
                  </a:lnTo>
                  <a:lnTo>
                    <a:pt x="489839" y="65887"/>
                  </a:lnTo>
                  <a:lnTo>
                    <a:pt x="488823" y="72745"/>
                  </a:lnTo>
                  <a:lnTo>
                    <a:pt x="488061" y="76644"/>
                  </a:lnTo>
                  <a:lnTo>
                    <a:pt x="468274" y="162204"/>
                  </a:lnTo>
                  <a:lnTo>
                    <a:pt x="468147" y="162725"/>
                  </a:lnTo>
                  <a:lnTo>
                    <a:pt x="468122" y="162877"/>
                  </a:lnTo>
                  <a:lnTo>
                    <a:pt x="492760" y="162877"/>
                  </a:lnTo>
                  <a:lnTo>
                    <a:pt x="506857" y="99834"/>
                  </a:lnTo>
                  <a:lnTo>
                    <a:pt x="507619" y="95973"/>
                  </a:lnTo>
                  <a:lnTo>
                    <a:pt x="509016" y="92113"/>
                  </a:lnTo>
                  <a:lnTo>
                    <a:pt x="512572" y="84328"/>
                  </a:lnTo>
                  <a:lnTo>
                    <a:pt x="514604" y="80594"/>
                  </a:lnTo>
                  <a:lnTo>
                    <a:pt x="517017" y="77038"/>
                  </a:lnTo>
                  <a:lnTo>
                    <a:pt x="519303" y="73482"/>
                  </a:lnTo>
                  <a:lnTo>
                    <a:pt x="547624" y="51485"/>
                  </a:lnTo>
                  <a:lnTo>
                    <a:pt x="554482" y="51485"/>
                  </a:lnTo>
                  <a:lnTo>
                    <a:pt x="562610" y="68732"/>
                  </a:lnTo>
                  <a:lnTo>
                    <a:pt x="562470" y="70129"/>
                  </a:lnTo>
                  <a:lnTo>
                    <a:pt x="562356" y="71475"/>
                  </a:lnTo>
                  <a:lnTo>
                    <a:pt x="561721" y="74777"/>
                  </a:lnTo>
                  <a:lnTo>
                    <a:pt x="561428" y="76644"/>
                  </a:lnTo>
                  <a:lnTo>
                    <a:pt x="561327" y="77317"/>
                  </a:lnTo>
                  <a:lnTo>
                    <a:pt x="561213" y="78079"/>
                  </a:lnTo>
                  <a:lnTo>
                    <a:pt x="560451" y="81851"/>
                  </a:lnTo>
                  <a:lnTo>
                    <a:pt x="551942" y="115531"/>
                  </a:lnTo>
                  <a:lnTo>
                    <a:pt x="550659" y="120421"/>
                  </a:lnTo>
                  <a:lnTo>
                    <a:pt x="549516" y="125285"/>
                  </a:lnTo>
                  <a:lnTo>
                    <a:pt x="549402" y="125806"/>
                  </a:lnTo>
                  <a:lnTo>
                    <a:pt x="548881" y="129425"/>
                  </a:lnTo>
                  <a:lnTo>
                    <a:pt x="548767" y="130276"/>
                  </a:lnTo>
                  <a:lnTo>
                    <a:pt x="548005" y="134759"/>
                  </a:lnTo>
                  <a:lnTo>
                    <a:pt x="547700" y="137858"/>
                  </a:lnTo>
                  <a:lnTo>
                    <a:pt x="547700" y="145910"/>
                  </a:lnTo>
                  <a:lnTo>
                    <a:pt x="547865" y="146837"/>
                  </a:lnTo>
                  <a:lnTo>
                    <a:pt x="547954" y="147421"/>
                  </a:lnTo>
                  <a:lnTo>
                    <a:pt x="548055" y="148005"/>
                  </a:lnTo>
                  <a:lnTo>
                    <a:pt x="548132" y="148450"/>
                  </a:lnTo>
                  <a:lnTo>
                    <a:pt x="550164" y="154076"/>
                  </a:lnTo>
                  <a:lnTo>
                    <a:pt x="551561" y="156489"/>
                  </a:lnTo>
                  <a:lnTo>
                    <a:pt x="553466" y="158534"/>
                  </a:lnTo>
                  <a:lnTo>
                    <a:pt x="555244" y="160591"/>
                  </a:lnTo>
                  <a:lnTo>
                    <a:pt x="557403" y="162204"/>
                  </a:lnTo>
                  <a:lnTo>
                    <a:pt x="560070" y="163372"/>
                  </a:lnTo>
                  <a:lnTo>
                    <a:pt x="562825" y="164655"/>
                  </a:lnTo>
                  <a:lnTo>
                    <a:pt x="563092" y="164655"/>
                  </a:lnTo>
                  <a:lnTo>
                    <a:pt x="565404" y="165125"/>
                  </a:lnTo>
                  <a:lnTo>
                    <a:pt x="572008" y="165125"/>
                  </a:lnTo>
                  <a:lnTo>
                    <a:pt x="602107" y="148297"/>
                  </a:lnTo>
                  <a:lnTo>
                    <a:pt x="605282" y="145199"/>
                  </a:lnTo>
                  <a:lnTo>
                    <a:pt x="609473" y="141020"/>
                  </a:lnTo>
                  <a:close/>
                </a:path>
                <a:path w="718185" h="295910">
                  <a:moveTo>
                    <a:pt x="718058" y="37299"/>
                  </a:moveTo>
                  <a:lnTo>
                    <a:pt x="675386" y="37299"/>
                  </a:lnTo>
                  <a:lnTo>
                    <a:pt x="682625" y="5397"/>
                  </a:lnTo>
                  <a:lnTo>
                    <a:pt x="662940" y="5397"/>
                  </a:lnTo>
                  <a:lnTo>
                    <a:pt x="661416" y="9842"/>
                  </a:lnTo>
                  <a:lnTo>
                    <a:pt x="660146" y="13703"/>
                  </a:lnTo>
                  <a:lnTo>
                    <a:pt x="658876" y="17018"/>
                  </a:lnTo>
                  <a:lnTo>
                    <a:pt x="651764" y="31838"/>
                  </a:lnTo>
                  <a:lnTo>
                    <a:pt x="650621" y="33553"/>
                  </a:lnTo>
                  <a:lnTo>
                    <a:pt x="634365" y="41567"/>
                  </a:lnTo>
                  <a:lnTo>
                    <a:pt x="629285" y="41567"/>
                  </a:lnTo>
                  <a:lnTo>
                    <a:pt x="626872" y="51231"/>
                  </a:lnTo>
                  <a:lnTo>
                    <a:pt x="648462" y="51231"/>
                  </a:lnTo>
                  <a:lnTo>
                    <a:pt x="633501" y="116128"/>
                  </a:lnTo>
                  <a:lnTo>
                    <a:pt x="632587" y="119799"/>
                  </a:lnTo>
                  <a:lnTo>
                    <a:pt x="631990" y="123190"/>
                  </a:lnTo>
                  <a:lnTo>
                    <a:pt x="631952" y="123418"/>
                  </a:lnTo>
                  <a:lnTo>
                    <a:pt x="631571" y="127139"/>
                  </a:lnTo>
                  <a:lnTo>
                    <a:pt x="631063" y="130873"/>
                  </a:lnTo>
                  <a:lnTo>
                    <a:pt x="630809" y="134277"/>
                  </a:lnTo>
                  <a:lnTo>
                    <a:pt x="630809" y="146507"/>
                  </a:lnTo>
                  <a:lnTo>
                    <a:pt x="633222" y="153403"/>
                  </a:lnTo>
                  <a:lnTo>
                    <a:pt x="643128" y="162801"/>
                  </a:lnTo>
                  <a:lnTo>
                    <a:pt x="650494" y="165125"/>
                  </a:lnTo>
                  <a:lnTo>
                    <a:pt x="664210" y="165125"/>
                  </a:lnTo>
                  <a:lnTo>
                    <a:pt x="696658" y="148297"/>
                  </a:lnTo>
                  <a:lnTo>
                    <a:pt x="697611" y="147459"/>
                  </a:lnTo>
                  <a:lnTo>
                    <a:pt x="701675" y="143408"/>
                  </a:lnTo>
                  <a:lnTo>
                    <a:pt x="705866" y="138633"/>
                  </a:lnTo>
                  <a:lnTo>
                    <a:pt x="697230" y="129844"/>
                  </a:lnTo>
                  <a:lnTo>
                    <a:pt x="691515" y="136207"/>
                  </a:lnTo>
                  <a:lnTo>
                    <a:pt x="686308" y="140868"/>
                  </a:lnTo>
                  <a:lnTo>
                    <a:pt x="681863" y="143840"/>
                  </a:lnTo>
                  <a:lnTo>
                    <a:pt x="677748" y="146507"/>
                  </a:lnTo>
                  <a:lnTo>
                    <a:pt x="677100" y="146875"/>
                  </a:lnTo>
                  <a:lnTo>
                    <a:pt x="672973" y="148297"/>
                  </a:lnTo>
                  <a:lnTo>
                    <a:pt x="664210" y="148297"/>
                  </a:lnTo>
                  <a:lnTo>
                    <a:pt x="660781" y="146875"/>
                  </a:lnTo>
                  <a:lnTo>
                    <a:pt x="658749" y="144030"/>
                  </a:lnTo>
                  <a:lnTo>
                    <a:pt x="656590" y="141185"/>
                  </a:lnTo>
                  <a:lnTo>
                    <a:pt x="655574" y="137248"/>
                  </a:lnTo>
                  <a:lnTo>
                    <a:pt x="655688" y="127139"/>
                  </a:lnTo>
                  <a:lnTo>
                    <a:pt x="655828" y="125234"/>
                  </a:lnTo>
                  <a:lnTo>
                    <a:pt x="656043" y="123418"/>
                  </a:lnTo>
                  <a:lnTo>
                    <a:pt x="656844" y="118668"/>
                  </a:lnTo>
                  <a:lnTo>
                    <a:pt x="657199" y="116281"/>
                  </a:lnTo>
                  <a:lnTo>
                    <a:pt x="657733" y="113334"/>
                  </a:lnTo>
                  <a:lnTo>
                    <a:pt x="658368" y="110528"/>
                  </a:lnTo>
                  <a:lnTo>
                    <a:pt x="659003" y="107365"/>
                  </a:lnTo>
                  <a:lnTo>
                    <a:pt x="659892" y="103847"/>
                  </a:lnTo>
                  <a:lnTo>
                    <a:pt x="672592" y="51231"/>
                  </a:lnTo>
                  <a:lnTo>
                    <a:pt x="715264" y="51231"/>
                  </a:lnTo>
                  <a:lnTo>
                    <a:pt x="717943" y="37833"/>
                  </a:lnTo>
                  <a:lnTo>
                    <a:pt x="718058" y="37299"/>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3723069" y="5874626"/>
              <a:ext cx="116140" cy="165506"/>
            </a:xfrm>
            <a:prstGeom prst="rect">
              <a:avLst/>
            </a:prstGeom>
          </p:spPr>
        </p:pic>
      </p:grpSp>
      <p:sp>
        <p:nvSpPr>
          <p:cNvPr id="7" name="object 7"/>
          <p:cNvSpPr/>
          <p:nvPr/>
        </p:nvSpPr>
        <p:spPr>
          <a:xfrm>
            <a:off x="3996816" y="6091072"/>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sp>
        <p:nvSpPr>
          <p:cNvPr id="8" name="object 8"/>
          <p:cNvSpPr/>
          <p:nvPr/>
        </p:nvSpPr>
        <p:spPr>
          <a:xfrm>
            <a:off x="3996816" y="6019660"/>
            <a:ext cx="212090" cy="23495"/>
          </a:xfrm>
          <a:custGeom>
            <a:avLst/>
            <a:gdLst/>
            <a:ahLst/>
            <a:cxnLst/>
            <a:rect l="l" t="t" r="r" b="b"/>
            <a:pathLst>
              <a:path w="212089" h="23495">
                <a:moveTo>
                  <a:pt x="211962" y="0"/>
                </a:moveTo>
                <a:lnTo>
                  <a:pt x="0" y="0"/>
                </a:lnTo>
                <a:lnTo>
                  <a:pt x="0" y="22885"/>
                </a:lnTo>
                <a:lnTo>
                  <a:pt x="211962" y="22885"/>
                </a:lnTo>
                <a:lnTo>
                  <a:pt x="211962" y="0"/>
                </a:lnTo>
                <a:close/>
              </a:path>
            </a:pathLst>
          </a:custGeom>
          <a:solidFill>
            <a:srgbClr val="000000"/>
          </a:solidFill>
        </p:spPr>
        <p:txBody>
          <a:bodyPr wrap="square" lIns="0" tIns="0" rIns="0" bIns="0" rtlCol="0"/>
          <a:lstStyle/>
          <a:p>
            <a:endParaRPr/>
          </a:p>
        </p:txBody>
      </p:sp>
      <p:grpSp>
        <p:nvGrpSpPr>
          <p:cNvPr id="9" name="object 9"/>
          <p:cNvGrpSpPr/>
          <p:nvPr/>
        </p:nvGrpSpPr>
        <p:grpSpPr>
          <a:xfrm>
            <a:off x="4338954" y="5660720"/>
            <a:ext cx="3667760" cy="807085"/>
            <a:chOff x="4338954" y="5660720"/>
            <a:chExt cx="3667760" cy="807085"/>
          </a:xfrm>
        </p:grpSpPr>
        <p:pic>
          <p:nvPicPr>
            <p:cNvPr id="10" name="object 10"/>
            <p:cNvPicPr/>
            <p:nvPr/>
          </p:nvPicPr>
          <p:blipFill>
            <a:blip r:embed="rId3" cstate="print"/>
            <a:stretch>
              <a:fillRect/>
            </a:stretch>
          </p:blipFill>
          <p:spPr>
            <a:xfrm>
              <a:off x="4338954" y="5918822"/>
              <a:ext cx="1121791" cy="326440"/>
            </a:xfrm>
            <a:prstGeom prst="rect">
              <a:avLst/>
            </a:prstGeom>
          </p:spPr>
        </p:pic>
        <p:sp>
          <p:nvSpPr>
            <p:cNvPr id="11" name="object 11"/>
            <p:cNvSpPr/>
            <p:nvPr/>
          </p:nvSpPr>
          <p:spPr>
            <a:xfrm>
              <a:off x="5472684" y="5660720"/>
              <a:ext cx="2533650" cy="412115"/>
            </a:xfrm>
            <a:custGeom>
              <a:avLst/>
              <a:gdLst/>
              <a:ahLst/>
              <a:cxnLst/>
              <a:rect l="l" t="t" r="r" b="b"/>
              <a:pathLst>
                <a:path w="2533650" h="412114">
                  <a:moveTo>
                    <a:pt x="1135240" y="225082"/>
                  </a:moveTo>
                  <a:lnTo>
                    <a:pt x="1097013" y="219837"/>
                  </a:lnTo>
                  <a:lnTo>
                    <a:pt x="1087310" y="39928"/>
                  </a:lnTo>
                  <a:lnTo>
                    <a:pt x="1087310" y="31953"/>
                  </a:lnTo>
                  <a:lnTo>
                    <a:pt x="1087526" y="19710"/>
                  </a:lnTo>
                  <a:lnTo>
                    <a:pt x="1087882" y="9067"/>
                  </a:lnTo>
                  <a:lnTo>
                    <a:pt x="1088390" y="0"/>
                  </a:lnTo>
                  <a:lnTo>
                    <a:pt x="1078865" y="0"/>
                  </a:lnTo>
                  <a:lnTo>
                    <a:pt x="998347" y="48006"/>
                  </a:lnTo>
                  <a:lnTo>
                    <a:pt x="1005840" y="61264"/>
                  </a:lnTo>
                  <a:lnTo>
                    <a:pt x="1013053" y="56553"/>
                  </a:lnTo>
                  <a:lnTo>
                    <a:pt x="1019644" y="52362"/>
                  </a:lnTo>
                  <a:lnTo>
                    <a:pt x="1025626" y="48717"/>
                  </a:lnTo>
                  <a:lnTo>
                    <a:pt x="1030986" y="45605"/>
                  </a:lnTo>
                  <a:lnTo>
                    <a:pt x="1037844" y="41821"/>
                  </a:lnTo>
                  <a:lnTo>
                    <a:pt x="1043038" y="39928"/>
                  </a:lnTo>
                  <a:lnTo>
                    <a:pt x="1049782" y="39928"/>
                  </a:lnTo>
                  <a:lnTo>
                    <a:pt x="1052195" y="40982"/>
                  </a:lnTo>
                  <a:lnTo>
                    <a:pt x="1053719" y="43103"/>
                  </a:lnTo>
                  <a:lnTo>
                    <a:pt x="1055370" y="45224"/>
                  </a:lnTo>
                  <a:lnTo>
                    <a:pt x="1055992" y="48006"/>
                  </a:lnTo>
                  <a:lnTo>
                    <a:pt x="1056132" y="48717"/>
                  </a:lnTo>
                  <a:lnTo>
                    <a:pt x="1056132" y="200761"/>
                  </a:lnTo>
                  <a:lnTo>
                    <a:pt x="1047864" y="218376"/>
                  </a:lnTo>
                  <a:lnTo>
                    <a:pt x="1045083" y="220319"/>
                  </a:lnTo>
                  <a:lnTo>
                    <a:pt x="1008126" y="225082"/>
                  </a:lnTo>
                  <a:lnTo>
                    <a:pt x="1008126" y="237642"/>
                  </a:lnTo>
                  <a:lnTo>
                    <a:pt x="1135240" y="237642"/>
                  </a:lnTo>
                  <a:lnTo>
                    <a:pt x="1135240" y="225082"/>
                  </a:lnTo>
                  <a:close/>
                </a:path>
                <a:path w="2533650" h="412114">
                  <a:moveTo>
                    <a:pt x="1334516" y="187401"/>
                  </a:moveTo>
                  <a:lnTo>
                    <a:pt x="1319784" y="187401"/>
                  </a:lnTo>
                  <a:lnTo>
                    <a:pt x="1318006" y="192786"/>
                  </a:lnTo>
                  <a:lnTo>
                    <a:pt x="1316482" y="196773"/>
                  </a:lnTo>
                  <a:lnTo>
                    <a:pt x="1315339" y="199364"/>
                  </a:lnTo>
                  <a:lnTo>
                    <a:pt x="1314132" y="201803"/>
                  </a:lnTo>
                  <a:lnTo>
                    <a:pt x="1314069" y="201942"/>
                  </a:lnTo>
                  <a:lnTo>
                    <a:pt x="1294130" y="210108"/>
                  </a:lnTo>
                  <a:lnTo>
                    <a:pt x="1223645" y="210108"/>
                  </a:lnTo>
                  <a:lnTo>
                    <a:pt x="1256360" y="166458"/>
                  </a:lnTo>
                  <a:lnTo>
                    <a:pt x="1288224" y="132016"/>
                  </a:lnTo>
                  <a:lnTo>
                    <a:pt x="1294358" y="125374"/>
                  </a:lnTo>
                  <a:lnTo>
                    <a:pt x="1299083" y="120205"/>
                  </a:lnTo>
                  <a:lnTo>
                    <a:pt x="1304290" y="114287"/>
                  </a:lnTo>
                  <a:lnTo>
                    <a:pt x="1309116" y="108470"/>
                  </a:lnTo>
                  <a:lnTo>
                    <a:pt x="1313307" y="102895"/>
                  </a:lnTo>
                  <a:lnTo>
                    <a:pt x="1317879" y="97002"/>
                  </a:lnTo>
                  <a:lnTo>
                    <a:pt x="1321308" y="91630"/>
                  </a:lnTo>
                  <a:lnTo>
                    <a:pt x="1323848" y="86639"/>
                  </a:lnTo>
                  <a:lnTo>
                    <a:pt x="1326515" y="81648"/>
                  </a:lnTo>
                  <a:lnTo>
                    <a:pt x="1328420" y="76606"/>
                  </a:lnTo>
                  <a:lnTo>
                    <a:pt x="1329563" y="71501"/>
                  </a:lnTo>
                  <a:lnTo>
                    <a:pt x="1330833" y="66395"/>
                  </a:lnTo>
                  <a:lnTo>
                    <a:pt x="1331341" y="60807"/>
                  </a:lnTo>
                  <a:lnTo>
                    <a:pt x="1331341" y="54724"/>
                  </a:lnTo>
                  <a:lnTo>
                    <a:pt x="1316723" y="15836"/>
                  </a:lnTo>
                  <a:lnTo>
                    <a:pt x="1315085" y="14020"/>
                  </a:lnTo>
                  <a:lnTo>
                    <a:pt x="1305915" y="7886"/>
                  </a:lnTo>
                  <a:lnTo>
                    <a:pt x="1294790" y="3505"/>
                  </a:lnTo>
                  <a:lnTo>
                    <a:pt x="1281722" y="876"/>
                  </a:lnTo>
                  <a:lnTo>
                    <a:pt x="1266698" y="0"/>
                  </a:lnTo>
                  <a:lnTo>
                    <a:pt x="1259217" y="279"/>
                  </a:lnTo>
                  <a:lnTo>
                    <a:pt x="1215224" y="10134"/>
                  </a:lnTo>
                  <a:lnTo>
                    <a:pt x="1195070" y="18580"/>
                  </a:lnTo>
                  <a:lnTo>
                    <a:pt x="1195070" y="51625"/>
                  </a:lnTo>
                  <a:lnTo>
                    <a:pt x="1215898" y="51625"/>
                  </a:lnTo>
                  <a:lnTo>
                    <a:pt x="1222819" y="35966"/>
                  </a:lnTo>
                  <a:lnTo>
                    <a:pt x="1232369" y="24790"/>
                  </a:lnTo>
                  <a:lnTo>
                    <a:pt x="1244536" y="18084"/>
                  </a:lnTo>
                  <a:lnTo>
                    <a:pt x="1259332" y="15836"/>
                  </a:lnTo>
                  <a:lnTo>
                    <a:pt x="1267841" y="15836"/>
                  </a:lnTo>
                  <a:lnTo>
                    <a:pt x="1296035" y="43675"/>
                  </a:lnTo>
                  <a:lnTo>
                    <a:pt x="1297432" y="51282"/>
                  </a:lnTo>
                  <a:lnTo>
                    <a:pt x="1297432" y="65278"/>
                  </a:lnTo>
                  <a:lnTo>
                    <a:pt x="1282763" y="102730"/>
                  </a:lnTo>
                  <a:lnTo>
                    <a:pt x="1254772" y="137477"/>
                  </a:lnTo>
                  <a:lnTo>
                    <a:pt x="1245489" y="147815"/>
                  </a:lnTo>
                  <a:lnTo>
                    <a:pt x="1234617" y="160223"/>
                  </a:lnTo>
                  <a:lnTo>
                    <a:pt x="1209929" y="192392"/>
                  </a:lnTo>
                  <a:lnTo>
                    <a:pt x="1189863" y="229387"/>
                  </a:lnTo>
                  <a:lnTo>
                    <a:pt x="1189863" y="237642"/>
                  </a:lnTo>
                  <a:lnTo>
                    <a:pt x="1331595" y="237642"/>
                  </a:lnTo>
                  <a:lnTo>
                    <a:pt x="1333131" y="211099"/>
                  </a:lnTo>
                  <a:lnTo>
                    <a:pt x="1333195" y="210108"/>
                  </a:lnTo>
                  <a:lnTo>
                    <a:pt x="1334516" y="187401"/>
                  </a:lnTo>
                  <a:close/>
                </a:path>
                <a:path w="2533650" h="412114">
                  <a:moveTo>
                    <a:pt x="1534795" y="2755"/>
                  </a:moveTo>
                  <a:lnTo>
                    <a:pt x="1387094" y="2755"/>
                  </a:lnTo>
                  <a:lnTo>
                    <a:pt x="1383665" y="58508"/>
                  </a:lnTo>
                  <a:lnTo>
                    <a:pt x="1398524" y="58508"/>
                  </a:lnTo>
                  <a:lnTo>
                    <a:pt x="1400683" y="50711"/>
                  </a:lnTo>
                  <a:lnTo>
                    <a:pt x="1402334" y="45491"/>
                  </a:lnTo>
                  <a:lnTo>
                    <a:pt x="1422019" y="31496"/>
                  </a:lnTo>
                  <a:lnTo>
                    <a:pt x="1502410" y="31496"/>
                  </a:lnTo>
                  <a:lnTo>
                    <a:pt x="1502410" y="34074"/>
                  </a:lnTo>
                  <a:lnTo>
                    <a:pt x="1409700" y="230416"/>
                  </a:lnTo>
                  <a:lnTo>
                    <a:pt x="1409700" y="238848"/>
                  </a:lnTo>
                  <a:lnTo>
                    <a:pt x="1434592" y="238848"/>
                  </a:lnTo>
                  <a:lnTo>
                    <a:pt x="1525778" y="31496"/>
                  </a:lnTo>
                  <a:lnTo>
                    <a:pt x="1534795" y="11010"/>
                  </a:lnTo>
                  <a:lnTo>
                    <a:pt x="1534795" y="2755"/>
                  </a:lnTo>
                  <a:close/>
                </a:path>
                <a:path w="2533650" h="412114">
                  <a:moveTo>
                    <a:pt x="2533650" y="392455"/>
                  </a:moveTo>
                  <a:lnTo>
                    <a:pt x="0" y="392455"/>
                  </a:lnTo>
                  <a:lnTo>
                    <a:pt x="0" y="411505"/>
                  </a:lnTo>
                  <a:lnTo>
                    <a:pt x="2533650" y="411505"/>
                  </a:lnTo>
                  <a:lnTo>
                    <a:pt x="2533650" y="392455"/>
                  </a:lnTo>
                  <a:close/>
                </a:path>
              </a:pathLst>
            </a:custGeom>
            <a:solidFill>
              <a:srgbClr val="000000"/>
            </a:solidFill>
          </p:spPr>
          <p:txBody>
            <a:bodyPr wrap="square" lIns="0" tIns="0" rIns="0" bIns="0" rtlCol="0"/>
            <a:lstStyle/>
            <a:p>
              <a:endParaRPr/>
            </a:p>
          </p:txBody>
        </p:sp>
        <p:pic>
          <p:nvPicPr>
            <p:cNvPr id="12" name="object 12"/>
            <p:cNvPicPr/>
            <p:nvPr/>
          </p:nvPicPr>
          <p:blipFill>
            <a:blip r:embed="rId4" cstate="print"/>
            <a:stretch>
              <a:fillRect/>
            </a:stretch>
          </p:blipFill>
          <p:spPr>
            <a:xfrm>
              <a:off x="5486780" y="6159271"/>
              <a:ext cx="1212310" cy="249008"/>
            </a:xfrm>
            <a:prstGeom prst="rect">
              <a:avLst/>
            </a:prstGeom>
          </p:spPr>
        </p:pic>
        <p:sp>
          <p:nvSpPr>
            <p:cNvPr id="13" name="object 13"/>
            <p:cNvSpPr/>
            <p:nvPr/>
          </p:nvSpPr>
          <p:spPr>
            <a:xfrm>
              <a:off x="6750304" y="6135674"/>
              <a:ext cx="1220470" cy="332105"/>
            </a:xfrm>
            <a:custGeom>
              <a:avLst/>
              <a:gdLst/>
              <a:ahLst/>
              <a:cxnLst/>
              <a:rect l="l" t="t" r="r" b="b"/>
              <a:pathLst>
                <a:path w="1220470" h="332104">
                  <a:moveTo>
                    <a:pt x="108712" y="18897"/>
                  </a:moveTo>
                  <a:lnTo>
                    <a:pt x="104140" y="5651"/>
                  </a:lnTo>
                  <a:lnTo>
                    <a:pt x="80441" y="14198"/>
                  </a:lnTo>
                  <a:lnTo>
                    <a:pt x="59664" y="26581"/>
                  </a:lnTo>
                  <a:lnTo>
                    <a:pt x="26924" y="62865"/>
                  </a:lnTo>
                  <a:lnTo>
                    <a:pt x="6743" y="111379"/>
                  </a:lnTo>
                  <a:lnTo>
                    <a:pt x="88" y="167233"/>
                  </a:lnTo>
                  <a:lnTo>
                    <a:pt x="0" y="168960"/>
                  </a:lnTo>
                  <a:lnTo>
                    <a:pt x="1676" y="198958"/>
                  </a:lnTo>
                  <a:lnTo>
                    <a:pt x="15100" y="251993"/>
                  </a:lnTo>
                  <a:lnTo>
                    <a:pt x="41694" y="295033"/>
                  </a:lnTo>
                  <a:lnTo>
                    <a:pt x="80365" y="323557"/>
                  </a:lnTo>
                  <a:lnTo>
                    <a:pt x="104140" y="332092"/>
                  </a:lnTo>
                  <a:lnTo>
                    <a:pt x="108204" y="318833"/>
                  </a:lnTo>
                  <a:lnTo>
                    <a:pt x="89649" y="310603"/>
                  </a:lnTo>
                  <a:lnTo>
                    <a:pt x="73621" y="299135"/>
                  </a:lnTo>
                  <a:lnTo>
                    <a:pt x="49149" y="266522"/>
                  </a:lnTo>
                  <a:lnTo>
                    <a:pt x="34569" y="222173"/>
                  </a:lnTo>
                  <a:lnTo>
                    <a:pt x="29781" y="168960"/>
                  </a:lnTo>
                  <a:lnTo>
                    <a:pt x="29718" y="167233"/>
                  </a:lnTo>
                  <a:lnTo>
                    <a:pt x="30924" y="139395"/>
                  </a:lnTo>
                  <a:lnTo>
                    <a:pt x="40640" y="91084"/>
                  </a:lnTo>
                  <a:lnTo>
                    <a:pt x="60147" y="52959"/>
                  </a:lnTo>
                  <a:lnTo>
                    <a:pt x="89916" y="27101"/>
                  </a:lnTo>
                  <a:lnTo>
                    <a:pt x="108712" y="18897"/>
                  </a:lnTo>
                  <a:close/>
                </a:path>
                <a:path w="1220470" h="332104">
                  <a:moveTo>
                    <a:pt x="448691" y="34785"/>
                  </a:moveTo>
                  <a:lnTo>
                    <a:pt x="378333" y="34785"/>
                  </a:lnTo>
                  <a:lnTo>
                    <a:pt x="376428" y="43218"/>
                  </a:lnTo>
                  <a:lnTo>
                    <a:pt x="387985" y="45046"/>
                  </a:lnTo>
                  <a:lnTo>
                    <a:pt x="393700" y="50787"/>
                  </a:lnTo>
                  <a:lnTo>
                    <a:pt x="393700" y="65354"/>
                  </a:lnTo>
                  <a:lnTo>
                    <a:pt x="392176" y="71234"/>
                  </a:lnTo>
                  <a:lnTo>
                    <a:pt x="383540" y="90830"/>
                  </a:lnTo>
                  <a:lnTo>
                    <a:pt x="311277" y="230619"/>
                  </a:lnTo>
                  <a:lnTo>
                    <a:pt x="309499" y="230619"/>
                  </a:lnTo>
                  <a:lnTo>
                    <a:pt x="310921" y="165277"/>
                  </a:lnTo>
                  <a:lnTo>
                    <a:pt x="311023" y="34785"/>
                  </a:lnTo>
                  <a:lnTo>
                    <a:pt x="285115" y="34785"/>
                  </a:lnTo>
                  <a:lnTo>
                    <a:pt x="189865" y="230619"/>
                  </a:lnTo>
                  <a:lnTo>
                    <a:pt x="188214" y="230619"/>
                  </a:lnTo>
                  <a:lnTo>
                    <a:pt x="188315" y="170865"/>
                  </a:lnTo>
                  <a:lnTo>
                    <a:pt x="186690" y="90716"/>
                  </a:lnTo>
                  <a:lnTo>
                    <a:pt x="186436" y="70002"/>
                  </a:lnTo>
                  <a:lnTo>
                    <a:pt x="206375" y="43218"/>
                  </a:lnTo>
                  <a:lnTo>
                    <a:pt x="208280" y="34785"/>
                  </a:lnTo>
                  <a:lnTo>
                    <a:pt x="136525" y="34785"/>
                  </a:lnTo>
                  <a:lnTo>
                    <a:pt x="134620" y="43218"/>
                  </a:lnTo>
                  <a:lnTo>
                    <a:pt x="139446" y="43903"/>
                  </a:lnTo>
                  <a:lnTo>
                    <a:pt x="143256" y="45389"/>
                  </a:lnTo>
                  <a:lnTo>
                    <a:pt x="163195" y="271907"/>
                  </a:lnTo>
                  <a:lnTo>
                    <a:pt x="190246" y="271907"/>
                  </a:lnTo>
                  <a:lnTo>
                    <a:pt x="282321" y="82105"/>
                  </a:lnTo>
                  <a:lnTo>
                    <a:pt x="284099" y="82105"/>
                  </a:lnTo>
                  <a:lnTo>
                    <a:pt x="283349" y="98552"/>
                  </a:lnTo>
                  <a:lnTo>
                    <a:pt x="282536" y="130479"/>
                  </a:lnTo>
                  <a:lnTo>
                    <a:pt x="282448" y="271907"/>
                  </a:lnTo>
                  <a:lnTo>
                    <a:pt x="308991" y="271907"/>
                  </a:lnTo>
                  <a:lnTo>
                    <a:pt x="412369" y="81762"/>
                  </a:lnTo>
                  <a:lnTo>
                    <a:pt x="418134" y="71577"/>
                  </a:lnTo>
                  <a:lnTo>
                    <a:pt x="446786" y="43218"/>
                  </a:lnTo>
                  <a:lnTo>
                    <a:pt x="448691" y="34785"/>
                  </a:lnTo>
                  <a:close/>
                </a:path>
                <a:path w="1220470" h="332104">
                  <a:moveTo>
                    <a:pt x="615950" y="0"/>
                  </a:moveTo>
                  <a:lnTo>
                    <a:pt x="497586" y="0"/>
                  </a:lnTo>
                  <a:lnTo>
                    <a:pt x="495655" y="8001"/>
                  </a:lnTo>
                  <a:lnTo>
                    <a:pt x="500888" y="8001"/>
                  </a:lnTo>
                  <a:lnTo>
                    <a:pt x="504444" y="8826"/>
                  </a:lnTo>
                  <a:lnTo>
                    <a:pt x="506222" y="10426"/>
                  </a:lnTo>
                  <a:lnTo>
                    <a:pt x="508127" y="12014"/>
                  </a:lnTo>
                  <a:lnTo>
                    <a:pt x="509143" y="14693"/>
                  </a:lnTo>
                  <a:lnTo>
                    <a:pt x="486029" y="126834"/>
                  </a:lnTo>
                  <a:lnTo>
                    <a:pt x="484505" y="133273"/>
                  </a:lnTo>
                  <a:lnTo>
                    <a:pt x="483362" y="138303"/>
                  </a:lnTo>
                  <a:lnTo>
                    <a:pt x="467868" y="155206"/>
                  </a:lnTo>
                  <a:lnTo>
                    <a:pt x="466471" y="162864"/>
                  </a:lnTo>
                  <a:lnTo>
                    <a:pt x="520954" y="162864"/>
                  </a:lnTo>
                  <a:lnTo>
                    <a:pt x="522605" y="155206"/>
                  </a:lnTo>
                  <a:lnTo>
                    <a:pt x="519684" y="155041"/>
                  </a:lnTo>
                  <a:lnTo>
                    <a:pt x="517474" y="154787"/>
                  </a:lnTo>
                  <a:lnTo>
                    <a:pt x="517309" y="154787"/>
                  </a:lnTo>
                  <a:lnTo>
                    <a:pt x="513334" y="153911"/>
                  </a:lnTo>
                  <a:lnTo>
                    <a:pt x="507873" y="146710"/>
                  </a:lnTo>
                  <a:lnTo>
                    <a:pt x="507974" y="141897"/>
                  </a:lnTo>
                  <a:lnTo>
                    <a:pt x="513207" y="114731"/>
                  </a:lnTo>
                  <a:lnTo>
                    <a:pt x="514350" y="109143"/>
                  </a:lnTo>
                  <a:lnTo>
                    <a:pt x="517144" y="97675"/>
                  </a:lnTo>
                  <a:lnTo>
                    <a:pt x="518287" y="92379"/>
                  </a:lnTo>
                  <a:lnTo>
                    <a:pt x="519379" y="87693"/>
                  </a:lnTo>
                  <a:lnTo>
                    <a:pt x="519430" y="87528"/>
                  </a:lnTo>
                  <a:lnTo>
                    <a:pt x="548640" y="87528"/>
                  </a:lnTo>
                  <a:lnTo>
                    <a:pt x="550926" y="87693"/>
                  </a:lnTo>
                  <a:lnTo>
                    <a:pt x="554228" y="88366"/>
                  </a:lnTo>
                  <a:lnTo>
                    <a:pt x="555498" y="89204"/>
                  </a:lnTo>
                  <a:lnTo>
                    <a:pt x="556260" y="90538"/>
                  </a:lnTo>
                  <a:lnTo>
                    <a:pt x="557149" y="91871"/>
                  </a:lnTo>
                  <a:lnTo>
                    <a:pt x="557657" y="93865"/>
                  </a:lnTo>
                  <a:lnTo>
                    <a:pt x="558165" y="99136"/>
                  </a:lnTo>
                  <a:lnTo>
                    <a:pt x="558292" y="107238"/>
                  </a:lnTo>
                  <a:lnTo>
                    <a:pt x="570484" y="107238"/>
                  </a:lnTo>
                  <a:lnTo>
                    <a:pt x="575005" y="87693"/>
                  </a:lnTo>
                  <a:lnTo>
                    <a:pt x="575043" y="87528"/>
                  </a:lnTo>
                  <a:lnTo>
                    <a:pt x="578065" y="74460"/>
                  </a:lnTo>
                  <a:lnTo>
                    <a:pt x="582549" y="55130"/>
                  </a:lnTo>
                  <a:lnTo>
                    <a:pt x="569976" y="55130"/>
                  </a:lnTo>
                  <a:lnTo>
                    <a:pt x="567690" y="59397"/>
                  </a:lnTo>
                  <a:lnTo>
                    <a:pt x="565785" y="62801"/>
                  </a:lnTo>
                  <a:lnTo>
                    <a:pt x="562737" y="67919"/>
                  </a:lnTo>
                  <a:lnTo>
                    <a:pt x="561213" y="69875"/>
                  </a:lnTo>
                  <a:lnTo>
                    <a:pt x="559562" y="71259"/>
                  </a:lnTo>
                  <a:lnTo>
                    <a:pt x="558038" y="72644"/>
                  </a:lnTo>
                  <a:lnTo>
                    <a:pt x="556260" y="73520"/>
                  </a:lnTo>
                  <a:lnTo>
                    <a:pt x="552323" y="74282"/>
                  </a:lnTo>
                  <a:lnTo>
                    <a:pt x="549910" y="74460"/>
                  </a:lnTo>
                  <a:lnTo>
                    <a:pt x="522224" y="74460"/>
                  </a:lnTo>
                  <a:lnTo>
                    <a:pt x="535927" y="13893"/>
                  </a:lnTo>
                  <a:lnTo>
                    <a:pt x="536041" y="13398"/>
                  </a:lnTo>
                  <a:lnTo>
                    <a:pt x="580644" y="13398"/>
                  </a:lnTo>
                  <a:lnTo>
                    <a:pt x="583438" y="13893"/>
                  </a:lnTo>
                  <a:lnTo>
                    <a:pt x="587502" y="15735"/>
                  </a:lnTo>
                  <a:lnTo>
                    <a:pt x="589026" y="17246"/>
                  </a:lnTo>
                  <a:lnTo>
                    <a:pt x="590042" y="19342"/>
                  </a:lnTo>
                  <a:lnTo>
                    <a:pt x="591185" y="21424"/>
                  </a:lnTo>
                  <a:lnTo>
                    <a:pt x="591947" y="24104"/>
                  </a:lnTo>
                  <a:lnTo>
                    <a:pt x="592709" y="30645"/>
                  </a:lnTo>
                  <a:lnTo>
                    <a:pt x="593217" y="34569"/>
                  </a:lnTo>
                  <a:lnTo>
                    <a:pt x="593598" y="39179"/>
                  </a:lnTo>
                  <a:lnTo>
                    <a:pt x="607060" y="39179"/>
                  </a:lnTo>
                  <a:lnTo>
                    <a:pt x="612787" y="13893"/>
                  </a:lnTo>
                  <a:lnTo>
                    <a:pt x="612902" y="13398"/>
                  </a:lnTo>
                  <a:lnTo>
                    <a:pt x="615950" y="0"/>
                  </a:lnTo>
                  <a:close/>
                </a:path>
                <a:path w="1220470" h="332104">
                  <a:moveTo>
                    <a:pt x="773049" y="47967"/>
                  </a:moveTo>
                  <a:lnTo>
                    <a:pt x="764641" y="13817"/>
                  </a:lnTo>
                  <a:lnTo>
                    <a:pt x="762762" y="11785"/>
                  </a:lnTo>
                  <a:lnTo>
                    <a:pt x="753110" y="5676"/>
                  </a:lnTo>
                  <a:lnTo>
                    <a:pt x="747649" y="3606"/>
                  </a:lnTo>
                  <a:lnTo>
                    <a:pt x="747649" y="30302"/>
                  </a:lnTo>
                  <a:lnTo>
                    <a:pt x="747649" y="45542"/>
                  </a:lnTo>
                  <a:lnTo>
                    <a:pt x="746887" y="51193"/>
                  </a:lnTo>
                  <a:lnTo>
                    <a:pt x="743585" y="61569"/>
                  </a:lnTo>
                  <a:lnTo>
                    <a:pt x="740918" y="66090"/>
                  </a:lnTo>
                  <a:lnTo>
                    <a:pt x="736981" y="69938"/>
                  </a:lnTo>
                  <a:lnTo>
                    <a:pt x="733171" y="73799"/>
                  </a:lnTo>
                  <a:lnTo>
                    <a:pt x="727964" y="76771"/>
                  </a:lnTo>
                  <a:lnTo>
                    <a:pt x="715010" y="80949"/>
                  </a:lnTo>
                  <a:lnTo>
                    <a:pt x="706882" y="81915"/>
                  </a:lnTo>
                  <a:lnTo>
                    <a:pt x="697103" y="81749"/>
                  </a:lnTo>
                  <a:lnTo>
                    <a:pt x="682117" y="81749"/>
                  </a:lnTo>
                  <a:lnTo>
                    <a:pt x="697992" y="13817"/>
                  </a:lnTo>
                  <a:lnTo>
                    <a:pt x="723480" y="13817"/>
                  </a:lnTo>
                  <a:lnTo>
                    <a:pt x="747649" y="30302"/>
                  </a:lnTo>
                  <a:lnTo>
                    <a:pt x="747649" y="3606"/>
                  </a:lnTo>
                  <a:lnTo>
                    <a:pt x="747268" y="3454"/>
                  </a:lnTo>
                  <a:lnTo>
                    <a:pt x="733298" y="685"/>
                  </a:lnTo>
                  <a:lnTo>
                    <a:pt x="725297" y="0"/>
                  </a:lnTo>
                  <a:lnTo>
                    <a:pt x="659511" y="0"/>
                  </a:lnTo>
                  <a:lnTo>
                    <a:pt x="657580" y="8001"/>
                  </a:lnTo>
                  <a:lnTo>
                    <a:pt x="662813" y="8001"/>
                  </a:lnTo>
                  <a:lnTo>
                    <a:pt x="666369" y="8826"/>
                  </a:lnTo>
                  <a:lnTo>
                    <a:pt x="668147" y="10426"/>
                  </a:lnTo>
                  <a:lnTo>
                    <a:pt x="670052" y="12014"/>
                  </a:lnTo>
                  <a:lnTo>
                    <a:pt x="671068" y="14693"/>
                  </a:lnTo>
                  <a:lnTo>
                    <a:pt x="671068" y="20307"/>
                  </a:lnTo>
                  <a:lnTo>
                    <a:pt x="670814" y="22644"/>
                  </a:lnTo>
                  <a:lnTo>
                    <a:pt x="647954" y="126834"/>
                  </a:lnTo>
                  <a:lnTo>
                    <a:pt x="646430" y="133273"/>
                  </a:lnTo>
                  <a:lnTo>
                    <a:pt x="645287" y="138303"/>
                  </a:lnTo>
                  <a:lnTo>
                    <a:pt x="629793" y="155206"/>
                  </a:lnTo>
                  <a:lnTo>
                    <a:pt x="628396" y="162864"/>
                  </a:lnTo>
                  <a:lnTo>
                    <a:pt x="682879" y="162864"/>
                  </a:lnTo>
                  <a:lnTo>
                    <a:pt x="684530" y="155206"/>
                  </a:lnTo>
                  <a:lnTo>
                    <a:pt x="681609" y="155041"/>
                  </a:lnTo>
                  <a:lnTo>
                    <a:pt x="679399" y="154787"/>
                  </a:lnTo>
                  <a:lnTo>
                    <a:pt x="679234" y="154787"/>
                  </a:lnTo>
                  <a:lnTo>
                    <a:pt x="675259" y="153911"/>
                  </a:lnTo>
                  <a:lnTo>
                    <a:pt x="669798" y="146710"/>
                  </a:lnTo>
                  <a:lnTo>
                    <a:pt x="669899" y="141897"/>
                  </a:lnTo>
                  <a:lnTo>
                    <a:pt x="670052" y="140208"/>
                  </a:lnTo>
                  <a:lnTo>
                    <a:pt x="670814" y="136309"/>
                  </a:lnTo>
                  <a:lnTo>
                    <a:pt x="671449" y="132422"/>
                  </a:lnTo>
                  <a:lnTo>
                    <a:pt x="672338" y="128104"/>
                  </a:lnTo>
                  <a:lnTo>
                    <a:pt x="673227" y="123380"/>
                  </a:lnTo>
                  <a:lnTo>
                    <a:pt x="674243" y="118643"/>
                  </a:lnTo>
                  <a:lnTo>
                    <a:pt x="675386" y="113728"/>
                  </a:lnTo>
                  <a:lnTo>
                    <a:pt x="677672" y="103517"/>
                  </a:lnTo>
                  <a:lnTo>
                    <a:pt x="678815" y="98780"/>
                  </a:lnTo>
                  <a:lnTo>
                    <a:pt x="679627" y="94767"/>
                  </a:lnTo>
                  <a:lnTo>
                    <a:pt x="679704" y="94437"/>
                  </a:lnTo>
                  <a:lnTo>
                    <a:pt x="684758" y="94767"/>
                  </a:lnTo>
                  <a:lnTo>
                    <a:pt x="709231" y="94767"/>
                  </a:lnTo>
                  <a:lnTo>
                    <a:pt x="713105" y="94437"/>
                  </a:lnTo>
                  <a:lnTo>
                    <a:pt x="716673" y="94145"/>
                  </a:lnTo>
                  <a:lnTo>
                    <a:pt x="723760" y="93040"/>
                  </a:lnTo>
                  <a:lnTo>
                    <a:pt x="730504" y="91478"/>
                  </a:lnTo>
                  <a:lnTo>
                    <a:pt x="739394" y="89090"/>
                  </a:lnTo>
                  <a:lnTo>
                    <a:pt x="746887" y="85559"/>
                  </a:lnTo>
                  <a:lnTo>
                    <a:pt x="751725" y="81915"/>
                  </a:lnTo>
                  <a:lnTo>
                    <a:pt x="753008" y="80949"/>
                  </a:lnTo>
                  <a:lnTo>
                    <a:pt x="759460" y="76187"/>
                  </a:lnTo>
                  <a:lnTo>
                    <a:pt x="764286" y="70294"/>
                  </a:lnTo>
                  <a:lnTo>
                    <a:pt x="767715" y="63220"/>
                  </a:lnTo>
                  <a:lnTo>
                    <a:pt x="771271" y="56146"/>
                  </a:lnTo>
                  <a:lnTo>
                    <a:pt x="773049" y="47967"/>
                  </a:lnTo>
                  <a:close/>
                </a:path>
                <a:path w="1220470" h="332104">
                  <a:moveTo>
                    <a:pt x="914273" y="112801"/>
                  </a:moveTo>
                  <a:lnTo>
                    <a:pt x="913257" y="107911"/>
                  </a:lnTo>
                  <a:lnTo>
                    <a:pt x="911098" y="103466"/>
                  </a:lnTo>
                  <a:lnTo>
                    <a:pt x="909066" y="99034"/>
                  </a:lnTo>
                  <a:lnTo>
                    <a:pt x="906145" y="95123"/>
                  </a:lnTo>
                  <a:lnTo>
                    <a:pt x="902462" y="91732"/>
                  </a:lnTo>
                  <a:lnTo>
                    <a:pt x="898906" y="88341"/>
                  </a:lnTo>
                  <a:lnTo>
                    <a:pt x="894588" y="85534"/>
                  </a:lnTo>
                  <a:lnTo>
                    <a:pt x="884936" y="81102"/>
                  </a:lnTo>
                  <a:lnTo>
                    <a:pt x="879729" y="79489"/>
                  </a:lnTo>
                  <a:lnTo>
                    <a:pt x="874141" y="78486"/>
                  </a:lnTo>
                  <a:lnTo>
                    <a:pt x="874141" y="76974"/>
                  </a:lnTo>
                  <a:lnTo>
                    <a:pt x="906907" y="52946"/>
                  </a:lnTo>
                  <a:lnTo>
                    <a:pt x="908304" y="48844"/>
                  </a:lnTo>
                  <a:lnTo>
                    <a:pt x="909828" y="44742"/>
                  </a:lnTo>
                  <a:lnTo>
                    <a:pt x="910590" y="40017"/>
                  </a:lnTo>
                  <a:lnTo>
                    <a:pt x="910590" y="28968"/>
                  </a:lnTo>
                  <a:lnTo>
                    <a:pt x="909510" y="24295"/>
                  </a:lnTo>
                  <a:lnTo>
                    <a:pt x="909447" y="23964"/>
                  </a:lnTo>
                  <a:lnTo>
                    <a:pt x="904621" y="15341"/>
                  </a:lnTo>
                  <a:lnTo>
                    <a:pt x="902182" y="12687"/>
                  </a:lnTo>
                  <a:lnTo>
                    <a:pt x="901319" y="11734"/>
                  </a:lnTo>
                  <a:lnTo>
                    <a:pt x="897001" y="8851"/>
                  </a:lnTo>
                  <a:lnTo>
                    <a:pt x="892810" y="5969"/>
                  </a:lnTo>
                  <a:lnTo>
                    <a:pt x="887730" y="3810"/>
                  </a:lnTo>
                  <a:lnTo>
                    <a:pt x="876046" y="965"/>
                  </a:lnTo>
                  <a:lnTo>
                    <a:pt x="869823" y="254"/>
                  </a:lnTo>
                  <a:lnTo>
                    <a:pt x="855091" y="254"/>
                  </a:lnTo>
                  <a:lnTo>
                    <a:pt x="817308" y="9994"/>
                  </a:lnTo>
                  <a:lnTo>
                    <a:pt x="810006" y="12928"/>
                  </a:lnTo>
                  <a:lnTo>
                    <a:pt x="810006" y="37668"/>
                  </a:lnTo>
                  <a:lnTo>
                    <a:pt x="826008" y="37668"/>
                  </a:lnTo>
                  <a:lnTo>
                    <a:pt x="828802" y="29387"/>
                  </a:lnTo>
                  <a:lnTo>
                    <a:pt x="832739" y="23152"/>
                  </a:lnTo>
                  <a:lnTo>
                    <a:pt x="837819" y="18961"/>
                  </a:lnTo>
                  <a:lnTo>
                    <a:pt x="843026" y="14770"/>
                  </a:lnTo>
                  <a:lnTo>
                    <a:pt x="849376" y="12687"/>
                  </a:lnTo>
                  <a:lnTo>
                    <a:pt x="866013" y="12687"/>
                  </a:lnTo>
                  <a:lnTo>
                    <a:pt x="872998" y="15011"/>
                  </a:lnTo>
                  <a:lnTo>
                    <a:pt x="877697" y="19646"/>
                  </a:lnTo>
                  <a:lnTo>
                    <a:pt x="882523" y="24295"/>
                  </a:lnTo>
                  <a:lnTo>
                    <a:pt x="884936" y="30645"/>
                  </a:lnTo>
                  <a:lnTo>
                    <a:pt x="884936" y="43611"/>
                  </a:lnTo>
                  <a:lnTo>
                    <a:pt x="849757" y="74066"/>
                  </a:lnTo>
                  <a:lnTo>
                    <a:pt x="833374" y="75717"/>
                  </a:lnTo>
                  <a:lnTo>
                    <a:pt x="833374" y="87769"/>
                  </a:lnTo>
                  <a:lnTo>
                    <a:pt x="844423" y="87769"/>
                  </a:lnTo>
                  <a:lnTo>
                    <a:pt x="855218" y="88341"/>
                  </a:lnTo>
                  <a:lnTo>
                    <a:pt x="854773" y="88341"/>
                  </a:lnTo>
                  <a:lnTo>
                    <a:pt x="863409" y="89928"/>
                  </a:lnTo>
                  <a:lnTo>
                    <a:pt x="887984" y="121678"/>
                  </a:lnTo>
                  <a:lnTo>
                    <a:pt x="887984" y="132143"/>
                  </a:lnTo>
                  <a:lnTo>
                    <a:pt x="862418" y="152400"/>
                  </a:lnTo>
                  <a:lnTo>
                    <a:pt x="861720" y="152400"/>
                  </a:lnTo>
                  <a:lnTo>
                    <a:pt x="855091" y="152819"/>
                  </a:lnTo>
                  <a:lnTo>
                    <a:pt x="851027" y="152819"/>
                  </a:lnTo>
                  <a:lnTo>
                    <a:pt x="847344" y="152400"/>
                  </a:lnTo>
                  <a:lnTo>
                    <a:pt x="844638" y="151688"/>
                  </a:lnTo>
                  <a:lnTo>
                    <a:pt x="840867" y="150736"/>
                  </a:lnTo>
                  <a:lnTo>
                    <a:pt x="829183" y="140208"/>
                  </a:lnTo>
                  <a:lnTo>
                    <a:pt x="827278" y="137236"/>
                  </a:lnTo>
                  <a:lnTo>
                    <a:pt x="825754" y="133654"/>
                  </a:lnTo>
                  <a:lnTo>
                    <a:pt x="824357" y="129463"/>
                  </a:lnTo>
                  <a:lnTo>
                    <a:pt x="808101" y="129463"/>
                  </a:lnTo>
                  <a:lnTo>
                    <a:pt x="808101" y="156591"/>
                  </a:lnTo>
                  <a:lnTo>
                    <a:pt x="815479" y="159143"/>
                  </a:lnTo>
                  <a:lnTo>
                    <a:pt x="822960" y="161137"/>
                  </a:lnTo>
                  <a:lnTo>
                    <a:pt x="839089" y="164223"/>
                  </a:lnTo>
                  <a:lnTo>
                    <a:pt x="846963" y="164998"/>
                  </a:lnTo>
                  <a:lnTo>
                    <a:pt x="854710" y="164998"/>
                  </a:lnTo>
                  <a:lnTo>
                    <a:pt x="861898" y="164782"/>
                  </a:lnTo>
                  <a:lnTo>
                    <a:pt x="867575" y="164223"/>
                  </a:lnTo>
                  <a:lnTo>
                    <a:pt x="868032" y="164223"/>
                  </a:lnTo>
                  <a:lnTo>
                    <a:pt x="897813" y="152819"/>
                  </a:lnTo>
                  <a:lnTo>
                    <a:pt x="899160" y="151688"/>
                  </a:lnTo>
                  <a:lnTo>
                    <a:pt x="904240" y="147510"/>
                  </a:lnTo>
                  <a:lnTo>
                    <a:pt x="907923" y="142544"/>
                  </a:lnTo>
                  <a:lnTo>
                    <a:pt x="913003" y="131076"/>
                  </a:lnTo>
                  <a:lnTo>
                    <a:pt x="914273" y="124866"/>
                  </a:lnTo>
                  <a:lnTo>
                    <a:pt x="914273" y="112801"/>
                  </a:lnTo>
                  <a:close/>
                </a:path>
                <a:path w="1220470" h="332104">
                  <a:moveTo>
                    <a:pt x="1066673" y="126949"/>
                  </a:moveTo>
                  <a:lnTo>
                    <a:pt x="1054989" y="126949"/>
                  </a:lnTo>
                  <a:lnTo>
                    <a:pt x="1053592" y="130556"/>
                  </a:lnTo>
                  <a:lnTo>
                    <a:pt x="1052322" y="133375"/>
                  </a:lnTo>
                  <a:lnTo>
                    <a:pt x="1051179" y="135432"/>
                  </a:lnTo>
                  <a:lnTo>
                    <a:pt x="1050163" y="137477"/>
                  </a:lnTo>
                  <a:lnTo>
                    <a:pt x="1048702" y="139052"/>
                  </a:lnTo>
                  <a:lnTo>
                    <a:pt x="1045718" y="141020"/>
                  </a:lnTo>
                  <a:lnTo>
                    <a:pt x="1043813" y="141668"/>
                  </a:lnTo>
                  <a:lnTo>
                    <a:pt x="1039114" y="142252"/>
                  </a:lnTo>
                  <a:lnTo>
                    <a:pt x="1035939" y="142405"/>
                  </a:lnTo>
                  <a:lnTo>
                    <a:pt x="985520" y="142405"/>
                  </a:lnTo>
                  <a:lnTo>
                    <a:pt x="1013587" y="110337"/>
                  </a:lnTo>
                  <a:lnTo>
                    <a:pt x="1022350" y="101625"/>
                  </a:lnTo>
                  <a:lnTo>
                    <a:pt x="1026414" y="97447"/>
                  </a:lnTo>
                  <a:lnTo>
                    <a:pt x="1030478" y="93421"/>
                  </a:lnTo>
                  <a:lnTo>
                    <a:pt x="1038098" y="85636"/>
                  </a:lnTo>
                  <a:lnTo>
                    <a:pt x="1041400" y="82130"/>
                  </a:lnTo>
                  <a:lnTo>
                    <a:pt x="1044829" y="78613"/>
                  </a:lnTo>
                  <a:lnTo>
                    <a:pt x="1047496" y="75514"/>
                  </a:lnTo>
                  <a:lnTo>
                    <a:pt x="1049528" y="72834"/>
                  </a:lnTo>
                  <a:lnTo>
                    <a:pt x="1052322" y="69735"/>
                  </a:lnTo>
                  <a:lnTo>
                    <a:pt x="1064006" y="41694"/>
                  </a:lnTo>
                  <a:lnTo>
                    <a:pt x="1064006" y="32981"/>
                  </a:lnTo>
                  <a:lnTo>
                    <a:pt x="1054798" y="12687"/>
                  </a:lnTo>
                  <a:lnTo>
                    <a:pt x="1049274" y="7823"/>
                  </a:lnTo>
                  <a:lnTo>
                    <a:pt x="1044194" y="5168"/>
                  </a:lnTo>
                  <a:lnTo>
                    <a:pt x="1032078" y="1257"/>
                  </a:lnTo>
                  <a:lnTo>
                    <a:pt x="1024509" y="254"/>
                  </a:lnTo>
                  <a:lnTo>
                    <a:pt x="1008634" y="254"/>
                  </a:lnTo>
                  <a:lnTo>
                    <a:pt x="969797" y="9842"/>
                  </a:lnTo>
                  <a:lnTo>
                    <a:pt x="961898" y="12928"/>
                  </a:lnTo>
                  <a:lnTo>
                    <a:pt x="961898" y="37426"/>
                  </a:lnTo>
                  <a:lnTo>
                    <a:pt x="978408" y="37426"/>
                  </a:lnTo>
                  <a:lnTo>
                    <a:pt x="981329" y="29387"/>
                  </a:lnTo>
                  <a:lnTo>
                    <a:pt x="985393" y="23253"/>
                  </a:lnTo>
                  <a:lnTo>
                    <a:pt x="990727" y="19024"/>
                  </a:lnTo>
                  <a:lnTo>
                    <a:pt x="995895" y="14820"/>
                  </a:lnTo>
                  <a:lnTo>
                    <a:pt x="996759" y="14528"/>
                  </a:lnTo>
                  <a:lnTo>
                    <a:pt x="1002538" y="12687"/>
                  </a:lnTo>
                  <a:lnTo>
                    <a:pt x="1014857" y="12687"/>
                  </a:lnTo>
                  <a:lnTo>
                    <a:pt x="1018794" y="13398"/>
                  </a:lnTo>
                  <a:lnTo>
                    <a:pt x="1022223" y="14820"/>
                  </a:lnTo>
                  <a:lnTo>
                    <a:pt x="1025779" y="16243"/>
                  </a:lnTo>
                  <a:lnTo>
                    <a:pt x="1028573" y="18211"/>
                  </a:lnTo>
                  <a:lnTo>
                    <a:pt x="1033157" y="23253"/>
                  </a:lnTo>
                  <a:lnTo>
                    <a:pt x="1034923" y="26289"/>
                  </a:lnTo>
                  <a:lnTo>
                    <a:pt x="1036066" y="29883"/>
                  </a:lnTo>
                  <a:lnTo>
                    <a:pt x="1037336" y="33489"/>
                  </a:lnTo>
                  <a:lnTo>
                    <a:pt x="1037844" y="37426"/>
                  </a:lnTo>
                  <a:lnTo>
                    <a:pt x="1037844" y="45872"/>
                  </a:lnTo>
                  <a:lnTo>
                    <a:pt x="1037336" y="49809"/>
                  </a:lnTo>
                  <a:lnTo>
                    <a:pt x="1035304" y="57175"/>
                  </a:lnTo>
                  <a:lnTo>
                    <a:pt x="1033335" y="61277"/>
                  </a:lnTo>
                  <a:lnTo>
                    <a:pt x="1030478" y="65544"/>
                  </a:lnTo>
                  <a:lnTo>
                    <a:pt x="1027785" y="69735"/>
                  </a:lnTo>
                  <a:lnTo>
                    <a:pt x="999617" y="100584"/>
                  </a:lnTo>
                  <a:lnTo>
                    <a:pt x="994410" y="105778"/>
                  </a:lnTo>
                  <a:lnTo>
                    <a:pt x="989711" y="110782"/>
                  </a:lnTo>
                  <a:lnTo>
                    <a:pt x="962279" y="147358"/>
                  </a:lnTo>
                  <a:lnTo>
                    <a:pt x="957961" y="156337"/>
                  </a:lnTo>
                  <a:lnTo>
                    <a:pt x="957961" y="162864"/>
                  </a:lnTo>
                  <a:lnTo>
                    <a:pt x="1064260" y="162864"/>
                  </a:lnTo>
                  <a:lnTo>
                    <a:pt x="1064641" y="156921"/>
                  </a:lnTo>
                  <a:lnTo>
                    <a:pt x="1065072" y="151815"/>
                  </a:lnTo>
                  <a:lnTo>
                    <a:pt x="1065149" y="150939"/>
                  </a:lnTo>
                  <a:lnTo>
                    <a:pt x="1065530" y="144907"/>
                  </a:lnTo>
                  <a:lnTo>
                    <a:pt x="1065631" y="142405"/>
                  </a:lnTo>
                  <a:lnTo>
                    <a:pt x="1065682" y="141020"/>
                  </a:lnTo>
                  <a:lnTo>
                    <a:pt x="1065809" y="138569"/>
                  </a:lnTo>
                  <a:lnTo>
                    <a:pt x="1066076" y="135432"/>
                  </a:lnTo>
                  <a:lnTo>
                    <a:pt x="1066177" y="134112"/>
                  </a:lnTo>
                  <a:lnTo>
                    <a:pt x="1066292" y="132892"/>
                  </a:lnTo>
                  <a:lnTo>
                    <a:pt x="1066647" y="127330"/>
                  </a:lnTo>
                  <a:lnTo>
                    <a:pt x="1066673" y="126949"/>
                  </a:lnTo>
                  <a:close/>
                </a:path>
                <a:path w="1220470" h="332104">
                  <a:moveTo>
                    <a:pt x="1220089" y="168960"/>
                  </a:moveTo>
                  <a:lnTo>
                    <a:pt x="1218412" y="139395"/>
                  </a:lnTo>
                  <a:lnTo>
                    <a:pt x="1218399" y="139039"/>
                  </a:lnTo>
                  <a:lnTo>
                    <a:pt x="1213332" y="111379"/>
                  </a:lnTo>
                  <a:lnTo>
                    <a:pt x="1193165" y="62865"/>
                  </a:lnTo>
                  <a:lnTo>
                    <a:pt x="1160411" y="26581"/>
                  </a:lnTo>
                  <a:lnTo>
                    <a:pt x="1115949" y="5651"/>
                  </a:lnTo>
                  <a:lnTo>
                    <a:pt x="1111377" y="18897"/>
                  </a:lnTo>
                  <a:lnTo>
                    <a:pt x="1130249" y="27101"/>
                  </a:lnTo>
                  <a:lnTo>
                    <a:pt x="1146505" y="38455"/>
                  </a:lnTo>
                  <a:lnTo>
                    <a:pt x="1171067" y="70612"/>
                  </a:lnTo>
                  <a:lnTo>
                    <a:pt x="1185519" y="114007"/>
                  </a:lnTo>
                  <a:lnTo>
                    <a:pt x="1190371" y="167233"/>
                  </a:lnTo>
                  <a:lnTo>
                    <a:pt x="1189151" y="196037"/>
                  </a:lnTo>
                  <a:lnTo>
                    <a:pt x="1179436" y="245681"/>
                  </a:lnTo>
                  <a:lnTo>
                    <a:pt x="1160005" y="284454"/>
                  </a:lnTo>
                  <a:lnTo>
                    <a:pt x="1130452" y="310603"/>
                  </a:lnTo>
                  <a:lnTo>
                    <a:pt x="1111885" y="318833"/>
                  </a:lnTo>
                  <a:lnTo>
                    <a:pt x="1115949" y="332092"/>
                  </a:lnTo>
                  <a:lnTo>
                    <a:pt x="1160526" y="311213"/>
                  </a:lnTo>
                  <a:lnTo>
                    <a:pt x="1193292" y="275043"/>
                  </a:lnTo>
                  <a:lnTo>
                    <a:pt x="1213396" y="226631"/>
                  </a:lnTo>
                  <a:lnTo>
                    <a:pt x="1218412" y="198958"/>
                  </a:lnTo>
                  <a:lnTo>
                    <a:pt x="1220089" y="168960"/>
                  </a:lnTo>
                  <a:close/>
                </a:path>
              </a:pathLst>
            </a:custGeom>
            <a:solidFill>
              <a:srgbClr val="000000"/>
            </a:solidFill>
          </p:spPr>
          <p:txBody>
            <a:bodyPr wrap="square" lIns="0" tIns="0" rIns="0" bIns="0" rtlCol="0"/>
            <a:lstStyle/>
            <a:p>
              <a:endParaRPr/>
            </a:p>
          </p:txBody>
        </p:sp>
      </p:grpSp>
      <p:sp>
        <p:nvSpPr>
          <p:cNvPr id="14" name="object 14"/>
          <p:cNvSpPr/>
          <p:nvPr/>
        </p:nvSpPr>
        <p:spPr>
          <a:xfrm>
            <a:off x="8079994" y="5874372"/>
            <a:ext cx="951230" cy="295910"/>
          </a:xfrm>
          <a:custGeom>
            <a:avLst/>
            <a:gdLst/>
            <a:ahLst/>
            <a:cxnLst/>
            <a:rect l="l" t="t" r="r" b="b"/>
            <a:pathLst>
              <a:path w="951229" h="295910">
                <a:moveTo>
                  <a:pt x="314071" y="58216"/>
                </a:moveTo>
                <a:lnTo>
                  <a:pt x="243713" y="58216"/>
                </a:lnTo>
                <a:lnTo>
                  <a:pt x="241808" y="66649"/>
                </a:lnTo>
                <a:lnTo>
                  <a:pt x="253238" y="68478"/>
                </a:lnTo>
                <a:lnTo>
                  <a:pt x="258953" y="74218"/>
                </a:lnTo>
                <a:lnTo>
                  <a:pt x="258953" y="88785"/>
                </a:lnTo>
                <a:lnTo>
                  <a:pt x="257556" y="94665"/>
                </a:lnTo>
                <a:lnTo>
                  <a:pt x="248920" y="114261"/>
                </a:lnTo>
                <a:lnTo>
                  <a:pt x="176530" y="254050"/>
                </a:lnTo>
                <a:lnTo>
                  <a:pt x="174879" y="254050"/>
                </a:lnTo>
                <a:lnTo>
                  <a:pt x="176301" y="188709"/>
                </a:lnTo>
                <a:lnTo>
                  <a:pt x="176403" y="58216"/>
                </a:lnTo>
                <a:lnTo>
                  <a:pt x="150368" y="58216"/>
                </a:lnTo>
                <a:lnTo>
                  <a:pt x="55245" y="254050"/>
                </a:lnTo>
                <a:lnTo>
                  <a:pt x="53467" y="254050"/>
                </a:lnTo>
                <a:lnTo>
                  <a:pt x="53721" y="218084"/>
                </a:lnTo>
                <a:lnTo>
                  <a:pt x="53632" y="194297"/>
                </a:lnTo>
                <a:lnTo>
                  <a:pt x="51943" y="114147"/>
                </a:lnTo>
                <a:lnTo>
                  <a:pt x="51816" y="93433"/>
                </a:lnTo>
                <a:lnTo>
                  <a:pt x="71755" y="66649"/>
                </a:lnTo>
                <a:lnTo>
                  <a:pt x="73660" y="58216"/>
                </a:lnTo>
                <a:lnTo>
                  <a:pt x="1905" y="58216"/>
                </a:lnTo>
                <a:lnTo>
                  <a:pt x="0" y="66649"/>
                </a:lnTo>
                <a:lnTo>
                  <a:pt x="4826" y="67335"/>
                </a:lnTo>
                <a:lnTo>
                  <a:pt x="8509" y="68821"/>
                </a:lnTo>
                <a:lnTo>
                  <a:pt x="28575" y="295338"/>
                </a:lnTo>
                <a:lnTo>
                  <a:pt x="55626" y="295338"/>
                </a:lnTo>
                <a:lnTo>
                  <a:pt x="147701" y="105537"/>
                </a:lnTo>
                <a:lnTo>
                  <a:pt x="149352" y="105537"/>
                </a:lnTo>
                <a:lnTo>
                  <a:pt x="148678" y="121983"/>
                </a:lnTo>
                <a:lnTo>
                  <a:pt x="147916" y="153911"/>
                </a:lnTo>
                <a:lnTo>
                  <a:pt x="147828" y="295338"/>
                </a:lnTo>
                <a:lnTo>
                  <a:pt x="174371" y="295338"/>
                </a:lnTo>
                <a:lnTo>
                  <a:pt x="277749" y="105194"/>
                </a:lnTo>
                <a:lnTo>
                  <a:pt x="283451" y="95008"/>
                </a:lnTo>
                <a:lnTo>
                  <a:pt x="312166" y="66649"/>
                </a:lnTo>
                <a:lnTo>
                  <a:pt x="314071" y="58216"/>
                </a:lnTo>
                <a:close/>
              </a:path>
              <a:path w="951229" h="295910">
                <a:moveTo>
                  <a:pt x="499999" y="0"/>
                </a:moveTo>
                <a:lnTo>
                  <a:pt x="381635" y="0"/>
                </a:lnTo>
                <a:lnTo>
                  <a:pt x="379704" y="7988"/>
                </a:lnTo>
                <a:lnTo>
                  <a:pt x="384937" y="7988"/>
                </a:lnTo>
                <a:lnTo>
                  <a:pt x="388493" y="8826"/>
                </a:lnTo>
                <a:lnTo>
                  <a:pt x="390271" y="10426"/>
                </a:lnTo>
                <a:lnTo>
                  <a:pt x="392176" y="12014"/>
                </a:lnTo>
                <a:lnTo>
                  <a:pt x="393192" y="14693"/>
                </a:lnTo>
                <a:lnTo>
                  <a:pt x="370078" y="126834"/>
                </a:lnTo>
                <a:lnTo>
                  <a:pt x="368554" y="133273"/>
                </a:lnTo>
                <a:lnTo>
                  <a:pt x="367411" y="138303"/>
                </a:lnTo>
                <a:lnTo>
                  <a:pt x="351917" y="155206"/>
                </a:lnTo>
                <a:lnTo>
                  <a:pt x="350520" y="162877"/>
                </a:lnTo>
                <a:lnTo>
                  <a:pt x="405003" y="162877"/>
                </a:lnTo>
                <a:lnTo>
                  <a:pt x="406654" y="155206"/>
                </a:lnTo>
                <a:lnTo>
                  <a:pt x="403733" y="155054"/>
                </a:lnTo>
                <a:lnTo>
                  <a:pt x="401523" y="154787"/>
                </a:lnTo>
                <a:lnTo>
                  <a:pt x="401358" y="154787"/>
                </a:lnTo>
                <a:lnTo>
                  <a:pt x="397383" y="153924"/>
                </a:lnTo>
                <a:lnTo>
                  <a:pt x="391922" y="146710"/>
                </a:lnTo>
                <a:lnTo>
                  <a:pt x="392023" y="141897"/>
                </a:lnTo>
                <a:lnTo>
                  <a:pt x="397256" y="114731"/>
                </a:lnTo>
                <a:lnTo>
                  <a:pt x="398399" y="109143"/>
                </a:lnTo>
                <a:lnTo>
                  <a:pt x="401193" y="97675"/>
                </a:lnTo>
                <a:lnTo>
                  <a:pt x="402336" y="92379"/>
                </a:lnTo>
                <a:lnTo>
                  <a:pt x="403428" y="87693"/>
                </a:lnTo>
                <a:lnTo>
                  <a:pt x="403479" y="87528"/>
                </a:lnTo>
                <a:lnTo>
                  <a:pt x="432689" y="87528"/>
                </a:lnTo>
                <a:lnTo>
                  <a:pt x="434975" y="87693"/>
                </a:lnTo>
                <a:lnTo>
                  <a:pt x="438277" y="88366"/>
                </a:lnTo>
                <a:lnTo>
                  <a:pt x="439547" y="89204"/>
                </a:lnTo>
                <a:lnTo>
                  <a:pt x="440309" y="90538"/>
                </a:lnTo>
                <a:lnTo>
                  <a:pt x="441198" y="91871"/>
                </a:lnTo>
                <a:lnTo>
                  <a:pt x="441706" y="93865"/>
                </a:lnTo>
                <a:lnTo>
                  <a:pt x="442214" y="99136"/>
                </a:lnTo>
                <a:lnTo>
                  <a:pt x="442341" y="107238"/>
                </a:lnTo>
                <a:lnTo>
                  <a:pt x="454533" y="107238"/>
                </a:lnTo>
                <a:lnTo>
                  <a:pt x="459054" y="87693"/>
                </a:lnTo>
                <a:lnTo>
                  <a:pt x="459092" y="87528"/>
                </a:lnTo>
                <a:lnTo>
                  <a:pt x="462114" y="74460"/>
                </a:lnTo>
                <a:lnTo>
                  <a:pt x="466598" y="55130"/>
                </a:lnTo>
                <a:lnTo>
                  <a:pt x="454025" y="55130"/>
                </a:lnTo>
                <a:lnTo>
                  <a:pt x="451739" y="59397"/>
                </a:lnTo>
                <a:lnTo>
                  <a:pt x="449834" y="62801"/>
                </a:lnTo>
                <a:lnTo>
                  <a:pt x="446786" y="67919"/>
                </a:lnTo>
                <a:lnTo>
                  <a:pt x="445262" y="69875"/>
                </a:lnTo>
                <a:lnTo>
                  <a:pt x="443611" y="71259"/>
                </a:lnTo>
                <a:lnTo>
                  <a:pt x="442087" y="72644"/>
                </a:lnTo>
                <a:lnTo>
                  <a:pt x="440309" y="73520"/>
                </a:lnTo>
                <a:lnTo>
                  <a:pt x="436372" y="74282"/>
                </a:lnTo>
                <a:lnTo>
                  <a:pt x="433959" y="74460"/>
                </a:lnTo>
                <a:lnTo>
                  <a:pt x="406273" y="74460"/>
                </a:lnTo>
                <a:lnTo>
                  <a:pt x="419976" y="13893"/>
                </a:lnTo>
                <a:lnTo>
                  <a:pt x="420090" y="13398"/>
                </a:lnTo>
                <a:lnTo>
                  <a:pt x="464693" y="13398"/>
                </a:lnTo>
                <a:lnTo>
                  <a:pt x="467487" y="13893"/>
                </a:lnTo>
                <a:lnTo>
                  <a:pt x="471551" y="15735"/>
                </a:lnTo>
                <a:lnTo>
                  <a:pt x="473075" y="17246"/>
                </a:lnTo>
                <a:lnTo>
                  <a:pt x="474091" y="19342"/>
                </a:lnTo>
                <a:lnTo>
                  <a:pt x="475234" y="21424"/>
                </a:lnTo>
                <a:lnTo>
                  <a:pt x="475996" y="24104"/>
                </a:lnTo>
                <a:lnTo>
                  <a:pt x="476758" y="30645"/>
                </a:lnTo>
                <a:lnTo>
                  <a:pt x="477266" y="34569"/>
                </a:lnTo>
                <a:lnTo>
                  <a:pt x="477647" y="39179"/>
                </a:lnTo>
                <a:lnTo>
                  <a:pt x="491109" y="39179"/>
                </a:lnTo>
                <a:lnTo>
                  <a:pt x="496836" y="13893"/>
                </a:lnTo>
                <a:lnTo>
                  <a:pt x="496951" y="13398"/>
                </a:lnTo>
                <a:lnTo>
                  <a:pt x="499999" y="0"/>
                </a:lnTo>
                <a:close/>
              </a:path>
              <a:path w="951229" h="295910">
                <a:moveTo>
                  <a:pt x="657098" y="47967"/>
                </a:moveTo>
                <a:lnTo>
                  <a:pt x="648690" y="13817"/>
                </a:lnTo>
                <a:lnTo>
                  <a:pt x="646811" y="11785"/>
                </a:lnTo>
                <a:lnTo>
                  <a:pt x="637159" y="5676"/>
                </a:lnTo>
                <a:lnTo>
                  <a:pt x="631698" y="3606"/>
                </a:lnTo>
                <a:lnTo>
                  <a:pt x="631698" y="30302"/>
                </a:lnTo>
                <a:lnTo>
                  <a:pt x="631698" y="45542"/>
                </a:lnTo>
                <a:lnTo>
                  <a:pt x="630936" y="51193"/>
                </a:lnTo>
                <a:lnTo>
                  <a:pt x="627634" y="61569"/>
                </a:lnTo>
                <a:lnTo>
                  <a:pt x="624967" y="66090"/>
                </a:lnTo>
                <a:lnTo>
                  <a:pt x="621030" y="69938"/>
                </a:lnTo>
                <a:lnTo>
                  <a:pt x="617220" y="73799"/>
                </a:lnTo>
                <a:lnTo>
                  <a:pt x="612013" y="76771"/>
                </a:lnTo>
                <a:lnTo>
                  <a:pt x="599059" y="80949"/>
                </a:lnTo>
                <a:lnTo>
                  <a:pt x="590931" y="81915"/>
                </a:lnTo>
                <a:lnTo>
                  <a:pt x="581152" y="81749"/>
                </a:lnTo>
                <a:lnTo>
                  <a:pt x="566166" y="81749"/>
                </a:lnTo>
                <a:lnTo>
                  <a:pt x="582041" y="13817"/>
                </a:lnTo>
                <a:lnTo>
                  <a:pt x="607529" y="13817"/>
                </a:lnTo>
                <a:lnTo>
                  <a:pt x="631698" y="30302"/>
                </a:lnTo>
                <a:lnTo>
                  <a:pt x="631698" y="3606"/>
                </a:lnTo>
                <a:lnTo>
                  <a:pt x="631317" y="3454"/>
                </a:lnTo>
                <a:lnTo>
                  <a:pt x="617347" y="685"/>
                </a:lnTo>
                <a:lnTo>
                  <a:pt x="609346" y="0"/>
                </a:lnTo>
                <a:lnTo>
                  <a:pt x="563753" y="0"/>
                </a:lnTo>
                <a:lnTo>
                  <a:pt x="563753" y="94437"/>
                </a:lnTo>
                <a:lnTo>
                  <a:pt x="562317" y="94437"/>
                </a:lnTo>
                <a:lnTo>
                  <a:pt x="563753" y="94437"/>
                </a:lnTo>
                <a:lnTo>
                  <a:pt x="563753" y="0"/>
                </a:lnTo>
                <a:lnTo>
                  <a:pt x="543560" y="0"/>
                </a:lnTo>
                <a:lnTo>
                  <a:pt x="541629" y="7988"/>
                </a:lnTo>
                <a:lnTo>
                  <a:pt x="546862" y="7988"/>
                </a:lnTo>
                <a:lnTo>
                  <a:pt x="550418" y="8826"/>
                </a:lnTo>
                <a:lnTo>
                  <a:pt x="552196" y="10426"/>
                </a:lnTo>
                <a:lnTo>
                  <a:pt x="554101" y="12014"/>
                </a:lnTo>
                <a:lnTo>
                  <a:pt x="555117" y="14693"/>
                </a:lnTo>
                <a:lnTo>
                  <a:pt x="555117" y="20294"/>
                </a:lnTo>
                <a:lnTo>
                  <a:pt x="554863" y="22644"/>
                </a:lnTo>
                <a:lnTo>
                  <a:pt x="532003" y="126834"/>
                </a:lnTo>
                <a:lnTo>
                  <a:pt x="530479" y="133273"/>
                </a:lnTo>
                <a:lnTo>
                  <a:pt x="529336" y="138303"/>
                </a:lnTo>
                <a:lnTo>
                  <a:pt x="513842" y="155206"/>
                </a:lnTo>
                <a:lnTo>
                  <a:pt x="512445" y="162877"/>
                </a:lnTo>
                <a:lnTo>
                  <a:pt x="566928" y="162877"/>
                </a:lnTo>
                <a:lnTo>
                  <a:pt x="568579" y="155206"/>
                </a:lnTo>
                <a:lnTo>
                  <a:pt x="565658" y="155054"/>
                </a:lnTo>
                <a:lnTo>
                  <a:pt x="563448" y="154787"/>
                </a:lnTo>
                <a:lnTo>
                  <a:pt x="563283" y="154787"/>
                </a:lnTo>
                <a:lnTo>
                  <a:pt x="559308" y="153924"/>
                </a:lnTo>
                <a:lnTo>
                  <a:pt x="553847" y="146710"/>
                </a:lnTo>
                <a:lnTo>
                  <a:pt x="553948" y="141897"/>
                </a:lnTo>
                <a:lnTo>
                  <a:pt x="554101" y="140208"/>
                </a:lnTo>
                <a:lnTo>
                  <a:pt x="554863" y="136309"/>
                </a:lnTo>
                <a:lnTo>
                  <a:pt x="555498" y="132422"/>
                </a:lnTo>
                <a:lnTo>
                  <a:pt x="556387" y="128104"/>
                </a:lnTo>
                <a:lnTo>
                  <a:pt x="557276" y="123380"/>
                </a:lnTo>
                <a:lnTo>
                  <a:pt x="558292" y="118643"/>
                </a:lnTo>
                <a:lnTo>
                  <a:pt x="559435" y="113728"/>
                </a:lnTo>
                <a:lnTo>
                  <a:pt x="561721" y="103517"/>
                </a:lnTo>
                <a:lnTo>
                  <a:pt x="562864" y="98780"/>
                </a:lnTo>
                <a:lnTo>
                  <a:pt x="563651" y="94932"/>
                </a:lnTo>
                <a:lnTo>
                  <a:pt x="574217" y="94932"/>
                </a:lnTo>
                <a:lnTo>
                  <a:pt x="591312" y="94932"/>
                </a:lnTo>
                <a:lnTo>
                  <a:pt x="597154" y="94437"/>
                </a:lnTo>
                <a:lnTo>
                  <a:pt x="600722" y="94145"/>
                </a:lnTo>
                <a:lnTo>
                  <a:pt x="607809" y="93040"/>
                </a:lnTo>
                <a:lnTo>
                  <a:pt x="614553" y="91478"/>
                </a:lnTo>
                <a:lnTo>
                  <a:pt x="623443" y="89090"/>
                </a:lnTo>
                <a:lnTo>
                  <a:pt x="630936" y="85559"/>
                </a:lnTo>
                <a:lnTo>
                  <a:pt x="635774" y="81915"/>
                </a:lnTo>
                <a:lnTo>
                  <a:pt x="637057" y="80949"/>
                </a:lnTo>
                <a:lnTo>
                  <a:pt x="643509" y="76187"/>
                </a:lnTo>
                <a:lnTo>
                  <a:pt x="648335" y="70294"/>
                </a:lnTo>
                <a:lnTo>
                  <a:pt x="651764" y="63220"/>
                </a:lnTo>
                <a:lnTo>
                  <a:pt x="655320" y="56146"/>
                </a:lnTo>
                <a:lnTo>
                  <a:pt x="657098" y="47967"/>
                </a:lnTo>
                <a:close/>
              </a:path>
              <a:path w="951229" h="295910">
                <a:moveTo>
                  <a:pt x="798322" y="112801"/>
                </a:moveTo>
                <a:lnTo>
                  <a:pt x="797306" y="107911"/>
                </a:lnTo>
                <a:lnTo>
                  <a:pt x="795147" y="103466"/>
                </a:lnTo>
                <a:lnTo>
                  <a:pt x="793115" y="99034"/>
                </a:lnTo>
                <a:lnTo>
                  <a:pt x="790194" y="95123"/>
                </a:lnTo>
                <a:lnTo>
                  <a:pt x="786511" y="91732"/>
                </a:lnTo>
                <a:lnTo>
                  <a:pt x="782955" y="88341"/>
                </a:lnTo>
                <a:lnTo>
                  <a:pt x="778637" y="85534"/>
                </a:lnTo>
                <a:lnTo>
                  <a:pt x="768985" y="81102"/>
                </a:lnTo>
                <a:lnTo>
                  <a:pt x="763778" y="79489"/>
                </a:lnTo>
                <a:lnTo>
                  <a:pt x="758190" y="78486"/>
                </a:lnTo>
                <a:lnTo>
                  <a:pt x="758190" y="76974"/>
                </a:lnTo>
                <a:lnTo>
                  <a:pt x="790956" y="52946"/>
                </a:lnTo>
                <a:lnTo>
                  <a:pt x="792353" y="48844"/>
                </a:lnTo>
                <a:lnTo>
                  <a:pt x="793877" y="44742"/>
                </a:lnTo>
                <a:lnTo>
                  <a:pt x="794639" y="40017"/>
                </a:lnTo>
                <a:lnTo>
                  <a:pt x="794639" y="28968"/>
                </a:lnTo>
                <a:lnTo>
                  <a:pt x="793559" y="24295"/>
                </a:lnTo>
                <a:lnTo>
                  <a:pt x="793496" y="23964"/>
                </a:lnTo>
                <a:lnTo>
                  <a:pt x="788670" y="15341"/>
                </a:lnTo>
                <a:lnTo>
                  <a:pt x="786231" y="12687"/>
                </a:lnTo>
                <a:lnTo>
                  <a:pt x="785368" y="11734"/>
                </a:lnTo>
                <a:lnTo>
                  <a:pt x="781050" y="8851"/>
                </a:lnTo>
                <a:lnTo>
                  <a:pt x="776859" y="5969"/>
                </a:lnTo>
                <a:lnTo>
                  <a:pt x="771779" y="3810"/>
                </a:lnTo>
                <a:lnTo>
                  <a:pt x="760095" y="965"/>
                </a:lnTo>
                <a:lnTo>
                  <a:pt x="753872" y="254"/>
                </a:lnTo>
                <a:lnTo>
                  <a:pt x="739140" y="254"/>
                </a:lnTo>
                <a:lnTo>
                  <a:pt x="701357" y="9994"/>
                </a:lnTo>
                <a:lnTo>
                  <a:pt x="694055" y="12928"/>
                </a:lnTo>
                <a:lnTo>
                  <a:pt x="694055" y="37668"/>
                </a:lnTo>
                <a:lnTo>
                  <a:pt x="710057" y="37668"/>
                </a:lnTo>
                <a:lnTo>
                  <a:pt x="712851" y="29387"/>
                </a:lnTo>
                <a:lnTo>
                  <a:pt x="716788" y="23152"/>
                </a:lnTo>
                <a:lnTo>
                  <a:pt x="721868" y="18961"/>
                </a:lnTo>
                <a:lnTo>
                  <a:pt x="727075" y="14770"/>
                </a:lnTo>
                <a:lnTo>
                  <a:pt x="733425" y="12687"/>
                </a:lnTo>
                <a:lnTo>
                  <a:pt x="750062" y="12687"/>
                </a:lnTo>
                <a:lnTo>
                  <a:pt x="757047" y="15011"/>
                </a:lnTo>
                <a:lnTo>
                  <a:pt x="761746" y="19646"/>
                </a:lnTo>
                <a:lnTo>
                  <a:pt x="766572" y="24295"/>
                </a:lnTo>
                <a:lnTo>
                  <a:pt x="768985" y="30645"/>
                </a:lnTo>
                <a:lnTo>
                  <a:pt x="768985" y="43611"/>
                </a:lnTo>
                <a:lnTo>
                  <a:pt x="733806" y="74066"/>
                </a:lnTo>
                <a:lnTo>
                  <a:pt x="717423" y="75717"/>
                </a:lnTo>
                <a:lnTo>
                  <a:pt x="717423" y="87769"/>
                </a:lnTo>
                <a:lnTo>
                  <a:pt x="728472" y="87769"/>
                </a:lnTo>
                <a:lnTo>
                  <a:pt x="739267" y="88341"/>
                </a:lnTo>
                <a:lnTo>
                  <a:pt x="738822" y="88341"/>
                </a:lnTo>
                <a:lnTo>
                  <a:pt x="747458" y="89928"/>
                </a:lnTo>
                <a:lnTo>
                  <a:pt x="772033" y="121678"/>
                </a:lnTo>
                <a:lnTo>
                  <a:pt x="772033" y="132143"/>
                </a:lnTo>
                <a:lnTo>
                  <a:pt x="746467" y="152412"/>
                </a:lnTo>
                <a:lnTo>
                  <a:pt x="745769" y="152412"/>
                </a:lnTo>
                <a:lnTo>
                  <a:pt x="739140" y="152819"/>
                </a:lnTo>
                <a:lnTo>
                  <a:pt x="735076" y="152819"/>
                </a:lnTo>
                <a:lnTo>
                  <a:pt x="731393" y="152412"/>
                </a:lnTo>
                <a:lnTo>
                  <a:pt x="728687" y="151688"/>
                </a:lnTo>
                <a:lnTo>
                  <a:pt x="724916" y="150736"/>
                </a:lnTo>
                <a:lnTo>
                  <a:pt x="713232" y="140208"/>
                </a:lnTo>
                <a:lnTo>
                  <a:pt x="711327" y="137236"/>
                </a:lnTo>
                <a:lnTo>
                  <a:pt x="709803" y="133654"/>
                </a:lnTo>
                <a:lnTo>
                  <a:pt x="708406" y="129463"/>
                </a:lnTo>
                <a:lnTo>
                  <a:pt x="692150" y="129463"/>
                </a:lnTo>
                <a:lnTo>
                  <a:pt x="692150" y="156603"/>
                </a:lnTo>
                <a:lnTo>
                  <a:pt x="699528" y="159143"/>
                </a:lnTo>
                <a:lnTo>
                  <a:pt x="707009" y="161137"/>
                </a:lnTo>
                <a:lnTo>
                  <a:pt x="723138" y="164236"/>
                </a:lnTo>
                <a:lnTo>
                  <a:pt x="731012" y="164998"/>
                </a:lnTo>
                <a:lnTo>
                  <a:pt x="738759" y="164998"/>
                </a:lnTo>
                <a:lnTo>
                  <a:pt x="745947" y="164782"/>
                </a:lnTo>
                <a:lnTo>
                  <a:pt x="751624" y="164236"/>
                </a:lnTo>
                <a:lnTo>
                  <a:pt x="752081" y="164236"/>
                </a:lnTo>
                <a:lnTo>
                  <a:pt x="781862" y="152819"/>
                </a:lnTo>
                <a:lnTo>
                  <a:pt x="783209" y="151688"/>
                </a:lnTo>
                <a:lnTo>
                  <a:pt x="788289" y="147510"/>
                </a:lnTo>
                <a:lnTo>
                  <a:pt x="791972" y="142544"/>
                </a:lnTo>
                <a:lnTo>
                  <a:pt x="797052" y="131076"/>
                </a:lnTo>
                <a:lnTo>
                  <a:pt x="798322" y="124866"/>
                </a:lnTo>
                <a:lnTo>
                  <a:pt x="798322" y="112801"/>
                </a:lnTo>
                <a:close/>
              </a:path>
              <a:path w="951229" h="295910">
                <a:moveTo>
                  <a:pt x="950722" y="126949"/>
                </a:moveTo>
                <a:lnTo>
                  <a:pt x="939038" y="126949"/>
                </a:lnTo>
                <a:lnTo>
                  <a:pt x="937641" y="130556"/>
                </a:lnTo>
                <a:lnTo>
                  <a:pt x="936371" y="133375"/>
                </a:lnTo>
                <a:lnTo>
                  <a:pt x="935228" y="135432"/>
                </a:lnTo>
                <a:lnTo>
                  <a:pt x="934212" y="137477"/>
                </a:lnTo>
                <a:lnTo>
                  <a:pt x="932929" y="138887"/>
                </a:lnTo>
                <a:lnTo>
                  <a:pt x="919988" y="142405"/>
                </a:lnTo>
                <a:lnTo>
                  <a:pt x="869569" y="142405"/>
                </a:lnTo>
                <a:lnTo>
                  <a:pt x="897636" y="110337"/>
                </a:lnTo>
                <a:lnTo>
                  <a:pt x="906399" y="101625"/>
                </a:lnTo>
                <a:lnTo>
                  <a:pt x="910463" y="97447"/>
                </a:lnTo>
                <a:lnTo>
                  <a:pt x="914527" y="93421"/>
                </a:lnTo>
                <a:lnTo>
                  <a:pt x="922147" y="85636"/>
                </a:lnTo>
                <a:lnTo>
                  <a:pt x="925449" y="82130"/>
                </a:lnTo>
                <a:lnTo>
                  <a:pt x="928878" y="78613"/>
                </a:lnTo>
                <a:lnTo>
                  <a:pt x="931545" y="75514"/>
                </a:lnTo>
                <a:lnTo>
                  <a:pt x="933577" y="72834"/>
                </a:lnTo>
                <a:lnTo>
                  <a:pt x="936371" y="69735"/>
                </a:lnTo>
                <a:lnTo>
                  <a:pt x="948055" y="41694"/>
                </a:lnTo>
                <a:lnTo>
                  <a:pt x="948055" y="32981"/>
                </a:lnTo>
                <a:lnTo>
                  <a:pt x="938847" y="12687"/>
                </a:lnTo>
                <a:lnTo>
                  <a:pt x="933323" y="7823"/>
                </a:lnTo>
                <a:lnTo>
                  <a:pt x="928243" y="5168"/>
                </a:lnTo>
                <a:lnTo>
                  <a:pt x="916127" y="1257"/>
                </a:lnTo>
                <a:lnTo>
                  <a:pt x="908558" y="254"/>
                </a:lnTo>
                <a:lnTo>
                  <a:pt x="892683" y="254"/>
                </a:lnTo>
                <a:lnTo>
                  <a:pt x="853846" y="9842"/>
                </a:lnTo>
                <a:lnTo>
                  <a:pt x="845947" y="12928"/>
                </a:lnTo>
                <a:lnTo>
                  <a:pt x="845947" y="37426"/>
                </a:lnTo>
                <a:lnTo>
                  <a:pt x="862457" y="37426"/>
                </a:lnTo>
                <a:lnTo>
                  <a:pt x="865378" y="29387"/>
                </a:lnTo>
                <a:lnTo>
                  <a:pt x="869442" y="23253"/>
                </a:lnTo>
                <a:lnTo>
                  <a:pt x="874776" y="19024"/>
                </a:lnTo>
                <a:lnTo>
                  <a:pt x="879944" y="14820"/>
                </a:lnTo>
                <a:lnTo>
                  <a:pt x="880808" y="14528"/>
                </a:lnTo>
                <a:lnTo>
                  <a:pt x="886587" y="12687"/>
                </a:lnTo>
                <a:lnTo>
                  <a:pt x="898906" y="12687"/>
                </a:lnTo>
                <a:lnTo>
                  <a:pt x="902843" y="13398"/>
                </a:lnTo>
                <a:lnTo>
                  <a:pt x="906272" y="14820"/>
                </a:lnTo>
                <a:lnTo>
                  <a:pt x="909828" y="16243"/>
                </a:lnTo>
                <a:lnTo>
                  <a:pt x="912622" y="18211"/>
                </a:lnTo>
                <a:lnTo>
                  <a:pt x="917206" y="23253"/>
                </a:lnTo>
                <a:lnTo>
                  <a:pt x="918972" y="26289"/>
                </a:lnTo>
                <a:lnTo>
                  <a:pt x="920115" y="29883"/>
                </a:lnTo>
                <a:lnTo>
                  <a:pt x="921385" y="33489"/>
                </a:lnTo>
                <a:lnTo>
                  <a:pt x="921893" y="37426"/>
                </a:lnTo>
                <a:lnTo>
                  <a:pt x="921893" y="45872"/>
                </a:lnTo>
                <a:lnTo>
                  <a:pt x="921385" y="49809"/>
                </a:lnTo>
                <a:lnTo>
                  <a:pt x="919353" y="57175"/>
                </a:lnTo>
                <a:lnTo>
                  <a:pt x="917384" y="61277"/>
                </a:lnTo>
                <a:lnTo>
                  <a:pt x="914527" y="65544"/>
                </a:lnTo>
                <a:lnTo>
                  <a:pt x="911834" y="69735"/>
                </a:lnTo>
                <a:lnTo>
                  <a:pt x="883666" y="100584"/>
                </a:lnTo>
                <a:lnTo>
                  <a:pt x="878459" y="105778"/>
                </a:lnTo>
                <a:lnTo>
                  <a:pt x="873760" y="110782"/>
                </a:lnTo>
                <a:lnTo>
                  <a:pt x="846328" y="147358"/>
                </a:lnTo>
                <a:lnTo>
                  <a:pt x="842010" y="156337"/>
                </a:lnTo>
                <a:lnTo>
                  <a:pt x="842010" y="162877"/>
                </a:lnTo>
                <a:lnTo>
                  <a:pt x="948309" y="162877"/>
                </a:lnTo>
                <a:lnTo>
                  <a:pt x="948690" y="156921"/>
                </a:lnTo>
                <a:lnTo>
                  <a:pt x="949121" y="151815"/>
                </a:lnTo>
                <a:lnTo>
                  <a:pt x="949198" y="150939"/>
                </a:lnTo>
                <a:lnTo>
                  <a:pt x="949579" y="144907"/>
                </a:lnTo>
                <a:lnTo>
                  <a:pt x="949680" y="142405"/>
                </a:lnTo>
                <a:lnTo>
                  <a:pt x="949731" y="141020"/>
                </a:lnTo>
                <a:lnTo>
                  <a:pt x="949858" y="138569"/>
                </a:lnTo>
                <a:lnTo>
                  <a:pt x="950125" y="135432"/>
                </a:lnTo>
                <a:lnTo>
                  <a:pt x="950226" y="134112"/>
                </a:lnTo>
                <a:lnTo>
                  <a:pt x="950341" y="132892"/>
                </a:lnTo>
                <a:lnTo>
                  <a:pt x="950696" y="127330"/>
                </a:lnTo>
                <a:lnTo>
                  <a:pt x="950722" y="126949"/>
                </a:lnTo>
                <a:close/>
              </a:path>
            </a:pathLst>
          </a:custGeom>
          <a:solidFill>
            <a:srgbClr val="000000"/>
          </a:solidFill>
        </p:spPr>
        <p:txBody>
          <a:bodyPr wrap="square" lIns="0" tIns="0" rIns="0" bIns="0" rtlCol="0"/>
          <a:lstStyle/>
          <a:p>
            <a:endParaRPr/>
          </a:p>
        </p:txBody>
      </p:sp>
      <p:sp>
        <p:nvSpPr>
          <p:cNvPr id="15" name="object 15"/>
          <p:cNvSpPr/>
          <p:nvPr/>
        </p:nvSpPr>
        <p:spPr>
          <a:xfrm>
            <a:off x="9075419" y="5918822"/>
            <a:ext cx="109220" cy="327025"/>
          </a:xfrm>
          <a:custGeom>
            <a:avLst/>
            <a:gdLst/>
            <a:ahLst/>
            <a:cxnLst/>
            <a:rect l="l" t="t" r="r" b="b"/>
            <a:pathLst>
              <a:path w="109220" h="327025">
                <a:moveTo>
                  <a:pt x="4572" y="0"/>
                </a:moveTo>
                <a:lnTo>
                  <a:pt x="0" y="13246"/>
                </a:lnTo>
                <a:lnTo>
                  <a:pt x="18881" y="21449"/>
                </a:lnTo>
                <a:lnTo>
                  <a:pt x="35131" y="32802"/>
                </a:lnTo>
                <a:lnTo>
                  <a:pt x="59689" y="64960"/>
                </a:lnTo>
                <a:lnTo>
                  <a:pt x="74152" y="108346"/>
                </a:lnTo>
                <a:lnTo>
                  <a:pt x="78994" y="161582"/>
                </a:lnTo>
                <a:lnTo>
                  <a:pt x="77779" y="190376"/>
                </a:lnTo>
                <a:lnTo>
                  <a:pt x="68064" y="240020"/>
                </a:lnTo>
                <a:lnTo>
                  <a:pt x="48639" y="278792"/>
                </a:lnTo>
                <a:lnTo>
                  <a:pt x="19075" y="304952"/>
                </a:lnTo>
                <a:lnTo>
                  <a:pt x="507" y="313194"/>
                </a:lnTo>
                <a:lnTo>
                  <a:pt x="4572" y="326440"/>
                </a:lnTo>
                <a:lnTo>
                  <a:pt x="49149" y="305550"/>
                </a:lnTo>
                <a:lnTo>
                  <a:pt x="81914" y="269392"/>
                </a:lnTo>
                <a:lnTo>
                  <a:pt x="102028" y="220975"/>
                </a:lnTo>
                <a:lnTo>
                  <a:pt x="108711" y="163309"/>
                </a:lnTo>
                <a:lnTo>
                  <a:pt x="107023" y="133381"/>
                </a:lnTo>
                <a:lnTo>
                  <a:pt x="93549" y="80332"/>
                </a:lnTo>
                <a:lnTo>
                  <a:pt x="66883" y="37149"/>
                </a:lnTo>
                <a:lnTo>
                  <a:pt x="28263" y="8541"/>
                </a:lnTo>
                <a:lnTo>
                  <a:pt x="4572" y="0"/>
                </a:lnTo>
                <a:close/>
              </a:path>
            </a:pathLst>
          </a:custGeom>
          <a:solidFill>
            <a:srgbClr val="000000"/>
          </a:solidFill>
        </p:spPr>
        <p:txBody>
          <a:bodyPr wrap="square" lIns="0" tIns="0" rIns="0" bIns="0" rtlCol="0"/>
          <a:lstStyle/>
          <a:p>
            <a:endParaRPr/>
          </a:p>
        </p:txBody>
      </p:sp>
      <p:grpSp>
        <p:nvGrpSpPr>
          <p:cNvPr id="16" name="object 16"/>
          <p:cNvGrpSpPr/>
          <p:nvPr/>
        </p:nvGrpSpPr>
        <p:grpSpPr>
          <a:xfrm>
            <a:off x="4019550" y="1666748"/>
            <a:ext cx="8168005" cy="4653280"/>
            <a:chOff x="4019550" y="1666748"/>
            <a:chExt cx="8168005" cy="4653280"/>
          </a:xfrm>
        </p:grpSpPr>
        <p:pic>
          <p:nvPicPr>
            <p:cNvPr id="17" name="object 17"/>
            <p:cNvPicPr/>
            <p:nvPr/>
          </p:nvPicPr>
          <p:blipFill>
            <a:blip r:embed="rId5" cstate="print"/>
            <a:stretch>
              <a:fillRect/>
            </a:stretch>
          </p:blipFill>
          <p:spPr>
            <a:xfrm>
              <a:off x="4019550" y="1666748"/>
              <a:ext cx="4072001" cy="2738501"/>
            </a:xfrm>
            <a:prstGeom prst="rect">
              <a:avLst/>
            </a:prstGeom>
          </p:spPr>
        </p:pic>
        <p:sp>
          <p:nvSpPr>
            <p:cNvPr id="18" name="object 18"/>
            <p:cNvSpPr/>
            <p:nvPr/>
          </p:nvSpPr>
          <p:spPr>
            <a:xfrm>
              <a:off x="4076700" y="1724132"/>
              <a:ext cx="3952875" cy="2590800"/>
            </a:xfrm>
            <a:custGeom>
              <a:avLst/>
              <a:gdLst/>
              <a:ahLst/>
              <a:cxnLst/>
              <a:rect l="l" t="t" r="r" b="b"/>
              <a:pathLst>
                <a:path w="3952875" h="2590800">
                  <a:moveTo>
                    <a:pt x="2135241" y="0"/>
                  </a:moveTo>
                  <a:lnTo>
                    <a:pt x="2061989" y="4551"/>
                  </a:lnTo>
                  <a:lnTo>
                    <a:pt x="1995909" y="19521"/>
                  </a:lnTo>
                  <a:lnTo>
                    <a:pt x="1937434" y="44640"/>
                  </a:lnTo>
                  <a:lnTo>
                    <a:pt x="1883555" y="87097"/>
                  </a:lnTo>
                  <a:lnTo>
                    <a:pt x="1834483" y="146482"/>
                  </a:lnTo>
                  <a:lnTo>
                    <a:pt x="1811459" y="182166"/>
                  </a:lnTo>
                  <a:lnTo>
                    <a:pt x="1789289" y="221652"/>
                  </a:lnTo>
                  <a:lnTo>
                    <a:pt x="1767855" y="264798"/>
                  </a:lnTo>
                  <a:lnTo>
                    <a:pt x="1747042" y="311461"/>
                  </a:lnTo>
                  <a:lnTo>
                    <a:pt x="1726734" y="361497"/>
                  </a:lnTo>
                  <a:lnTo>
                    <a:pt x="1706813" y="414764"/>
                  </a:lnTo>
                  <a:lnTo>
                    <a:pt x="1687165" y="471119"/>
                  </a:lnTo>
                  <a:lnTo>
                    <a:pt x="1667672" y="530419"/>
                  </a:lnTo>
                  <a:lnTo>
                    <a:pt x="1648218" y="592519"/>
                  </a:lnTo>
                  <a:lnTo>
                    <a:pt x="1628687" y="657279"/>
                  </a:lnTo>
                  <a:lnTo>
                    <a:pt x="1608963" y="724554"/>
                  </a:lnTo>
                  <a:lnTo>
                    <a:pt x="1591331" y="798143"/>
                  </a:lnTo>
                  <a:lnTo>
                    <a:pt x="1584031" y="838500"/>
                  </a:lnTo>
                  <a:lnTo>
                    <a:pt x="1577603" y="880997"/>
                  </a:lnTo>
                  <a:lnTo>
                    <a:pt x="1571943" y="925457"/>
                  </a:lnTo>
                  <a:lnTo>
                    <a:pt x="1566949" y="971703"/>
                  </a:lnTo>
                  <a:lnTo>
                    <a:pt x="1562515" y="1019557"/>
                  </a:lnTo>
                  <a:lnTo>
                    <a:pt x="1558540" y="1068845"/>
                  </a:lnTo>
                  <a:lnTo>
                    <a:pt x="1554917" y="1119387"/>
                  </a:lnTo>
                  <a:lnTo>
                    <a:pt x="1551546" y="1171009"/>
                  </a:lnTo>
                  <a:lnTo>
                    <a:pt x="1538486" y="1384747"/>
                  </a:lnTo>
                  <a:lnTo>
                    <a:pt x="1534810" y="1439110"/>
                  </a:lnTo>
                  <a:lnTo>
                    <a:pt x="1530762" y="1493491"/>
                  </a:lnTo>
                  <a:lnTo>
                    <a:pt x="1526239" y="1547713"/>
                  </a:lnTo>
                  <a:lnTo>
                    <a:pt x="1521136" y="1601600"/>
                  </a:lnTo>
                  <a:lnTo>
                    <a:pt x="1515351" y="1654974"/>
                  </a:lnTo>
                  <a:lnTo>
                    <a:pt x="1508779" y="1707659"/>
                  </a:lnTo>
                  <a:lnTo>
                    <a:pt x="1501317" y="1759478"/>
                  </a:lnTo>
                  <a:lnTo>
                    <a:pt x="1492861" y="1810254"/>
                  </a:lnTo>
                  <a:lnTo>
                    <a:pt x="1483307" y="1859810"/>
                  </a:lnTo>
                  <a:lnTo>
                    <a:pt x="1472553" y="1907969"/>
                  </a:lnTo>
                  <a:lnTo>
                    <a:pt x="1460493" y="1954556"/>
                  </a:lnTo>
                  <a:lnTo>
                    <a:pt x="1447025" y="1999392"/>
                  </a:lnTo>
                  <a:lnTo>
                    <a:pt x="1432045" y="2042301"/>
                  </a:lnTo>
                  <a:lnTo>
                    <a:pt x="1415449" y="2083107"/>
                  </a:lnTo>
                  <a:lnTo>
                    <a:pt x="1397133" y="2121632"/>
                  </a:lnTo>
                  <a:lnTo>
                    <a:pt x="1376994" y="2157700"/>
                  </a:lnTo>
                  <a:lnTo>
                    <a:pt x="1354929" y="2191134"/>
                  </a:lnTo>
                  <a:lnTo>
                    <a:pt x="1330833" y="2221757"/>
                  </a:lnTo>
                  <a:lnTo>
                    <a:pt x="1302170" y="2252937"/>
                  </a:lnTo>
                  <a:lnTo>
                    <a:pt x="1271694" y="2282174"/>
                  </a:lnTo>
                  <a:lnTo>
                    <a:pt x="1239469" y="2309538"/>
                  </a:lnTo>
                  <a:lnTo>
                    <a:pt x="1205560" y="2335097"/>
                  </a:lnTo>
                  <a:lnTo>
                    <a:pt x="1170033" y="2358922"/>
                  </a:lnTo>
                  <a:lnTo>
                    <a:pt x="1132950" y="2381081"/>
                  </a:lnTo>
                  <a:lnTo>
                    <a:pt x="1094378" y="2401644"/>
                  </a:lnTo>
                  <a:lnTo>
                    <a:pt x="1054381" y="2420681"/>
                  </a:lnTo>
                  <a:lnTo>
                    <a:pt x="1013024" y="2438260"/>
                  </a:lnTo>
                  <a:lnTo>
                    <a:pt x="970372" y="2454451"/>
                  </a:lnTo>
                  <a:lnTo>
                    <a:pt x="926489" y="2469324"/>
                  </a:lnTo>
                  <a:lnTo>
                    <a:pt x="881440" y="2482948"/>
                  </a:lnTo>
                  <a:lnTo>
                    <a:pt x="835290" y="2495393"/>
                  </a:lnTo>
                  <a:lnTo>
                    <a:pt x="788104" y="2506727"/>
                  </a:lnTo>
                  <a:lnTo>
                    <a:pt x="739946" y="2517020"/>
                  </a:lnTo>
                  <a:lnTo>
                    <a:pt x="690882" y="2526342"/>
                  </a:lnTo>
                  <a:lnTo>
                    <a:pt x="640976" y="2534761"/>
                  </a:lnTo>
                  <a:lnTo>
                    <a:pt x="590292" y="2542348"/>
                  </a:lnTo>
                  <a:lnTo>
                    <a:pt x="538896" y="2549172"/>
                  </a:lnTo>
                  <a:lnTo>
                    <a:pt x="486852" y="2555301"/>
                  </a:lnTo>
                  <a:lnTo>
                    <a:pt x="434225" y="2560807"/>
                  </a:lnTo>
                  <a:lnTo>
                    <a:pt x="381081" y="2565757"/>
                  </a:lnTo>
                  <a:lnTo>
                    <a:pt x="327482" y="2570221"/>
                  </a:lnTo>
                  <a:lnTo>
                    <a:pt x="273496" y="2574269"/>
                  </a:lnTo>
                  <a:lnTo>
                    <a:pt x="219185" y="2577970"/>
                  </a:lnTo>
                  <a:lnTo>
                    <a:pt x="164615" y="2581393"/>
                  </a:lnTo>
                  <a:lnTo>
                    <a:pt x="0" y="2590692"/>
                  </a:lnTo>
                  <a:lnTo>
                    <a:pt x="3952875" y="2482234"/>
                  </a:lnTo>
                  <a:lnTo>
                    <a:pt x="3899185" y="2469511"/>
                  </a:lnTo>
                  <a:lnTo>
                    <a:pt x="3837862" y="2464201"/>
                  </a:lnTo>
                  <a:lnTo>
                    <a:pt x="3668874" y="2454882"/>
                  </a:lnTo>
                  <a:lnTo>
                    <a:pt x="3619392" y="2451800"/>
                  </a:lnTo>
                  <a:lnTo>
                    <a:pt x="3567845" y="2448067"/>
                  </a:lnTo>
                  <a:lnTo>
                    <a:pt x="3514648" y="2443508"/>
                  </a:lnTo>
                  <a:lnTo>
                    <a:pt x="3460216" y="2437947"/>
                  </a:lnTo>
                  <a:lnTo>
                    <a:pt x="3404964" y="2431208"/>
                  </a:lnTo>
                  <a:lnTo>
                    <a:pt x="3349306" y="2423118"/>
                  </a:lnTo>
                  <a:lnTo>
                    <a:pt x="3293657" y="2413499"/>
                  </a:lnTo>
                  <a:lnTo>
                    <a:pt x="3238431" y="2402178"/>
                  </a:lnTo>
                  <a:lnTo>
                    <a:pt x="3184045" y="2388978"/>
                  </a:lnTo>
                  <a:lnTo>
                    <a:pt x="3130911" y="2373725"/>
                  </a:lnTo>
                  <a:lnTo>
                    <a:pt x="3079446" y="2356242"/>
                  </a:lnTo>
                  <a:lnTo>
                    <a:pt x="3030063" y="2336356"/>
                  </a:lnTo>
                  <a:lnTo>
                    <a:pt x="2983178" y="2313890"/>
                  </a:lnTo>
                  <a:lnTo>
                    <a:pt x="2939205" y="2288669"/>
                  </a:lnTo>
                  <a:lnTo>
                    <a:pt x="2898559" y="2260518"/>
                  </a:lnTo>
                  <a:lnTo>
                    <a:pt x="2861655" y="2229262"/>
                  </a:lnTo>
                  <a:lnTo>
                    <a:pt x="2828907" y="2194725"/>
                  </a:lnTo>
                  <a:lnTo>
                    <a:pt x="2800730" y="2156733"/>
                  </a:lnTo>
                  <a:lnTo>
                    <a:pt x="2767087" y="2094172"/>
                  </a:lnTo>
                  <a:lnTo>
                    <a:pt x="2752360" y="2058615"/>
                  </a:lnTo>
                  <a:lnTo>
                    <a:pt x="2738937" y="2020426"/>
                  </a:lnTo>
                  <a:lnTo>
                    <a:pt x="2726748" y="1979771"/>
                  </a:lnTo>
                  <a:lnTo>
                    <a:pt x="2715724" y="1936815"/>
                  </a:lnTo>
                  <a:lnTo>
                    <a:pt x="2705796" y="1891722"/>
                  </a:lnTo>
                  <a:lnTo>
                    <a:pt x="2696894" y="1844657"/>
                  </a:lnTo>
                  <a:lnTo>
                    <a:pt x="2688949" y="1795786"/>
                  </a:lnTo>
                  <a:lnTo>
                    <a:pt x="2681891" y="1745273"/>
                  </a:lnTo>
                  <a:lnTo>
                    <a:pt x="2675650" y="1693282"/>
                  </a:lnTo>
                  <a:lnTo>
                    <a:pt x="2670158" y="1639980"/>
                  </a:lnTo>
                  <a:lnTo>
                    <a:pt x="2665344" y="1585531"/>
                  </a:lnTo>
                  <a:lnTo>
                    <a:pt x="2661139" y="1530100"/>
                  </a:lnTo>
                  <a:lnTo>
                    <a:pt x="2657474" y="1473851"/>
                  </a:lnTo>
                  <a:lnTo>
                    <a:pt x="2654280" y="1416951"/>
                  </a:lnTo>
                  <a:lnTo>
                    <a:pt x="2651486" y="1359562"/>
                  </a:lnTo>
                  <a:lnTo>
                    <a:pt x="2649023" y="1301852"/>
                  </a:lnTo>
                  <a:lnTo>
                    <a:pt x="2646822" y="1243984"/>
                  </a:lnTo>
                  <a:lnTo>
                    <a:pt x="2639248" y="1014234"/>
                  </a:lnTo>
                  <a:lnTo>
                    <a:pt x="2635226" y="902702"/>
                  </a:lnTo>
                  <a:lnTo>
                    <a:pt x="2632912" y="848349"/>
                  </a:lnTo>
                  <a:lnTo>
                    <a:pt x="2630305" y="795158"/>
                  </a:lnTo>
                  <a:lnTo>
                    <a:pt x="2627334" y="743293"/>
                  </a:lnTo>
                  <a:lnTo>
                    <a:pt x="2623930" y="692920"/>
                  </a:lnTo>
                  <a:lnTo>
                    <a:pt x="2620024" y="644204"/>
                  </a:lnTo>
                  <a:lnTo>
                    <a:pt x="2615546" y="597309"/>
                  </a:lnTo>
                  <a:lnTo>
                    <a:pt x="2610427" y="552401"/>
                  </a:lnTo>
                  <a:lnTo>
                    <a:pt x="2604597" y="509644"/>
                  </a:lnTo>
                  <a:lnTo>
                    <a:pt x="2597986" y="469203"/>
                  </a:lnTo>
                  <a:lnTo>
                    <a:pt x="2590526" y="431244"/>
                  </a:lnTo>
                  <a:lnTo>
                    <a:pt x="2572778" y="363428"/>
                  </a:lnTo>
                  <a:lnTo>
                    <a:pt x="2536243" y="274848"/>
                  </a:lnTo>
                  <a:lnTo>
                    <a:pt x="2507197" y="222532"/>
                  </a:lnTo>
                  <a:lnTo>
                    <a:pt x="2475578" y="176635"/>
                  </a:lnTo>
                  <a:lnTo>
                    <a:pt x="2441750" y="136841"/>
                  </a:lnTo>
                  <a:lnTo>
                    <a:pt x="2406076" y="102830"/>
                  </a:lnTo>
                  <a:lnTo>
                    <a:pt x="2368920" y="74286"/>
                  </a:lnTo>
                  <a:lnTo>
                    <a:pt x="2330645" y="50889"/>
                  </a:lnTo>
                  <a:lnTo>
                    <a:pt x="2291617" y="32323"/>
                  </a:lnTo>
                  <a:lnTo>
                    <a:pt x="2252199" y="18269"/>
                  </a:lnTo>
                  <a:lnTo>
                    <a:pt x="2212754" y="8409"/>
                  </a:lnTo>
                  <a:lnTo>
                    <a:pt x="2173647" y="2425"/>
                  </a:lnTo>
                  <a:lnTo>
                    <a:pt x="2135241" y="0"/>
                  </a:lnTo>
                  <a:close/>
                </a:path>
              </a:pathLst>
            </a:custGeom>
            <a:solidFill>
              <a:srgbClr val="B8CDE4"/>
            </a:solidFill>
          </p:spPr>
          <p:txBody>
            <a:bodyPr wrap="square" lIns="0" tIns="0" rIns="0" bIns="0" rtlCol="0"/>
            <a:lstStyle/>
            <a:p>
              <a:endParaRPr/>
            </a:p>
          </p:txBody>
        </p:sp>
        <p:sp>
          <p:nvSpPr>
            <p:cNvPr id="19" name="object 19"/>
            <p:cNvSpPr/>
            <p:nvPr/>
          </p:nvSpPr>
          <p:spPr>
            <a:xfrm>
              <a:off x="4076700" y="1724132"/>
              <a:ext cx="3952875" cy="2590800"/>
            </a:xfrm>
            <a:custGeom>
              <a:avLst/>
              <a:gdLst/>
              <a:ahLst/>
              <a:cxnLst/>
              <a:rect l="l" t="t" r="r" b="b"/>
              <a:pathLst>
                <a:path w="3952875" h="2590800">
                  <a:moveTo>
                    <a:pt x="0" y="2590692"/>
                  </a:moveTo>
                  <a:lnTo>
                    <a:pt x="54958" y="2587685"/>
                  </a:lnTo>
                  <a:lnTo>
                    <a:pt x="109851" y="2584608"/>
                  </a:lnTo>
                  <a:lnTo>
                    <a:pt x="164615" y="2581393"/>
                  </a:lnTo>
                  <a:lnTo>
                    <a:pt x="219185" y="2577970"/>
                  </a:lnTo>
                  <a:lnTo>
                    <a:pt x="273496" y="2574269"/>
                  </a:lnTo>
                  <a:lnTo>
                    <a:pt x="327482" y="2570221"/>
                  </a:lnTo>
                  <a:lnTo>
                    <a:pt x="381081" y="2565757"/>
                  </a:lnTo>
                  <a:lnTo>
                    <a:pt x="434225" y="2560807"/>
                  </a:lnTo>
                  <a:lnTo>
                    <a:pt x="486852" y="2555301"/>
                  </a:lnTo>
                  <a:lnTo>
                    <a:pt x="538896" y="2549172"/>
                  </a:lnTo>
                  <a:lnTo>
                    <a:pt x="590292" y="2542348"/>
                  </a:lnTo>
                  <a:lnTo>
                    <a:pt x="640976" y="2534761"/>
                  </a:lnTo>
                  <a:lnTo>
                    <a:pt x="690882" y="2526342"/>
                  </a:lnTo>
                  <a:lnTo>
                    <a:pt x="739946" y="2517020"/>
                  </a:lnTo>
                  <a:lnTo>
                    <a:pt x="788104" y="2506727"/>
                  </a:lnTo>
                  <a:lnTo>
                    <a:pt x="835290" y="2495393"/>
                  </a:lnTo>
                  <a:lnTo>
                    <a:pt x="881440" y="2482948"/>
                  </a:lnTo>
                  <a:lnTo>
                    <a:pt x="926489" y="2469324"/>
                  </a:lnTo>
                  <a:lnTo>
                    <a:pt x="970372" y="2454451"/>
                  </a:lnTo>
                  <a:lnTo>
                    <a:pt x="1013024" y="2438260"/>
                  </a:lnTo>
                  <a:lnTo>
                    <a:pt x="1054381" y="2420681"/>
                  </a:lnTo>
                  <a:lnTo>
                    <a:pt x="1094378" y="2401644"/>
                  </a:lnTo>
                  <a:lnTo>
                    <a:pt x="1132950" y="2381081"/>
                  </a:lnTo>
                  <a:lnTo>
                    <a:pt x="1170033" y="2358922"/>
                  </a:lnTo>
                  <a:lnTo>
                    <a:pt x="1205560" y="2335097"/>
                  </a:lnTo>
                  <a:lnTo>
                    <a:pt x="1239469" y="2309538"/>
                  </a:lnTo>
                  <a:lnTo>
                    <a:pt x="1271694" y="2282174"/>
                  </a:lnTo>
                  <a:lnTo>
                    <a:pt x="1302170" y="2252937"/>
                  </a:lnTo>
                  <a:lnTo>
                    <a:pt x="1330833" y="2221757"/>
                  </a:lnTo>
                  <a:lnTo>
                    <a:pt x="1354929" y="2191134"/>
                  </a:lnTo>
                  <a:lnTo>
                    <a:pt x="1376994" y="2157700"/>
                  </a:lnTo>
                  <a:lnTo>
                    <a:pt x="1397133" y="2121632"/>
                  </a:lnTo>
                  <a:lnTo>
                    <a:pt x="1415449" y="2083107"/>
                  </a:lnTo>
                  <a:lnTo>
                    <a:pt x="1432045" y="2042301"/>
                  </a:lnTo>
                  <a:lnTo>
                    <a:pt x="1447025" y="1999392"/>
                  </a:lnTo>
                  <a:lnTo>
                    <a:pt x="1460493" y="1954556"/>
                  </a:lnTo>
                  <a:lnTo>
                    <a:pt x="1472553" y="1907969"/>
                  </a:lnTo>
                  <a:lnTo>
                    <a:pt x="1483307" y="1859810"/>
                  </a:lnTo>
                  <a:lnTo>
                    <a:pt x="1492861" y="1810254"/>
                  </a:lnTo>
                  <a:lnTo>
                    <a:pt x="1501317" y="1759478"/>
                  </a:lnTo>
                  <a:lnTo>
                    <a:pt x="1508779" y="1707659"/>
                  </a:lnTo>
                  <a:lnTo>
                    <a:pt x="1515351" y="1654974"/>
                  </a:lnTo>
                  <a:lnTo>
                    <a:pt x="1521136" y="1601600"/>
                  </a:lnTo>
                  <a:lnTo>
                    <a:pt x="1526239" y="1547713"/>
                  </a:lnTo>
                  <a:lnTo>
                    <a:pt x="1530762" y="1493491"/>
                  </a:lnTo>
                  <a:lnTo>
                    <a:pt x="1534810" y="1439110"/>
                  </a:lnTo>
                  <a:lnTo>
                    <a:pt x="1538486" y="1384747"/>
                  </a:lnTo>
                  <a:lnTo>
                    <a:pt x="1541894" y="1330578"/>
                  </a:lnTo>
                  <a:lnTo>
                    <a:pt x="1545138" y="1276781"/>
                  </a:lnTo>
                  <a:lnTo>
                    <a:pt x="1548320" y="1223532"/>
                  </a:lnTo>
                  <a:lnTo>
                    <a:pt x="1551546" y="1171009"/>
                  </a:lnTo>
                  <a:lnTo>
                    <a:pt x="1554917" y="1119387"/>
                  </a:lnTo>
                  <a:lnTo>
                    <a:pt x="1558540" y="1068845"/>
                  </a:lnTo>
                  <a:lnTo>
                    <a:pt x="1562515" y="1019557"/>
                  </a:lnTo>
                  <a:lnTo>
                    <a:pt x="1566949" y="971703"/>
                  </a:lnTo>
                  <a:lnTo>
                    <a:pt x="1571943" y="925457"/>
                  </a:lnTo>
                  <a:lnTo>
                    <a:pt x="1577603" y="880997"/>
                  </a:lnTo>
                  <a:lnTo>
                    <a:pt x="1584031" y="838500"/>
                  </a:lnTo>
                  <a:lnTo>
                    <a:pt x="1591331" y="798143"/>
                  </a:lnTo>
                  <a:lnTo>
                    <a:pt x="1599607" y="760101"/>
                  </a:lnTo>
                  <a:lnTo>
                    <a:pt x="1628687" y="657279"/>
                  </a:lnTo>
                  <a:lnTo>
                    <a:pt x="1648218" y="592519"/>
                  </a:lnTo>
                  <a:lnTo>
                    <a:pt x="1667672" y="530419"/>
                  </a:lnTo>
                  <a:lnTo>
                    <a:pt x="1687165" y="471119"/>
                  </a:lnTo>
                  <a:lnTo>
                    <a:pt x="1706813" y="414764"/>
                  </a:lnTo>
                  <a:lnTo>
                    <a:pt x="1726734" y="361497"/>
                  </a:lnTo>
                  <a:lnTo>
                    <a:pt x="1747042" y="311461"/>
                  </a:lnTo>
                  <a:lnTo>
                    <a:pt x="1767855" y="264798"/>
                  </a:lnTo>
                  <a:lnTo>
                    <a:pt x="1789289" y="221652"/>
                  </a:lnTo>
                  <a:lnTo>
                    <a:pt x="1811459" y="182166"/>
                  </a:lnTo>
                  <a:lnTo>
                    <a:pt x="1834483" y="146482"/>
                  </a:lnTo>
                  <a:lnTo>
                    <a:pt x="1858476" y="114745"/>
                  </a:lnTo>
                  <a:lnTo>
                    <a:pt x="1909835" y="63681"/>
                  </a:lnTo>
                  <a:lnTo>
                    <a:pt x="1966467" y="30118"/>
                  </a:lnTo>
                  <a:lnTo>
                    <a:pt x="2027870" y="10893"/>
                  </a:lnTo>
                  <a:lnTo>
                    <a:pt x="2097901" y="814"/>
                  </a:lnTo>
                  <a:lnTo>
                    <a:pt x="2135241" y="0"/>
                  </a:lnTo>
                  <a:lnTo>
                    <a:pt x="2173647" y="2425"/>
                  </a:lnTo>
                  <a:lnTo>
                    <a:pt x="2212754" y="8409"/>
                  </a:lnTo>
                  <a:lnTo>
                    <a:pt x="2252199" y="18269"/>
                  </a:lnTo>
                  <a:lnTo>
                    <a:pt x="2291617" y="32323"/>
                  </a:lnTo>
                  <a:lnTo>
                    <a:pt x="2330645" y="50889"/>
                  </a:lnTo>
                  <a:lnTo>
                    <a:pt x="2368920" y="74286"/>
                  </a:lnTo>
                  <a:lnTo>
                    <a:pt x="2406076" y="102830"/>
                  </a:lnTo>
                  <a:lnTo>
                    <a:pt x="2441750" y="136841"/>
                  </a:lnTo>
                  <a:lnTo>
                    <a:pt x="2475578" y="176635"/>
                  </a:lnTo>
                  <a:lnTo>
                    <a:pt x="2507197" y="222532"/>
                  </a:lnTo>
                  <a:lnTo>
                    <a:pt x="2536243" y="274848"/>
                  </a:lnTo>
                  <a:lnTo>
                    <a:pt x="2562352" y="333902"/>
                  </a:lnTo>
                  <a:lnTo>
                    <a:pt x="2582146" y="395930"/>
                  </a:lnTo>
                  <a:lnTo>
                    <a:pt x="2597986" y="469203"/>
                  </a:lnTo>
                  <a:lnTo>
                    <a:pt x="2604597" y="509644"/>
                  </a:lnTo>
                  <a:lnTo>
                    <a:pt x="2610427" y="552401"/>
                  </a:lnTo>
                  <a:lnTo>
                    <a:pt x="2615546" y="597309"/>
                  </a:lnTo>
                  <a:lnTo>
                    <a:pt x="2620024" y="644204"/>
                  </a:lnTo>
                  <a:lnTo>
                    <a:pt x="2623930" y="692920"/>
                  </a:lnTo>
                  <a:lnTo>
                    <a:pt x="2627334" y="743293"/>
                  </a:lnTo>
                  <a:lnTo>
                    <a:pt x="2630305" y="795158"/>
                  </a:lnTo>
                  <a:lnTo>
                    <a:pt x="2632912" y="848349"/>
                  </a:lnTo>
                  <a:lnTo>
                    <a:pt x="2635226" y="902702"/>
                  </a:lnTo>
                  <a:lnTo>
                    <a:pt x="2637314" y="958052"/>
                  </a:lnTo>
                  <a:lnTo>
                    <a:pt x="2639248" y="1014234"/>
                  </a:lnTo>
                  <a:lnTo>
                    <a:pt x="2641096" y="1071083"/>
                  </a:lnTo>
                  <a:lnTo>
                    <a:pt x="2642928" y="1128434"/>
                  </a:lnTo>
                  <a:lnTo>
                    <a:pt x="2644814" y="1186123"/>
                  </a:lnTo>
                  <a:lnTo>
                    <a:pt x="2646822" y="1243984"/>
                  </a:lnTo>
                  <a:lnTo>
                    <a:pt x="2649023" y="1301852"/>
                  </a:lnTo>
                  <a:lnTo>
                    <a:pt x="2651486" y="1359562"/>
                  </a:lnTo>
                  <a:lnTo>
                    <a:pt x="2654280" y="1416951"/>
                  </a:lnTo>
                  <a:lnTo>
                    <a:pt x="2657474" y="1473851"/>
                  </a:lnTo>
                  <a:lnTo>
                    <a:pt x="2661139" y="1530100"/>
                  </a:lnTo>
                  <a:lnTo>
                    <a:pt x="2665344" y="1585531"/>
                  </a:lnTo>
                  <a:lnTo>
                    <a:pt x="2670158" y="1639980"/>
                  </a:lnTo>
                  <a:lnTo>
                    <a:pt x="2675650" y="1693282"/>
                  </a:lnTo>
                  <a:lnTo>
                    <a:pt x="2681891" y="1745273"/>
                  </a:lnTo>
                  <a:lnTo>
                    <a:pt x="2688949" y="1795786"/>
                  </a:lnTo>
                  <a:lnTo>
                    <a:pt x="2696894" y="1844657"/>
                  </a:lnTo>
                  <a:lnTo>
                    <a:pt x="2705796" y="1891722"/>
                  </a:lnTo>
                  <a:lnTo>
                    <a:pt x="2715724" y="1936815"/>
                  </a:lnTo>
                  <a:lnTo>
                    <a:pt x="2726748" y="1979771"/>
                  </a:lnTo>
                  <a:lnTo>
                    <a:pt x="2738937" y="2020426"/>
                  </a:lnTo>
                  <a:lnTo>
                    <a:pt x="2752360" y="2058615"/>
                  </a:lnTo>
                  <a:lnTo>
                    <a:pt x="2767087" y="2094172"/>
                  </a:lnTo>
                  <a:lnTo>
                    <a:pt x="2800730" y="2156733"/>
                  </a:lnTo>
                  <a:lnTo>
                    <a:pt x="2828907" y="2194725"/>
                  </a:lnTo>
                  <a:lnTo>
                    <a:pt x="2861655" y="2229262"/>
                  </a:lnTo>
                  <a:lnTo>
                    <a:pt x="2898559" y="2260518"/>
                  </a:lnTo>
                  <a:lnTo>
                    <a:pt x="2939205" y="2288669"/>
                  </a:lnTo>
                  <a:lnTo>
                    <a:pt x="2983178" y="2313890"/>
                  </a:lnTo>
                  <a:lnTo>
                    <a:pt x="3030063" y="2336356"/>
                  </a:lnTo>
                  <a:lnTo>
                    <a:pt x="3079446" y="2356242"/>
                  </a:lnTo>
                  <a:lnTo>
                    <a:pt x="3130911" y="2373725"/>
                  </a:lnTo>
                  <a:lnTo>
                    <a:pt x="3184045" y="2388978"/>
                  </a:lnTo>
                  <a:lnTo>
                    <a:pt x="3238431" y="2402178"/>
                  </a:lnTo>
                  <a:lnTo>
                    <a:pt x="3293657" y="2413499"/>
                  </a:lnTo>
                  <a:lnTo>
                    <a:pt x="3349306" y="2423118"/>
                  </a:lnTo>
                  <a:lnTo>
                    <a:pt x="3404964" y="2431208"/>
                  </a:lnTo>
                  <a:lnTo>
                    <a:pt x="3460216" y="2437947"/>
                  </a:lnTo>
                  <a:lnTo>
                    <a:pt x="3514648" y="2443508"/>
                  </a:lnTo>
                  <a:lnTo>
                    <a:pt x="3567845" y="2448067"/>
                  </a:lnTo>
                  <a:lnTo>
                    <a:pt x="3619392" y="2451800"/>
                  </a:lnTo>
                  <a:lnTo>
                    <a:pt x="3668874" y="2454882"/>
                  </a:lnTo>
                  <a:lnTo>
                    <a:pt x="3715877" y="2457487"/>
                  </a:lnTo>
                  <a:lnTo>
                    <a:pt x="3759986" y="2459792"/>
                  </a:lnTo>
                  <a:lnTo>
                    <a:pt x="3800786" y="2461972"/>
                  </a:lnTo>
                  <a:lnTo>
                    <a:pt x="3870800" y="2466656"/>
                  </a:lnTo>
                  <a:lnTo>
                    <a:pt x="3922603" y="2472943"/>
                  </a:lnTo>
                  <a:lnTo>
                    <a:pt x="3940637" y="2477125"/>
                  </a:lnTo>
                  <a:lnTo>
                    <a:pt x="3952875" y="2482234"/>
                  </a:lnTo>
                </a:path>
              </a:pathLst>
            </a:custGeom>
            <a:ln w="38100">
              <a:solidFill>
                <a:srgbClr val="000000"/>
              </a:solidFill>
            </a:ln>
          </p:spPr>
          <p:txBody>
            <a:bodyPr wrap="square" lIns="0" tIns="0" rIns="0" bIns="0" rtlCol="0"/>
            <a:lstStyle/>
            <a:p>
              <a:endParaRPr/>
            </a:p>
          </p:txBody>
        </p:sp>
        <p:pic>
          <p:nvPicPr>
            <p:cNvPr id="20" name="object 20"/>
            <p:cNvPicPr/>
            <p:nvPr/>
          </p:nvPicPr>
          <p:blipFill>
            <a:blip r:embed="rId6" cstate="print"/>
            <a:stretch>
              <a:fillRect/>
            </a:stretch>
          </p:blipFill>
          <p:spPr>
            <a:xfrm>
              <a:off x="6029325" y="1695323"/>
              <a:ext cx="147637" cy="2719451"/>
            </a:xfrm>
            <a:prstGeom prst="rect">
              <a:avLst/>
            </a:prstGeom>
          </p:spPr>
        </p:pic>
        <p:sp>
          <p:nvSpPr>
            <p:cNvPr id="21" name="object 21"/>
            <p:cNvSpPr/>
            <p:nvPr/>
          </p:nvSpPr>
          <p:spPr>
            <a:xfrm>
              <a:off x="6105525" y="1733550"/>
              <a:ext cx="0" cy="2586990"/>
            </a:xfrm>
            <a:custGeom>
              <a:avLst/>
              <a:gdLst/>
              <a:ahLst/>
              <a:cxnLst/>
              <a:rect l="l" t="t" r="r" b="b"/>
              <a:pathLst>
                <a:path h="2586990">
                  <a:moveTo>
                    <a:pt x="0" y="1952625"/>
                  </a:moveTo>
                  <a:lnTo>
                    <a:pt x="0" y="2586482"/>
                  </a:lnTo>
                </a:path>
                <a:path h="2586990">
                  <a:moveTo>
                    <a:pt x="0" y="0"/>
                  </a:moveTo>
                  <a:lnTo>
                    <a:pt x="0" y="1438275"/>
                  </a:lnTo>
                </a:path>
              </a:pathLst>
            </a:custGeom>
            <a:ln w="38100">
              <a:solidFill>
                <a:srgbClr val="000000"/>
              </a:solidFill>
              <a:prstDash val="sysDash"/>
            </a:ln>
          </p:spPr>
          <p:txBody>
            <a:bodyPr wrap="square" lIns="0" tIns="0" rIns="0" bIns="0" rtlCol="0"/>
            <a:lstStyle/>
            <a:p>
              <a:endParaRPr/>
            </a:p>
          </p:txBody>
        </p:sp>
        <p:sp>
          <p:nvSpPr>
            <p:cNvPr id="22" name="object 22"/>
            <p:cNvSpPr/>
            <p:nvPr/>
          </p:nvSpPr>
          <p:spPr>
            <a:xfrm>
              <a:off x="4076700" y="4211066"/>
              <a:ext cx="4023360" cy="192405"/>
            </a:xfrm>
            <a:custGeom>
              <a:avLst/>
              <a:gdLst/>
              <a:ahLst/>
              <a:cxnLst/>
              <a:rect l="l" t="t" r="r" b="b"/>
              <a:pathLst>
                <a:path w="4023359" h="192404">
                  <a:moveTo>
                    <a:pt x="170941" y="20446"/>
                  </a:moveTo>
                  <a:lnTo>
                    <a:pt x="0" y="107187"/>
                  </a:lnTo>
                  <a:lnTo>
                    <a:pt x="171958" y="191896"/>
                  </a:lnTo>
                  <a:lnTo>
                    <a:pt x="171620" y="135000"/>
                  </a:lnTo>
                  <a:lnTo>
                    <a:pt x="143001" y="135000"/>
                  </a:lnTo>
                  <a:lnTo>
                    <a:pt x="142878" y="107187"/>
                  </a:lnTo>
                  <a:lnTo>
                    <a:pt x="142778" y="84708"/>
                  </a:lnTo>
                  <a:lnTo>
                    <a:pt x="142748" y="77850"/>
                  </a:lnTo>
                  <a:lnTo>
                    <a:pt x="171281" y="77691"/>
                  </a:lnTo>
                  <a:lnTo>
                    <a:pt x="170941" y="20446"/>
                  </a:lnTo>
                  <a:close/>
                </a:path>
                <a:path w="4023359" h="192404">
                  <a:moveTo>
                    <a:pt x="3966900" y="56895"/>
                  </a:moveTo>
                  <a:lnTo>
                    <a:pt x="3880357" y="56895"/>
                  </a:lnTo>
                  <a:lnTo>
                    <a:pt x="3880481" y="84708"/>
                  </a:lnTo>
                  <a:lnTo>
                    <a:pt x="3880581" y="107187"/>
                  </a:lnTo>
                  <a:lnTo>
                    <a:pt x="3880611" y="114045"/>
                  </a:lnTo>
                  <a:lnTo>
                    <a:pt x="3852078" y="114205"/>
                  </a:lnTo>
                  <a:lnTo>
                    <a:pt x="3852418" y="171449"/>
                  </a:lnTo>
                  <a:lnTo>
                    <a:pt x="4023359" y="84708"/>
                  </a:lnTo>
                  <a:lnTo>
                    <a:pt x="3966900" y="56895"/>
                  </a:lnTo>
                  <a:close/>
                </a:path>
                <a:path w="4023359" h="192404">
                  <a:moveTo>
                    <a:pt x="171281" y="77691"/>
                  </a:moveTo>
                  <a:lnTo>
                    <a:pt x="142748" y="77850"/>
                  </a:lnTo>
                  <a:lnTo>
                    <a:pt x="142778" y="84708"/>
                  </a:lnTo>
                  <a:lnTo>
                    <a:pt x="142878" y="107187"/>
                  </a:lnTo>
                  <a:lnTo>
                    <a:pt x="143001" y="135000"/>
                  </a:lnTo>
                  <a:lnTo>
                    <a:pt x="171619" y="134840"/>
                  </a:lnTo>
                  <a:lnTo>
                    <a:pt x="171322" y="84708"/>
                  </a:lnTo>
                  <a:lnTo>
                    <a:pt x="171281" y="77691"/>
                  </a:lnTo>
                  <a:close/>
                </a:path>
                <a:path w="4023359" h="192404">
                  <a:moveTo>
                    <a:pt x="171619" y="134840"/>
                  </a:moveTo>
                  <a:lnTo>
                    <a:pt x="143001" y="135000"/>
                  </a:lnTo>
                  <a:lnTo>
                    <a:pt x="171620" y="135000"/>
                  </a:lnTo>
                  <a:lnTo>
                    <a:pt x="171619" y="134840"/>
                  </a:lnTo>
                  <a:close/>
                </a:path>
                <a:path w="4023359" h="192404">
                  <a:moveTo>
                    <a:pt x="3851740" y="57056"/>
                  </a:moveTo>
                  <a:lnTo>
                    <a:pt x="171281" y="77691"/>
                  </a:lnTo>
                  <a:lnTo>
                    <a:pt x="171456" y="107187"/>
                  </a:lnTo>
                  <a:lnTo>
                    <a:pt x="171496" y="114045"/>
                  </a:lnTo>
                  <a:lnTo>
                    <a:pt x="171619" y="134840"/>
                  </a:lnTo>
                  <a:lnTo>
                    <a:pt x="3852078" y="114205"/>
                  </a:lnTo>
                  <a:lnTo>
                    <a:pt x="3851903" y="84708"/>
                  </a:lnTo>
                  <a:lnTo>
                    <a:pt x="3851862" y="77691"/>
                  </a:lnTo>
                  <a:lnTo>
                    <a:pt x="3851740" y="57056"/>
                  </a:lnTo>
                  <a:close/>
                </a:path>
                <a:path w="4023359" h="192404">
                  <a:moveTo>
                    <a:pt x="3880357" y="56895"/>
                  </a:moveTo>
                  <a:lnTo>
                    <a:pt x="3851740" y="57056"/>
                  </a:lnTo>
                  <a:lnTo>
                    <a:pt x="3852037" y="107187"/>
                  </a:lnTo>
                  <a:lnTo>
                    <a:pt x="3852078" y="114205"/>
                  </a:lnTo>
                  <a:lnTo>
                    <a:pt x="3880611" y="114045"/>
                  </a:lnTo>
                  <a:lnTo>
                    <a:pt x="3880581" y="107187"/>
                  </a:lnTo>
                  <a:lnTo>
                    <a:pt x="3880481" y="84708"/>
                  </a:lnTo>
                  <a:lnTo>
                    <a:pt x="3880357" y="56895"/>
                  </a:lnTo>
                  <a:close/>
                </a:path>
                <a:path w="4023359" h="192404">
                  <a:moveTo>
                    <a:pt x="3851402" y="0"/>
                  </a:moveTo>
                  <a:lnTo>
                    <a:pt x="3851739" y="56895"/>
                  </a:lnTo>
                  <a:lnTo>
                    <a:pt x="3851740" y="57056"/>
                  </a:lnTo>
                  <a:lnTo>
                    <a:pt x="3966900" y="56895"/>
                  </a:lnTo>
                  <a:lnTo>
                    <a:pt x="3851402" y="0"/>
                  </a:lnTo>
                  <a:close/>
                </a:path>
              </a:pathLst>
            </a:custGeom>
            <a:solidFill>
              <a:srgbClr val="000000"/>
            </a:solidFill>
          </p:spPr>
          <p:txBody>
            <a:bodyPr wrap="square" lIns="0" tIns="0" rIns="0" bIns="0" rtlCol="0"/>
            <a:lstStyle/>
            <a:p>
              <a:endParaRPr/>
            </a:p>
          </p:txBody>
        </p:sp>
        <p:pic>
          <p:nvPicPr>
            <p:cNvPr id="23" name="object 23"/>
            <p:cNvPicPr/>
            <p:nvPr/>
          </p:nvPicPr>
          <p:blipFill>
            <a:blip r:embed="rId7" cstate="print"/>
            <a:stretch>
              <a:fillRect/>
            </a:stretch>
          </p:blipFill>
          <p:spPr>
            <a:xfrm>
              <a:off x="7877175" y="3857561"/>
              <a:ext cx="4310126" cy="2462276"/>
            </a:xfrm>
            <a:prstGeom prst="rect">
              <a:avLst/>
            </a:prstGeom>
          </p:spPr>
        </p:pic>
        <p:pic>
          <p:nvPicPr>
            <p:cNvPr id="24" name="object 24"/>
            <p:cNvPicPr/>
            <p:nvPr/>
          </p:nvPicPr>
          <p:blipFill>
            <a:blip r:embed="rId8" cstate="print"/>
            <a:stretch>
              <a:fillRect/>
            </a:stretch>
          </p:blipFill>
          <p:spPr>
            <a:xfrm>
              <a:off x="9553575" y="4048061"/>
              <a:ext cx="2014601" cy="1681226"/>
            </a:xfrm>
            <a:prstGeom prst="rect">
              <a:avLst/>
            </a:prstGeom>
          </p:spPr>
        </p:pic>
        <p:sp>
          <p:nvSpPr>
            <p:cNvPr id="25" name="object 25"/>
            <p:cNvSpPr/>
            <p:nvPr/>
          </p:nvSpPr>
          <p:spPr>
            <a:xfrm>
              <a:off x="9175224" y="3906893"/>
              <a:ext cx="2947035" cy="1972945"/>
            </a:xfrm>
            <a:custGeom>
              <a:avLst/>
              <a:gdLst/>
              <a:ahLst/>
              <a:cxnLst/>
              <a:rect l="l" t="t" r="r" b="b"/>
              <a:pathLst>
                <a:path w="2947034" h="1972945">
                  <a:moveTo>
                    <a:pt x="1793811" y="0"/>
                  </a:moveTo>
                  <a:lnTo>
                    <a:pt x="1748137" y="3871"/>
                  </a:lnTo>
                  <a:lnTo>
                    <a:pt x="1703850" y="14025"/>
                  </a:lnTo>
                  <a:lnTo>
                    <a:pt x="1661772" y="30210"/>
                  </a:lnTo>
                  <a:lnTo>
                    <a:pt x="1622727" y="52176"/>
                  </a:lnTo>
                  <a:lnTo>
                    <a:pt x="1587538" y="79671"/>
                  </a:lnTo>
                  <a:lnTo>
                    <a:pt x="1557027" y="112446"/>
                  </a:lnTo>
                  <a:lnTo>
                    <a:pt x="1532019" y="150249"/>
                  </a:lnTo>
                  <a:lnTo>
                    <a:pt x="1512625" y="134042"/>
                  </a:lnTo>
                  <a:lnTo>
                    <a:pt x="1470314" y="105725"/>
                  </a:lnTo>
                  <a:lnTo>
                    <a:pt x="1402478" y="75283"/>
                  </a:lnTo>
                  <a:lnTo>
                    <a:pt x="1356195" y="62813"/>
                  </a:lnTo>
                  <a:lnTo>
                    <a:pt x="1309300" y="56159"/>
                  </a:lnTo>
                  <a:lnTo>
                    <a:pt x="1262379" y="55158"/>
                  </a:lnTo>
                  <a:lnTo>
                    <a:pt x="1216016" y="59647"/>
                  </a:lnTo>
                  <a:lnTo>
                    <a:pt x="1170799" y="69461"/>
                  </a:lnTo>
                  <a:lnTo>
                    <a:pt x="1127312" y="84437"/>
                  </a:lnTo>
                  <a:lnTo>
                    <a:pt x="1086140" y="104411"/>
                  </a:lnTo>
                  <a:lnTo>
                    <a:pt x="1047871" y="129220"/>
                  </a:lnTo>
                  <a:lnTo>
                    <a:pt x="1013088" y="158700"/>
                  </a:lnTo>
                  <a:lnTo>
                    <a:pt x="982379" y="192688"/>
                  </a:lnTo>
                  <a:lnTo>
                    <a:pt x="956328" y="231021"/>
                  </a:lnTo>
                  <a:lnTo>
                    <a:pt x="910716" y="209667"/>
                  </a:lnTo>
                  <a:lnTo>
                    <a:pt x="863091" y="193160"/>
                  </a:lnTo>
                  <a:lnTo>
                    <a:pt x="813913" y="181586"/>
                  </a:lnTo>
                  <a:lnTo>
                    <a:pt x="763645" y="175028"/>
                  </a:lnTo>
                  <a:lnTo>
                    <a:pt x="712749" y="173571"/>
                  </a:lnTo>
                  <a:lnTo>
                    <a:pt x="661688" y="177300"/>
                  </a:lnTo>
                  <a:lnTo>
                    <a:pt x="612389" y="185901"/>
                  </a:lnTo>
                  <a:lnTo>
                    <a:pt x="565339" y="199017"/>
                  </a:lnTo>
                  <a:lnTo>
                    <a:pt x="520780" y="216361"/>
                  </a:lnTo>
                  <a:lnTo>
                    <a:pt x="478950" y="237643"/>
                  </a:lnTo>
                  <a:lnTo>
                    <a:pt x="440091" y="262578"/>
                  </a:lnTo>
                  <a:lnTo>
                    <a:pt x="404444" y="290876"/>
                  </a:lnTo>
                  <a:lnTo>
                    <a:pt x="372250" y="322251"/>
                  </a:lnTo>
                  <a:lnTo>
                    <a:pt x="343748" y="356415"/>
                  </a:lnTo>
                  <a:lnTo>
                    <a:pt x="319181" y="393080"/>
                  </a:lnTo>
                  <a:lnTo>
                    <a:pt x="298787" y="431958"/>
                  </a:lnTo>
                  <a:lnTo>
                    <a:pt x="282809" y="472762"/>
                  </a:lnTo>
                  <a:lnTo>
                    <a:pt x="271487" y="515205"/>
                  </a:lnTo>
                  <a:lnTo>
                    <a:pt x="265061" y="558998"/>
                  </a:lnTo>
                  <a:lnTo>
                    <a:pt x="263772" y="603854"/>
                  </a:lnTo>
                  <a:lnTo>
                    <a:pt x="267861" y="649486"/>
                  </a:lnTo>
                  <a:lnTo>
                    <a:pt x="265321" y="655582"/>
                  </a:lnTo>
                  <a:lnTo>
                    <a:pt x="219370" y="663323"/>
                  </a:lnTo>
                  <a:lnTo>
                    <a:pt x="175847" y="677378"/>
                  </a:lnTo>
                  <a:lnTo>
                    <a:pt x="135463" y="697333"/>
                  </a:lnTo>
                  <a:lnTo>
                    <a:pt x="98932" y="722769"/>
                  </a:lnTo>
                  <a:lnTo>
                    <a:pt x="66965" y="753272"/>
                  </a:lnTo>
                  <a:lnTo>
                    <a:pt x="40277" y="788424"/>
                  </a:lnTo>
                  <a:lnTo>
                    <a:pt x="19339" y="828191"/>
                  </a:lnTo>
                  <a:lnTo>
                    <a:pt x="5986" y="869410"/>
                  </a:lnTo>
                  <a:lnTo>
                    <a:pt x="0" y="911317"/>
                  </a:lnTo>
                  <a:lnTo>
                    <a:pt x="1163" y="953146"/>
                  </a:lnTo>
                  <a:lnTo>
                    <a:pt x="9257" y="994132"/>
                  </a:lnTo>
                  <a:lnTo>
                    <a:pt x="24064" y="1033510"/>
                  </a:lnTo>
                  <a:lnTo>
                    <a:pt x="45367" y="1070516"/>
                  </a:lnTo>
                  <a:lnTo>
                    <a:pt x="72947" y="1104383"/>
                  </a:lnTo>
                  <a:lnTo>
                    <a:pt x="106587" y="1134348"/>
                  </a:lnTo>
                  <a:lnTo>
                    <a:pt x="146068" y="1159645"/>
                  </a:lnTo>
                  <a:lnTo>
                    <a:pt x="114048" y="1196815"/>
                  </a:lnTo>
                  <a:lnTo>
                    <a:pt x="89862" y="1238009"/>
                  </a:lnTo>
                  <a:lnTo>
                    <a:pt x="73876" y="1282220"/>
                  </a:lnTo>
                  <a:lnTo>
                    <a:pt x="66454" y="1328443"/>
                  </a:lnTo>
                  <a:lnTo>
                    <a:pt x="67963" y="1375672"/>
                  </a:lnTo>
                  <a:lnTo>
                    <a:pt x="77455" y="1418785"/>
                  </a:lnTo>
                  <a:lnTo>
                    <a:pt x="93972" y="1458875"/>
                  </a:lnTo>
                  <a:lnTo>
                    <a:pt x="116837" y="1495457"/>
                  </a:lnTo>
                  <a:lnTo>
                    <a:pt x="145372" y="1528045"/>
                  </a:lnTo>
                  <a:lnTo>
                    <a:pt x="178897" y="1556154"/>
                  </a:lnTo>
                  <a:lnTo>
                    <a:pt x="216735" y="1579299"/>
                  </a:lnTo>
                  <a:lnTo>
                    <a:pt x="258209" y="1596994"/>
                  </a:lnTo>
                  <a:lnTo>
                    <a:pt x="302638" y="1608754"/>
                  </a:lnTo>
                  <a:lnTo>
                    <a:pt x="349346" y="1614093"/>
                  </a:lnTo>
                  <a:lnTo>
                    <a:pt x="397655" y="1612527"/>
                  </a:lnTo>
                  <a:lnTo>
                    <a:pt x="403116" y="1621163"/>
                  </a:lnTo>
                  <a:lnTo>
                    <a:pt x="431288" y="1659740"/>
                  </a:lnTo>
                  <a:lnTo>
                    <a:pt x="462758" y="1695050"/>
                  </a:lnTo>
                  <a:lnTo>
                    <a:pt x="497222" y="1727023"/>
                  </a:lnTo>
                  <a:lnTo>
                    <a:pt x="534379" y="1755589"/>
                  </a:lnTo>
                  <a:lnTo>
                    <a:pt x="573927" y="1780681"/>
                  </a:lnTo>
                  <a:lnTo>
                    <a:pt x="615563" y="1802229"/>
                  </a:lnTo>
                  <a:lnTo>
                    <a:pt x="658985" y="1820164"/>
                  </a:lnTo>
                  <a:lnTo>
                    <a:pt x="703891" y="1834418"/>
                  </a:lnTo>
                  <a:lnTo>
                    <a:pt x="749980" y="1844920"/>
                  </a:lnTo>
                  <a:lnTo>
                    <a:pt x="796948" y="1851603"/>
                  </a:lnTo>
                  <a:lnTo>
                    <a:pt x="844494" y="1854398"/>
                  </a:lnTo>
                  <a:lnTo>
                    <a:pt x="892316" y="1853234"/>
                  </a:lnTo>
                  <a:lnTo>
                    <a:pt x="940111" y="1848044"/>
                  </a:lnTo>
                  <a:lnTo>
                    <a:pt x="987577" y="1838759"/>
                  </a:lnTo>
                  <a:lnTo>
                    <a:pt x="1034413" y="1825309"/>
                  </a:lnTo>
                  <a:lnTo>
                    <a:pt x="1080316" y="1807626"/>
                  </a:lnTo>
                  <a:lnTo>
                    <a:pt x="1124984" y="1785640"/>
                  </a:lnTo>
                  <a:lnTo>
                    <a:pt x="1156908" y="1824283"/>
                  </a:lnTo>
                  <a:lnTo>
                    <a:pt x="1193220" y="1859097"/>
                  </a:lnTo>
                  <a:lnTo>
                    <a:pt x="1233505" y="1889802"/>
                  </a:lnTo>
                  <a:lnTo>
                    <a:pt x="1277346" y="1916115"/>
                  </a:lnTo>
                  <a:lnTo>
                    <a:pt x="1324326" y="1937754"/>
                  </a:lnTo>
                  <a:lnTo>
                    <a:pt x="1374031" y="1954436"/>
                  </a:lnTo>
                  <a:lnTo>
                    <a:pt x="1422794" y="1965354"/>
                  </a:lnTo>
                  <a:lnTo>
                    <a:pt x="1471571" y="1971297"/>
                  </a:lnTo>
                  <a:lnTo>
                    <a:pt x="1520010" y="1972436"/>
                  </a:lnTo>
                  <a:lnTo>
                    <a:pt x="1567763" y="1968944"/>
                  </a:lnTo>
                  <a:lnTo>
                    <a:pt x="1614479" y="1960990"/>
                  </a:lnTo>
                  <a:lnTo>
                    <a:pt x="1659809" y="1948746"/>
                  </a:lnTo>
                  <a:lnTo>
                    <a:pt x="1703403" y="1932384"/>
                  </a:lnTo>
                  <a:lnTo>
                    <a:pt x="1744911" y="1912073"/>
                  </a:lnTo>
                  <a:lnTo>
                    <a:pt x="1783983" y="1887986"/>
                  </a:lnTo>
                  <a:lnTo>
                    <a:pt x="1820271" y="1860294"/>
                  </a:lnTo>
                  <a:lnTo>
                    <a:pt x="1853423" y="1829167"/>
                  </a:lnTo>
                  <a:lnTo>
                    <a:pt x="1883091" y="1794778"/>
                  </a:lnTo>
                  <a:lnTo>
                    <a:pt x="1908925" y="1757296"/>
                  </a:lnTo>
                  <a:lnTo>
                    <a:pt x="1930574" y="1716893"/>
                  </a:lnTo>
                  <a:lnTo>
                    <a:pt x="1947690" y="1673741"/>
                  </a:lnTo>
                  <a:lnTo>
                    <a:pt x="1995567" y="1696997"/>
                  </a:lnTo>
                  <a:lnTo>
                    <a:pt x="2046289" y="1713963"/>
                  </a:lnTo>
                  <a:lnTo>
                    <a:pt x="2099083" y="1724445"/>
                  </a:lnTo>
                  <a:lnTo>
                    <a:pt x="2153176" y="1728249"/>
                  </a:lnTo>
                  <a:lnTo>
                    <a:pt x="2202641" y="1725812"/>
                  </a:lnTo>
                  <a:lnTo>
                    <a:pt x="2250323" y="1717991"/>
                  </a:lnTo>
                  <a:lnTo>
                    <a:pt x="2295847" y="1705119"/>
                  </a:lnTo>
                  <a:lnTo>
                    <a:pt x="2338842" y="1687531"/>
                  </a:lnTo>
                  <a:lnTo>
                    <a:pt x="2378934" y="1665561"/>
                  </a:lnTo>
                  <a:lnTo>
                    <a:pt x="2415750" y="1639543"/>
                  </a:lnTo>
                  <a:lnTo>
                    <a:pt x="2448918" y="1609810"/>
                  </a:lnTo>
                  <a:lnTo>
                    <a:pt x="2478065" y="1576697"/>
                  </a:lnTo>
                  <a:lnTo>
                    <a:pt x="2502818" y="1540538"/>
                  </a:lnTo>
                  <a:lnTo>
                    <a:pt x="2522804" y="1501666"/>
                  </a:lnTo>
                  <a:lnTo>
                    <a:pt x="2537650" y="1460416"/>
                  </a:lnTo>
                  <a:lnTo>
                    <a:pt x="2546984" y="1417121"/>
                  </a:lnTo>
                  <a:lnTo>
                    <a:pt x="2550432" y="1372116"/>
                  </a:lnTo>
                  <a:lnTo>
                    <a:pt x="2597025" y="1363771"/>
                  </a:lnTo>
                  <a:lnTo>
                    <a:pt x="2642247" y="1351172"/>
                  </a:lnTo>
                  <a:lnTo>
                    <a:pt x="2685763" y="1334451"/>
                  </a:lnTo>
                  <a:lnTo>
                    <a:pt x="2727236" y="1313744"/>
                  </a:lnTo>
                  <a:lnTo>
                    <a:pt x="2766332" y="1289185"/>
                  </a:lnTo>
                  <a:lnTo>
                    <a:pt x="2804570" y="1259313"/>
                  </a:lnTo>
                  <a:lnTo>
                    <a:pt x="2838378" y="1226530"/>
                  </a:lnTo>
                  <a:lnTo>
                    <a:pt x="2867704" y="1191195"/>
                  </a:lnTo>
                  <a:lnTo>
                    <a:pt x="2892496" y="1153669"/>
                  </a:lnTo>
                  <a:lnTo>
                    <a:pt x="2912701" y="1114310"/>
                  </a:lnTo>
                  <a:lnTo>
                    <a:pt x="2928270" y="1073480"/>
                  </a:lnTo>
                  <a:lnTo>
                    <a:pt x="2939149" y="1031537"/>
                  </a:lnTo>
                  <a:lnTo>
                    <a:pt x="2945287" y="988842"/>
                  </a:lnTo>
                  <a:lnTo>
                    <a:pt x="2946633" y="945754"/>
                  </a:lnTo>
                  <a:lnTo>
                    <a:pt x="2943134" y="902634"/>
                  </a:lnTo>
                  <a:lnTo>
                    <a:pt x="2934740" y="859841"/>
                  </a:lnTo>
                  <a:lnTo>
                    <a:pt x="2921398" y="817736"/>
                  </a:lnTo>
                  <a:lnTo>
                    <a:pt x="2903056" y="776678"/>
                  </a:lnTo>
                  <a:lnTo>
                    <a:pt x="2879663" y="737027"/>
                  </a:lnTo>
                  <a:lnTo>
                    <a:pt x="2851168" y="699143"/>
                  </a:lnTo>
                  <a:lnTo>
                    <a:pt x="2855982" y="688478"/>
                  </a:lnTo>
                  <a:lnTo>
                    <a:pt x="2877555" y="611321"/>
                  </a:lnTo>
                  <a:lnTo>
                    <a:pt x="2880656" y="567317"/>
                  </a:lnTo>
                  <a:lnTo>
                    <a:pt x="2877411" y="524055"/>
                  </a:lnTo>
                  <a:lnTo>
                    <a:pt x="2868124" y="482020"/>
                  </a:lnTo>
                  <a:lnTo>
                    <a:pt x="2853100" y="441695"/>
                  </a:lnTo>
                  <a:lnTo>
                    <a:pt x="2832641" y="403566"/>
                  </a:lnTo>
                  <a:lnTo>
                    <a:pt x="2807053" y="368117"/>
                  </a:lnTo>
                  <a:lnTo>
                    <a:pt x="2776637" y="335833"/>
                  </a:lnTo>
                  <a:lnTo>
                    <a:pt x="2741699" y="307199"/>
                  </a:lnTo>
                  <a:lnTo>
                    <a:pt x="2702543" y="282698"/>
                  </a:lnTo>
                  <a:lnTo>
                    <a:pt x="2659471" y="262817"/>
                  </a:lnTo>
                  <a:lnTo>
                    <a:pt x="2612789" y="248039"/>
                  </a:lnTo>
                  <a:lnTo>
                    <a:pt x="2597773" y="197870"/>
                  </a:lnTo>
                  <a:lnTo>
                    <a:pt x="2573720" y="151106"/>
                  </a:lnTo>
                  <a:lnTo>
                    <a:pt x="2541262" y="108771"/>
                  </a:lnTo>
                  <a:lnTo>
                    <a:pt x="2501029" y="71890"/>
                  </a:lnTo>
                  <a:lnTo>
                    <a:pt x="2461399" y="45601"/>
                  </a:lnTo>
                  <a:lnTo>
                    <a:pt x="2419052" y="25371"/>
                  </a:lnTo>
                  <a:lnTo>
                    <a:pt x="2374709" y="11146"/>
                  </a:lnTo>
                  <a:lnTo>
                    <a:pt x="2329092" y="2868"/>
                  </a:lnTo>
                  <a:lnTo>
                    <a:pt x="2282922" y="484"/>
                  </a:lnTo>
                  <a:lnTo>
                    <a:pt x="2236921" y="3936"/>
                  </a:lnTo>
                  <a:lnTo>
                    <a:pt x="2191809" y="13171"/>
                  </a:lnTo>
                  <a:lnTo>
                    <a:pt x="2148308" y="28131"/>
                  </a:lnTo>
                  <a:lnTo>
                    <a:pt x="2107139" y="48762"/>
                  </a:lnTo>
                  <a:lnTo>
                    <a:pt x="2069024" y="75009"/>
                  </a:lnTo>
                  <a:lnTo>
                    <a:pt x="2034685" y="106815"/>
                  </a:lnTo>
                  <a:lnTo>
                    <a:pt x="2012561" y="83268"/>
                  </a:lnTo>
                  <a:lnTo>
                    <a:pt x="1960407" y="43985"/>
                  </a:lnTo>
                  <a:lnTo>
                    <a:pt x="1886028" y="12104"/>
                  </a:lnTo>
                  <a:lnTo>
                    <a:pt x="1840049" y="2660"/>
                  </a:lnTo>
                  <a:lnTo>
                    <a:pt x="1793811" y="0"/>
                  </a:lnTo>
                  <a:close/>
                </a:path>
              </a:pathLst>
            </a:custGeom>
            <a:solidFill>
              <a:srgbClr val="4F81BC"/>
            </a:solidFill>
          </p:spPr>
          <p:txBody>
            <a:bodyPr wrap="square" lIns="0" tIns="0" rIns="0" bIns="0" rtlCol="0"/>
            <a:lstStyle/>
            <a:p>
              <a:endParaRPr/>
            </a:p>
          </p:txBody>
        </p:sp>
        <p:pic>
          <p:nvPicPr>
            <p:cNvPr id="26" name="object 26"/>
            <p:cNvPicPr/>
            <p:nvPr/>
          </p:nvPicPr>
          <p:blipFill>
            <a:blip r:embed="rId9" cstate="print"/>
            <a:stretch>
              <a:fillRect/>
            </a:stretch>
          </p:blipFill>
          <p:spPr>
            <a:xfrm>
              <a:off x="7950961" y="6115900"/>
              <a:ext cx="109601" cy="109537"/>
            </a:xfrm>
            <a:prstGeom prst="rect">
              <a:avLst/>
            </a:prstGeom>
          </p:spPr>
        </p:pic>
        <p:pic>
          <p:nvPicPr>
            <p:cNvPr id="27" name="object 27"/>
            <p:cNvPicPr/>
            <p:nvPr/>
          </p:nvPicPr>
          <p:blipFill>
            <a:blip r:embed="rId10" cstate="print"/>
            <a:stretch>
              <a:fillRect/>
            </a:stretch>
          </p:blipFill>
          <p:spPr>
            <a:xfrm>
              <a:off x="8347328" y="5841923"/>
              <a:ext cx="219075" cy="219075"/>
            </a:xfrm>
            <a:prstGeom prst="rect">
              <a:avLst/>
            </a:prstGeom>
          </p:spPr>
        </p:pic>
        <p:sp>
          <p:nvSpPr>
            <p:cNvPr id="28" name="object 28"/>
            <p:cNvSpPr/>
            <p:nvPr/>
          </p:nvSpPr>
          <p:spPr>
            <a:xfrm>
              <a:off x="8842247" y="5520055"/>
              <a:ext cx="328930" cy="328930"/>
            </a:xfrm>
            <a:custGeom>
              <a:avLst/>
              <a:gdLst/>
              <a:ahLst/>
              <a:cxnLst/>
              <a:rect l="l" t="t" r="r" b="b"/>
              <a:pathLst>
                <a:path w="328929" h="328929">
                  <a:moveTo>
                    <a:pt x="164337" y="0"/>
                  </a:moveTo>
                  <a:lnTo>
                    <a:pt x="120635" y="5869"/>
                  </a:lnTo>
                  <a:lnTo>
                    <a:pt x="81374" y="22435"/>
                  </a:lnTo>
                  <a:lnTo>
                    <a:pt x="48117" y="48129"/>
                  </a:lnTo>
                  <a:lnTo>
                    <a:pt x="22427" y="81387"/>
                  </a:lnTo>
                  <a:lnTo>
                    <a:pt x="5867" y="120641"/>
                  </a:lnTo>
                  <a:lnTo>
                    <a:pt x="0" y="164325"/>
                  </a:lnTo>
                  <a:lnTo>
                    <a:pt x="5867" y="208003"/>
                  </a:lnTo>
                  <a:lnTo>
                    <a:pt x="22427" y="247251"/>
                  </a:lnTo>
                  <a:lnTo>
                    <a:pt x="48117" y="280503"/>
                  </a:lnTo>
                  <a:lnTo>
                    <a:pt x="81374" y="306193"/>
                  </a:lnTo>
                  <a:lnTo>
                    <a:pt x="120635" y="322756"/>
                  </a:lnTo>
                  <a:lnTo>
                    <a:pt x="164337" y="328625"/>
                  </a:lnTo>
                  <a:lnTo>
                    <a:pt x="207996" y="322756"/>
                  </a:lnTo>
                  <a:lnTo>
                    <a:pt x="247245" y="306193"/>
                  </a:lnTo>
                  <a:lnTo>
                    <a:pt x="280511" y="280503"/>
                  </a:lnTo>
                  <a:lnTo>
                    <a:pt x="306220" y="247251"/>
                  </a:lnTo>
                  <a:lnTo>
                    <a:pt x="322799" y="208003"/>
                  </a:lnTo>
                  <a:lnTo>
                    <a:pt x="328675" y="164325"/>
                  </a:lnTo>
                  <a:lnTo>
                    <a:pt x="322799" y="120641"/>
                  </a:lnTo>
                  <a:lnTo>
                    <a:pt x="306220" y="81387"/>
                  </a:lnTo>
                  <a:lnTo>
                    <a:pt x="280511" y="48129"/>
                  </a:lnTo>
                  <a:lnTo>
                    <a:pt x="247245" y="22435"/>
                  </a:lnTo>
                  <a:lnTo>
                    <a:pt x="207996" y="5869"/>
                  </a:lnTo>
                  <a:lnTo>
                    <a:pt x="164337" y="0"/>
                  </a:lnTo>
                  <a:close/>
                </a:path>
              </a:pathLst>
            </a:custGeom>
            <a:solidFill>
              <a:srgbClr val="4F81BC"/>
            </a:solidFill>
          </p:spPr>
          <p:txBody>
            <a:bodyPr wrap="square" lIns="0" tIns="0" rIns="0" bIns="0" rtlCol="0"/>
            <a:lstStyle/>
            <a:p>
              <a:endParaRPr/>
            </a:p>
          </p:txBody>
        </p:sp>
        <p:sp>
          <p:nvSpPr>
            <p:cNvPr id="29" name="object 29"/>
            <p:cNvSpPr/>
            <p:nvPr/>
          </p:nvSpPr>
          <p:spPr>
            <a:xfrm>
              <a:off x="9175224" y="3906893"/>
              <a:ext cx="2947035" cy="1972945"/>
            </a:xfrm>
            <a:custGeom>
              <a:avLst/>
              <a:gdLst/>
              <a:ahLst/>
              <a:cxnLst/>
              <a:rect l="l" t="t" r="r" b="b"/>
              <a:pathLst>
                <a:path w="2947034" h="1972945">
                  <a:moveTo>
                    <a:pt x="267861" y="649486"/>
                  </a:moveTo>
                  <a:lnTo>
                    <a:pt x="263772" y="603854"/>
                  </a:lnTo>
                  <a:lnTo>
                    <a:pt x="265061" y="558998"/>
                  </a:lnTo>
                  <a:lnTo>
                    <a:pt x="271487" y="515205"/>
                  </a:lnTo>
                  <a:lnTo>
                    <a:pt x="282809" y="472762"/>
                  </a:lnTo>
                  <a:lnTo>
                    <a:pt x="298787" y="431958"/>
                  </a:lnTo>
                  <a:lnTo>
                    <a:pt x="319181" y="393080"/>
                  </a:lnTo>
                  <a:lnTo>
                    <a:pt x="343748" y="356415"/>
                  </a:lnTo>
                  <a:lnTo>
                    <a:pt x="372250" y="322251"/>
                  </a:lnTo>
                  <a:lnTo>
                    <a:pt x="404444" y="290876"/>
                  </a:lnTo>
                  <a:lnTo>
                    <a:pt x="440091" y="262578"/>
                  </a:lnTo>
                  <a:lnTo>
                    <a:pt x="478950" y="237643"/>
                  </a:lnTo>
                  <a:lnTo>
                    <a:pt x="520780" y="216361"/>
                  </a:lnTo>
                  <a:lnTo>
                    <a:pt x="565339" y="199017"/>
                  </a:lnTo>
                  <a:lnTo>
                    <a:pt x="612389" y="185901"/>
                  </a:lnTo>
                  <a:lnTo>
                    <a:pt x="661688" y="177300"/>
                  </a:lnTo>
                  <a:lnTo>
                    <a:pt x="712749" y="173571"/>
                  </a:lnTo>
                  <a:lnTo>
                    <a:pt x="763645" y="175028"/>
                  </a:lnTo>
                  <a:lnTo>
                    <a:pt x="813913" y="181586"/>
                  </a:lnTo>
                  <a:lnTo>
                    <a:pt x="863091" y="193160"/>
                  </a:lnTo>
                  <a:lnTo>
                    <a:pt x="910716" y="209667"/>
                  </a:lnTo>
                  <a:lnTo>
                    <a:pt x="956328" y="231021"/>
                  </a:lnTo>
                  <a:lnTo>
                    <a:pt x="982379" y="192688"/>
                  </a:lnTo>
                  <a:lnTo>
                    <a:pt x="1013088" y="158700"/>
                  </a:lnTo>
                  <a:lnTo>
                    <a:pt x="1047871" y="129220"/>
                  </a:lnTo>
                  <a:lnTo>
                    <a:pt x="1086140" y="104411"/>
                  </a:lnTo>
                  <a:lnTo>
                    <a:pt x="1127312" y="84437"/>
                  </a:lnTo>
                  <a:lnTo>
                    <a:pt x="1170799" y="69461"/>
                  </a:lnTo>
                  <a:lnTo>
                    <a:pt x="1216016" y="59647"/>
                  </a:lnTo>
                  <a:lnTo>
                    <a:pt x="1262379" y="55158"/>
                  </a:lnTo>
                  <a:lnTo>
                    <a:pt x="1309300" y="56159"/>
                  </a:lnTo>
                  <a:lnTo>
                    <a:pt x="1356195" y="62813"/>
                  </a:lnTo>
                  <a:lnTo>
                    <a:pt x="1402478" y="75283"/>
                  </a:lnTo>
                  <a:lnTo>
                    <a:pt x="1447564" y="93734"/>
                  </a:lnTo>
                  <a:lnTo>
                    <a:pt x="1492029" y="119181"/>
                  </a:lnTo>
                  <a:lnTo>
                    <a:pt x="1532019" y="150249"/>
                  </a:lnTo>
                  <a:lnTo>
                    <a:pt x="1557027" y="112446"/>
                  </a:lnTo>
                  <a:lnTo>
                    <a:pt x="1587538" y="79671"/>
                  </a:lnTo>
                  <a:lnTo>
                    <a:pt x="1622727" y="52176"/>
                  </a:lnTo>
                  <a:lnTo>
                    <a:pt x="1661772" y="30210"/>
                  </a:lnTo>
                  <a:lnTo>
                    <a:pt x="1703850" y="14025"/>
                  </a:lnTo>
                  <a:lnTo>
                    <a:pt x="1748137" y="3871"/>
                  </a:lnTo>
                  <a:lnTo>
                    <a:pt x="1793811" y="0"/>
                  </a:lnTo>
                  <a:lnTo>
                    <a:pt x="1840049" y="2660"/>
                  </a:lnTo>
                  <a:lnTo>
                    <a:pt x="1886028" y="12104"/>
                  </a:lnTo>
                  <a:lnTo>
                    <a:pt x="1930926" y="28583"/>
                  </a:lnTo>
                  <a:lnTo>
                    <a:pt x="1987710" y="62269"/>
                  </a:lnTo>
                  <a:lnTo>
                    <a:pt x="2034685" y="106815"/>
                  </a:lnTo>
                  <a:lnTo>
                    <a:pt x="2069024" y="75009"/>
                  </a:lnTo>
                  <a:lnTo>
                    <a:pt x="2107139" y="48762"/>
                  </a:lnTo>
                  <a:lnTo>
                    <a:pt x="2148308" y="28131"/>
                  </a:lnTo>
                  <a:lnTo>
                    <a:pt x="2191809" y="13171"/>
                  </a:lnTo>
                  <a:lnTo>
                    <a:pt x="2236921" y="3936"/>
                  </a:lnTo>
                  <a:lnTo>
                    <a:pt x="2282922" y="484"/>
                  </a:lnTo>
                  <a:lnTo>
                    <a:pt x="2329092" y="2868"/>
                  </a:lnTo>
                  <a:lnTo>
                    <a:pt x="2374709" y="11146"/>
                  </a:lnTo>
                  <a:lnTo>
                    <a:pt x="2419052" y="25371"/>
                  </a:lnTo>
                  <a:lnTo>
                    <a:pt x="2461399" y="45601"/>
                  </a:lnTo>
                  <a:lnTo>
                    <a:pt x="2501029" y="71890"/>
                  </a:lnTo>
                  <a:lnTo>
                    <a:pt x="2541262" y="108771"/>
                  </a:lnTo>
                  <a:lnTo>
                    <a:pt x="2573720" y="151106"/>
                  </a:lnTo>
                  <a:lnTo>
                    <a:pt x="2597773" y="197870"/>
                  </a:lnTo>
                  <a:lnTo>
                    <a:pt x="2612789" y="248039"/>
                  </a:lnTo>
                  <a:lnTo>
                    <a:pt x="2659471" y="262817"/>
                  </a:lnTo>
                  <a:lnTo>
                    <a:pt x="2702543" y="282698"/>
                  </a:lnTo>
                  <a:lnTo>
                    <a:pt x="2741699" y="307199"/>
                  </a:lnTo>
                  <a:lnTo>
                    <a:pt x="2776637" y="335833"/>
                  </a:lnTo>
                  <a:lnTo>
                    <a:pt x="2807053" y="368117"/>
                  </a:lnTo>
                  <a:lnTo>
                    <a:pt x="2832641" y="403566"/>
                  </a:lnTo>
                  <a:lnTo>
                    <a:pt x="2853100" y="441695"/>
                  </a:lnTo>
                  <a:lnTo>
                    <a:pt x="2868124" y="482020"/>
                  </a:lnTo>
                  <a:lnTo>
                    <a:pt x="2877411" y="524055"/>
                  </a:lnTo>
                  <a:lnTo>
                    <a:pt x="2880656" y="567317"/>
                  </a:lnTo>
                  <a:lnTo>
                    <a:pt x="2877555" y="611321"/>
                  </a:lnTo>
                  <a:lnTo>
                    <a:pt x="2867805" y="655582"/>
                  </a:lnTo>
                  <a:lnTo>
                    <a:pt x="2851168" y="699143"/>
                  </a:lnTo>
                  <a:lnTo>
                    <a:pt x="2879663" y="737027"/>
                  </a:lnTo>
                  <a:lnTo>
                    <a:pt x="2903056" y="776678"/>
                  </a:lnTo>
                  <a:lnTo>
                    <a:pt x="2921398" y="817736"/>
                  </a:lnTo>
                  <a:lnTo>
                    <a:pt x="2934740" y="859841"/>
                  </a:lnTo>
                  <a:lnTo>
                    <a:pt x="2943134" y="902634"/>
                  </a:lnTo>
                  <a:lnTo>
                    <a:pt x="2946633" y="945754"/>
                  </a:lnTo>
                  <a:lnTo>
                    <a:pt x="2945287" y="988842"/>
                  </a:lnTo>
                  <a:lnTo>
                    <a:pt x="2939149" y="1031537"/>
                  </a:lnTo>
                  <a:lnTo>
                    <a:pt x="2928270" y="1073480"/>
                  </a:lnTo>
                  <a:lnTo>
                    <a:pt x="2912701" y="1114310"/>
                  </a:lnTo>
                  <a:lnTo>
                    <a:pt x="2892496" y="1153669"/>
                  </a:lnTo>
                  <a:lnTo>
                    <a:pt x="2867704" y="1191195"/>
                  </a:lnTo>
                  <a:lnTo>
                    <a:pt x="2838378" y="1226530"/>
                  </a:lnTo>
                  <a:lnTo>
                    <a:pt x="2804570" y="1259313"/>
                  </a:lnTo>
                  <a:lnTo>
                    <a:pt x="2766332" y="1289185"/>
                  </a:lnTo>
                  <a:lnTo>
                    <a:pt x="2727236" y="1313744"/>
                  </a:lnTo>
                  <a:lnTo>
                    <a:pt x="2685763" y="1334451"/>
                  </a:lnTo>
                  <a:lnTo>
                    <a:pt x="2642247" y="1351172"/>
                  </a:lnTo>
                  <a:lnTo>
                    <a:pt x="2597025" y="1363771"/>
                  </a:lnTo>
                  <a:lnTo>
                    <a:pt x="2550432" y="1372116"/>
                  </a:lnTo>
                  <a:lnTo>
                    <a:pt x="2546984" y="1417121"/>
                  </a:lnTo>
                  <a:lnTo>
                    <a:pt x="2537650" y="1460416"/>
                  </a:lnTo>
                  <a:lnTo>
                    <a:pt x="2522804" y="1501666"/>
                  </a:lnTo>
                  <a:lnTo>
                    <a:pt x="2502818" y="1540538"/>
                  </a:lnTo>
                  <a:lnTo>
                    <a:pt x="2478065" y="1576697"/>
                  </a:lnTo>
                  <a:lnTo>
                    <a:pt x="2448918" y="1609810"/>
                  </a:lnTo>
                  <a:lnTo>
                    <a:pt x="2415750" y="1639543"/>
                  </a:lnTo>
                  <a:lnTo>
                    <a:pt x="2378934" y="1665561"/>
                  </a:lnTo>
                  <a:lnTo>
                    <a:pt x="2338842" y="1687531"/>
                  </a:lnTo>
                  <a:lnTo>
                    <a:pt x="2295847" y="1705119"/>
                  </a:lnTo>
                  <a:lnTo>
                    <a:pt x="2250323" y="1717991"/>
                  </a:lnTo>
                  <a:lnTo>
                    <a:pt x="2202641" y="1725812"/>
                  </a:lnTo>
                  <a:lnTo>
                    <a:pt x="2153176" y="1728249"/>
                  </a:lnTo>
                  <a:lnTo>
                    <a:pt x="2099083" y="1724445"/>
                  </a:lnTo>
                  <a:lnTo>
                    <a:pt x="2046289" y="1713963"/>
                  </a:lnTo>
                  <a:lnTo>
                    <a:pt x="1995567" y="1696997"/>
                  </a:lnTo>
                  <a:lnTo>
                    <a:pt x="1947690" y="1673741"/>
                  </a:lnTo>
                  <a:lnTo>
                    <a:pt x="1930574" y="1716893"/>
                  </a:lnTo>
                  <a:lnTo>
                    <a:pt x="1908925" y="1757296"/>
                  </a:lnTo>
                  <a:lnTo>
                    <a:pt x="1883091" y="1794778"/>
                  </a:lnTo>
                  <a:lnTo>
                    <a:pt x="1853423" y="1829167"/>
                  </a:lnTo>
                  <a:lnTo>
                    <a:pt x="1820271" y="1860294"/>
                  </a:lnTo>
                  <a:lnTo>
                    <a:pt x="1783983" y="1887986"/>
                  </a:lnTo>
                  <a:lnTo>
                    <a:pt x="1744911" y="1912073"/>
                  </a:lnTo>
                  <a:lnTo>
                    <a:pt x="1703403" y="1932384"/>
                  </a:lnTo>
                  <a:lnTo>
                    <a:pt x="1659809" y="1948746"/>
                  </a:lnTo>
                  <a:lnTo>
                    <a:pt x="1614479" y="1960990"/>
                  </a:lnTo>
                  <a:lnTo>
                    <a:pt x="1567763" y="1968944"/>
                  </a:lnTo>
                  <a:lnTo>
                    <a:pt x="1520010" y="1972436"/>
                  </a:lnTo>
                  <a:lnTo>
                    <a:pt x="1471571" y="1971297"/>
                  </a:lnTo>
                  <a:lnTo>
                    <a:pt x="1422794" y="1965354"/>
                  </a:lnTo>
                  <a:lnTo>
                    <a:pt x="1374031" y="1954436"/>
                  </a:lnTo>
                  <a:lnTo>
                    <a:pt x="1324326" y="1937754"/>
                  </a:lnTo>
                  <a:lnTo>
                    <a:pt x="1277346" y="1916115"/>
                  </a:lnTo>
                  <a:lnTo>
                    <a:pt x="1233505" y="1889802"/>
                  </a:lnTo>
                  <a:lnTo>
                    <a:pt x="1193220" y="1859097"/>
                  </a:lnTo>
                  <a:lnTo>
                    <a:pt x="1156908" y="1824283"/>
                  </a:lnTo>
                  <a:lnTo>
                    <a:pt x="1124984" y="1785640"/>
                  </a:lnTo>
                  <a:lnTo>
                    <a:pt x="1080316" y="1807626"/>
                  </a:lnTo>
                  <a:lnTo>
                    <a:pt x="1034413" y="1825309"/>
                  </a:lnTo>
                  <a:lnTo>
                    <a:pt x="987577" y="1838759"/>
                  </a:lnTo>
                  <a:lnTo>
                    <a:pt x="940111" y="1848044"/>
                  </a:lnTo>
                  <a:lnTo>
                    <a:pt x="892316" y="1853234"/>
                  </a:lnTo>
                  <a:lnTo>
                    <a:pt x="844494" y="1854398"/>
                  </a:lnTo>
                  <a:lnTo>
                    <a:pt x="796948" y="1851603"/>
                  </a:lnTo>
                  <a:lnTo>
                    <a:pt x="749980" y="1844920"/>
                  </a:lnTo>
                  <a:lnTo>
                    <a:pt x="703891" y="1834418"/>
                  </a:lnTo>
                  <a:lnTo>
                    <a:pt x="658985" y="1820164"/>
                  </a:lnTo>
                  <a:lnTo>
                    <a:pt x="615563" y="1802229"/>
                  </a:lnTo>
                  <a:lnTo>
                    <a:pt x="573927" y="1780681"/>
                  </a:lnTo>
                  <a:lnTo>
                    <a:pt x="534379" y="1755589"/>
                  </a:lnTo>
                  <a:lnTo>
                    <a:pt x="497222" y="1727023"/>
                  </a:lnTo>
                  <a:lnTo>
                    <a:pt x="462758" y="1695050"/>
                  </a:lnTo>
                  <a:lnTo>
                    <a:pt x="431288" y="1659740"/>
                  </a:lnTo>
                  <a:lnTo>
                    <a:pt x="403116" y="1621163"/>
                  </a:lnTo>
                  <a:lnTo>
                    <a:pt x="401338" y="1618242"/>
                  </a:lnTo>
                  <a:lnTo>
                    <a:pt x="399433" y="1615321"/>
                  </a:lnTo>
                  <a:lnTo>
                    <a:pt x="397655" y="1612527"/>
                  </a:lnTo>
                  <a:lnTo>
                    <a:pt x="349346" y="1614093"/>
                  </a:lnTo>
                  <a:lnTo>
                    <a:pt x="302638" y="1608754"/>
                  </a:lnTo>
                  <a:lnTo>
                    <a:pt x="258209" y="1596994"/>
                  </a:lnTo>
                  <a:lnTo>
                    <a:pt x="216735" y="1579299"/>
                  </a:lnTo>
                  <a:lnTo>
                    <a:pt x="178897" y="1556154"/>
                  </a:lnTo>
                  <a:lnTo>
                    <a:pt x="145372" y="1528045"/>
                  </a:lnTo>
                  <a:lnTo>
                    <a:pt x="116837" y="1495457"/>
                  </a:lnTo>
                  <a:lnTo>
                    <a:pt x="93972" y="1458875"/>
                  </a:lnTo>
                  <a:lnTo>
                    <a:pt x="77455" y="1418785"/>
                  </a:lnTo>
                  <a:lnTo>
                    <a:pt x="67963" y="1375672"/>
                  </a:lnTo>
                  <a:lnTo>
                    <a:pt x="66454" y="1328443"/>
                  </a:lnTo>
                  <a:lnTo>
                    <a:pt x="73876" y="1282220"/>
                  </a:lnTo>
                  <a:lnTo>
                    <a:pt x="89862" y="1238009"/>
                  </a:lnTo>
                  <a:lnTo>
                    <a:pt x="114048" y="1196815"/>
                  </a:lnTo>
                  <a:lnTo>
                    <a:pt x="146068" y="1159645"/>
                  </a:lnTo>
                  <a:lnTo>
                    <a:pt x="106587" y="1134348"/>
                  </a:lnTo>
                  <a:lnTo>
                    <a:pt x="72947" y="1104383"/>
                  </a:lnTo>
                  <a:lnTo>
                    <a:pt x="45367" y="1070516"/>
                  </a:lnTo>
                  <a:lnTo>
                    <a:pt x="24064" y="1033510"/>
                  </a:lnTo>
                  <a:lnTo>
                    <a:pt x="9257" y="994132"/>
                  </a:lnTo>
                  <a:lnTo>
                    <a:pt x="1163" y="953146"/>
                  </a:lnTo>
                  <a:lnTo>
                    <a:pt x="0" y="911317"/>
                  </a:lnTo>
                  <a:lnTo>
                    <a:pt x="5986" y="869410"/>
                  </a:lnTo>
                  <a:lnTo>
                    <a:pt x="19339" y="828191"/>
                  </a:lnTo>
                  <a:lnTo>
                    <a:pt x="40277" y="788424"/>
                  </a:lnTo>
                  <a:lnTo>
                    <a:pt x="66965" y="753272"/>
                  </a:lnTo>
                  <a:lnTo>
                    <a:pt x="98932" y="722769"/>
                  </a:lnTo>
                  <a:lnTo>
                    <a:pt x="135463" y="697333"/>
                  </a:lnTo>
                  <a:lnTo>
                    <a:pt x="175847" y="677378"/>
                  </a:lnTo>
                  <a:lnTo>
                    <a:pt x="219370" y="663323"/>
                  </a:lnTo>
                  <a:lnTo>
                    <a:pt x="265321" y="655582"/>
                  </a:lnTo>
                  <a:lnTo>
                    <a:pt x="267861" y="649486"/>
                  </a:lnTo>
                  <a:close/>
                </a:path>
              </a:pathLst>
            </a:custGeom>
            <a:ln w="28575">
              <a:solidFill>
                <a:srgbClr val="244060"/>
              </a:solidFill>
            </a:ln>
          </p:spPr>
          <p:txBody>
            <a:bodyPr wrap="square" lIns="0" tIns="0" rIns="0" bIns="0" rtlCol="0"/>
            <a:lstStyle/>
            <a:p>
              <a:endParaRPr/>
            </a:p>
          </p:txBody>
        </p:sp>
        <p:pic>
          <p:nvPicPr>
            <p:cNvPr id="30" name="object 30"/>
            <p:cNvPicPr/>
            <p:nvPr/>
          </p:nvPicPr>
          <p:blipFill>
            <a:blip r:embed="rId11" cstate="print"/>
            <a:stretch>
              <a:fillRect/>
            </a:stretch>
          </p:blipFill>
          <p:spPr>
            <a:xfrm>
              <a:off x="7936674" y="6101613"/>
              <a:ext cx="138176" cy="138112"/>
            </a:xfrm>
            <a:prstGeom prst="rect">
              <a:avLst/>
            </a:prstGeom>
          </p:spPr>
        </p:pic>
        <p:pic>
          <p:nvPicPr>
            <p:cNvPr id="31" name="object 31"/>
            <p:cNvPicPr/>
            <p:nvPr/>
          </p:nvPicPr>
          <p:blipFill>
            <a:blip r:embed="rId12" cstate="print"/>
            <a:stretch>
              <a:fillRect/>
            </a:stretch>
          </p:blipFill>
          <p:spPr>
            <a:xfrm>
              <a:off x="8333041" y="5827636"/>
              <a:ext cx="247650" cy="247650"/>
            </a:xfrm>
            <a:prstGeom prst="rect">
              <a:avLst/>
            </a:prstGeom>
          </p:spPr>
        </p:pic>
        <p:sp>
          <p:nvSpPr>
            <p:cNvPr id="32" name="object 32"/>
            <p:cNvSpPr/>
            <p:nvPr/>
          </p:nvSpPr>
          <p:spPr>
            <a:xfrm>
              <a:off x="8842247" y="4007358"/>
              <a:ext cx="3183255" cy="1841500"/>
            </a:xfrm>
            <a:custGeom>
              <a:avLst/>
              <a:gdLst/>
              <a:ahLst/>
              <a:cxnLst/>
              <a:rect l="l" t="t" r="r" b="b"/>
              <a:pathLst>
                <a:path w="3183254" h="1841500">
                  <a:moveTo>
                    <a:pt x="328675" y="1677022"/>
                  </a:moveTo>
                  <a:lnTo>
                    <a:pt x="322799" y="1720700"/>
                  </a:lnTo>
                  <a:lnTo>
                    <a:pt x="306220" y="1759948"/>
                  </a:lnTo>
                  <a:lnTo>
                    <a:pt x="280511" y="1793200"/>
                  </a:lnTo>
                  <a:lnTo>
                    <a:pt x="247245" y="1818890"/>
                  </a:lnTo>
                  <a:lnTo>
                    <a:pt x="207996" y="1835453"/>
                  </a:lnTo>
                  <a:lnTo>
                    <a:pt x="164337" y="1841322"/>
                  </a:lnTo>
                  <a:lnTo>
                    <a:pt x="120635" y="1835453"/>
                  </a:lnTo>
                  <a:lnTo>
                    <a:pt x="81374" y="1818890"/>
                  </a:lnTo>
                  <a:lnTo>
                    <a:pt x="48117" y="1793200"/>
                  </a:lnTo>
                  <a:lnTo>
                    <a:pt x="22427" y="1759948"/>
                  </a:lnTo>
                  <a:lnTo>
                    <a:pt x="5867" y="1720700"/>
                  </a:lnTo>
                  <a:lnTo>
                    <a:pt x="0" y="1677022"/>
                  </a:lnTo>
                  <a:lnTo>
                    <a:pt x="5867" y="1633338"/>
                  </a:lnTo>
                  <a:lnTo>
                    <a:pt x="22427" y="1594084"/>
                  </a:lnTo>
                  <a:lnTo>
                    <a:pt x="48117" y="1560826"/>
                  </a:lnTo>
                  <a:lnTo>
                    <a:pt x="81374" y="1535132"/>
                  </a:lnTo>
                  <a:lnTo>
                    <a:pt x="120635" y="1518566"/>
                  </a:lnTo>
                  <a:lnTo>
                    <a:pt x="164337" y="1512697"/>
                  </a:lnTo>
                  <a:lnTo>
                    <a:pt x="207996" y="1518566"/>
                  </a:lnTo>
                  <a:lnTo>
                    <a:pt x="247245" y="1535132"/>
                  </a:lnTo>
                  <a:lnTo>
                    <a:pt x="280511" y="1560826"/>
                  </a:lnTo>
                  <a:lnTo>
                    <a:pt x="306220" y="1594084"/>
                  </a:lnTo>
                  <a:lnTo>
                    <a:pt x="322799" y="1633338"/>
                  </a:lnTo>
                  <a:lnTo>
                    <a:pt x="328675" y="1677022"/>
                  </a:lnTo>
                  <a:close/>
                </a:path>
                <a:path w="3183254" h="1841500">
                  <a:moveTo>
                    <a:pt x="654811" y="1087882"/>
                  </a:moveTo>
                  <a:lnTo>
                    <a:pt x="609788" y="1087955"/>
                  </a:lnTo>
                  <a:lnTo>
                    <a:pt x="565515" y="1081801"/>
                  </a:lnTo>
                  <a:lnTo>
                    <a:pt x="522741" y="1069576"/>
                  </a:lnTo>
                  <a:lnTo>
                    <a:pt x="482219" y="1051433"/>
                  </a:lnTo>
                </a:path>
                <a:path w="3183254" h="1841500">
                  <a:moveTo>
                    <a:pt x="807084" y="1485900"/>
                  </a:moveTo>
                  <a:lnTo>
                    <a:pt x="788689" y="1491994"/>
                  </a:lnTo>
                  <a:lnTo>
                    <a:pt x="769937" y="1496933"/>
                  </a:lnTo>
                  <a:lnTo>
                    <a:pt x="750899" y="1500705"/>
                  </a:lnTo>
                  <a:lnTo>
                    <a:pt x="731647" y="1503299"/>
                  </a:lnTo>
                </a:path>
                <a:path w="3183254" h="1841500">
                  <a:moveTo>
                    <a:pt x="1457705" y="1677225"/>
                  </a:moveTo>
                  <a:lnTo>
                    <a:pt x="1444636" y="1658225"/>
                  </a:lnTo>
                  <a:lnTo>
                    <a:pt x="1432686" y="1638627"/>
                  </a:lnTo>
                  <a:lnTo>
                    <a:pt x="1421880" y="1618471"/>
                  </a:lnTo>
                  <a:lnTo>
                    <a:pt x="1412240" y="1597799"/>
                  </a:lnTo>
                </a:path>
                <a:path w="3183254" h="1841500">
                  <a:moveTo>
                    <a:pt x="2299080" y="1479169"/>
                  </a:moveTo>
                  <a:lnTo>
                    <a:pt x="2296439" y="1501282"/>
                  </a:lnTo>
                  <a:lnTo>
                    <a:pt x="2292524" y="1523206"/>
                  </a:lnTo>
                  <a:lnTo>
                    <a:pt x="2287347" y="1544891"/>
                  </a:lnTo>
                  <a:lnTo>
                    <a:pt x="2280920" y="1566291"/>
                  </a:lnTo>
                </a:path>
                <a:path w="3183254" h="1841500">
                  <a:moveTo>
                    <a:pt x="2660269" y="940816"/>
                  </a:moveTo>
                  <a:lnTo>
                    <a:pt x="2703897" y="963380"/>
                  </a:lnTo>
                  <a:lnTo>
                    <a:pt x="2743479" y="990390"/>
                  </a:lnTo>
                  <a:lnTo>
                    <a:pt x="2778712" y="1021399"/>
                  </a:lnTo>
                  <a:lnTo>
                    <a:pt x="2809296" y="1055961"/>
                  </a:lnTo>
                  <a:lnTo>
                    <a:pt x="2834927" y="1093630"/>
                  </a:lnTo>
                  <a:lnTo>
                    <a:pt x="2855303" y="1133959"/>
                  </a:lnTo>
                  <a:lnTo>
                    <a:pt x="2870122" y="1176502"/>
                  </a:lnTo>
                  <a:lnTo>
                    <a:pt x="2879083" y="1220812"/>
                  </a:lnTo>
                  <a:lnTo>
                    <a:pt x="2881883" y="1266444"/>
                  </a:lnTo>
                </a:path>
                <a:path w="3183254" h="1841500">
                  <a:moveTo>
                    <a:pt x="3182747" y="593852"/>
                  </a:moveTo>
                  <a:lnTo>
                    <a:pt x="3164026" y="628140"/>
                  </a:lnTo>
                  <a:lnTo>
                    <a:pt x="3141186" y="660130"/>
                  </a:lnTo>
                  <a:lnTo>
                    <a:pt x="3114488" y="689524"/>
                  </a:lnTo>
                  <a:lnTo>
                    <a:pt x="3084195" y="716026"/>
                  </a:lnTo>
                </a:path>
                <a:path w="3183254" h="1841500">
                  <a:moveTo>
                    <a:pt x="2946146" y="140716"/>
                  </a:moveTo>
                  <a:lnTo>
                    <a:pt x="2948549" y="155049"/>
                  </a:lnTo>
                  <a:lnTo>
                    <a:pt x="2950225" y="169465"/>
                  </a:lnTo>
                  <a:lnTo>
                    <a:pt x="2951164" y="183953"/>
                  </a:lnTo>
                  <a:lnTo>
                    <a:pt x="2951353" y="198501"/>
                  </a:lnTo>
                </a:path>
                <a:path w="3183254" h="1841500">
                  <a:moveTo>
                    <a:pt x="2316226" y="73533"/>
                  </a:moveTo>
                  <a:lnTo>
                    <a:pt x="2326624" y="53899"/>
                  </a:lnTo>
                  <a:lnTo>
                    <a:pt x="2338546" y="35052"/>
                  </a:lnTo>
                  <a:lnTo>
                    <a:pt x="2351944" y="17061"/>
                  </a:lnTo>
                  <a:lnTo>
                    <a:pt x="2366772" y="0"/>
                  </a:lnTo>
                </a:path>
                <a:path w="3183254" h="1841500">
                  <a:moveTo>
                    <a:pt x="1843531" y="108585"/>
                  </a:moveTo>
                  <a:lnTo>
                    <a:pt x="1848058" y="92233"/>
                  </a:lnTo>
                  <a:lnTo>
                    <a:pt x="1853644" y="76168"/>
                  </a:lnTo>
                  <a:lnTo>
                    <a:pt x="1860301" y="60436"/>
                  </a:lnTo>
                  <a:lnTo>
                    <a:pt x="1868043" y="45085"/>
                  </a:lnTo>
                </a:path>
                <a:path w="3183254" h="1841500">
                  <a:moveTo>
                    <a:pt x="1288923" y="130048"/>
                  </a:moveTo>
                  <a:lnTo>
                    <a:pt x="1312558" y="143619"/>
                  </a:lnTo>
                  <a:lnTo>
                    <a:pt x="1335230" y="158416"/>
                  </a:lnTo>
                  <a:lnTo>
                    <a:pt x="1356877" y="174428"/>
                  </a:lnTo>
                  <a:lnTo>
                    <a:pt x="1377442" y="191643"/>
                  </a:lnTo>
                </a:path>
                <a:path w="3183254" h="1841500">
                  <a:moveTo>
                    <a:pt x="616203" y="613791"/>
                  </a:moveTo>
                  <a:lnTo>
                    <a:pt x="611320" y="597794"/>
                  </a:lnTo>
                  <a:lnTo>
                    <a:pt x="607139" y="581644"/>
                  </a:lnTo>
                  <a:lnTo>
                    <a:pt x="603648" y="565374"/>
                  </a:lnTo>
                  <a:lnTo>
                    <a:pt x="600836" y="549021"/>
                  </a:lnTo>
                </a:path>
              </a:pathLst>
            </a:custGeom>
            <a:ln w="28575">
              <a:solidFill>
                <a:srgbClr val="244060"/>
              </a:solidFill>
            </a:ln>
          </p:spPr>
          <p:txBody>
            <a:bodyPr wrap="square" lIns="0" tIns="0" rIns="0" bIns="0" rtlCol="0"/>
            <a:lstStyle/>
            <a:p>
              <a:endParaRPr/>
            </a:p>
          </p:txBody>
        </p:sp>
        <p:pic>
          <p:nvPicPr>
            <p:cNvPr id="33" name="object 33"/>
            <p:cNvPicPr/>
            <p:nvPr/>
          </p:nvPicPr>
          <p:blipFill>
            <a:blip r:embed="rId13" cstate="print"/>
            <a:stretch>
              <a:fillRect/>
            </a:stretch>
          </p:blipFill>
          <p:spPr>
            <a:xfrm>
              <a:off x="7562850" y="4143311"/>
              <a:ext cx="366712" cy="338137"/>
            </a:xfrm>
            <a:prstGeom prst="rect">
              <a:avLst/>
            </a:prstGeom>
          </p:spPr>
        </p:pic>
        <p:pic>
          <p:nvPicPr>
            <p:cNvPr id="34" name="object 34"/>
            <p:cNvPicPr/>
            <p:nvPr/>
          </p:nvPicPr>
          <p:blipFill>
            <a:blip r:embed="rId14" cstate="print"/>
            <a:stretch>
              <a:fillRect/>
            </a:stretch>
          </p:blipFill>
          <p:spPr>
            <a:xfrm>
              <a:off x="7634351" y="4195826"/>
              <a:ext cx="228600" cy="200025"/>
            </a:xfrm>
            <a:prstGeom prst="rect">
              <a:avLst/>
            </a:prstGeom>
          </p:spPr>
        </p:pic>
        <p:sp>
          <p:nvSpPr>
            <p:cNvPr id="35" name="object 35"/>
            <p:cNvSpPr/>
            <p:nvPr/>
          </p:nvSpPr>
          <p:spPr>
            <a:xfrm>
              <a:off x="7634351" y="4195826"/>
              <a:ext cx="228600" cy="200025"/>
            </a:xfrm>
            <a:custGeom>
              <a:avLst/>
              <a:gdLst/>
              <a:ahLst/>
              <a:cxnLst/>
              <a:rect l="l" t="t" r="r" b="b"/>
              <a:pathLst>
                <a:path w="228600" h="200025">
                  <a:moveTo>
                    <a:pt x="0" y="99949"/>
                  </a:moveTo>
                  <a:lnTo>
                    <a:pt x="8965" y="61025"/>
                  </a:lnTo>
                  <a:lnTo>
                    <a:pt x="33432" y="29257"/>
                  </a:lnTo>
                  <a:lnTo>
                    <a:pt x="69758" y="7848"/>
                  </a:lnTo>
                  <a:lnTo>
                    <a:pt x="114300" y="0"/>
                  </a:lnTo>
                  <a:lnTo>
                    <a:pt x="158787" y="7848"/>
                  </a:lnTo>
                  <a:lnTo>
                    <a:pt x="195119" y="29257"/>
                  </a:lnTo>
                  <a:lnTo>
                    <a:pt x="219616" y="61025"/>
                  </a:lnTo>
                  <a:lnTo>
                    <a:pt x="228600" y="99949"/>
                  </a:lnTo>
                  <a:lnTo>
                    <a:pt x="219616" y="138892"/>
                  </a:lnTo>
                  <a:lnTo>
                    <a:pt x="195119" y="170703"/>
                  </a:lnTo>
                  <a:lnTo>
                    <a:pt x="158787" y="192156"/>
                  </a:lnTo>
                  <a:lnTo>
                    <a:pt x="114300" y="200025"/>
                  </a:lnTo>
                  <a:lnTo>
                    <a:pt x="69758" y="192156"/>
                  </a:lnTo>
                  <a:lnTo>
                    <a:pt x="33432" y="170703"/>
                  </a:lnTo>
                  <a:lnTo>
                    <a:pt x="8965" y="138892"/>
                  </a:lnTo>
                  <a:lnTo>
                    <a:pt x="0" y="99949"/>
                  </a:lnTo>
                  <a:close/>
                </a:path>
              </a:pathLst>
            </a:custGeom>
            <a:ln w="28575">
              <a:solidFill>
                <a:srgbClr val="622422"/>
              </a:solidFill>
            </a:ln>
          </p:spPr>
          <p:txBody>
            <a:bodyPr wrap="square" lIns="0" tIns="0" rIns="0" bIns="0" rtlCol="0"/>
            <a:lstStyle/>
            <a:p>
              <a:endParaRPr/>
            </a:p>
          </p:txBody>
        </p:sp>
      </p:grpSp>
      <p:grpSp>
        <p:nvGrpSpPr>
          <p:cNvPr id="36" name="object 36"/>
          <p:cNvGrpSpPr/>
          <p:nvPr/>
        </p:nvGrpSpPr>
        <p:grpSpPr>
          <a:xfrm>
            <a:off x="0" y="0"/>
            <a:ext cx="12192000" cy="6858000"/>
            <a:chOff x="0" y="0"/>
            <a:chExt cx="12192000" cy="6858000"/>
          </a:xfrm>
        </p:grpSpPr>
        <p:pic>
          <p:nvPicPr>
            <p:cNvPr id="37" name="object 37"/>
            <p:cNvPicPr/>
            <p:nvPr/>
          </p:nvPicPr>
          <p:blipFill>
            <a:blip r:embed="rId15" cstate="print"/>
            <a:stretch>
              <a:fillRect/>
            </a:stretch>
          </p:blipFill>
          <p:spPr>
            <a:xfrm>
              <a:off x="11029950" y="47625"/>
              <a:ext cx="809625" cy="809625"/>
            </a:xfrm>
            <a:prstGeom prst="rect">
              <a:avLst/>
            </a:prstGeom>
          </p:spPr>
        </p:pic>
        <p:pic>
          <p:nvPicPr>
            <p:cNvPr id="38" name="object 38"/>
            <p:cNvPicPr/>
            <p:nvPr/>
          </p:nvPicPr>
          <p:blipFill>
            <a:blip r:embed="rId16" cstate="print"/>
            <a:stretch>
              <a:fillRect/>
            </a:stretch>
          </p:blipFill>
          <p:spPr>
            <a:xfrm>
              <a:off x="0" y="0"/>
              <a:ext cx="12192000" cy="6857999"/>
            </a:xfrm>
            <a:prstGeom prst="rect">
              <a:avLst/>
            </a:prstGeom>
          </p:spPr>
        </p:pic>
      </p:grpSp>
      <p:sp>
        <p:nvSpPr>
          <p:cNvPr id="39" name="object 39"/>
          <p:cNvSpPr txBox="1">
            <a:spLocks noGrp="1"/>
          </p:cNvSpPr>
          <p:nvPr>
            <p:ph type="title"/>
          </p:nvPr>
        </p:nvSpPr>
        <p:spPr>
          <a:xfrm>
            <a:off x="2705100" y="3171825"/>
            <a:ext cx="6800850" cy="514350"/>
          </a:xfrm>
          <a:prstGeom prst="rect">
            <a:avLst/>
          </a:prstGeom>
          <a:solidFill>
            <a:srgbClr val="4F81BC"/>
          </a:solidFill>
          <a:ln w="38100">
            <a:solidFill>
              <a:srgbClr val="244060"/>
            </a:solidFill>
          </a:ln>
        </p:spPr>
        <p:txBody>
          <a:bodyPr vert="horz" wrap="square" lIns="0" tIns="29845" rIns="0" bIns="0" rtlCol="0">
            <a:spAutoFit/>
          </a:bodyPr>
          <a:lstStyle/>
          <a:p>
            <a:pPr marL="563880">
              <a:lnSpc>
                <a:spcPct val="100000"/>
              </a:lnSpc>
              <a:spcBef>
                <a:spcPts val="235"/>
              </a:spcBef>
            </a:pPr>
            <a:r>
              <a:rPr sz="2750">
                <a:solidFill>
                  <a:srgbClr val="FFFFFF"/>
                </a:solidFill>
              </a:rPr>
              <a:t>So,</a:t>
            </a:r>
            <a:r>
              <a:rPr sz="2750" spc="-95">
                <a:solidFill>
                  <a:srgbClr val="FFFFFF"/>
                </a:solidFill>
              </a:rPr>
              <a:t> </a:t>
            </a:r>
            <a:r>
              <a:rPr sz="2750" spc="75">
                <a:solidFill>
                  <a:srgbClr val="FFFFFF"/>
                </a:solidFill>
              </a:rPr>
              <a:t>how</a:t>
            </a:r>
            <a:r>
              <a:rPr sz="2750" spc="-85">
                <a:solidFill>
                  <a:srgbClr val="FFFFFF"/>
                </a:solidFill>
              </a:rPr>
              <a:t> </a:t>
            </a:r>
            <a:r>
              <a:rPr sz="2750" spc="75">
                <a:solidFill>
                  <a:srgbClr val="FFFFFF"/>
                </a:solidFill>
              </a:rPr>
              <a:t>do</a:t>
            </a:r>
            <a:r>
              <a:rPr sz="2750" spc="-100">
                <a:solidFill>
                  <a:srgbClr val="FFFFFF"/>
                </a:solidFill>
              </a:rPr>
              <a:t> </a:t>
            </a:r>
            <a:r>
              <a:rPr sz="2750">
                <a:solidFill>
                  <a:srgbClr val="FFFFFF"/>
                </a:solidFill>
              </a:rPr>
              <a:t>we</a:t>
            </a:r>
            <a:r>
              <a:rPr sz="2750" spc="-155">
                <a:solidFill>
                  <a:srgbClr val="FFFFFF"/>
                </a:solidFill>
              </a:rPr>
              <a:t> </a:t>
            </a:r>
            <a:r>
              <a:rPr sz="2750" spc="95">
                <a:solidFill>
                  <a:srgbClr val="FFFFFF"/>
                </a:solidFill>
              </a:rPr>
              <a:t>avoid</a:t>
            </a:r>
            <a:r>
              <a:rPr sz="2750" spc="-155">
                <a:solidFill>
                  <a:srgbClr val="FFFFFF"/>
                </a:solidFill>
              </a:rPr>
              <a:t> </a:t>
            </a:r>
            <a:r>
              <a:rPr sz="2750" spc="150">
                <a:solidFill>
                  <a:srgbClr val="FFFFFF"/>
                </a:solidFill>
              </a:rPr>
              <a:t>this</a:t>
            </a:r>
            <a:r>
              <a:rPr sz="2750" spc="-100">
                <a:solidFill>
                  <a:srgbClr val="FFFFFF"/>
                </a:solidFill>
              </a:rPr>
              <a:t> </a:t>
            </a:r>
            <a:r>
              <a:rPr sz="2750" spc="110">
                <a:solidFill>
                  <a:srgbClr val="FFFFFF"/>
                </a:solidFill>
              </a:rPr>
              <a:t>problem?</a:t>
            </a:r>
            <a:endParaRPr sz="2750"/>
          </a:p>
        </p:txBody>
      </p:sp>
    </p:spTree>
    <p:extLst>
      <p:ext uri="{BB962C8B-B14F-4D97-AF65-F5344CB8AC3E}">
        <p14:creationId xmlns:p14="http://schemas.microsoft.com/office/powerpoint/2010/main" val="2466378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7" name="object 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8" name="object 8"/>
          <p:cNvSpPr txBox="1"/>
          <p:nvPr/>
        </p:nvSpPr>
        <p:spPr>
          <a:xfrm>
            <a:off x="11709781" y="6491263"/>
            <a:ext cx="208915" cy="204470"/>
          </a:xfrm>
          <a:prstGeom prst="rect">
            <a:avLst/>
          </a:prstGeom>
        </p:spPr>
        <p:txBody>
          <a:bodyPr vert="horz" wrap="square" lIns="0" tIns="0" rIns="0" bIns="0" rtlCol="0">
            <a:spAutoFit/>
          </a:bodyPr>
          <a:lstStyle/>
          <a:p>
            <a:pPr marL="12700">
              <a:lnSpc>
                <a:spcPct val="100000"/>
              </a:lnSpc>
            </a:pPr>
            <a:r>
              <a:rPr sz="1200" spc="60">
                <a:solidFill>
                  <a:srgbClr val="888888"/>
                </a:solidFill>
                <a:latin typeface="Trebuchet MS"/>
                <a:cs typeface="Trebuchet MS"/>
              </a:rPr>
              <a:t>84</a:t>
            </a:r>
            <a:endParaRPr sz="1200">
              <a:latin typeface="Trebuchet MS"/>
              <a:cs typeface="Trebuchet MS"/>
            </a:endParaRPr>
          </a:p>
        </p:txBody>
      </p:sp>
      <p:sp>
        <p:nvSpPr>
          <p:cNvPr id="4" name="object 4"/>
          <p:cNvSpPr txBox="1"/>
          <p:nvPr/>
        </p:nvSpPr>
        <p:spPr>
          <a:xfrm>
            <a:off x="427355" y="999553"/>
            <a:ext cx="10553700" cy="2320925"/>
          </a:xfrm>
          <a:prstGeom prst="rect">
            <a:avLst/>
          </a:prstGeom>
        </p:spPr>
        <p:txBody>
          <a:bodyPr vert="horz" wrap="square" lIns="0" tIns="6350" rIns="0" bIns="0" rtlCol="0">
            <a:spAutoFit/>
          </a:bodyPr>
          <a:lstStyle/>
          <a:p>
            <a:pPr marL="13335" marR="5080">
              <a:lnSpc>
                <a:spcPct val="102299"/>
              </a:lnSpc>
              <a:spcBef>
                <a:spcPts val="50"/>
              </a:spcBef>
            </a:pPr>
            <a:r>
              <a:rPr sz="2750">
                <a:solidFill>
                  <a:srgbClr val="464646"/>
                </a:solidFill>
                <a:latin typeface="Trebuchet MS"/>
                <a:cs typeface="Trebuchet MS"/>
              </a:rPr>
              <a:t>The</a:t>
            </a:r>
            <a:r>
              <a:rPr sz="2750" spc="-35">
                <a:solidFill>
                  <a:srgbClr val="464646"/>
                </a:solidFill>
                <a:latin typeface="Trebuchet MS"/>
                <a:cs typeface="Trebuchet MS"/>
              </a:rPr>
              <a:t> </a:t>
            </a:r>
            <a:r>
              <a:rPr sz="2750" spc="90">
                <a:solidFill>
                  <a:srgbClr val="464646"/>
                </a:solidFill>
                <a:latin typeface="Trebuchet MS"/>
                <a:cs typeface="Trebuchet MS"/>
              </a:rPr>
              <a:t>answer</a:t>
            </a:r>
            <a:r>
              <a:rPr sz="2750" spc="-5">
                <a:solidFill>
                  <a:srgbClr val="464646"/>
                </a:solidFill>
                <a:latin typeface="Trebuchet MS"/>
                <a:cs typeface="Trebuchet MS"/>
              </a:rPr>
              <a:t> </a:t>
            </a:r>
            <a:r>
              <a:rPr sz="2750">
                <a:solidFill>
                  <a:srgbClr val="464646"/>
                </a:solidFill>
                <a:latin typeface="Trebuchet MS"/>
                <a:cs typeface="Trebuchet MS"/>
              </a:rPr>
              <a:t>to</a:t>
            </a:r>
            <a:r>
              <a:rPr sz="2750" spc="-55">
                <a:solidFill>
                  <a:srgbClr val="464646"/>
                </a:solidFill>
                <a:latin typeface="Trebuchet MS"/>
                <a:cs typeface="Trebuchet MS"/>
              </a:rPr>
              <a:t> </a:t>
            </a:r>
            <a:r>
              <a:rPr sz="2750" spc="60">
                <a:solidFill>
                  <a:srgbClr val="464646"/>
                </a:solidFill>
                <a:latin typeface="Trebuchet MS"/>
                <a:cs typeface="Trebuchet MS"/>
              </a:rPr>
              <a:t>that</a:t>
            </a:r>
            <a:r>
              <a:rPr sz="2750" spc="-20">
                <a:solidFill>
                  <a:srgbClr val="464646"/>
                </a:solidFill>
                <a:latin typeface="Trebuchet MS"/>
                <a:cs typeface="Trebuchet MS"/>
              </a:rPr>
              <a:t> </a:t>
            </a:r>
            <a:r>
              <a:rPr sz="2750">
                <a:solidFill>
                  <a:srgbClr val="464646"/>
                </a:solidFill>
                <a:latin typeface="Trebuchet MS"/>
                <a:cs typeface="Trebuchet MS"/>
              </a:rPr>
              <a:t>is:</a:t>
            </a:r>
            <a:r>
              <a:rPr sz="2750" spc="-80">
                <a:solidFill>
                  <a:srgbClr val="464646"/>
                </a:solidFill>
                <a:latin typeface="Trebuchet MS"/>
                <a:cs typeface="Trebuchet MS"/>
              </a:rPr>
              <a:t> </a:t>
            </a:r>
            <a:r>
              <a:rPr sz="2750" spc="70">
                <a:solidFill>
                  <a:srgbClr val="464646"/>
                </a:solidFill>
                <a:latin typeface="Trebuchet MS"/>
                <a:cs typeface="Trebuchet MS"/>
              </a:rPr>
              <a:t>Block-</a:t>
            </a:r>
            <a:r>
              <a:rPr sz="2750" spc="80">
                <a:solidFill>
                  <a:srgbClr val="464646"/>
                </a:solidFill>
                <a:latin typeface="Trebuchet MS"/>
                <a:cs typeface="Trebuchet MS"/>
              </a:rPr>
              <a:t>wise</a:t>
            </a:r>
            <a:r>
              <a:rPr sz="2750" spc="-110">
                <a:solidFill>
                  <a:srgbClr val="464646"/>
                </a:solidFill>
                <a:latin typeface="Trebuchet MS"/>
                <a:cs typeface="Trebuchet MS"/>
              </a:rPr>
              <a:t> </a:t>
            </a:r>
            <a:r>
              <a:rPr sz="2750">
                <a:solidFill>
                  <a:srgbClr val="464646"/>
                </a:solidFill>
                <a:latin typeface="Trebuchet MS"/>
                <a:cs typeface="Trebuchet MS"/>
              </a:rPr>
              <a:t>Quantization,</a:t>
            </a:r>
            <a:r>
              <a:rPr sz="2750" spc="-150">
                <a:solidFill>
                  <a:srgbClr val="464646"/>
                </a:solidFill>
                <a:latin typeface="Trebuchet MS"/>
                <a:cs typeface="Trebuchet MS"/>
              </a:rPr>
              <a:t> </a:t>
            </a:r>
            <a:r>
              <a:rPr sz="2750" spc="120">
                <a:solidFill>
                  <a:srgbClr val="464646"/>
                </a:solidFill>
                <a:latin typeface="Trebuchet MS"/>
                <a:cs typeface="Trebuchet MS"/>
              </a:rPr>
              <a:t>which</a:t>
            </a:r>
            <a:r>
              <a:rPr sz="2750" spc="-70">
                <a:solidFill>
                  <a:srgbClr val="464646"/>
                </a:solidFill>
                <a:latin typeface="Trebuchet MS"/>
                <a:cs typeface="Trebuchet MS"/>
              </a:rPr>
              <a:t> </a:t>
            </a:r>
            <a:r>
              <a:rPr sz="2750" spc="185">
                <a:solidFill>
                  <a:srgbClr val="464646"/>
                </a:solidFill>
                <a:latin typeface="Trebuchet MS"/>
                <a:cs typeface="Trebuchet MS"/>
              </a:rPr>
              <a:t>is</a:t>
            </a:r>
            <a:r>
              <a:rPr sz="2750" spc="-55">
                <a:solidFill>
                  <a:srgbClr val="464646"/>
                </a:solidFill>
                <a:latin typeface="Trebuchet MS"/>
                <a:cs typeface="Trebuchet MS"/>
              </a:rPr>
              <a:t> </a:t>
            </a:r>
            <a:r>
              <a:rPr sz="2750">
                <a:solidFill>
                  <a:srgbClr val="464646"/>
                </a:solidFill>
                <a:latin typeface="Trebuchet MS"/>
                <a:cs typeface="Trebuchet MS"/>
              </a:rPr>
              <a:t>the</a:t>
            </a:r>
            <a:r>
              <a:rPr sz="2750" spc="-30">
                <a:solidFill>
                  <a:srgbClr val="464646"/>
                </a:solidFill>
                <a:latin typeface="Trebuchet MS"/>
                <a:cs typeface="Trebuchet MS"/>
              </a:rPr>
              <a:t> </a:t>
            </a:r>
            <a:r>
              <a:rPr sz="2750" spc="35">
                <a:solidFill>
                  <a:srgbClr val="464646"/>
                </a:solidFill>
                <a:latin typeface="Trebuchet MS"/>
                <a:cs typeface="Trebuchet MS"/>
              </a:rPr>
              <a:t>first </a:t>
            </a:r>
            <a:r>
              <a:rPr sz="2750" spc="105">
                <a:solidFill>
                  <a:srgbClr val="464646"/>
                </a:solidFill>
                <a:latin typeface="Trebuchet MS"/>
                <a:cs typeface="Trebuchet MS"/>
              </a:rPr>
              <a:t>step</a:t>
            </a:r>
            <a:r>
              <a:rPr sz="2750" spc="-145">
                <a:solidFill>
                  <a:srgbClr val="464646"/>
                </a:solidFill>
                <a:latin typeface="Trebuchet MS"/>
                <a:cs typeface="Trebuchet MS"/>
              </a:rPr>
              <a:t> </a:t>
            </a:r>
            <a:r>
              <a:rPr sz="2750" spc="145">
                <a:solidFill>
                  <a:srgbClr val="464646"/>
                </a:solidFill>
                <a:latin typeface="Trebuchet MS"/>
                <a:cs typeface="Trebuchet MS"/>
              </a:rPr>
              <a:t>in</a:t>
            </a:r>
            <a:r>
              <a:rPr sz="2750" spc="-150">
                <a:solidFill>
                  <a:srgbClr val="464646"/>
                </a:solidFill>
                <a:latin typeface="Trebuchet MS"/>
                <a:cs typeface="Trebuchet MS"/>
              </a:rPr>
              <a:t> </a:t>
            </a:r>
            <a:r>
              <a:rPr sz="2750" spc="85">
                <a:solidFill>
                  <a:srgbClr val="4F81BC"/>
                </a:solidFill>
                <a:latin typeface="Trebuchet MS"/>
                <a:cs typeface="Trebuchet MS"/>
              </a:rPr>
              <a:t>Double</a:t>
            </a:r>
            <a:r>
              <a:rPr sz="2750" spc="-95">
                <a:solidFill>
                  <a:srgbClr val="4F81BC"/>
                </a:solidFill>
                <a:latin typeface="Trebuchet MS"/>
                <a:cs typeface="Trebuchet MS"/>
              </a:rPr>
              <a:t> </a:t>
            </a:r>
            <a:r>
              <a:rPr sz="2750" spc="55">
                <a:solidFill>
                  <a:srgbClr val="4F81BC"/>
                </a:solidFill>
                <a:latin typeface="Trebuchet MS"/>
                <a:cs typeface="Trebuchet MS"/>
              </a:rPr>
              <a:t>Quantization</a:t>
            </a:r>
            <a:r>
              <a:rPr sz="2750" spc="55">
                <a:solidFill>
                  <a:srgbClr val="464646"/>
                </a:solidFill>
                <a:latin typeface="Trebuchet MS"/>
                <a:cs typeface="Trebuchet MS"/>
              </a:rPr>
              <a:t>!</a:t>
            </a:r>
            <a:endParaRPr sz="2750">
              <a:latin typeface="Trebuchet MS"/>
              <a:cs typeface="Trebuchet MS"/>
            </a:endParaRPr>
          </a:p>
          <a:p>
            <a:pPr marL="12700">
              <a:lnSpc>
                <a:spcPct val="100000"/>
              </a:lnSpc>
              <a:spcBef>
                <a:spcPts val="2160"/>
              </a:spcBef>
            </a:pPr>
            <a:r>
              <a:rPr sz="2750" spc="-25">
                <a:solidFill>
                  <a:srgbClr val="464646"/>
                </a:solidFill>
                <a:latin typeface="Trebuchet MS"/>
                <a:cs typeface="Trebuchet MS"/>
              </a:rPr>
              <a:t>Let’s</a:t>
            </a:r>
            <a:r>
              <a:rPr sz="2750" spc="-165">
                <a:solidFill>
                  <a:srgbClr val="464646"/>
                </a:solidFill>
                <a:latin typeface="Trebuchet MS"/>
                <a:cs typeface="Trebuchet MS"/>
              </a:rPr>
              <a:t> </a:t>
            </a:r>
            <a:r>
              <a:rPr sz="2750" spc="95">
                <a:solidFill>
                  <a:srgbClr val="464646"/>
                </a:solidFill>
                <a:latin typeface="Trebuchet MS"/>
                <a:cs typeface="Trebuchet MS"/>
              </a:rPr>
              <a:t>look</a:t>
            </a:r>
            <a:r>
              <a:rPr sz="2750" spc="-145">
                <a:solidFill>
                  <a:srgbClr val="464646"/>
                </a:solidFill>
                <a:latin typeface="Trebuchet MS"/>
                <a:cs typeface="Trebuchet MS"/>
              </a:rPr>
              <a:t> </a:t>
            </a:r>
            <a:r>
              <a:rPr sz="2750">
                <a:solidFill>
                  <a:srgbClr val="464646"/>
                </a:solidFill>
                <a:latin typeface="Trebuchet MS"/>
                <a:cs typeface="Trebuchet MS"/>
              </a:rPr>
              <a:t>at</a:t>
            </a:r>
            <a:r>
              <a:rPr sz="2750" spc="-60">
                <a:solidFill>
                  <a:srgbClr val="464646"/>
                </a:solidFill>
                <a:latin typeface="Trebuchet MS"/>
                <a:cs typeface="Trebuchet MS"/>
              </a:rPr>
              <a:t> </a:t>
            </a:r>
            <a:r>
              <a:rPr sz="2750" spc="145">
                <a:solidFill>
                  <a:srgbClr val="464646"/>
                </a:solidFill>
                <a:latin typeface="Trebuchet MS"/>
                <a:cs typeface="Trebuchet MS"/>
              </a:rPr>
              <a:t>an</a:t>
            </a:r>
            <a:r>
              <a:rPr sz="2750" spc="-100">
                <a:solidFill>
                  <a:srgbClr val="464646"/>
                </a:solidFill>
                <a:latin typeface="Trebuchet MS"/>
                <a:cs typeface="Trebuchet MS"/>
              </a:rPr>
              <a:t> </a:t>
            </a:r>
            <a:r>
              <a:rPr sz="2750" spc="80">
                <a:solidFill>
                  <a:srgbClr val="464646"/>
                </a:solidFill>
                <a:latin typeface="Trebuchet MS"/>
                <a:cs typeface="Trebuchet MS"/>
              </a:rPr>
              <a:t>example</a:t>
            </a:r>
            <a:r>
              <a:rPr sz="2750" spc="-145">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120">
                <a:solidFill>
                  <a:srgbClr val="464646"/>
                </a:solidFill>
                <a:latin typeface="Trebuchet MS"/>
                <a:cs typeface="Trebuchet MS"/>
              </a:rPr>
              <a:t>understand</a:t>
            </a:r>
            <a:r>
              <a:rPr sz="2750" spc="-65">
                <a:solidFill>
                  <a:srgbClr val="464646"/>
                </a:solidFill>
                <a:latin typeface="Trebuchet MS"/>
                <a:cs typeface="Trebuchet MS"/>
              </a:rPr>
              <a:t> </a:t>
            </a:r>
            <a:r>
              <a:rPr sz="2750" spc="150">
                <a:solidFill>
                  <a:srgbClr val="464646"/>
                </a:solidFill>
                <a:latin typeface="Trebuchet MS"/>
                <a:cs typeface="Trebuchet MS"/>
              </a:rPr>
              <a:t>this</a:t>
            </a:r>
            <a:r>
              <a:rPr sz="2750" spc="-90">
                <a:solidFill>
                  <a:srgbClr val="464646"/>
                </a:solidFill>
                <a:latin typeface="Trebuchet MS"/>
                <a:cs typeface="Trebuchet MS"/>
              </a:rPr>
              <a:t> </a:t>
            </a:r>
            <a:r>
              <a:rPr sz="2750" spc="-10">
                <a:solidFill>
                  <a:srgbClr val="464646"/>
                </a:solidFill>
                <a:latin typeface="Trebuchet MS"/>
                <a:cs typeface="Trebuchet MS"/>
              </a:rPr>
              <a:t>concept.</a:t>
            </a:r>
            <a:endParaRPr sz="2750">
              <a:latin typeface="Trebuchet MS"/>
              <a:cs typeface="Trebuchet MS"/>
            </a:endParaRPr>
          </a:p>
          <a:p>
            <a:pPr marL="12700">
              <a:lnSpc>
                <a:spcPct val="100000"/>
              </a:lnSpc>
              <a:spcBef>
                <a:spcPts val="2600"/>
              </a:spcBef>
            </a:pPr>
            <a:r>
              <a:rPr sz="2750" spc="75">
                <a:solidFill>
                  <a:srgbClr val="464646"/>
                </a:solidFill>
                <a:latin typeface="Trebuchet MS"/>
                <a:cs typeface="Trebuchet MS"/>
              </a:rPr>
              <a:t>We</a:t>
            </a:r>
            <a:r>
              <a:rPr sz="2750" spc="-75">
                <a:solidFill>
                  <a:srgbClr val="464646"/>
                </a:solidFill>
                <a:latin typeface="Trebuchet MS"/>
                <a:cs typeface="Trebuchet MS"/>
              </a:rPr>
              <a:t> </a:t>
            </a:r>
            <a:r>
              <a:rPr sz="2750" spc="65">
                <a:solidFill>
                  <a:srgbClr val="464646"/>
                </a:solidFill>
                <a:latin typeface="Trebuchet MS"/>
                <a:cs typeface="Trebuchet MS"/>
              </a:rPr>
              <a:t>take</a:t>
            </a:r>
            <a:r>
              <a:rPr sz="2750" spc="-85">
                <a:solidFill>
                  <a:srgbClr val="464646"/>
                </a:solidFill>
                <a:latin typeface="Trebuchet MS"/>
                <a:cs typeface="Trebuchet MS"/>
              </a:rPr>
              <a:t> </a:t>
            </a:r>
            <a:r>
              <a:rPr sz="2750">
                <a:solidFill>
                  <a:srgbClr val="464646"/>
                </a:solidFill>
                <a:latin typeface="Trebuchet MS"/>
                <a:cs typeface="Trebuchet MS"/>
              </a:rPr>
              <a:t>the</a:t>
            </a:r>
            <a:r>
              <a:rPr sz="2750" spc="-160">
                <a:solidFill>
                  <a:srgbClr val="464646"/>
                </a:solidFill>
                <a:latin typeface="Trebuchet MS"/>
                <a:cs typeface="Trebuchet MS"/>
              </a:rPr>
              <a:t> </a:t>
            </a:r>
            <a:r>
              <a:rPr sz="2750" spc="70">
                <a:solidFill>
                  <a:srgbClr val="464646"/>
                </a:solidFill>
                <a:latin typeface="Trebuchet MS"/>
                <a:cs typeface="Trebuchet MS"/>
              </a:rPr>
              <a:t>weight</a:t>
            </a:r>
            <a:r>
              <a:rPr sz="2750" spc="-75">
                <a:solidFill>
                  <a:srgbClr val="464646"/>
                </a:solidFill>
                <a:latin typeface="Trebuchet MS"/>
                <a:cs typeface="Trebuchet MS"/>
              </a:rPr>
              <a:t> </a:t>
            </a:r>
            <a:r>
              <a:rPr sz="2750" spc="85">
                <a:solidFill>
                  <a:srgbClr val="464646"/>
                </a:solidFill>
                <a:latin typeface="Trebuchet MS"/>
                <a:cs typeface="Trebuchet MS"/>
              </a:rPr>
              <a:t>tensor</a:t>
            </a:r>
            <a:r>
              <a:rPr sz="2750" spc="-130">
                <a:solidFill>
                  <a:srgbClr val="464646"/>
                </a:solidFill>
                <a:latin typeface="Trebuchet MS"/>
                <a:cs typeface="Trebuchet MS"/>
              </a:rPr>
              <a:t> </a:t>
            </a:r>
            <a:r>
              <a:rPr sz="2750" spc="60">
                <a:solidFill>
                  <a:srgbClr val="464646"/>
                </a:solidFill>
                <a:latin typeface="Trebuchet MS"/>
                <a:cs typeface="Trebuchet MS"/>
              </a:rPr>
              <a:t>that</a:t>
            </a:r>
            <a:r>
              <a:rPr sz="2750" spc="-75">
                <a:solidFill>
                  <a:srgbClr val="464646"/>
                </a:solidFill>
                <a:latin typeface="Trebuchet MS"/>
                <a:cs typeface="Trebuchet MS"/>
              </a:rPr>
              <a:t> </a:t>
            </a:r>
            <a:r>
              <a:rPr sz="2750">
                <a:solidFill>
                  <a:srgbClr val="464646"/>
                </a:solidFill>
                <a:latin typeface="Trebuchet MS"/>
                <a:cs typeface="Trebuchet MS"/>
              </a:rPr>
              <a:t>we</a:t>
            </a:r>
            <a:r>
              <a:rPr sz="2750" spc="-80">
                <a:solidFill>
                  <a:srgbClr val="464646"/>
                </a:solidFill>
                <a:latin typeface="Trebuchet MS"/>
                <a:cs typeface="Trebuchet MS"/>
              </a:rPr>
              <a:t> </a:t>
            </a:r>
            <a:r>
              <a:rPr sz="2750" spc="155">
                <a:solidFill>
                  <a:srgbClr val="464646"/>
                </a:solidFill>
                <a:latin typeface="Trebuchet MS"/>
                <a:cs typeface="Trebuchet MS"/>
              </a:rPr>
              <a:t>saw</a:t>
            </a:r>
            <a:r>
              <a:rPr sz="2750" spc="-155">
                <a:solidFill>
                  <a:srgbClr val="464646"/>
                </a:solidFill>
                <a:latin typeface="Trebuchet MS"/>
                <a:cs typeface="Trebuchet MS"/>
              </a:rPr>
              <a:t> </a:t>
            </a:r>
            <a:r>
              <a:rPr sz="2750" spc="145">
                <a:solidFill>
                  <a:srgbClr val="464646"/>
                </a:solidFill>
                <a:latin typeface="Trebuchet MS"/>
                <a:cs typeface="Trebuchet MS"/>
              </a:rPr>
              <a:t>in</a:t>
            </a:r>
            <a:r>
              <a:rPr sz="2750" spc="-110">
                <a:solidFill>
                  <a:srgbClr val="464646"/>
                </a:solidFill>
                <a:latin typeface="Trebuchet MS"/>
                <a:cs typeface="Trebuchet MS"/>
              </a:rPr>
              <a:t> </a:t>
            </a:r>
            <a:r>
              <a:rPr sz="2750">
                <a:solidFill>
                  <a:srgbClr val="464646"/>
                </a:solidFill>
                <a:latin typeface="Trebuchet MS"/>
                <a:cs typeface="Trebuchet MS"/>
              </a:rPr>
              <a:t>the</a:t>
            </a:r>
            <a:r>
              <a:rPr sz="2750" spc="-80">
                <a:solidFill>
                  <a:srgbClr val="464646"/>
                </a:solidFill>
                <a:latin typeface="Trebuchet MS"/>
                <a:cs typeface="Trebuchet MS"/>
              </a:rPr>
              <a:t> </a:t>
            </a:r>
            <a:r>
              <a:rPr sz="2750" spc="95">
                <a:solidFill>
                  <a:srgbClr val="464646"/>
                </a:solidFill>
                <a:latin typeface="Trebuchet MS"/>
                <a:cs typeface="Trebuchet MS"/>
              </a:rPr>
              <a:t>previous</a:t>
            </a:r>
            <a:r>
              <a:rPr sz="2750" spc="-100">
                <a:solidFill>
                  <a:srgbClr val="464646"/>
                </a:solidFill>
                <a:latin typeface="Trebuchet MS"/>
                <a:cs typeface="Trebuchet MS"/>
              </a:rPr>
              <a:t> </a:t>
            </a:r>
            <a:r>
              <a:rPr sz="2750" spc="45">
                <a:solidFill>
                  <a:srgbClr val="464646"/>
                </a:solidFill>
                <a:latin typeface="Trebuchet MS"/>
                <a:cs typeface="Trebuchet MS"/>
              </a:rPr>
              <a:t>slides.</a:t>
            </a:r>
            <a:endParaRPr sz="2750">
              <a:latin typeface="Trebuchet MS"/>
              <a:cs typeface="Trebuchet MS"/>
            </a:endParaRPr>
          </a:p>
        </p:txBody>
      </p:sp>
      <p:sp>
        <p:nvSpPr>
          <p:cNvPr id="5" name="object 5"/>
          <p:cNvSpPr txBox="1"/>
          <p:nvPr/>
        </p:nvSpPr>
        <p:spPr>
          <a:xfrm>
            <a:off x="4739259" y="3952557"/>
            <a:ext cx="2450465" cy="300355"/>
          </a:xfrm>
          <a:prstGeom prst="rect">
            <a:avLst/>
          </a:prstGeom>
        </p:spPr>
        <p:txBody>
          <a:bodyPr vert="horz" wrap="square" lIns="0" tIns="12700" rIns="0" bIns="0" rtlCol="0">
            <a:spAutoFit/>
          </a:bodyPr>
          <a:lstStyle/>
          <a:p>
            <a:pPr marL="38100">
              <a:lnSpc>
                <a:spcPct val="100000"/>
              </a:lnSpc>
              <a:spcBef>
                <a:spcPts val="100"/>
              </a:spcBef>
            </a:pPr>
            <a:r>
              <a:rPr sz="1800">
                <a:latin typeface="Trebuchet MS"/>
                <a:cs typeface="Trebuchet MS"/>
              </a:rPr>
              <a:t>Weight</a:t>
            </a:r>
            <a:r>
              <a:rPr sz="1800" spc="25">
                <a:latin typeface="Trebuchet MS"/>
                <a:cs typeface="Trebuchet MS"/>
              </a:rPr>
              <a:t> </a:t>
            </a:r>
            <a:r>
              <a:rPr sz="1800" spc="-10">
                <a:latin typeface="Trebuchet MS"/>
                <a:cs typeface="Trebuchet MS"/>
              </a:rPr>
              <a:t>Tensor</a:t>
            </a:r>
            <a:r>
              <a:rPr sz="1800" spc="50">
                <a:latin typeface="Trebuchet MS"/>
                <a:cs typeface="Trebuchet MS"/>
              </a:rPr>
              <a:t> </a:t>
            </a:r>
            <a:r>
              <a:rPr sz="1800" spc="-10">
                <a:latin typeface="Trebuchet MS"/>
                <a:cs typeface="Trebuchet MS"/>
              </a:rPr>
              <a:t>(</a:t>
            </a:r>
            <a:r>
              <a:rPr sz="1800" spc="-10">
                <a:solidFill>
                  <a:srgbClr val="404040"/>
                </a:solidFill>
                <a:latin typeface="Cambria Math"/>
                <a:cs typeface="Cambria Math"/>
              </a:rPr>
              <a:t>𝑊</a:t>
            </a:r>
            <a:r>
              <a:rPr sz="2025" spc="-15" baseline="26748">
                <a:solidFill>
                  <a:srgbClr val="404040"/>
                </a:solidFill>
                <a:latin typeface="Cambria Math"/>
                <a:cs typeface="Cambria Math"/>
              </a:rPr>
              <a:t>𝐹𝑃32</a:t>
            </a:r>
            <a:r>
              <a:rPr sz="1800" spc="-10">
                <a:latin typeface="Trebuchet MS"/>
                <a:cs typeface="Trebuchet MS"/>
              </a:rPr>
              <a:t>)</a:t>
            </a:r>
            <a:endParaRPr sz="1800">
              <a:latin typeface="Trebuchet MS"/>
              <a:cs typeface="Trebuchet MS"/>
            </a:endParaRPr>
          </a:p>
        </p:txBody>
      </p:sp>
      <p:graphicFrame>
        <p:nvGraphicFramePr>
          <p:cNvPr id="6" name="object 6"/>
          <p:cNvGraphicFramePr>
            <a:graphicFrameLocks noGrp="1"/>
          </p:cNvGraphicFramePr>
          <p:nvPr/>
        </p:nvGraphicFramePr>
        <p:xfrm>
          <a:off x="4838763" y="4476813"/>
          <a:ext cx="2238375" cy="1988820"/>
        </p:xfrm>
        <a:graphic>
          <a:graphicData uri="http://schemas.openxmlformats.org/drawingml/2006/table">
            <a:tbl>
              <a:tblPr firstRow="1" bandRow="1">
                <a:tableStyleId>{2D5ABB26-0587-4C30-8999-92F81FD0307C}</a:tableStyleId>
              </a:tblPr>
              <a:tblGrid>
                <a:gridCol w="447675">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7675">
                  <a:extLst>
                    <a:ext uri="{9D8B030D-6E8A-4147-A177-3AD203B41FA5}">
                      <a16:colId xmlns:a16="http://schemas.microsoft.com/office/drawing/2014/main" val="20003"/>
                    </a:ext>
                  </a:extLst>
                </a:gridCol>
                <a:gridCol w="447675">
                  <a:extLst>
                    <a:ext uri="{9D8B030D-6E8A-4147-A177-3AD203B41FA5}">
                      <a16:colId xmlns:a16="http://schemas.microsoft.com/office/drawing/2014/main" val="20004"/>
                    </a:ext>
                  </a:extLst>
                </a:gridCol>
              </a:tblGrid>
              <a:tr h="390525">
                <a:tc>
                  <a:txBody>
                    <a:bodyPr/>
                    <a:lstStyle/>
                    <a:p>
                      <a:pPr marL="3810" algn="ctr">
                        <a:lnSpc>
                          <a:spcPct val="100000"/>
                        </a:lnSpc>
                        <a:spcBef>
                          <a:spcPts val="830"/>
                        </a:spcBef>
                      </a:pPr>
                      <a:r>
                        <a:rPr sz="1100" spc="-10">
                          <a:latin typeface="Trebuchet MS"/>
                          <a:cs typeface="Trebuchet MS"/>
                        </a:rPr>
                        <a:t>-</a:t>
                      </a:r>
                      <a:r>
                        <a:rPr sz="1100" spc="-25">
                          <a:latin typeface="Trebuchet MS"/>
                          <a:cs typeface="Trebuchet MS"/>
                        </a:rPr>
                        <a:t>0.7</a:t>
                      </a:r>
                      <a:endParaRPr sz="1100">
                        <a:latin typeface="Trebuchet MS"/>
                        <a:cs typeface="Trebuchet MS"/>
                      </a:endParaRPr>
                    </a:p>
                  </a:txBody>
                  <a:tcPr marL="0" marR="0" marT="1054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5080" algn="ctr">
                        <a:lnSpc>
                          <a:spcPct val="100000"/>
                        </a:lnSpc>
                        <a:spcBef>
                          <a:spcPts val="830"/>
                        </a:spcBef>
                      </a:pPr>
                      <a:r>
                        <a:rPr sz="1100" spc="-10">
                          <a:latin typeface="Trebuchet MS"/>
                          <a:cs typeface="Trebuchet MS"/>
                        </a:rPr>
                        <a:t>-</a:t>
                      </a:r>
                      <a:r>
                        <a:rPr sz="1100" spc="-25">
                          <a:latin typeface="Trebuchet MS"/>
                          <a:cs typeface="Trebuchet MS"/>
                        </a:rPr>
                        <a:t>0.3</a:t>
                      </a:r>
                      <a:endParaRPr sz="1100">
                        <a:latin typeface="Trebuchet MS"/>
                        <a:cs typeface="Trebuchet MS"/>
                      </a:endParaRPr>
                    </a:p>
                  </a:txBody>
                  <a:tcPr marL="0" marR="0" marT="1054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5715" algn="ctr">
                        <a:lnSpc>
                          <a:spcPct val="100000"/>
                        </a:lnSpc>
                        <a:spcBef>
                          <a:spcPts val="830"/>
                        </a:spcBef>
                      </a:pPr>
                      <a:r>
                        <a:rPr sz="1100" spc="-25">
                          <a:latin typeface="Trebuchet MS"/>
                          <a:cs typeface="Trebuchet MS"/>
                        </a:rPr>
                        <a:t>0.0</a:t>
                      </a:r>
                      <a:endParaRPr sz="1100">
                        <a:latin typeface="Trebuchet MS"/>
                        <a:cs typeface="Trebuchet MS"/>
                      </a:endParaRPr>
                    </a:p>
                  </a:txBody>
                  <a:tcPr marL="0" marR="0" marT="1054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6985" algn="ctr">
                        <a:lnSpc>
                          <a:spcPct val="100000"/>
                        </a:lnSpc>
                        <a:spcBef>
                          <a:spcPts val="830"/>
                        </a:spcBef>
                      </a:pPr>
                      <a:r>
                        <a:rPr sz="1100" spc="-10">
                          <a:latin typeface="Trebuchet MS"/>
                          <a:cs typeface="Trebuchet MS"/>
                        </a:rPr>
                        <a:t>-</a:t>
                      </a:r>
                      <a:r>
                        <a:rPr sz="1100" spc="-25">
                          <a:latin typeface="Trebuchet MS"/>
                          <a:cs typeface="Trebuchet MS"/>
                        </a:rPr>
                        <a:t>0.4</a:t>
                      </a:r>
                      <a:endParaRPr sz="1100">
                        <a:latin typeface="Trebuchet MS"/>
                        <a:cs typeface="Trebuchet MS"/>
                      </a:endParaRPr>
                    </a:p>
                  </a:txBody>
                  <a:tcPr marL="0" marR="0" marT="1054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8890" algn="ctr">
                        <a:lnSpc>
                          <a:spcPct val="100000"/>
                        </a:lnSpc>
                        <a:spcBef>
                          <a:spcPts val="830"/>
                        </a:spcBef>
                      </a:pPr>
                      <a:r>
                        <a:rPr sz="1100" spc="-25">
                          <a:latin typeface="Trebuchet MS"/>
                          <a:cs typeface="Trebuchet MS"/>
                        </a:rPr>
                        <a:t>0.3</a:t>
                      </a:r>
                      <a:endParaRPr sz="1100">
                        <a:latin typeface="Trebuchet MS"/>
                        <a:cs typeface="Trebuchet MS"/>
                      </a:endParaRPr>
                    </a:p>
                  </a:txBody>
                  <a:tcPr marL="0" marR="0" marT="10541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399415">
                <a:tc>
                  <a:txBody>
                    <a:bodyPr/>
                    <a:lstStyle/>
                    <a:p>
                      <a:pPr marL="3175" algn="ctr">
                        <a:lnSpc>
                          <a:spcPct val="100000"/>
                        </a:lnSpc>
                        <a:spcBef>
                          <a:spcPts val="890"/>
                        </a:spcBef>
                      </a:pPr>
                      <a:r>
                        <a:rPr sz="1100" spc="-10">
                          <a:latin typeface="Trebuchet MS"/>
                          <a:cs typeface="Trebuchet MS"/>
                        </a:rPr>
                        <a:t>-</a:t>
                      </a:r>
                      <a:r>
                        <a:rPr sz="1100" spc="-25">
                          <a:latin typeface="Trebuchet MS"/>
                          <a:cs typeface="Trebuchet MS"/>
                        </a:rPr>
                        <a:t>1.0</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5080" algn="ctr">
                        <a:lnSpc>
                          <a:spcPct val="100000"/>
                        </a:lnSpc>
                        <a:spcBef>
                          <a:spcPts val="890"/>
                        </a:spcBef>
                      </a:pPr>
                      <a:r>
                        <a:rPr sz="1100" spc="-25">
                          <a:latin typeface="Trebuchet MS"/>
                          <a:cs typeface="Trebuchet MS"/>
                        </a:rPr>
                        <a:t>0.2</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6350" algn="ctr">
                        <a:lnSpc>
                          <a:spcPct val="100000"/>
                        </a:lnSpc>
                        <a:spcBef>
                          <a:spcPts val="890"/>
                        </a:spcBef>
                      </a:pPr>
                      <a:r>
                        <a:rPr sz="1100" spc="-25">
                          <a:latin typeface="Trebuchet MS"/>
                          <a:cs typeface="Trebuchet MS"/>
                        </a:rPr>
                        <a:t>0.7</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7620" algn="ctr">
                        <a:lnSpc>
                          <a:spcPct val="100000"/>
                        </a:lnSpc>
                        <a:spcBef>
                          <a:spcPts val="890"/>
                        </a:spcBef>
                      </a:pPr>
                      <a:r>
                        <a:rPr sz="1100" spc="-25">
                          <a:latin typeface="Trebuchet MS"/>
                          <a:cs typeface="Trebuchet MS"/>
                        </a:rPr>
                        <a:t>1.7</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9525" algn="ctr">
                        <a:lnSpc>
                          <a:spcPct val="100000"/>
                        </a:lnSpc>
                        <a:spcBef>
                          <a:spcPts val="890"/>
                        </a:spcBef>
                      </a:pPr>
                      <a:r>
                        <a:rPr sz="1100" spc="-10">
                          <a:latin typeface="Trebuchet MS"/>
                          <a:cs typeface="Trebuchet MS"/>
                        </a:rPr>
                        <a:t>-</a:t>
                      </a:r>
                      <a:r>
                        <a:rPr sz="1100" spc="-25">
                          <a:latin typeface="Trebuchet MS"/>
                          <a:cs typeface="Trebuchet MS"/>
                        </a:rPr>
                        <a:t>0.9</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399415">
                <a:tc>
                  <a:txBody>
                    <a:bodyPr/>
                    <a:lstStyle/>
                    <a:p>
                      <a:pPr marL="3175" algn="ctr">
                        <a:lnSpc>
                          <a:spcPct val="100000"/>
                        </a:lnSpc>
                        <a:spcBef>
                          <a:spcPts val="869"/>
                        </a:spcBef>
                      </a:pPr>
                      <a:r>
                        <a:rPr sz="1100" spc="-10">
                          <a:latin typeface="Trebuchet MS"/>
                          <a:cs typeface="Trebuchet MS"/>
                        </a:rPr>
                        <a:t>-</a:t>
                      </a:r>
                      <a:r>
                        <a:rPr sz="1100" spc="-25">
                          <a:latin typeface="Trebuchet MS"/>
                          <a:cs typeface="Trebuchet MS"/>
                        </a:rPr>
                        <a:t>0.1</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5715" algn="ctr">
                        <a:lnSpc>
                          <a:spcPct val="100000"/>
                        </a:lnSpc>
                        <a:spcBef>
                          <a:spcPts val="869"/>
                        </a:spcBef>
                      </a:pPr>
                      <a:r>
                        <a:rPr sz="1100" spc="-10">
                          <a:latin typeface="Trebuchet MS"/>
                          <a:cs typeface="Trebuchet MS"/>
                        </a:rPr>
                        <a:t>-</a:t>
                      </a:r>
                      <a:r>
                        <a:rPr sz="1100" spc="-25">
                          <a:latin typeface="Trebuchet MS"/>
                          <a:cs typeface="Trebuchet MS"/>
                        </a:rPr>
                        <a:t>1.5</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5715" algn="ctr">
                        <a:lnSpc>
                          <a:spcPct val="100000"/>
                        </a:lnSpc>
                        <a:spcBef>
                          <a:spcPts val="869"/>
                        </a:spcBef>
                      </a:pPr>
                      <a:r>
                        <a:rPr sz="1100" spc="-10">
                          <a:latin typeface="Trebuchet MS"/>
                          <a:cs typeface="Trebuchet MS"/>
                        </a:rPr>
                        <a:t>-</a:t>
                      </a:r>
                      <a:r>
                        <a:rPr sz="1100" spc="-25">
                          <a:latin typeface="Trebuchet MS"/>
                          <a:cs typeface="Trebuchet MS"/>
                        </a:rPr>
                        <a:t>0.1</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8255" algn="ctr">
                        <a:lnSpc>
                          <a:spcPct val="100000"/>
                        </a:lnSpc>
                        <a:spcBef>
                          <a:spcPts val="869"/>
                        </a:spcBef>
                      </a:pPr>
                      <a:r>
                        <a:rPr sz="1100" spc="-25">
                          <a:latin typeface="Trebuchet MS"/>
                          <a:cs typeface="Trebuchet MS"/>
                        </a:rPr>
                        <a:t>0.8</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9525" algn="ctr">
                        <a:lnSpc>
                          <a:spcPct val="100000"/>
                        </a:lnSpc>
                        <a:spcBef>
                          <a:spcPts val="869"/>
                        </a:spcBef>
                      </a:pPr>
                      <a:r>
                        <a:rPr sz="1100" spc="-25">
                          <a:latin typeface="Trebuchet MS"/>
                          <a:cs typeface="Trebuchet MS"/>
                        </a:rPr>
                        <a:t>0.5</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394970">
                <a:tc>
                  <a:txBody>
                    <a:bodyPr/>
                    <a:lstStyle/>
                    <a:p>
                      <a:pPr marL="3175" algn="ctr">
                        <a:lnSpc>
                          <a:spcPct val="100000"/>
                        </a:lnSpc>
                        <a:spcBef>
                          <a:spcPts val="855"/>
                        </a:spcBef>
                      </a:pPr>
                      <a:r>
                        <a:rPr sz="1100" spc="-25">
                          <a:latin typeface="Trebuchet MS"/>
                          <a:cs typeface="Trebuchet MS"/>
                        </a:rPr>
                        <a:t>1.2</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5715" algn="ctr">
                        <a:lnSpc>
                          <a:spcPct val="100000"/>
                        </a:lnSpc>
                        <a:spcBef>
                          <a:spcPts val="855"/>
                        </a:spcBef>
                      </a:pPr>
                      <a:r>
                        <a:rPr sz="1100" spc="-10">
                          <a:latin typeface="Trebuchet MS"/>
                          <a:cs typeface="Trebuchet MS"/>
                        </a:rPr>
                        <a:t>-</a:t>
                      </a:r>
                      <a:r>
                        <a:rPr sz="1100" spc="-25">
                          <a:latin typeface="Trebuchet MS"/>
                          <a:cs typeface="Trebuchet MS"/>
                        </a:rPr>
                        <a:t>1.7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6350" algn="ctr">
                        <a:lnSpc>
                          <a:spcPct val="100000"/>
                        </a:lnSpc>
                        <a:spcBef>
                          <a:spcPts val="855"/>
                        </a:spcBef>
                      </a:pPr>
                      <a:r>
                        <a:rPr sz="1100" spc="-10">
                          <a:latin typeface="Trebuchet MS"/>
                          <a:cs typeface="Trebuchet MS"/>
                        </a:rPr>
                        <a:t>-</a:t>
                      </a:r>
                      <a:r>
                        <a:rPr sz="1100" spc="-25">
                          <a:latin typeface="Trebuchet MS"/>
                          <a:cs typeface="Trebuchet MS"/>
                        </a:rPr>
                        <a:t>0.9</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7620" algn="ctr">
                        <a:lnSpc>
                          <a:spcPct val="100000"/>
                        </a:lnSpc>
                        <a:spcBef>
                          <a:spcPts val="855"/>
                        </a:spcBef>
                      </a:pPr>
                      <a:r>
                        <a:rPr sz="1100" spc="-10">
                          <a:latin typeface="Trebuchet MS"/>
                          <a:cs typeface="Trebuchet MS"/>
                        </a:rPr>
                        <a:t>-</a:t>
                      </a:r>
                      <a:r>
                        <a:rPr sz="1100" spc="-25">
                          <a:latin typeface="Trebuchet MS"/>
                          <a:cs typeface="Trebuchet MS"/>
                        </a:rPr>
                        <a:t>0.3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8890" algn="ctr">
                        <a:lnSpc>
                          <a:spcPct val="100000"/>
                        </a:lnSpc>
                        <a:spcBef>
                          <a:spcPts val="855"/>
                        </a:spcBef>
                      </a:pPr>
                      <a:r>
                        <a:rPr sz="1100" spc="-25">
                          <a:latin typeface="Trebuchet MS"/>
                          <a:cs typeface="Trebuchet MS"/>
                        </a:rPr>
                        <a:t>0.7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404495">
                <a:tc>
                  <a:txBody>
                    <a:bodyPr/>
                    <a:lstStyle/>
                    <a:p>
                      <a:pPr marL="2540" algn="ctr">
                        <a:lnSpc>
                          <a:spcPct val="100000"/>
                        </a:lnSpc>
                        <a:spcBef>
                          <a:spcPts val="940"/>
                        </a:spcBef>
                      </a:pPr>
                      <a:r>
                        <a:rPr sz="1100" spc="-25">
                          <a:latin typeface="Trebuchet MS"/>
                          <a:cs typeface="Trebuchet MS"/>
                        </a:rPr>
                        <a:t>0.4</a:t>
                      </a:r>
                      <a:endParaRPr sz="1100">
                        <a:latin typeface="Trebuchet MS"/>
                        <a:cs typeface="Trebuchet MS"/>
                      </a:endParaRPr>
                    </a:p>
                  </a:txBody>
                  <a:tcPr marL="0" marR="0" marT="11938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3810" algn="ctr">
                        <a:lnSpc>
                          <a:spcPct val="100000"/>
                        </a:lnSpc>
                        <a:spcBef>
                          <a:spcPts val="940"/>
                        </a:spcBef>
                      </a:pPr>
                      <a:r>
                        <a:rPr sz="1100" spc="-25">
                          <a:latin typeface="Trebuchet MS"/>
                          <a:cs typeface="Trebuchet MS"/>
                        </a:rPr>
                        <a:t>0.1</a:t>
                      </a:r>
                      <a:endParaRPr sz="1100">
                        <a:latin typeface="Trebuchet MS"/>
                        <a:cs typeface="Trebuchet MS"/>
                      </a:endParaRPr>
                    </a:p>
                  </a:txBody>
                  <a:tcPr marL="0" marR="0" marT="11938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5080" algn="ctr">
                        <a:lnSpc>
                          <a:spcPct val="100000"/>
                        </a:lnSpc>
                        <a:spcBef>
                          <a:spcPts val="940"/>
                        </a:spcBef>
                      </a:pPr>
                      <a:r>
                        <a:rPr sz="1100" spc="-10">
                          <a:latin typeface="Trebuchet MS"/>
                          <a:cs typeface="Trebuchet MS"/>
                        </a:rPr>
                        <a:t>-</a:t>
                      </a:r>
                      <a:r>
                        <a:rPr sz="1100" spc="-25">
                          <a:latin typeface="Trebuchet MS"/>
                          <a:cs typeface="Trebuchet MS"/>
                        </a:rPr>
                        <a:t>1.4</a:t>
                      </a:r>
                      <a:endParaRPr sz="1100">
                        <a:latin typeface="Trebuchet MS"/>
                        <a:cs typeface="Trebuchet MS"/>
                      </a:endParaRPr>
                    </a:p>
                  </a:txBody>
                  <a:tcPr marL="0" marR="0" marT="11938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0160" algn="ctr">
                        <a:lnSpc>
                          <a:spcPct val="100000"/>
                        </a:lnSpc>
                        <a:spcBef>
                          <a:spcPts val="940"/>
                        </a:spcBef>
                      </a:pPr>
                      <a:r>
                        <a:rPr sz="1100" spc="-25">
                          <a:latin typeface="Trebuchet MS"/>
                          <a:cs typeface="Trebuchet MS"/>
                        </a:rPr>
                        <a:t>2.2</a:t>
                      </a:r>
                      <a:endParaRPr sz="1100">
                        <a:latin typeface="Trebuchet MS"/>
                        <a:cs typeface="Trebuchet MS"/>
                      </a:endParaRPr>
                    </a:p>
                  </a:txBody>
                  <a:tcPr marL="0" marR="0" marT="11938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8255" algn="ctr">
                        <a:lnSpc>
                          <a:spcPct val="100000"/>
                        </a:lnSpc>
                        <a:spcBef>
                          <a:spcPts val="940"/>
                        </a:spcBef>
                      </a:pPr>
                      <a:r>
                        <a:rPr sz="1100" spc="-10">
                          <a:latin typeface="Trebuchet MS"/>
                          <a:cs typeface="Trebuchet MS"/>
                        </a:rPr>
                        <a:t>-</a:t>
                      </a:r>
                      <a:r>
                        <a:rPr sz="1100" spc="-25">
                          <a:latin typeface="Trebuchet MS"/>
                          <a:cs typeface="Trebuchet MS"/>
                        </a:rPr>
                        <a:t>1.1</a:t>
                      </a:r>
                      <a:endParaRPr sz="1100">
                        <a:latin typeface="Trebuchet MS"/>
                        <a:cs typeface="Trebuchet MS"/>
                      </a:endParaRPr>
                    </a:p>
                  </a:txBody>
                  <a:tcPr marL="0" marR="0" marT="11938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755713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grpSp>
        <p:nvGrpSpPr>
          <p:cNvPr id="3" name="object 3"/>
          <p:cNvGrpSpPr/>
          <p:nvPr/>
        </p:nvGrpSpPr>
        <p:grpSpPr>
          <a:xfrm>
            <a:off x="4838763" y="3791013"/>
            <a:ext cx="457200" cy="409575"/>
            <a:chOff x="4838763" y="3791013"/>
            <a:chExt cx="457200" cy="409575"/>
          </a:xfrm>
        </p:grpSpPr>
        <p:sp>
          <p:nvSpPr>
            <p:cNvPr id="4" name="object 4"/>
            <p:cNvSpPr/>
            <p:nvPr/>
          </p:nvSpPr>
          <p:spPr>
            <a:xfrm>
              <a:off x="4843526"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5" name="object 5"/>
            <p:cNvSpPr/>
            <p:nvPr/>
          </p:nvSpPr>
          <p:spPr>
            <a:xfrm>
              <a:off x="4843526"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4857813" y="3891279"/>
            <a:ext cx="428625" cy="196850"/>
          </a:xfrm>
          <a:prstGeom prst="rect">
            <a:avLst/>
          </a:prstGeom>
        </p:spPr>
        <p:txBody>
          <a:bodyPr vert="horz" wrap="square" lIns="0" tIns="15875" rIns="0" bIns="0" rtlCol="0">
            <a:spAutoFit/>
          </a:bodyPr>
          <a:lstStyle/>
          <a:p>
            <a:pPr marL="106045">
              <a:lnSpc>
                <a:spcPct val="100000"/>
              </a:lnSpc>
              <a:spcBef>
                <a:spcPts val="125"/>
              </a:spcBef>
            </a:pPr>
            <a:r>
              <a:rPr sz="1100" spc="-10">
                <a:latin typeface="Trebuchet MS"/>
                <a:cs typeface="Trebuchet MS"/>
              </a:rPr>
              <a:t>-</a:t>
            </a:r>
            <a:r>
              <a:rPr sz="1100" spc="-25">
                <a:latin typeface="Trebuchet MS"/>
                <a:cs typeface="Trebuchet MS"/>
              </a:rPr>
              <a:t>0.1</a:t>
            </a:r>
            <a:endParaRPr sz="1100">
              <a:latin typeface="Trebuchet MS"/>
              <a:cs typeface="Trebuchet MS"/>
            </a:endParaRPr>
          </a:p>
        </p:txBody>
      </p:sp>
      <p:sp>
        <p:nvSpPr>
          <p:cNvPr id="7" name="object 7"/>
          <p:cNvSpPr txBox="1"/>
          <p:nvPr/>
        </p:nvSpPr>
        <p:spPr>
          <a:xfrm>
            <a:off x="529120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23825">
              <a:lnSpc>
                <a:spcPct val="100000"/>
              </a:lnSpc>
              <a:spcBef>
                <a:spcPts val="875"/>
              </a:spcBef>
            </a:pPr>
            <a:r>
              <a:rPr sz="1100" spc="-10">
                <a:latin typeface="Trebuchet MS"/>
                <a:cs typeface="Trebuchet MS"/>
              </a:rPr>
              <a:t>-</a:t>
            </a:r>
            <a:r>
              <a:rPr sz="1100" spc="-25">
                <a:latin typeface="Trebuchet MS"/>
                <a:cs typeface="Trebuchet MS"/>
              </a:rPr>
              <a:t>1.5</a:t>
            </a:r>
            <a:endParaRPr sz="1100">
              <a:latin typeface="Trebuchet MS"/>
              <a:cs typeface="Trebuchet MS"/>
            </a:endParaRPr>
          </a:p>
        </p:txBody>
      </p:sp>
      <p:sp>
        <p:nvSpPr>
          <p:cNvPr id="8" name="object 8"/>
          <p:cNvSpPr txBox="1"/>
          <p:nvPr/>
        </p:nvSpPr>
        <p:spPr>
          <a:xfrm>
            <a:off x="573887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21920">
              <a:lnSpc>
                <a:spcPct val="100000"/>
              </a:lnSpc>
              <a:spcBef>
                <a:spcPts val="875"/>
              </a:spcBef>
            </a:pPr>
            <a:r>
              <a:rPr sz="1100" spc="-10">
                <a:latin typeface="Trebuchet MS"/>
                <a:cs typeface="Trebuchet MS"/>
              </a:rPr>
              <a:t>-</a:t>
            </a:r>
            <a:r>
              <a:rPr sz="1100" spc="-25">
                <a:latin typeface="Trebuchet MS"/>
                <a:cs typeface="Trebuchet MS"/>
              </a:rPr>
              <a:t>0.1</a:t>
            </a:r>
            <a:endParaRPr sz="1100">
              <a:latin typeface="Trebuchet MS"/>
              <a:cs typeface="Trebuchet MS"/>
            </a:endParaRPr>
          </a:p>
        </p:txBody>
      </p:sp>
      <p:sp>
        <p:nvSpPr>
          <p:cNvPr id="9" name="object 9"/>
          <p:cNvSpPr txBox="1"/>
          <p:nvPr/>
        </p:nvSpPr>
        <p:spPr>
          <a:xfrm>
            <a:off x="618655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28270">
              <a:lnSpc>
                <a:spcPct val="100000"/>
              </a:lnSpc>
              <a:spcBef>
                <a:spcPts val="875"/>
              </a:spcBef>
            </a:pPr>
            <a:r>
              <a:rPr sz="1100" spc="-25">
                <a:latin typeface="Trebuchet MS"/>
                <a:cs typeface="Trebuchet MS"/>
              </a:rPr>
              <a:t>0.8</a:t>
            </a:r>
            <a:endParaRPr sz="1100">
              <a:latin typeface="Trebuchet MS"/>
              <a:cs typeface="Trebuchet MS"/>
            </a:endParaRPr>
          </a:p>
        </p:txBody>
      </p:sp>
      <p:grpSp>
        <p:nvGrpSpPr>
          <p:cNvPr id="10" name="object 10"/>
          <p:cNvGrpSpPr/>
          <p:nvPr/>
        </p:nvGrpSpPr>
        <p:grpSpPr>
          <a:xfrm>
            <a:off x="6629463" y="3791013"/>
            <a:ext cx="904875" cy="409575"/>
            <a:chOff x="6629463" y="3791013"/>
            <a:chExt cx="904875" cy="409575"/>
          </a:xfrm>
        </p:grpSpPr>
        <p:sp>
          <p:nvSpPr>
            <p:cNvPr id="11" name="object 11"/>
            <p:cNvSpPr/>
            <p:nvPr/>
          </p:nvSpPr>
          <p:spPr>
            <a:xfrm>
              <a:off x="6634226"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12" name="object 12"/>
            <p:cNvSpPr/>
            <p:nvPr/>
          </p:nvSpPr>
          <p:spPr>
            <a:xfrm>
              <a:off x="6634226"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13" name="object 13"/>
            <p:cNvSpPr/>
            <p:nvPr/>
          </p:nvSpPr>
          <p:spPr>
            <a:xfrm>
              <a:off x="7081901"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14" name="object 14"/>
            <p:cNvSpPr/>
            <p:nvPr/>
          </p:nvSpPr>
          <p:spPr>
            <a:xfrm>
              <a:off x="7081901"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15" name="object 15"/>
          <p:cNvSpPr txBox="1">
            <a:spLocks noGrp="1"/>
          </p:cNvSpPr>
          <p:nvPr>
            <p:ph type="title"/>
          </p:nvPr>
        </p:nvSpPr>
        <p:spPr>
          <a:xfrm>
            <a:off x="428307" y="221361"/>
            <a:ext cx="8092440" cy="518159"/>
          </a:xfrm>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65"/>
              <a:t> </a:t>
            </a:r>
            <a:r>
              <a:rPr spc="215"/>
              <a:t>2</a:t>
            </a:r>
            <a:r>
              <a:rPr spc="-200"/>
              <a:t> </a:t>
            </a:r>
            <a:r>
              <a:rPr spc="-390"/>
              <a:t>:</a:t>
            </a:r>
            <a:r>
              <a:rPr spc="-185"/>
              <a:t> </a:t>
            </a:r>
            <a:r>
              <a:rPr spc="80">
                <a:solidFill>
                  <a:srgbClr val="C0504D"/>
                </a:solidFill>
              </a:rPr>
              <a:t>Double</a:t>
            </a:r>
            <a:r>
              <a:rPr spc="-225">
                <a:solidFill>
                  <a:srgbClr val="C0504D"/>
                </a:solidFill>
              </a:rPr>
              <a:t> </a:t>
            </a:r>
            <a:r>
              <a:rPr spc="70">
                <a:solidFill>
                  <a:srgbClr val="C0504D"/>
                </a:solidFill>
              </a:rPr>
              <a:t>Quantization</a:t>
            </a:r>
          </a:p>
        </p:txBody>
      </p:sp>
      <p:sp>
        <p:nvSpPr>
          <p:cNvPr id="16" name="object 16"/>
          <p:cNvSpPr txBox="1"/>
          <p:nvPr/>
        </p:nvSpPr>
        <p:spPr>
          <a:xfrm>
            <a:off x="11709781" y="6478587"/>
            <a:ext cx="208279" cy="208915"/>
          </a:xfrm>
          <a:prstGeom prst="rect">
            <a:avLst/>
          </a:prstGeom>
        </p:spPr>
        <p:txBody>
          <a:bodyPr vert="horz" wrap="square" lIns="0" tIns="12700" rIns="0" bIns="0" rtlCol="0">
            <a:spAutoFit/>
          </a:bodyPr>
          <a:lstStyle/>
          <a:p>
            <a:pPr marL="12700">
              <a:lnSpc>
                <a:spcPct val="100000"/>
              </a:lnSpc>
              <a:spcBef>
                <a:spcPts val="100"/>
              </a:spcBef>
            </a:pPr>
            <a:r>
              <a:rPr sz="1200" spc="60">
                <a:solidFill>
                  <a:srgbClr val="888888"/>
                </a:solidFill>
                <a:latin typeface="Trebuchet MS"/>
                <a:cs typeface="Trebuchet MS"/>
              </a:rPr>
              <a:t>85</a:t>
            </a:r>
            <a:endParaRPr sz="1200">
              <a:latin typeface="Trebuchet MS"/>
              <a:cs typeface="Trebuchet MS"/>
            </a:endParaRPr>
          </a:p>
        </p:txBody>
      </p:sp>
      <p:grpSp>
        <p:nvGrpSpPr>
          <p:cNvPr id="17" name="object 17"/>
          <p:cNvGrpSpPr/>
          <p:nvPr/>
        </p:nvGrpSpPr>
        <p:grpSpPr>
          <a:xfrm>
            <a:off x="1447800" y="4238561"/>
            <a:ext cx="271780" cy="795655"/>
            <a:chOff x="1447800" y="4238561"/>
            <a:chExt cx="271780" cy="795655"/>
          </a:xfrm>
        </p:grpSpPr>
        <p:pic>
          <p:nvPicPr>
            <p:cNvPr id="18" name="object 18"/>
            <p:cNvPicPr/>
            <p:nvPr/>
          </p:nvPicPr>
          <p:blipFill>
            <a:blip r:embed="rId2" cstate="print"/>
            <a:stretch>
              <a:fillRect/>
            </a:stretch>
          </p:blipFill>
          <p:spPr>
            <a:xfrm>
              <a:off x="1447800" y="4238561"/>
              <a:ext cx="271462" cy="795337"/>
            </a:xfrm>
            <a:prstGeom prst="rect">
              <a:avLst/>
            </a:prstGeom>
          </p:spPr>
        </p:pic>
        <p:sp>
          <p:nvSpPr>
            <p:cNvPr id="19" name="object 19"/>
            <p:cNvSpPr/>
            <p:nvPr/>
          </p:nvSpPr>
          <p:spPr>
            <a:xfrm>
              <a:off x="1547876" y="4271898"/>
              <a:ext cx="76200" cy="610235"/>
            </a:xfrm>
            <a:custGeom>
              <a:avLst/>
              <a:gdLst/>
              <a:ahLst/>
              <a:cxnLst/>
              <a:rect l="l" t="t" r="r" b="b"/>
              <a:pathLst>
                <a:path w="76200" h="610235">
                  <a:moveTo>
                    <a:pt x="25397" y="533526"/>
                  </a:moveTo>
                  <a:lnTo>
                    <a:pt x="0" y="533526"/>
                  </a:lnTo>
                  <a:lnTo>
                    <a:pt x="38100" y="609726"/>
                  </a:lnTo>
                  <a:lnTo>
                    <a:pt x="69850" y="546226"/>
                  </a:lnTo>
                  <a:lnTo>
                    <a:pt x="25400" y="546226"/>
                  </a:lnTo>
                  <a:lnTo>
                    <a:pt x="25397" y="533526"/>
                  </a:lnTo>
                  <a:close/>
                </a:path>
                <a:path w="76200" h="610235">
                  <a:moveTo>
                    <a:pt x="50673" y="0"/>
                  </a:moveTo>
                  <a:lnTo>
                    <a:pt x="25273" y="0"/>
                  </a:lnTo>
                  <a:lnTo>
                    <a:pt x="25400" y="546226"/>
                  </a:lnTo>
                  <a:lnTo>
                    <a:pt x="50800" y="546226"/>
                  </a:lnTo>
                  <a:lnTo>
                    <a:pt x="50673" y="0"/>
                  </a:lnTo>
                  <a:close/>
                </a:path>
                <a:path w="76200" h="610235">
                  <a:moveTo>
                    <a:pt x="76200" y="533526"/>
                  </a:moveTo>
                  <a:lnTo>
                    <a:pt x="50797" y="533526"/>
                  </a:lnTo>
                  <a:lnTo>
                    <a:pt x="50800" y="546226"/>
                  </a:lnTo>
                  <a:lnTo>
                    <a:pt x="69850" y="546226"/>
                  </a:lnTo>
                  <a:lnTo>
                    <a:pt x="76200" y="533526"/>
                  </a:lnTo>
                  <a:close/>
                </a:path>
              </a:pathLst>
            </a:custGeom>
            <a:solidFill>
              <a:srgbClr val="4F81BC"/>
            </a:solidFill>
          </p:spPr>
          <p:txBody>
            <a:bodyPr wrap="square" lIns="0" tIns="0" rIns="0" bIns="0" rtlCol="0"/>
            <a:lstStyle/>
            <a:p>
              <a:endParaRPr/>
            </a:p>
          </p:txBody>
        </p:sp>
      </p:grpSp>
      <p:grpSp>
        <p:nvGrpSpPr>
          <p:cNvPr id="20" name="object 20"/>
          <p:cNvGrpSpPr/>
          <p:nvPr/>
        </p:nvGrpSpPr>
        <p:grpSpPr>
          <a:xfrm>
            <a:off x="3695700" y="4286186"/>
            <a:ext cx="271780" cy="748030"/>
            <a:chOff x="3695700" y="4286186"/>
            <a:chExt cx="271780" cy="748030"/>
          </a:xfrm>
        </p:grpSpPr>
        <p:pic>
          <p:nvPicPr>
            <p:cNvPr id="21" name="object 21"/>
            <p:cNvPicPr/>
            <p:nvPr/>
          </p:nvPicPr>
          <p:blipFill>
            <a:blip r:embed="rId3" cstate="print"/>
            <a:stretch>
              <a:fillRect/>
            </a:stretch>
          </p:blipFill>
          <p:spPr>
            <a:xfrm>
              <a:off x="3695700" y="4286186"/>
              <a:ext cx="271462" cy="747712"/>
            </a:xfrm>
            <a:prstGeom prst="rect">
              <a:avLst/>
            </a:prstGeom>
          </p:spPr>
        </p:pic>
        <p:sp>
          <p:nvSpPr>
            <p:cNvPr id="22" name="object 22"/>
            <p:cNvSpPr/>
            <p:nvPr/>
          </p:nvSpPr>
          <p:spPr>
            <a:xfrm>
              <a:off x="3796538" y="4319396"/>
              <a:ext cx="76200" cy="566420"/>
            </a:xfrm>
            <a:custGeom>
              <a:avLst/>
              <a:gdLst/>
              <a:ahLst/>
              <a:cxnLst/>
              <a:rect l="l" t="t" r="r" b="b"/>
              <a:pathLst>
                <a:path w="76200" h="566420">
                  <a:moveTo>
                    <a:pt x="0" y="489330"/>
                  </a:moveTo>
                  <a:lnTo>
                    <a:pt x="37337" y="565911"/>
                  </a:lnTo>
                  <a:lnTo>
                    <a:pt x="69820" y="502538"/>
                  </a:lnTo>
                  <a:lnTo>
                    <a:pt x="50673" y="502538"/>
                  </a:lnTo>
                  <a:lnTo>
                    <a:pt x="25273" y="502284"/>
                  </a:lnTo>
                  <a:lnTo>
                    <a:pt x="25408" y="490092"/>
                  </a:lnTo>
                  <a:lnTo>
                    <a:pt x="25414" y="489585"/>
                  </a:lnTo>
                  <a:lnTo>
                    <a:pt x="0" y="489330"/>
                  </a:lnTo>
                  <a:close/>
                </a:path>
                <a:path w="76200" h="566420">
                  <a:moveTo>
                    <a:pt x="25414" y="489585"/>
                  </a:moveTo>
                  <a:lnTo>
                    <a:pt x="25273" y="502284"/>
                  </a:lnTo>
                  <a:lnTo>
                    <a:pt x="50673" y="502538"/>
                  </a:lnTo>
                  <a:lnTo>
                    <a:pt x="50811" y="490092"/>
                  </a:lnTo>
                  <a:lnTo>
                    <a:pt x="50814" y="489839"/>
                  </a:lnTo>
                  <a:lnTo>
                    <a:pt x="25414" y="489585"/>
                  </a:lnTo>
                  <a:close/>
                </a:path>
                <a:path w="76200" h="566420">
                  <a:moveTo>
                    <a:pt x="50814" y="489839"/>
                  </a:moveTo>
                  <a:lnTo>
                    <a:pt x="50675" y="502284"/>
                  </a:lnTo>
                  <a:lnTo>
                    <a:pt x="50673" y="502538"/>
                  </a:lnTo>
                  <a:lnTo>
                    <a:pt x="69820" y="502538"/>
                  </a:lnTo>
                  <a:lnTo>
                    <a:pt x="76200" y="490092"/>
                  </a:lnTo>
                  <a:lnTo>
                    <a:pt x="50814" y="489839"/>
                  </a:lnTo>
                  <a:close/>
                </a:path>
                <a:path w="76200" h="566420">
                  <a:moveTo>
                    <a:pt x="30861" y="0"/>
                  </a:moveTo>
                  <a:lnTo>
                    <a:pt x="25417" y="489330"/>
                  </a:lnTo>
                  <a:lnTo>
                    <a:pt x="25414" y="489585"/>
                  </a:lnTo>
                  <a:lnTo>
                    <a:pt x="50814" y="489839"/>
                  </a:lnTo>
                  <a:lnTo>
                    <a:pt x="56261" y="380"/>
                  </a:lnTo>
                  <a:lnTo>
                    <a:pt x="30861" y="0"/>
                  </a:lnTo>
                  <a:close/>
                </a:path>
              </a:pathLst>
            </a:custGeom>
            <a:solidFill>
              <a:srgbClr val="4F81BC"/>
            </a:solidFill>
          </p:spPr>
          <p:txBody>
            <a:bodyPr wrap="square" lIns="0" tIns="0" rIns="0" bIns="0" rtlCol="0"/>
            <a:lstStyle/>
            <a:p>
              <a:endParaRPr/>
            </a:p>
          </p:txBody>
        </p:sp>
      </p:grpSp>
      <p:grpSp>
        <p:nvGrpSpPr>
          <p:cNvPr id="23" name="object 23"/>
          <p:cNvGrpSpPr/>
          <p:nvPr/>
        </p:nvGrpSpPr>
        <p:grpSpPr>
          <a:xfrm>
            <a:off x="5781675" y="4295711"/>
            <a:ext cx="271780" cy="728980"/>
            <a:chOff x="5781675" y="4295711"/>
            <a:chExt cx="271780" cy="728980"/>
          </a:xfrm>
        </p:grpSpPr>
        <p:pic>
          <p:nvPicPr>
            <p:cNvPr id="24" name="object 24"/>
            <p:cNvPicPr/>
            <p:nvPr/>
          </p:nvPicPr>
          <p:blipFill>
            <a:blip r:embed="rId4" cstate="print"/>
            <a:stretch>
              <a:fillRect/>
            </a:stretch>
          </p:blipFill>
          <p:spPr>
            <a:xfrm>
              <a:off x="5781675" y="4295711"/>
              <a:ext cx="271462" cy="728662"/>
            </a:xfrm>
            <a:prstGeom prst="rect">
              <a:avLst/>
            </a:prstGeom>
          </p:spPr>
        </p:pic>
        <p:sp>
          <p:nvSpPr>
            <p:cNvPr id="25" name="object 25"/>
            <p:cNvSpPr/>
            <p:nvPr/>
          </p:nvSpPr>
          <p:spPr>
            <a:xfrm>
              <a:off x="5881751" y="4329048"/>
              <a:ext cx="76200" cy="544830"/>
            </a:xfrm>
            <a:custGeom>
              <a:avLst/>
              <a:gdLst/>
              <a:ahLst/>
              <a:cxnLst/>
              <a:rect l="l" t="t" r="r" b="b"/>
              <a:pathLst>
                <a:path w="76200" h="544829">
                  <a:moveTo>
                    <a:pt x="25396" y="468375"/>
                  </a:moveTo>
                  <a:lnTo>
                    <a:pt x="0" y="468375"/>
                  </a:lnTo>
                  <a:lnTo>
                    <a:pt x="38100" y="544576"/>
                  </a:lnTo>
                  <a:lnTo>
                    <a:pt x="69850" y="481075"/>
                  </a:lnTo>
                  <a:lnTo>
                    <a:pt x="25400" y="481075"/>
                  </a:lnTo>
                  <a:lnTo>
                    <a:pt x="25396" y="468375"/>
                  </a:lnTo>
                  <a:close/>
                </a:path>
                <a:path w="76200" h="544829">
                  <a:moveTo>
                    <a:pt x="50673" y="0"/>
                  </a:moveTo>
                  <a:lnTo>
                    <a:pt x="25273" y="0"/>
                  </a:lnTo>
                  <a:lnTo>
                    <a:pt x="25400" y="481075"/>
                  </a:lnTo>
                  <a:lnTo>
                    <a:pt x="50800" y="481075"/>
                  </a:lnTo>
                  <a:lnTo>
                    <a:pt x="50673" y="0"/>
                  </a:lnTo>
                  <a:close/>
                </a:path>
                <a:path w="76200" h="544829">
                  <a:moveTo>
                    <a:pt x="76200" y="468375"/>
                  </a:moveTo>
                  <a:lnTo>
                    <a:pt x="50796" y="468375"/>
                  </a:lnTo>
                  <a:lnTo>
                    <a:pt x="50800" y="481075"/>
                  </a:lnTo>
                  <a:lnTo>
                    <a:pt x="69850" y="481075"/>
                  </a:lnTo>
                  <a:lnTo>
                    <a:pt x="76200" y="468375"/>
                  </a:lnTo>
                  <a:close/>
                </a:path>
              </a:pathLst>
            </a:custGeom>
            <a:solidFill>
              <a:srgbClr val="4F81BC"/>
            </a:solidFill>
          </p:spPr>
          <p:txBody>
            <a:bodyPr wrap="square" lIns="0" tIns="0" rIns="0" bIns="0" rtlCol="0"/>
            <a:lstStyle/>
            <a:p>
              <a:endParaRPr/>
            </a:p>
          </p:txBody>
        </p:sp>
      </p:grpSp>
      <p:grpSp>
        <p:nvGrpSpPr>
          <p:cNvPr id="26" name="object 26"/>
          <p:cNvGrpSpPr/>
          <p:nvPr/>
        </p:nvGrpSpPr>
        <p:grpSpPr>
          <a:xfrm>
            <a:off x="8105775" y="4286186"/>
            <a:ext cx="271780" cy="738505"/>
            <a:chOff x="8105775" y="4286186"/>
            <a:chExt cx="271780" cy="738505"/>
          </a:xfrm>
        </p:grpSpPr>
        <p:pic>
          <p:nvPicPr>
            <p:cNvPr id="27" name="object 27"/>
            <p:cNvPicPr/>
            <p:nvPr/>
          </p:nvPicPr>
          <p:blipFill>
            <a:blip r:embed="rId5" cstate="print"/>
            <a:stretch>
              <a:fillRect/>
            </a:stretch>
          </p:blipFill>
          <p:spPr>
            <a:xfrm>
              <a:off x="8105775" y="4286186"/>
              <a:ext cx="271462" cy="738187"/>
            </a:xfrm>
            <a:prstGeom prst="rect">
              <a:avLst/>
            </a:prstGeom>
          </p:spPr>
        </p:pic>
        <p:sp>
          <p:nvSpPr>
            <p:cNvPr id="28" name="object 28"/>
            <p:cNvSpPr/>
            <p:nvPr/>
          </p:nvSpPr>
          <p:spPr>
            <a:xfrm>
              <a:off x="8205723" y="4319523"/>
              <a:ext cx="76200" cy="560070"/>
            </a:xfrm>
            <a:custGeom>
              <a:avLst/>
              <a:gdLst/>
              <a:ahLst/>
              <a:cxnLst/>
              <a:rect l="l" t="t" r="r" b="b"/>
              <a:pathLst>
                <a:path w="76200" h="560070">
                  <a:moveTo>
                    <a:pt x="25400" y="483615"/>
                  </a:moveTo>
                  <a:lnTo>
                    <a:pt x="0" y="483615"/>
                  </a:lnTo>
                  <a:lnTo>
                    <a:pt x="38100" y="559815"/>
                  </a:lnTo>
                  <a:lnTo>
                    <a:pt x="69850" y="496315"/>
                  </a:lnTo>
                  <a:lnTo>
                    <a:pt x="25400" y="496315"/>
                  </a:lnTo>
                  <a:lnTo>
                    <a:pt x="25400" y="483615"/>
                  </a:lnTo>
                  <a:close/>
                </a:path>
                <a:path w="76200" h="560070">
                  <a:moveTo>
                    <a:pt x="50800" y="0"/>
                  </a:moveTo>
                  <a:lnTo>
                    <a:pt x="25400" y="0"/>
                  </a:lnTo>
                  <a:lnTo>
                    <a:pt x="25400" y="496315"/>
                  </a:lnTo>
                  <a:lnTo>
                    <a:pt x="50800" y="496315"/>
                  </a:lnTo>
                  <a:lnTo>
                    <a:pt x="50800" y="0"/>
                  </a:lnTo>
                  <a:close/>
                </a:path>
                <a:path w="76200" h="560070">
                  <a:moveTo>
                    <a:pt x="76200" y="483615"/>
                  </a:moveTo>
                  <a:lnTo>
                    <a:pt x="50800" y="483615"/>
                  </a:lnTo>
                  <a:lnTo>
                    <a:pt x="50800" y="496315"/>
                  </a:lnTo>
                  <a:lnTo>
                    <a:pt x="69850" y="496315"/>
                  </a:lnTo>
                  <a:lnTo>
                    <a:pt x="76200" y="483615"/>
                  </a:lnTo>
                  <a:close/>
                </a:path>
              </a:pathLst>
            </a:custGeom>
            <a:solidFill>
              <a:srgbClr val="4F81BC"/>
            </a:solidFill>
          </p:spPr>
          <p:txBody>
            <a:bodyPr wrap="square" lIns="0" tIns="0" rIns="0" bIns="0" rtlCol="0"/>
            <a:lstStyle/>
            <a:p>
              <a:endParaRPr/>
            </a:p>
          </p:txBody>
        </p:sp>
      </p:grpSp>
      <p:grpSp>
        <p:nvGrpSpPr>
          <p:cNvPr id="29" name="object 29"/>
          <p:cNvGrpSpPr/>
          <p:nvPr/>
        </p:nvGrpSpPr>
        <p:grpSpPr>
          <a:xfrm>
            <a:off x="10496550" y="4295711"/>
            <a:ext cx="271780" cy="709930"/>
            <a:chOff x="10496550" y="4295711"/>
            <a:chExt cx="271780" cy="709930"/>
          </a:xfrm>
        </p:grpSpPr>
        <p:pic>
          <p:nvPicPr>
            <p:cNvPr id="30" name="object 30"/>
            <p:cNvPicPr/>
            <p:nvPr/>
          </p:nvPicPr>
          <p:blipFill>
            <a:blip r:embed="rId6" cstate="print"/>
            <a:stretch>
              <a:fillRect/>
            </a:stretch>
          </p:blipFill>
          <p:spPr>
            <a:xfrm>
              <a:off x="10496550" y="4295711"/>
              <a:ext cx="271462" cy="709612"/>
            </a:xfrm>
            <a:prstGeom prst="rect">
              <a:avLst/>
            </a:prstGeom>
          </p:spPr>
        </p:pic>
        <p:sp>
          <p:nvSpPr>
            <p:cNvPr id="31" name="object 31"/>
            <p:cNvSpPr/>
            <p:nvPr/>
          </p:nvSpPr>
          <p:spPr>
            <a:xfrm>
              <a:off x="10596498" y="4329048"/>
              <a:ext cx="76200" cy="527050"/>
            </a:xfrm>
            <a:custGeom>
              <a:avLst/>
              <a:gdLst/>
              <a:ahLst/>
              <a:cxnLst/>
              <a:rect l="l" t="t" r="r" b="b"/>
              <a:pathLst>
                <a:path w="76200" h="527050">
                  <a:moveTo>
                    <a:pt x="25400" y="450469"/>
                  </a:moveTo>
                  <a:lnTo>
                    <a:pt x="0" y="450469"/>
                  </a:lnTo>
                  <a:lnTo>
                    <a:pt x="38226" y="526669"/>
                  </a:lnTo>
                  <a:lnTo>
                    <a:pt x="69871" y="463169"/>
                  </a:lnTo>
                  <a:lnTo>
                    <a:pt x="25400" y="463169"/>
                  </a:lnTo>
                  <a:lnTo>
                    <a:pt x="25400" y="450469"/>
                  </a:lnTo>
                  <a:close/>
                </a:path>
                <a:path w="76200" h="527050">
                  <a:moveTo>
                    <a:pt x="50800" y="0"/>
                  </a:moveTo>
                  <a:lnTo>
                    <a:pt x="25400" y="0"/>
                  </a:lnTo>
                  <a:lnTo>
                    <a:pt x="25400" y="463169"/>
                  </a:lnTo>
                  <a:lnTo>
                    <a:pt x="50800" y="463169"/>
                  </a:lnTo>
                  <a:lnTo>
                    <a:pt x="50800" y="0"/>
                  </a:lnTo>
                  <a:close/>
                </a:path>
                <a:path w="76200" h="527050">
                  <a:moveTo>
                    <a:pt x="76200" y="450469"/>
                  </a:moveTo>
                  <a:lnTo>
                    <a:pt x="50800" y="450469"/>
                  </a:lnTo>
                  <a:lnTo>
                    <a:pt x="50800" y="463169"/>
                  </a:lnTo>
                  <a:lnTo>
                    <a:pt x="69871" y="463169"/>
                  </a:lnTo>
                  <a:lnTo>
                    <a:pt x="76200" y="450469"/>
                  </a:lnTo>
                  <a:close/>
                </a:path>
              </a:pathLst>
            </a:custGeom>
            <a:solidFill>
              <a:srgbClr val="4F81BC"/>
            </a:solidFill>
          </p:spPr>
          <p:txBody>
            <a:bodyPr wrap="square" lIns="0" tIns="0" rIns="0" bIns="0" rtlCol="0"/>
            <a:lstStyle/>
            <a:p>
              <a:endParaRPr/>
            </a:p>
          </p:txBody>
        </p:sp>
      </p:grpSp>
      <p:sp>
        <p:nvSpPr>
          <p:cNvPr id="32" name="object 32"/>
          <p:cNvSpPr txBox="1"/>
          <p:nvPr/>
        </p:nvSpPr>
        <p:spPr>
          <a:xfrm>
            <a:off x="1449324" y="4893373"/>
            <a:ext cx="321945" cy="448945"/>
          </a:xfrm>
          <a:prstGeom prst="rect">
            <a:avLst/>
          </a:prstGeom>
        </p:spPr>
        <p:txBody>
          <a:bodyPr vert="horz" wrap="square" lIns="0" tIns="15875" rIns="0" bIns="0" rtlCol="0">
            <a:spAutoFit/>
          </a:bodyPr>
          <a:lstStyle/>
          <a:p>
            <a:pPr marL="38100">
              <a:lnSpc>
                <a:spcPct val="100000"/>
              </a:lnSpc>
              <a:spcBef>
                <a:spcPts val="125"/>
              </a:spcBef>
            </a:pPr>
            <a:r>
              <a:rPr sz="2750" spc="-25">
                <a:solidFill>
                  <a:srgbClr val="464646"/>
                </a:solidFill>
                <a:latin typeface="Cambria Math"/>
                <a:cs typeface="Cambria Math"/>
              </a:rPr>
              <a:t>𝑐</a:t>
            </a:r>
            <a:r>
              <a:rPr sz="3000" spc="-37" baseline="-15277">
                <a:solidFill>
                  <a:srgbClr val="464646"/>
                </a:solidFill>
                <a:latin typeface="Cambria Math"/>
                <a:cs typeface="Cambria Math"/>
              </a:rPr>
              <a:t>𝑖</a:t>
            </a:r>
            <a:endParaRPr sz="3000" baseline="-15277">
              <a:latin typeface="Cambria Math"/>
              <a:cs typeface="Cambria Math"/>
            </a:endParaRPr>
          </a:p>
        </p:txBody>
      </p:sp>
      <p:sp>
        <p:nvSpPr>
          <p:cNvPr id="33" name="object 33"/>
          <p:cNvSpPr txBox="1"/>
          <p:nvPr/>
        </p:nvSpPr>
        <p:spPr>
          <a:xfrm>
            <a:off x="3687826" y="4899342"/>
            <a:ext cx="4772660" cy="448945"/>
          </a:xfrm>
          <a:prstGeom prst="rect">
            <a:avLst/>
          </a:prstGeom>
        </p:spPr>
        <p:txBody>
          <a:bodyPr vert="horz" wrap="square" lIns="0" tIns="15875" rIns="0" bIns="0" rtlCol="0">
            <a:spAutoFit/>
          </a:bodyPr>
          <a:lstStyle/>
          <a:p>
            <a:pPr marL="50800">
              <a:lnSpc>
                <a:spcPct val="100000"/>
              </a:lnSpc>
              <a:spcBef>
                <a:spcPts val="125"/>
              </a:spcBef>
              <a:tabLst>
                <a:tab pos="2137410" algn="l"/>
                <a:tab pos="4462780" algn="l"/>
              </a:tabLst>
            </a:pPr>
            <a:r>
              <a:rPr sz="2750" spc="-25">
                <a:solidFill>
                  <a:srgbClr val="464646"/>
                </a:solidFill>
                <a:latin typeface="Cambria Math"/>
                <a:cs typeface="Cambria Math"/>
              </a:rPr>
              <a:t>𝑐</a:t>
            </a:r>
            <a:r>
              <a:rPr sz="3000" spc="-37" baseline="-15277">
                <a:solidFill>
                  <a:srgbClr val="464646"/>
                </a:solidFill>
                <a:latin typeface="Cambria Math"/>
                <a:cs typeface="Cambria Math"/>
              </a:rPr>
              <a:t>𝑗</a:t>
            </a:r>
            <a:r>
              <a:rPr sz="3000" baseline="-15277">
                <a:solidFill>
                  <a:srgbClr val="464646"/>
                </a:solidFill>
                <a:latin typeface="Cambria Math"/>
                <a:cs typeface="Cambria Math"/>
              </a:rPr>
              <a:t>	</a:t>
            </a:r>
            <a:r>
              <a:rPr sz="4125" spc="-37" baseline="1010">
                <a:solidFill>
                  <a:srgbClr val="464646"/>
                </a:solidFill>
                <a:latin typeface="Cambria Math"/>
                <a:cs typeface="Cambria Math"/>
              </a:rPr>
              <a:t>𝑐</a:t>
            </a:r>
            <a:r>
              <a:rPr sz="3000" spc="-37" baseline="-15277">
                <a:solidFill>
                  <a:srgbClr val="464646"/>
                </a:solidFill>
                <a:latin typeface="Cambria Math"/>
                <a:cs typeface="Cambria Math"/>
              </a:rPr>
              <a:t>𝑘</a:t>
            </a:r>
            <a:r>
              <a:rPr sz="3000" baseline="-15277">
                <a:solidFill>
                  <a:srgbClr val="464646"/>
                </a:solidFill>
                <a:latin typeface="Cambria Math"/>
                <a:cs typeface="Cambria Math"/>
              </a:rPr>
              <a:t>	</a:t>
            </a:r>
            <a:r>
              <a:rPr sz="4125" spc="-37" baseline="1010">
                <a:solidFill>
                  <a:srgbClr val="464646"/>
                </a:solidFill>
                <a:latin typeface="Cambria Math"/>
                <a:cs typeface="Cambria Math"/>
              </a:rPr>
              <a:t>𝑐</a:t>
            </a:r>
            <a:r>
              <a:rPr sz="3000" spc="-37" baseline="-15277">
                <a:solidFill>
                  <a:srgbClr val="464646"/>
                </a:solidFill>
                <a:latin typeface="Cambria Math"/>
                <a:cs typeface="Cambria Math"/>
              </a:rPr>
              <a:t>𝑙</a:t>
            </a:r>
            <a:endParaRPr sz="3000" baseline="-15277">
              <a:latin typeface="Cambria Math"/>
              <a:cs typeface="Cambria Math"/>
            </a:endParaRPr>
          </a:p>
        </p:txBody>
      </p:sp>
      <p:sp>
        <p:nvSpPr>
          <p:cNvPr id="34" name="object 34"/>
          <p:cNvSpPr txBox="1"/>
          <p:nvPr/>
        </p:nvSpPr>
        <p:spPr>
          <a:xfrm>
            <a:off x="10508615" y="4875593"/>
            <a:ext cx="472440" cy="448945"/>
          </a:xfrm>
          <a:prstGeom prst="rect">
            <a:avLst/>
          </a:prstGeom>
        </p:spPr>
        <p:txBody>
          <a:bodyPr vert="horz" wrap="square" lIns="0" tIns="15875" rIns="0" bIns="0" rtlCol="0">
            <a:spAutoFit/>
          </a:bodyPr>
          <a:lstStyle/>
          <a:p>
            <a:pPr marL="38100">
              <a:lnSpc>
                <a:spcPct val="100000"/>
              </a:lnSpc>
              <a:spcBef>
                <a:spcPts val="125"/>
              </a:spcBef>
            </a:pPr>
            <a:r>
              <a:rPr sz="2750" spc="60">
                <a:solidFill>
                  <a:srgbClr val="464646"/>
                </a:solidFill>
                <a:latin typeface="Cambria Math"/>
                <a:cs typeface="Cambria Math"/>
              </a:rPr>
              <a:t>𝑐</a:t>
            </a:r>
            <a:r>
              <a:rPr sz="3000" spc="89" baseline="-15277">
                <a:solidFill>
                  <a:srgbClr val="464646"/>
                </a:solidFill>
                <a:latin typeface="Cambria Math"/>
                <a:cs typeface="Cambria Math"/>
              </a:rPr>
              <a:t>𝑚</a:t>
            </a:r>
            <a:endParaRPr sz="3000" baseline="-15277">
              <a:latin typeface="Cambria Math"/>
              <a:cs typeface="Cambria Math"/>
            </a:endParaRPr>
          </a:p>
        </p:txBody>
      </p:sp>
      <p:sp>
        <p:nvSpPr>
          <p:cNvPr id="35" name="object 35"/>
          <p:cNvSpPr txBox="1"/>
          <p:nvPr/>
        </p:nvSpPr>
        <p:spPr>
          <a:xfrm>
            <a:off x="423227" y="665314"/>
            <a:ext cx="9232265" cy="1945639"/>
          </a:xfrm>
          <a:prstGeom prst="rect">
            <a:avLst/>
          </a:prstGeom>
        </p:spPr>
        <p:txBody>
          <a:bodyPr vert="horz" wrap="square" lIns="0" tIns="256540" rIns="0" bIns="0" rtlCol="0">
            <a:spAutoFit/>
          </a:bodyPr>
          <a:lstStyle/>
          <a:p>
            <a:pPr marL="17145">
              <a:lnSpc>
                <a:spcPct val="100000"/>
              </a:lnSpc>
              <a:spcBef>
                <a:spcPts val="2020"/>
              </a:spcBef>
            </a:pPr>
            <a:r>
              <a:rPr sz="2750" spc="55">
                <a:solidFill>
                  <a:srgbClr val="464646"/>
                </a:solidFill>
                <a:latin typeface="Trebuchet MS"/>
                <a:cs typeface="Trebuchet MS"/>
              </a:rPr>
              <a:t>We</a:t>
            </a:r>
            <a:r>
              <a:rPr sz="2750" spc="-25">
                <a:solidFill>
                  <a:srgbClr val="464646"/>
                </a:solidFill>
                <a:latin typeface="Trebuchet MS"/>
                <a:cs typeface="Trebuchet MS"/>
              </a:rPr>
              <a:t> </a:t>
            </a:r>
            <a:r>
              <a:rPr sz="2750">
                <a:solidFill>
                  <a:srgbClr val="464646"/>
                </a:solidFill>
                <a:latin typeface="Trebuchet MS"/>
                <a:cs typeface="Trebuchet MS"/>
              </a:rPr>
              <a:t>flatten</a:t>
            </a:r>
            <a:r>
              <a:rPr sz="2750" spc="-65">
                <a:solidFill>
                  <a:srgbClr val="464646"/>
                </a:solidFill>
                <a:latin typeface="Trebuchet MS"/>
                <a:cs typeface="Trebuchet MS"/>
              </a:rPr>
              <a:t> </a:t>
            </a:r>
            <a:r>
              <a:rPr sz="2750">
                <a:solidFill>
                  <a:srgbClr val="464646"/>
                </a:solidFill>
                <a:latin typeface="Trebuchet MS"/>
                <a:cs typeface="Trebuchet MS"/>
              </a:rPr>
              <a:t>the</a:t>
            </a:r>
            <a:r>
              <a:rPr sz="2750" spc="-30">
                <a:solidFill>
                  <a:srgbClr val="464646"/>
                </a:solidFill>
                <a:latin typeface="Trebuchet MS"/>
                <a:cs typeface="Trebuchet MS"/>
              </a:rPr>
              <a:t> </a:t>
            </a:r>
            <a:r>
              <a:rPr sz="2750" spc="90">
                <a:solidFill>
                  <a:srgbClr val="464646"/>
                </a:solidFill>
                <a:latin typeface="Trebuchet MS"/>
                <a:cs typeface="Trebuchet MS"/>
              </a:rPr>
              <a:t>matrix</a:t>
            </a:r>
            <a:r>
              <a:rPr sz="2750" spc="-60">
                <a:solidFill>
                  <a:srgbClr val="464646"/>
                </a:solidFill>
                <a:latin typeface="Trebuchet MS"/>
                <a:cs typeface="Trebuchet MS"/>
              </a:rPr>
              <a:t> </a:t>
            </a:r>
            <a:r>
              <a:rPr sz="2750" spc="265">
                <a:solidFill>
                  <a:srgbClr val="464646"/>
                </a:solidFill>
                <a:latin typeface="Trebuchet MS"/>
                <a:cs typeface="Trebuchet MS"/>
              </a:rPr>
              <a:t>as</a:t>
            </a:r>
            <a:r>
              <a:rPr sz="2750" spc="-135">
                <a:solidFill>
                  <a:srgbClr val="464646"/>
                </a:solidFill>
                <a:latin typeface="Trebuchet MS"/>
                <a:cs typeface="Trebuchet MS"/>
              </a:rPr>
              <a:t> </a:t>
            </a:r>
            <a:r>
              <a:rPr sz="2750" spc="-10">
                <a:solidFill>
                  <a:srgbClr val="464646"/>
                </a:solidFill>
                <a:latin typeface="Trebuchet MS"/>
                <a:cs typeface="Trebuchet MS"/>
              </a:rPr>
              <a:t>follows:</a:t>
            </a:r>
            <a:endParaRPr sz="2750">
              <a:latin typeface="Trebuchet MS"/>
              <a:cs typeface="Trebuchet MS"/>
            </a:endParaRPr>
          </a:p>
          <a:p>
            <a:pPr marL="19685">
              <a:lnSpc>
                <a:spcPct val="100000"/>
              </a:lnSpc>
              <a:spcBef>
                <a:spcPts val="1925"/>
              </a:spcBef>
            </a:pPr>
            <a:r>
              <a:rPr sz="2750" spc="85">
                <a:solidFill>
                  <a:srgbClr val="464646"/>
                </a:solidFill>
                <a:latin typeface="Trebuchet MS"/>
                <a:cs typeface="Trebuchet MS"/>
              </a:rPr>
              <a:t>Now</a:t>
            </a:r>
            <a:r>
              <a:rPr sz="2750" spc="-155">
                <a:solidFill>
                  <a:srgbClr val="464646"/>
                </a:solidFill>
                <a:latin typeface="Trebuchet MS"/>
                <a:cs typeface="Trebuchet MS"/>
              </a:rPr>
              <a:t> </a:t>
            </a:r>
            <a:r>
              <a:rPr sz="2750">
                <a:solidFill>
                  <a:srgbClr val="464646"/>
                </a:solidFill>
                <a:latin typeface="Trebuchet MS"/>
                <a:cs typeface="Trebuchet MS"/>
              </a:rPr>
              <a:t>we</a:t>
            </a:r>
            <a:r>
              <a:rPr sz="2750" spc="-75">
                <a:solidFill>
                  <a:srgbClr val="464646"/>
                </a:solidFill>
                <a:latin typeface="Trebuchet MS"/>
                <a:cs typeface="Trebuchet MS"/>
              </a:rPr>
              <a:t> </a:t>
            </a:r>
            <a:r>
              <a:rPr sz="2750" spc="65">
                <a:solidFill>
                  <a:srgbClr val="464646"/>
                </a:solidFill>
                <a:latin typeface="Trebuchet MS"/>
                <a:cs typeface="Trebuchet MS"/>
              </a:rPr>
              <a:t>divide</a:t>
            </a:r>
            <a:r>
              <a:rPr sz="2750" spc="-70">
                <a:solidFill>
                  <a:srgbClr val="464646"/>
                </a:solidFill>
                <a:latin typeface="Trebuchet MS"/>
                <a:cs typeface="Trebuchet MS"/>
              </a:rPr>
              <a:t> </a:t>
            </a:r>
            <a:r>
              <a:rPr sz="2750">
                <a:solidFill>
                  <a:srgbClr val="464646"/>
                </a:solidFill>
                <a:latin typeface="Trebuchet MS"/>
                <a:cs typeface="Trebuchet MS"/>
              </a:rPr>
              <a:t>it</a:t>
            </a:r>
            <a:r>
              <a:rPr sz="2750" spc="-65">
                <a:solidFill>
                  <a:srgbClr val="464646"/>
                </a:solidFill>
                <a:latin typeface="Trebuchet MS"/>
                <a:cs typeface="Trebuchet MS"/>
              </a:rPr>
              <a:t> </a:t>
            </a:r>
            <a:r>
              <a:rPr sz="2750" spc="150">
                <a:solidFill>
                  <a:srgbClr val="464646"/>
                </a:solidFill>
                <a:latin typeface="Trebuchet MS"/>
                <a:cs typeface="Trebuchet MS"/>
              </a:rPr>
              <a:t>up</a:t>
            </a:r>
            <a:r>
              <a:rPr sz="2750" spc="-130">
                <a:solidFill>
                  <a:srgbClr val="464646"/>
                </a:solidFill>
                <a:latin typeface="Trebuchet MS"/>
                <a:cs typeface="Trebuchet MS"/>
              </a:rPr>
              <a:t> </a:t>
            </a:r>
            <a:r>
              <a:rPr sz="2750" spc="80">
                <a:solidFill>
                  <a:srgbClr val="464646"/>
                </a:solidFill>
                <a:latin typeface="Trebuchet MS"/>
                <a:cs typeface="Trebuchet MS"/>
              </a:rPr>
              <a:t>into</a:t>
            </a:r>
            <a:r>
              <a:rPr sz="2750" spc="-90">
                <a:solidFill>
                  <a:srgbClr val="464646"/>
                </a:solidFill>
                <a:latin typeface="Trebuchet MS"/>
                <a:cs typeface="Trebuchet MS"/>
              </a:rPr>
              <a:t> </a:t>
            </a:r>
            <a:r>
              <a:rPr sz="2750">
                <a:solidFill>
                  <a:srgbClr val="464646"/>
                </a:solidFill>
                <a:latin typeface="Trebuchet MS"/>
                <a:cs typeface="Trebuchet MS"/>
              </a:rPr>
              <a:t>different</a:t>
            </a:r>
            <a:r>
              <a:rPr sz="2750" spc="-70">
                <a:solidFill>
                  <a:srgbClr val="464646"/>
                </a:solidFill>
                <a:latin typeface="Trebuchet MS"/>
                <a:cs typeface="Trebuchet MS"/>
              </a:rPr>
              <a:t> </a:t>
            </a:r>
            <a:r>
              <a:rPr sz="2750" spc="35">
                <a:solidFill>
                  <a:srgbClr val="464646"/>
                </a:solidFill>
                <a:latin typeface="Trebuchet MS"/>
                <a:cs typeface="Trebuchet MS"/>
              </a:rPr>
              <a:t>blocks.</a:t>
            </a:r>
            <a:endParaRPr sz="2750">
              <a:latin typeface="Trebuchet MS"/>
              <a:cs typeface="Trebuchet MS"/>
            </a:endParaRPr>
          </a:p>
          <a:p>
            <a:pPr marL="12700">
              <a:lnSpc>
                <a:spcPct val="100000"/>
              </a:lnSpc>
              <a:spcBef>
                <a:spcPts val="1365"/>
              </a:spcBef>
            </a:pPr>
            <a:r>
              <a:rPr sz="2750" spc="75">
                <a:solidFill>
                  <a:srgbClr val="464646"/>
                </a:solidFill>
                <a:latin typeface="Trebuchet MS"/>
                <a:cs typeface="Trebuchet MS"/>
              </a:rPr>
              <a:t>We</a:t>
            </a:r>
            <a:r>
              <a:rPr sz="2750" spc="-70">
                <a:solidFill>
                  <a:srgbClr val="464646"/>
                </a:solidFill>
                <a:latin typeface="Trebuchet MS"/>
                <a:cs typeface="Trebuchet MS"/>
              </a:rPr>
              <a:t> </a:t>
            </a:r>
            <a:r>
              <a:rPr sz="2750" spc="55">
                <a:solidFill>
                  <a:srgbClr val="464646"/>
                </a:solidFill>
                <a:latin typeface="Trebuchet MS"/>
                <a:cs typeface="Trebuchet MS"/>
              </a:rPr>
              <a:t>calculate</a:t>
            </a:r>
            <a:r>
              <a:rPr sz="2750" spc="-65">
                <a:solidFill>
                  <a:srgbClr val="464646"/>
                </a:solidFill>
                <a:latin typeface="Trebuchet MS"/>
                <a:cs typeface="Trebuchet MS"/>
              </a:rPr>
              <a:t> </a:t>
            </a:r>
            <a:r>
              <a:rPr sz="2750">
                <a:solidFill>
                  <a:srgbClr val="464646"/>
                </a:solidFill>
                <a:latin typeface="Trebuchet MS"/>
                <a:cs typeface="Trebuchet MS"/>
              </a:rPr>
              <a:t>the</a:t>
            </a:r>
            <a:r>
              <a:rPr sz="2750" spc="-65">
                <a:solidFill>
                  <a:srgbClr val="464646"/>
                </a:solidFill>
                <a:latin typeface="Trebuchet MS"/>
                <a:cs typeface="Trebuchet MS"/>
              </a:rPr>
              <a:t> </a:t>
            </a:r>
            <a:r>
              <a:rPr sz="2750" spc="95">
                <a:solidFill>
                  <a:srgbClr val="4F81BC"/>
                </a:solidFill>
                <a:latin typeface="Trebuchet MS"/>
                <a:cs typeface="Trebuchet MS"/>
              </a:rPr>
              <a:t>quantization</a:t>
            </a:r>
            <a:r>
              <a:rPr sz="2750" spc="-95">
                <a:solidFill>
                  <a:srgbClr val="4F81BC"/>
                </a:solidFill>
                <a:latin typeface="Trebuchet MS"/>
                <a:cs typeface="Trebuchet MS"/>
              </a:rPr>
              <a:t> </a:t>
            </a:r>
            <a:r>
              <a:rPr sz="2750" spc="145">
                <a:solidFill>
                  <a:srgbClr val="4F81BC"/>
                </a:solidFill>
                <a:latin typeface="Trebuchet MS"/>
                <a:cs typeface="Trebuchet MS"/>
              </a:rPr>
              <a:t>constants</a:t>
            </a:r>
            <a:r>
              <a:rPr sz="2750" spc="-75">
                <a:solidFill>
                  <a:srgbClr val="4F81BC"/>
                </a:solidFill>
                <a:latin typeface="Trebuchet MS"/>
                <a:cs typeface="Trebuchet MS"/>
              </a:rPr>
              <a:t> </a:t>
            </a:r>
            <a:r>
              <a:rPr sz="2750">
                <a:solidFill>
                  <a:srgbClr val="404040"/>
                </a:solidFill>
                <a:latin typeface="Trebuchet MS"/>
                <a:cs typeface="Trebuchet MS"/>
              </a:rPr>
              <a:t>for</a:t>
            </a:r>
            <a:r>
              <a:rPr sz="2750" spc="-114">
                <a:solidFill>
                  <a:srgbClr val="404040"/>
                </a:solidFill>
                <a:latin typeface="Trebuchet MS"/>
                <a:cs typeface="Trebuchet MS"/>
              </a:rPr>
              <a:t> </a:t>
            </a:r>
            <a:r>
              <a:rPr sz="2750" spc="90">
                <a:solidFill>
                  <a:srgbClr val="404040"/>
                </a:solidFill>
                <a:latin typeface="Trebuchet MS"/>
                <a:cs typeface="Trebuchet MS"/>
              </a:rPr>
              <a:t>each</a:t>
            </a:r>
            <a:r>
              <a:rPr sz="2750" spc="-100">
                <a:solidFill>
                  <a:srgbClr val="404040"/>
                </a:solidFill>
                <a:latin typeface="Trebuchet MS"/>
                <a:cs typeface="Trebuchet MS"/>
              </a:rPr>
              <a:t> </a:t>
            </a:r>
            <a:r>
              <a:rPr sz="2750" spc="-10">
                <a:solidFill>
                  <a:srgbClr val="404040"/>
                </a:solidFill>
                <a:latin typeface="Trebuchet MS"/>
                <a:cs typeface="Trebuchet MS"/>
              </a:rPr>
              <a:t>block.</a:t>
            </a:r>
            <a:endParaRPr sz="2750">
              <a:latin typeface="Trebuchet MS"/>
              <a:cs typeface="Trebuchet MS"/>
            </a:endParaRPr>
          </a:p>
        </p:txBody>
      </p:sp>
      <p:sp>
        <p:nvSpPr>
          <p:cNvPr id="36" name="object 36"/>
          <p:cNvSpPr txBox="1"/>
          <p:nvPr/>
        </p:nvSpPr>
        <p:spPr>
          <a:xfrm>
            <a:off x="4863084" y="3156267"/>
            <a:ext cx="2475230" cy="300355"/>
          </a:xfrm>
          <a:prstGeom prst="rect">
            <a:avLst/>
          </a:prstGeom>
        </p:spPr>
        <p:txBody>
          <a:bodyPr vert="horz" wrap="square" lIns="0" tIns="12700" rIns="0" bIns="0" rtlCol="0">
            <a:spAutoFit/>
          </a:bodyPr>
          <a:lstStyle/>
          <a:p>
            <a:pPr marL="38100">
              <a:lnSpc>
                <a:spcPct val="100000"/>
              </a:lnSpc>
              <a:spcBef>
                <a:spcPts val="100"/>
              </a:spcBef>
            </a:pPr>
            <a:r>
              <a:rPr sz="1800">
                <a:latin typeface="Trebuchet MS"/>
                <a:cs typeface="Trebuchet MS"/>
              </a:rPr>
              <a:t>Weight</a:t>
            </a:r>
            <a:r>
              <a:rPr sz="1800" spc="90">
                <a:latin typeface="Trebuchet MS"/>
                <a:cs typeface="Trebuchet MS"/>
              </a:rPr>
              <a:t> </a:t>
            </a:r>
            <a:r>
              <a:rPr sz="1800">
                <a:latin typeface="Trebuchet MS"/>
                <a:cs typeface="Trebuchet MS"/>
              </a:rPr>
              <a:t>Tensor</a:t>
            </a:r>
            <a:r>
              <a:rPr sz="1800" spc="120">
                <a:latin typeface="Trebuchet MS"/>
                <a:cs typeface="Trebuchet MS"/>
              </a:rPr>
              <a:t> </a:t>
            </a:r>
            <a:r>
              <a:rPr sz="1800" spc="-10">
                <a:latin typeface="Trebuchet MS"/>
                <a:cs typeface="Trebuchet MS"/>
              </a:rPr>
              <a:t>(</a:t>
            </a:r>
            <a:r>
              <a:rPr sz="1800" spc="-10">
                <a:solidFill>
                  <a:srgbClr val="404040"/>
                </a:solidFill>
                <a:latin typeface="Cambria Math"/>
                <a:cs typeface="Cambria Math"/>
              </a:rPr>
              <a:t>𝑊</a:t>
            </a:r>
            <a:r>
              <a:rPr sz="2025" spc="-15" baseline="26748">
                <a:solidFill>
                  <a:srgbClr val="404040"/>
                </a:solidFill>
                <a:latin typeface="Cambria Math"/>
                <a:cs typeface="Cambria Math"/>
              </a:rPr>
              <a:t>𝐹𝑃32</a:t>
            </a:r>
            <a:r>
              <a:rPr sz="1800" spc="-10">
                <a:latin typeface="Trebuchet MS"/>
                <a:cs typeface="Trebuchet MS"/>
              </a:rPr>
              <a:t>)</a:t>
            </a:r>
            <a:endParaRPr sz="1800">
              <a:latin typeface="Trebuchet MS"/>
              <a:cs typeface="Trebuchet MS"/>
            </a:endParaRPr>
          </a:p>
        </p:txBody>
      </p:sp>
      <p:sp>
        <p:nvSpPr>
          <p:cNvPr id="37" name="object 37"/>
          <p:cNvSpPr txBox="1"/>
          <p:nvPr/>
        </p:nvSpPr>
        <p:spPr>
          <a:xfrm>
            <a:off x="376237"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99695">
              <a:lnSpc>
                <a:spcPct val="100000"/>
              </a:lnSpc>
              <a:spcBef>
                <a:spcPts val="875"/>
              </a:spcBef>
            </a:pPr>
            <a:r>
              <a:rPr sz="1100" spc="-10">
                <a:latin typeface="Trebuchet MS"/>
                <a:cs typeface="Trebuchet MS"/>
              </a:rPr>
              <a:t>-</a:t>
            </a:r>
            <a:r>
              <a:rPr sz="1100" spc="-25">
                <a:latin typeface="Trebuchet MS"/>
                <a:cs typeface="Trebuchet MS"/>
              </a:rPr>
              <a:t>0.7</a:t>
            </a:r>
            <a:endParaRPr sz="1100">
              <a:latin typeface="Trebuchet MS"/>
              <a:cs typeface="Trebuchet MS"/>
            </a:endParaRPr>
          </a:p>
        </p:txBody>
      </p:sp>
      <p:sp>
        <p:nvSpPr>
          <p:cNvPr id="38" name="object 38"/>
          <p:cNvSpPr txBox="1"/>
          <p:nvPr/>
        </p:nvSpPr>
        <p:spPr>
          <a:xfrm>
            <a:off x="823912" y="3795776"/>
            <a:ext cx="448309" cy="400050"/>
          </a:xfrm>
          <a:prstGeom prst="rect">
            <a:avLst/>
          </a:prstGeom>
          <a:solidFill>
            <a:srgbClr val="D99593"/>
          </a:solidFill>
          <a:ln w="9588">
            <a:solidFill>
              <a:srgbClr val="000000"/>
            </a:solidFill>
          </a:ln>
        </p:spPr>
        <p:txBody>
          <a:bodyPr vert="horz" wrap="square" lIns="0" tIns="111125" rIns="0" bIns="0" rtlCol="0">
            <a:spAutoFit/>
          </a:bodyPr>
          <a:lstStyle/>
          <a:p>
            <a:pPr marL="92075">
              <a:lnSpc>
                <a:spcPct val="100000"/>
              </a:lnSpc>
              <a:spcBef>
                <a:spcPts val="875"/>
              </a:spcBef>
            </a:pPr>
            <a:r>
              <a:rPr sz="1100" spc="-10">
                <a:latin typeface="Trebuchet MS"/>
                <a:cs typeface="Trebuchet MS"/>
              </a:rPr>
              <a:t>-</a:t>
            </a:r>
            <a:r>
              <a:rPr sz="1100" spc="-25">
                <a:latin typeface="Trebuchet MS"/>
                <a:cs typeface="Trebuchet MS"/>
              </a:rPr>
              <a:t>0.3</a:t>
            </a:r>
            <a:endParaRPr sz="1100">
              <a:latin typeface="Trebuchet MS"/>
              <a:cs typeface="Trebuchet MS"/>
            </a:endParaRPr>
          </a:p>
        </p:txBody>
      </p:sp>
      <p:sp>
        <p:nvSpPr>
          <p:cNvPr id="39" name="object 39"/>
          <p:cNvSpPr txBox="1"/>
          <p:nvPr/>
        </p:nvSpPr>
        <p:spPr>
          <a:xfrm>
            <a:off x="1271619" y="3795776"/>
            <a:ext cx="448309" cy="400050"/>
          </a:xfrm>
          <a:prstGeom prst="rect">
            <a:avLst/>
          </a:prstGeom>
          <a:solidFill>
            <a:srgbClr val="D99593"/>
          </a:solidFill>
          <a:ln w="9525">
            <a:solidFill>
              <a:srgbClr val="000000"/>
            </a:solidFill>
          </a:ln>
        </p:spPr>
        <p:txBody>
          <a:bodyPr vert="horz" wrap="square" lIns="0" tIns="111125" rIns="0" bIns="0" rtlCol="0">
            <a:spAutoFit/>
          </a:bodyPr>
          <a:lstStyle/>
          <a:p>
            <a:pPr marL="116839">
              <a:lnSpc>
                <a:spcPct val="100000"/>
              </a:lnSpc>
              <a:spcBef>
                <a:spcPts val="875"/>
              </a:spcBef>
            </a:pPr>
            <a:r>
              <a:rPr sz="1100" spc="-25">
                <a:latin typeface="Trebuchet MS"/>
                <a:cs typeface="Trebuchet MS"/>
              </a:rPr>
              <a:t>0.0</a:t>
            </a:r>
            <a:endParaRPr sz="1100">
              <a:latin typeface="Trebuchet MS"/>
              <a:cs typeface="Trebuchet MS"/>
            </a:endParaRPr>
          </a:p>
        </p:txBody>
      </p:sp>
      <p:sp>
        <p:nvSpPr>
          <p:cNvPr id="40" name="object 40"/>
          <p:cNvSpPr txBox="1"/>
          <p:nvPr/>
        </p:nvSpPr>
        <p:spPr>
          <a:xfrm>
            <a:off x="171932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95250">
              <a:lnSpc>
                <a:spcPct val="100000"/>
              </a:lnSpc>
              <a:spcBef>
                <a:spcPts val="875"/>
              </a:spcBef>
            </a:pPr>
            <a:r>
              <a:rPr sz="1100" spc="-10">
                <a:latin typeface="Trebuchet MS"/>
                <a:cs typeface="Trebuchet MS"/>
              </a:rPr>
              <a:t>-</a:t>
            </a:r>
            <a:r>
              <a:rPr sz="1100" spc="-25">
                <a:latin typeface="Trebuchet MS"/>
                <a:cs typeface="Trebuchet MS"/>
              </a:rPr>
              <a:t>0.4</a:t>
            </a:r>
            <a:endParaRPr sz="1100">
              <a:latin typeface="Trebuchet MS"/>
              <a:cs typeface="Trebuchet MS"/>
            </a:endParaRPr>
          </a:p>
        </p:txBody>
      </p:sp>
      <p:grpSp>
        <p:nvGrpSpPr>
          <p:cNvPr id="41" name="object 41"/>
          <p:cNvGrpSpPr/>
          <p:nvPr/>
        </p:nvGrpSpPr>
        <p:grpSpPr>
          <a:xfrm>
            <a:off x="2162238" y="3791013"/>
            <a:ext cx="895350" cy="409575"/>
            <a:chOff x="2162238" y="3791013"/>
            <a:chExt cx="895350" cy="409575"/>
          </a:xfrm>
        </p:grpSpPr>
        <p:sp>
          <p:nvSpPr>
            <p:cNvPr id="42" name="object 42"/>
            <p:cNvSpPr/>
            <p:nvPr/>
          </p:nvSpPr>
          <p:spPr>
            <a:xfrm>
              <a:off x="2167001"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43" name="object 43"/>
            <p:cNvSpPr/>
            <p:nvPr/>
          </p:nvSpPr>
          <p:spPr>
            <a:xfrm>
              <a:off x="2167001"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44" name="object 44"/>
            <p:cNvSpPr/>
            <p:nvPr/>
          </p:nvSpPr>
          <p:spPr>
            <a:xfrm>
              <a:off x="2605151"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45" name="object 45"/>
            <p:cNvSpPr/>
            <p:nvPr/>
          </p:nvSpPr>
          <p:spPr>
            <a:xfrm>
              <a:off x="2605151"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46" name="object 46"/>
          <p:cNvSpPr txBox="1"/>
          <p:nvPr/>
        </p:nvSpPr>
        <p:spPr>
          <a:xfrm>
            <a:off x="2171763" y="3891279"/>
            <a:ext cx="876300" cy="196850"/>
          </a:xfrm>
          <a:prstGeom prst="rect">
            <a:avLst/>
          </a:prstGeom>
        </p:spPr>
        <p:txBody>
          <a:bodyPr vert="horz" wrap="square" lIns="0" tIns="15875" rIns="0" bIns="0" rtlCol="0">
            <a:spAutoFit/>
          </a:bodyPr>
          <a:lstStyle/>
          <a:p>
            <a:pPr marL="114300">
              <a:lnSpc>
                <a:spcPct val="100000"/>
              </a:lnSpc>
              <a:spcBef>
                <a:spcPts val="125"/>
              </a:spcBef>
              <a:tabLst>
                <a:tab pos="552450" algn="l"/>
              </a:tabLst>
            </a:pPr>
            <a:r>
              <a:rPr sz="1100" spc="-25">
                <a:latin typeface="Trebuchet MS"/>
                <a:cs typeface="Trebuchet MS"/>
              </a:rPr>
              <a:t>0.3</a:t>
            </a:r>
            <a:r>
              <a:rPr sz="1100">
                <a:latin typeface="Trebuchet MS"/>
                <a:cs typeface="Trebuchet MS"/>
              </a:rPr>
              <a:t>	</a:t>
            </a:r>
            <a:r>
              <a:rPr sz="1100" spc="-10">
                <a:latin typeface="Trebuchet MS"/>
                <a:cs typeface="Trebuchet MS"/>
              </a:rPr>
              <a:t>-</a:t>
            </a:r>
            <a:r>
              <a:rPr sz="1100" spc="-25">
                <a:latin typeface="Trebuchet MS"/>
                <a:cs typeface="Trebuchet MS"/>
              </a:rPr>
              <a:t>1.0</a:t>
            </a:r>
            <a:endParaRPr sz="1100">
              <a:latin typeface="Trebuchet MS"/>
              <a:cs typeface="Trebuchet MS"/>
            </a:endParaRPr>
          </a:p>
        </p:txBody>
      </p:sp>
      <p:sp>
        <p:nvSpPr>
          <p:cNvPr id="47" name="object 47"/>
          <p:cNvSpPr txBox="1"/>
          <p:nvPr/>
        </p:nvSpPr>
        <p:spPr>
          <a:xfrm>
            <a:off x="305282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27635">
              <a:lnSpc>
                <a:spcPct val="100000"/>
              </a:lnSpc>
              <a:spcBef>
                <a:spcPts val="875"/>
              </a:spcBef>
            </a:pPr>
            <a:r>
              <a:rPr sz="1100" spc="-25">
                <a:latin typeface="Trebuchet MS"/>
                <a:cs typeface="Trebuchet MS"/>
              </a:rPr>
              <a:t>0.2</a:t>
            </a:r>
            <a:endParaRPr sz="1100">
              <a:latin typeface="Trebuchet MS"/>
              <a:cs typeface="Trebuchet MS"/>
            </a:endParaRPr>
          </a:p>
        </p:txBody>
      </p:sp>
      <p:sp>
        <p:nvSpPr>
          <p:cNvPr id="48" name="object 48"/>
          <p:cNvSpPr txBox="1"/>
          <p:nvPr/>
        </p:nvSpPr>
        <p:spPr>
          <a:xfrm>
            <a:off x="350050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36525">
              <a:lnSpc>
                <a:spcPct val="100000"/>
              </a:lnSpc>
              <a:spcBef>
                <a:spcPts val="875"/>
              </a:spcBef>
            </a:pPr>
            <a:r>
              <a:rPr sz="1100" spc="-25">
                <a:latin typeface="Trebuchet MS"/>
                <a:cs typeface="Trebuchet MS"/>
              </a:rPr>
              <a:t>0.7</a:t>
            </a:r>
            <a:endParaRPr sz="1100">
              <a:latin typeface="Trebuchet MS"/>
              <a:cs typeface="Trebuchet MS"/>
            </a:endParaRPr>
          </a:p>
        </p:txBody>
      </p:sp>
      <p:sp>
        <p:nvSpPr>
          <p:cNvPr id="49" name="object 49"/>
          <p:cNvSpPr txBox="1"/>
          <p:nvPr/>
        </p:nvSpPr>
        <p:spPr>
          <a:xfrm>
            <a:off x="394817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55575">
              <a:lnSpc>
                <a:spcPct val="100000"/>
              </a:lnSpc>
              <a:spcBef>
                <a:spcPts val="875"/>
              </a:spcBef>
            </a:pPr>
            <a:r>
              <a:rPr sz="1100" spc="-25">
                <a:latin typeface="Trebuchet MS"/>
                <a:cs typeface="Trebuchet MS"/>
              </a:rPr>
              <a:t>1.7</a:t>
            </a:r>
            <a:endParaRPr sz="1100">
              <a:latin typeface="Trebuchet MS"/>
              <a:cs typeface="Trebuchet MS"/>
            </a:endParaRPr>
          </a:p>
        </p:txBody>
      </p:sp>
      <p:grpSp>
        <p:nvGrpSpPr>
          <p:cNvPr id="50" name="object 50"/>
          <p:cNvGrpSpPr/>
          <p:nvPr/>
        </p:nvGrpSpPr>
        <p:grpSpPr>
          <a:xfrm>
            <a:off x="4391088" y="3791013"/>
            <a:ext cx="466725" cy="409575"/>
            <a:chOff x="4391088" y="3791013"/>
            <a:chExt cx="466725" cy="409575"/>
          </a:xfrm>
        </p:grpSpPr>
        <p:sp>
          <p:nvSpPr>
            <p:cNvPr id="51" name="object 51"/>
            <p:cNvSpPr/>
            <p:nvPr/>
          </p:nvSpPr>
          <p:spPr>
            <a:xfrm>
              <a:off x="4395851" y="3795776"/>
              <a:ext cx="457200" cy="400050"/>
            </a:xfrm>
            <a:custGeom>
              <a:avLst/>
              <a:gdLst/>
              <a:ahLst/>
              <a:cxnLst/>
              <a:rect l="l" t="t" r="r" b="b"/>
              <a:pathLst>
                <a:path w="457200" h="400050">
                  <a:moveTo>
                    <a:pt x="457200" y="0"/>
                  </a:moveTo>
                  <a:lnTo>
                    <a:pt x="0" y="0"/>
                  </a:lnTo>
                  <a:lnTo>
                    <a:pt x="0" y="400050"/>
                  </a:lnTo>
                  <a:lnTo>
                    <a:pt x="457200" y="400050"/>
                  </a:lnTo>
                  <a:lnTo>
                    <a:pt x="457200" y="0"/>
                  </a:lnTo>
                  <a:close/>
                </a:path>
              </a:pathLst>
            </a:custGeom>
            <a:solidFill>
              <a:srgbClr val="D99593"/>
            </a:solidFill>
          </p:spPr>
          <p:txBody>
            <a:bodyPr wrap="square" lIns="0" tIns="0" rIns="0" bIns="0" rtlCol="0"/>
            <a:lstStyle/>
            <a:p>
              <a:endParaRPr/>
            </a:p>
          </p:txBody>
        </p:sp>
        <p:sp>
          <p:nvSpPr>
            <p:cNvPr id="52" name="object 52"/>
            <p:cNvSpPr/>
            <p:nvPr/>
          </p:nvSpPr>
          <p:spPr>
            <a:xfrm>
              <a:off x="4395851" y="3795776"/>
              <a:ext cx="457200" cy="400050"/>
            </a:xfrm>
            <a:custGeom>
              <a:avLst/>
              <a:gdLst/>
              <a:ahLst/>
              <a:cxnLst/>
              <a:rect l="l" t="t" r="r" b="b"/>
              <a:pathLst>
                <a:path w="457200" h="400050">
                  <a:moveTo>
                    <a:pt x="0" y="400050"/>
                  </a:moveTo>
                  <a:lnTo>
                    <a:pt x="457200" y="400050"/>
                  </a:lnTo>
                  <a:lnTo>
                    <a:pt x="457200" y="0"/>
                  </a:lnTo>
                  <a:lnTo>
                    <a:pt x="0" y="0"/>
                  </a:lnTo>
                  <a:lnTo>
                    <a:pt x="0" y="400050"/>
                  </a:lnTo>
                  <a:close/>
                </a:path>
              </a:pathLst>
            </a:custGeom>
            <a:ln w="9525">
              <a:solidFill>
                <a:srgbClr val="000000"/>
              </a:solidFill>
            </a:ln>
          </p:spPr>
          <p:txBody>
            <a:bodyPr wrap="square" lIns="0" tIns="0" rIns="0" bIns="0" rtlCol="0"/>
            <a:lstStyle/>
            <a:p>
              <a:endParaRPr/>
            </a:p>
          </p:txBody>
        </p:sp>
      </p:grpSp>
      <p:sp>
        <p:nvSpPr>
          <p:cNvPr id="53" name="object 53"/>
          <p:cNvSpPr txBox="1"/>
          <p:nvPr/>
        </p:nvSpPr>
        <p:spPr>
          <a:xfrm>
            <a:off x="4400613" y="3891279"/>
            <a:ext cx="419100" cy="196850"/>
          </a:xfrm>
          <a:prstGeom prst="rect">
            <a:avLst/>
          </a:prstGeom>
        </p:spPr>
        <p:txBody>
          <a:bodyPr vert="horz" wrap="square" lIns="0" tIns="15875" rIns="0" bIns="0" rtlCol="0">
            <a:spAutoFit/>
          </a:bodyPr>
          <a:lstStyle/>
          <a:p>
            <a:pPr marL="99060">
              <a:lnSpc>
                <a:spcPct val="100000"/>
              </a:lnSpc>
              <a:spcBef>
                <a:spcPts val="125"/>
              </a:spcBef>
            </a:pPr>
            <a:r>
              <a:rPr sz="1100" spc="-10">
                <a:latin typeface="Trebuchet MS"/>
                <a:cs typeface="Trebuchet MS"/>
              </a:rPr>
              <a:t>-</a:t>
            </a:r>
            <a:r>
              <a:rPr sz="1100" spc="-25">
                <a:latin typeface="Trebuchet MS"/>
                <a:cs typeface="Trebuchet MS"/>
              </a:rPr>
              <a:t>0.9</a:t>
            </a:r>
            <a:endParaRPr sz="1100">
              <a:latin typeface="Trebuchet MS"/>
              <a:cs typeface="Trebuchet MS"/>
            </a:endParaRPr>
          </a:p>
        </p:txBody>
      </p:sp>
      <p:grpSp>
        <p:nvGrpSpPr>
          <p:cNvPr id="54" name="object 54"/>
          <p:cNvGrpSpPr/>
          <p:nvPr/>
        </p:nvGrpSpPr>
        <p:grpSpPr>
          <a:xfrm>
            <a:off x="2524125" y="3648011"/>
            <a:ext cx="147955" cy="776605"/>
            <a:chOff x="2524125" y="3648011"/>
            <a:chExt cx="147955" cy="776605"/>
          </a:xfrm>
        </p:grpSpPr>
        <p:pic>
          <p:nvPicPr>
            <p:cNvPr id="55" name="object 55"/>
            <p:cNvPicPr/>
            <p:nvPr/>
          </p:nvPicPr>
          <p:blipFill>
            <a:blip r:embed="rId7" cstate="print"/>
            <a:stretch>
              <a:fillRect/>
            </a:stretch>
          </p:blipFill>
          <p:spPr>
            <a:xfrm>
              <a:off x="2524125" y="3648011"/>
              <a:ext cx="147637" cy="776287"/>
            </a:xfrm>
            <a:prstGeom prst="rect">
              <a:avLst/>
            </a:prstGeom>
          </p:spPr>
        </p:pic>
        <p:sp>
          <p:nvSpPr>
            <p:cNvPr id="56" name="object 56"/>
            <p:cNvSpPr/>
            <p:nvPr/>
          </p:nvSpPr>
          <p:spPr>
            <a:xfrm>
              <a:off x="2600325" y="3686174"/>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sp>
        <p:nvSpPr>
          <p:cNvPr id="57" name="object 57"/>
          <p:cNvSpPr txBox="1"/>
          <p:nvPr/>
        </p:nvSpPr>
        <p:spPr>
          <a:xfrm>
            <a:off x="6638988" y="3891279"/>
            <a:ext cx="885825" cy="196850"/>
          </a:xfrm>
          <a:prstGeom prst="rect">
            <a:avLst/>
          </a:prstGeom>
        </p:spPr>
        <p:txBody>
          <a:bodyPr vert="horz" wrap="square" lIns="0" tIns="15875" rIns="0" bIns="0" rtlCol="0">
            <a:spAutoFit/>
          </a:bodyPr>
          <a:lstStyle/>
          <a:p>
            <a:pPr marL="127635">
              <a:lnSpc>
                <a:spcPct val="100000"/>
              </a:lnSpc>
              <a:spcBef>
                <a:spcPts val="125"/>
              </a:spcBef>
              <a:tabLst>
                <a:tab pos="589915" algn="l"/>
              </a:tabLst>
            </a:pPr>
            <a:r>
              <a:rPr sz="1100" spc="-25">
                <a:latin typeface="Trebuchet MS"/>
                <a:cs typeface="Trebuchet MS"/>
              </a:rPr>
              <a:t>0.5</a:t>
            </a:r>
            <a:r>
              <a:rPr sz="1100">
                <a:latin typeface="Trebuchet MS"/>
                <a:cs typeface="Trebuchet MS"/>
              </a:rPr>
              <a:t>	</a:t>
            </a:r>
            <a:r>
              <a:rPr sz="1100" spc="-25">
                <a:latin typeface="Trebuchet MS"/>
                <a:cs typeface="Trebuchet MS"/>
              </a:rPr>
              <a:t>1.2</a:t>
            </a:r>
            <a:endParaRPr sz="1100">
              <a:latin typeface="Trebuchet MS"/>
              <a:cs typeface="Trebuchet MS"/>
            </a:endParaRPr>
          </a:p>
        </p:txBody>
      </p:sp>
      <p:sp>
        <p:nvSpPr>
          <p:cNvPr id="58" name="object 58"/>
          <p:cNvSpPr txBox="1"/>
          <p:nvPr/>
        </p:nvSpPr>
        <p:spPr>
          <a:xfrm>
            <a:off x="752957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30175">
              <a:lnSpc>
                <a:spcPct val="100000"/>
              </a:lnSpc>
              <a:spcBef>
                <a:spcPts val="875"/>
              </a:spcBef>
            </a:pPr>
            <a:r>
              <a:rPr sz="1100" spc="-10">
                <a:latin typeface="Trebuchet MS"/>
                <a:cs typeface="Trebuchet MS"/>
              </a:rPr>
              <a:t>-</a:t>
            </a:r>
            <a:r>
              <a:rPr sz="1100" spc="-25">
                <a:latin typeface="Trebuchet MS"/>
                <a:cs typeface="Trebuchet MS"/>
              </a:rPr>
              <a:t>1.7</a:t>
            </a:r>
            <a:endParaRPr sz="1100">
              <a:latin typeface="Trebuchet MS"/>
              <a:cs typeface="Trebuchet MS"/>
            </a:endParaRPr>
          </a:p>
        </p:txBody>
      </p:sp>
      <p:sp>
        <p:nvSpPr>
          <p:cNvPr id="59" name="object 59"/>
          <p:cNvSpPr txBox="1"/>
          <p:nvPr/>
        </p:nvSpPr>
        <p:spPr>
          <a:xfrm>
            <a:off x="797725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04139">
              <a:lnSpc>
                <a:spcPct val="100000"/>
              </a:lnSpc>
              <a:spcBef>
                <a:spcPts val="875"/>
              </a:spcBef>
            </a:pPr>
            <a:r>
              <a:rPr sz="1100" spc="-10">
                <a:latin typeface="Trebuchet MS"/>
                <a:cs typeface="Trebuchet MS"/>
              </a:rPr>
              <a:t>-</a:t>
            </a:r>
            <a:r>
              <a:rPr sz="1100" spc="-25">
                <a:latin typeface="Trebuchet MS"/>
                <a:cs typeface="Trebuchet MS"/>
              </a:rPr>
              <a:t>0.9</a:t>
            </a:r>
            <a:endParaRPr sz="1100">
              <a:latin typeface="Trebuchet MS"/>
              <a:cs typeface="Trebuchet MS"/>
            </a:endParaRPr>
          </a:p>
        </p:txBody>
      </p:sp>
      <p:sp>
        <p:nvSpPr>
          <p:cNvPr id="60" name="object 60"/>
          <p:cNvSpPr txBox="1"/>
          <p:nvPr/>
        </p:nvSpPr>
        <p:spPr>
          <a:xfrm>
            <a:off x="842492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04139">
              <a:lnSpc>
                <a:spcPct val="100000"/>
              </a:lnSpc>
              <a:spcBef>
                <a:spcPts val="875"/>
              </a:spcBef>
            </a:pPr>
            <a:r>
              <a:rPr sz="1100" spc="-10">
                <a:latin typeface="Trebuchet MS"/>
                <a:cs typeface="Trebuchet MS"/>
              </a:rPr>
              <a:t>-</a:t>
            </a:r>
            <a:r>
              <a:rPr sz="1100" spc="-25">
                <a:latin typeface="Trebuchet MS"/>
                <a:cs typeface="Trebuchet MS"/>
              </a:rPr>
              <a:t>0.3</a:t>
            </a:r>
            <a:endParaRPr sz="1100">
              <a:latin typeface="Trebuchet MS"/>
              <a:cs typeface="Trebuchet MS"/>
            </a:endParaRPr>
          </a:p>
        </p:txBody>
      </p:sp>
      <p:grpSp>
        <p:nvGrpSpPr>
          <p:cNvPr id="61" name="object 61"/>
          <p:cNvGrpSpPr/>
          <p:nvPr/>
        </p:nvGrpSpPr>
        <p:grpSpPr>
          <a:xfrm>
            <a:off x="8867838" y="3791013"/>
            <a:ext cx="914400" cy="409575"/>
            <a:chOff x="8867838" y="3791013"/>
            <a:chExt cx="914400" cy="409575"/>
          </a:xfrm>
        </p:grpSpPr>
        <p:sp>
          <p:nvSpPr>
            <p:cNvPr id="62" name="object 62"/>
            <p:cNvSpPr/>
            <p:nvPr/>
          </p:nvSpPr>
          <p:spPr>
            <a:xfrm>
              <a:off x="8872601"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63" name="object 63"/>
            <p:cNvSpPr/>
            <p:nvPr/>
          </p:nvSpPr>
          <p:spPr>
            <a:xfrm>
              <a:off x="8872601"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64" name="object 64"/>
            <p:cNvSpPr/>
            <p:nvPr/>
          </p:nvSpPr>
          <p:spPr>
            <a:xfrm>
              <a:off x="9329801" y="3795776"/>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65" name="object 65"/>
            <p:cNvSpPr/>
            <p:nvPr/>
          </p:nvSpPr>
          <p:spPr>
            <a:xfrm>
              <a:off x="9329801" y="3795776"/>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66" name="object 66"/>
          <p:cNvSpPr txBox="1"/>
          <p:nvPr/>
        </p:nvSpPr>
        <p:spPr>
          <a:xfrm>
            <a:off x="8877363" y="3891279"/>
            <a:ext cx="895350" cy="196850"/>
          </a:xfrm>
          <a:prstGeom prst="rect">
            <a:avLst/>
          </a:prstGeom>
        </p:spPr>
        <p:txBody>
          <a:bodyPr vert="horz" wrap="square" lIns="0" tIns="15875" rIns="0" bIns="0" rtlCol="0">
            <a:spAutoFit/>
          </a:bodyPr>
          <a:lstStyle/>
          <a:p>
            <a:pPr marL="133985">
              <a:lnSpc>
                <a:spcPct val="100000"/>
              </a:lnSpc>
              <a:spcBef>
                <a:spcPts val="125"/>
              </a:spcBef>
              <a:tabLst>
                <a:tab pos="583565" algn="l"/>
              </a:tabLst>
            </a:pPr>
            <a:r>
              <a:rPr sz="1100" spc="-25">
                <a:latin typeface="Trebuchet MS"/>
                <a:cs typeface="Trebuchet MS"/>
              </a:rPr>
              <a:t>0.7</a:t>
            </a:r>
            <a:r>
              <a:rPr sz="1100">
                <a:latin typeface="Trebuchet MS"/>
                <a:cs typeface="Trebuchet MS"/>
              </a:rPr>
              <a:t>	</a:t>
            </a:r>
            <a:r>
              <a:rPr sz="1100" spc="-25">
                <a:latin typeface="Trebuchet MS"/>
                <a:cs typeface="Trebuchet MS"/>
              </a:rPr>
              <a:t>0.4</a:t>
            </a:r>
            <a:endParaRPr sz="1100">
              <a:latin typeface="Trebuchet MS"/>
              <a:cs typeface="Trebuchet MS"/>
            </a:endParaRPr>
          </a:p>
        </p:txBody>
      </p:sp>
      <p:sp>
        <p:nvSpPr>
          <p:cNvPr id="67" name="object 67"/>
          <p:cNvSpPr txBox="1"/>
          <p:nvPr/>
        </p:nvSpPr>
        <p:spPr>
          <a:xfrm>
            <a:off x="977747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49225">
              <a:lnSpc>
                <a:spcPct val="100000"/>
              </a:lnSpc>
              <a:spcBef>
                <a:spcPts val="875"/>
              </a:spcBef>
            </a:pPr>
            <a:r>
              <a:rPr sz="1100" spc="-25">
                <a:latin typeface="Trebuchet MS"/>
                <a:cs typeface="Trebuchet MS"/>
              </a:rPr>
              <a:t>0.1</a:t>
            </a:r>
            <a:endParaRPr sz="1100">
              <a:latin typeface="Trebuchet MS"/>
              <a:cs typeface="Trebuchet MS"/>
            </a:endParaRPr>
          </a:p>
        </p:txBody>
      </p:sp>
      <p:sp>
        <p:nvSpPr>
          <p:cNvPr id="68" name="object 68"/>
          <p:cNvSpPr txBox="1"/>
          <p:nvPr/>
        </p:nvSpPr>
        <p:spPr>
          <a:xfrm>
            <a:off x="1022515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26364">
              <a:lnSpc>
                <a:spcPct val="100000"/>
              </a:lnSpc>
              <a:spcBef>
                <a:spcPts val="875"/>
              </a:spcBef>
            </a:pPr>
            <a:r>
              <a:rPr sz="1100" spc="-10">
                <a:latin typeface="Trebuchet MS"/>
                <a:cs typeface="Trebuchet MS"/>
              </a:rPr>
              <a:t>-</a:t>
            </a:r>
            <a:r>
              <a:rPr sz="1100" spc="-25">
                <a:latin typeface="Trebuchet MS"/>
                <a:cs typeface="Trebuchet MS"/>
              </a:rPr>
              <a:t>1.4</a:t>
            </a:r>
            <a:endParaRPr sz="1100">
              <a:latin typeface="Trebuchet MS"/>
              <a:cs typeface="Trebuchet MS"/>
            </a:endParaRPr>
          </a:p>
        </p:txBody>
      </p:sp>
      <p:sp>
        <p:nvSpPr>
          <p:cNvPr id="69" name="object 69"/>
          <p:cNvSpPr txBox="1"/>
          <p:nvPr/>
        </p:nvSpPr>
        <p:spPr>
          <a:xfrm>
            <a:off x="10672826"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34620">
              <a:lnSpc>
                <a:spcPct val="100000"/>
              </a:lnSpc>
              <a:spcBef>
                <a:spcPts val="875"/>
              </a:spcBef>
            </a:pPr>
            <a:r>
              <a:rPr sz="1100" spc="-25">
                <a:latin typeface="Trebuchet MS"/>
                <a:cs typeface="Trebuchet MS"/>
              </a:rPr>
              <a:t>2.2</a:t>
            </a:r>
            <a:endParaRPr sz="1100">
              <a:latin typeface="Trebuchet MS"/>
              <a:cs typeface="Trebuchet MS"/>
            </a:endParaRPr>
          </a:p>
        </p:txBody>
      </p:sp>
      <p:sp>
        <p:nvSpPr>
          <p:cNvPr id="70" name="object 70"/>
          <p:cNvSpPr txBox="1"/>
          <p:nvPr/>
        </p:nvSpPr>
        <p:spPr>
          <a:xfrm>
            <a:off x="11120501" y="3795776"/>
            <a:ext cx="447675" cy="400050"/>
          </a:xfrm>
          <a:prstGeom prst="rect">
            <a:avLst/>
          </a:prstGeom>
          <a:solidFill>
            <a:srgbClr val="D99593"/>
          </a:solidFill>
          <a:ln w="9525">
            <a:solidFill>
              <a:srgbClr val="000000"/>
            </a:solidFill>
          </a:ln>
        </p:spPr>
        <p:txBody>
          <a:bodyPr vert="horz" wrap="square" lIns="0" tIns="111125" rIns="0" bIns="0" rtlCol="0">
            <a:spAutoFit/>
          </a:bodyPr>
          <a:lstStyle/>
          <a:p>
            <a:pPr marL="144145">
              <a:lnSpc>
                <a:spcPct val="100000"/>
              </a:lnSpc>
              <a:spcBef>
                <a:spcPts val="875"/>
              </a:spcBef>
            </a:pPr>
            <a:r>
              <a:rPr sz="1100" spc="-10">
                <a:latin typeface="Trebuchet MS"/>
                <a:cs typeface="Trebuchet MS"/>
              </a:rPr>
              <a:t>-</a:t>
            </a:r>
            <a:r>
              <a:rPr sz="1100" spc="-25">
                <a:latin typeface="Trebuchet MS"/>
                <a:cs typeface="Trebuchet MS"/>
              </a:rPr>
              <a:t>1.1</a:t>
            </a:r>
            <a:endParaRPr sz="1100">
              <a:latin typeface="Trebuchet MS"/>
              <a:cs typeface="Trebuchet MS"/>
            </a:endParaRPr>
          </a:p>
        </p:txBody>
      </p:sp>
      <p:grpSp>
        <p:nvGrpSpPr>
          <p:cNvPr id="71" name="object 71"/>
          <p:cNvGrpSpPr/>
          <p:nvPr/>
        </p:nvGrpSpPr>
        <p:grpSpPr>
          <a:xfrm>
            <a:off x="7000875" y="3628961"/>
            <a:ext cx="147955" cy="776605"/>
            <a:chOff x="7000875" y="3628961"/>
            <a:chExt cx="147955" cy="776605"/>
          </a:xfrm>
        </p:grpSpPr>
        <p:pic>
          <p:nvPicPr>
            <p:cNvPr id="72" name="object 72"/>
            <p:cNvPicPr/>
            <p:nvPr/>
          </p:nvPicPr>
          <p:blipFill>
            <a:blip r:embed="rId7" cstate="print"/>
            <a:stretch>
              <a:fillRect/>
            </a:stretch>
          </p:blipFill>
          <p:spPr>
            <a:xfrm>
              <a:off x="7000875" y="3628961"/>
              <a:ext cx="147637" cy="776287"/>
            </a:xfrm>
            <a:prstGeom prst="rect">
              <a:avLst/>
            </a:prstGeom>
          </p:spPr>
        </p:pic>
        <p:sp>
          <p:nvSpPr>
            <p:cNvPr id="73" name="object 73"/>
            <p:cNvSpPr/>
            <p:nvPr/>
          </p:nvSpPr>
          <p:spPr>
            <a:xfrm>
              <a:off x="7077075" y="3667124"/>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grpSp>
        <p:nvGrpSpPr>
          <p:cNvPr id="74" name="object 74"/>
          <p:cNvGrpSpPr/>
          <p:nvPr/>
        </p:nvGrpSpPr>
        <p:grpSpPr>
          <a:xfrm>
            <a:off x="9258300" y="3648011"/>
            <a:ext cx="147955" cy="776605"/>
            <a:chOff x="9258300" y="3648011"/>
            <a:chExt cx="147955" cy="776605"/>
          </a:xfrm>
        </p:grpSpPr>
        <p:pic>
          <p:nvPicPr>
            <p:cNvPr id="75" name="object 75"/>
            <p:cNvPicPr/>
            <p:nvPr/>
          </p:nvPicPr>
          <p:blipFill>
            <a:blip r:embed="rId7" cstate="print"/>
            <a:stretch>
              <a:fillRect/>
            </a:stretch>
          </p:blipFill>
          <p:spPr>
            <a:xfrm>
              <a:off x="9258300" y="3648011"/>
              <a:ext cx="147637" cy="776287"/>
            </a:xfrm>
            <a:prstGeom prst="rect">
              <a:avLst/>
            </a:prstGeom>
          </p:spPr>
        </p:pic>
        <p:sp>
          <p:nvSpPr>
            <p:cNvPr id="76" name="object 76"/>
            <p:cNvSpPr/>
            <p:nvPr/>
          </p:nvSpPr>
          <p:spPr>
            <a:xfrm>
              <a:off x="9334500" y="3686174"/>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grpSp>
        <p:nvGrpSpPr>
          <p:cNvPr id="77" name="object 77"/>
          <p:cNvGrpSpPr/>
          <p:nvPr/>
        </p:nvGrpSpPr>
        <p:grpSpPr>
          <a:xfrm>
            <a:off x="4762500" y="3628961"/>
            <a:ext cx="147955" cy="776605"/>
            <a:chOff x="4762500" y="3628961"/>
            <a:chExt cx="147955" cy="776605"/>
          </a:xfrm>
        </p:grpSpPr>
        <p:pic>
          <p:nvPicPr>
            <p:cNvPr id="78" name="object 78"/>
            <p:cNvPicPr/>
            <p:nvPr/>
          </p:nvPicPr>
          <p:blipFill>
            <a:blip r:embed="rId7" cstate="print"/>
            <a:stretch>
              <a:fillRect/>
            </a:stretch>
          </p:blipFill>
          <p:spPr>
            <a:xfrm>
              <a:off x="4762500" y="3628961"/>
              <a:ext cx="147637" cy="776287"/>
            </a:xfrm>
            <a:prstGeom prst="rect">
              <a:avLst/>
            </a:prstGeom>
          </p:spPr>
        </p:pic>
        <p:sp>
          <p:nvSpPr>
            <p:cNvPr id="79" name="object 79"/>
            <p:cNvSpPr/>
            <p:nvPr/>
          </p:nvSpPr>
          <p:spPr>
            <a:xfrm>
              <a:off x="4838700" y="3667124"/>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pic>
        <p:nvPicPr>
          <p:cNvPr id="80" name="object 80"/>
          <p:cNvPicPr/>
          <p:nvPr/>
        </p:nvPicPr>
        <p:blipFill>
          <a:blip r:embed="rId8" cstate="print"/>
          <a:stretch>
            <a:fillRect/>
          </a:stretch>
        </p:blipFill>
        <p:spPr>
          <a:xfrm>
            <a:off x="11029950" y="47625"/>
            <a:ext cx="809625" cy="809625"/>
          </a:xfrm>
          <a:prstGeom prst="rect">
            <a:avLst/>
          </a:prstGeom>
        </p:spPr>
      </p:pic>
      <p:sp>
        <p:nvSpPr>
          <p:cNvPr id="81" name="object 81"/>
          <p:cNvSpPr txBox="1"/>
          <p:nvPr/>
        </p:nvSpPr>
        <p:spPr>
          <a:xfrm>
            <a:off x="1914525" y="5705475"/>
            <a:ext cx="8362950" cy="952500"/>
          </a:xfrm>
          <a:prstGeom prst="rect">
            <a:avLst/>
          </a:prstGeom>
          <a:solidFill>
            <a:srgbClr val="4F81BC"/>
          </a:solidFill>
          <a:ln w="38100">
            <a:solidFill>
              <a:srgbClr val="244060"/>
            </a:solidFill>
          </a:ln>
        </p:spPr>
        <p:txBody>
          <a:bodyPr vert="horz" wrap="square" lIns="0" tIns="40640" rIns="0" bIns="0" rtlCol="0">
            <a:spAutoFit/>
          </a:bodyPr>
          <a:lstStyle/>
          <a:p>
            <a:pPr marL="492125">
              <a:lnSpc>
                <a:spcPct val="100000"/>
              </a:lnSpc>
              <a:spcBef>
                <a:spcPts val="320"/>
              </a:spcBef>
            </a:pPr>
            <a:r>
              <a:rPr sz="2750">
                <a:solidFill>
                  <a:srgbClr val="FFFFFF"/>
                </a:solidFill>
                <a:latin typeface="Trebuchet MS"/>
                <a:cs typeface="Trebuchet MS"/>
              </a:rPr>
              <a:t>If</a:t>
            </a:r>
            <a:r>
              <a:rPr sz="2750" spc="-125">
                <a:solidFill>
                  <a:srgbClr val="FFFFFF"/>
                </a:solidFill>
                <a:latin typeface="Trebuchet MS"/>
                <a:cs typeface="Trebuchet MS"/>
              </a:rPr>
              <a:t> </a:t>
            </a:r>
            <a:r>
              <a:rPr sz="2750">
                <a:solidFill>
                  <a:srgbClr val="FFFFFF"/>
                </a:solidFill>
                <a:latin typeface="Trebuchet MS"/>
                <a:cs typeface="Trebuchet MS"/>
              </a:rPr>
              <a:t>there</a:t>
            </a:r>
            <a:r>
              <a:rPr sz="2750" spc="-55">
                <a:solidFill>
                  <a:srgbClr val="FFFFFF"/>
                </a:solidFill>
                <a:latin typeface="Trebuchet MS"/>
                <a:cs typeface="Trebuchet MS"/>
              </a:rPr>
              <a:t> </a:t>
            </a:r>
            <a:r>
              <a:rPr sz="2750">
                <a:solidFill>
                  <a:srgbClr val="FFFFFF"/>
                </a:solidFill>
                <a:latin typeface="Trebuchet MS"/>
                <a:cs typeface="Trebuchet MS"/>
              </a:rPr>
              <a:t>are</a:t>
            </a:r>
            <a:r>
              <a:rPr sz="2750" spc="-130">
                <a:solidFill>
                  <a:srgbClr val="FFFFFF"/>
                </a:solidFill>
                <a:latin typeface="Trebuchet MS"/>
                <a:cs typeface="Trebuchet MS"/>
              </a:rPr>
              <a:t> </a:t>
            </a:r>
            <a:r>
              <a:rPr sz="2750" spc="105">
                <a:solidFill>
                  <a:srgbClr val="FFFFFF"/>
                </a:solidFill>
                <a:latin typeface="Trebuchet MS"/>
                <a:cs typeface="Trebuchet MS"/>
              </a:rPr>
              <a:t>any</a:t>
            </a:r>
            <a:r>
              <a:rPr sz="2750" spc="-25">
                <a:solidFill>
                  <a:srgbClr val="FFFFFF"/>
                </a:solidFill>
                <a:latin typeface="Trebuchet MS"/>
                <a:cs typeface="Trebuchet MS"/>
              </a:rPr>
              <a:t> </a:t>
            </a:r>
            <a:r>
              <a:rPr sz="2750" spc="70">
                <a:solidFill>
                  <a:srgbClr val="FFFFFF"/>
                </a:solidFill>
                <a:latin typeface="Trebuchet MS"/>
                <a:cs typeface="Trebuchet MS"/>
              </a:rPr>
              <a:t>outliers</a:t>
            </a:r>
            <a:r>
              <a:rPr sz="2750" spc="-145">
                <a:solidFill>
                  <a:srgbClr val="FFFFFF"/>
                </a:solidFill>
                <a:latin typeface="Trebuchet MS"/>
                <a:cs typeface="Trebuchet MS"/>
              </a:rPr>
              <a:t> </a:t>
            </a:r>
            <a:r>
              <a:rPr sz="2750" spc="145">
                <a:solidFill>
                  <a:srgbClr val="FFFFFF"/>
                </a:solidFill>
                <a:latin typeface="Trebuchet MS"/>
                <a:cs typeface="Trebuchet MS"/>
              </a:rPr>
              <a:t>in</a:t>
            </a:r>
            <a:r>
              <a:rPr sz="2750" spc="-85">
                <a:solidFill>
                  <a:srgbClr val="FFFFFF"/>
                </a:solidFill>
                <a:latin typeface="Trebuchet MS"/>
                <a:cs typeface="Trebuchet MS"/>
              </a:rPr>
              <a:t> </a:t>
            </a:r>
            <a:r>
              <a:rPr sz="2750" spc="114">
                <a:solidFill>
                  <a:srgbClr val="FFFFFF"/>
                </a:solidFill>
                <a:latin typeface="Trebuchet MS"/>
                <a:cs typeface="Trebuchet MS"/>
              </a:rPr>
              <a:t>a</a:t>
            </a:r>
            <a:r>
              <a:rPr sz="2750" spc="-110">
                <a:solidFill>
                  <a:srgbClr val="FFFFFF"/>
                </a:solidFill>
                <a:latin typeface="Trebuchet MS"/>
                <a:cs typeface="Trebuchet MS"/>
              </a:rPr>
              <a:t> </a:t>
            </a:r>
            <a:r>
              <a:rPr sz="2750">
                <a:solidFill>
                  <a:srgbClr val="FFFFFF"/>
                </a:solidFill>
                <a:latin typeface="Trebuchet MS"/>
                <a:cs typeface="Trebuchet MS"/>
              </a:rPr>
              <a:t>block,</a:t>
            </a:r>
            <a:r>
              <a:rPr sz="2750" spc="-65">
                <a:solidFill>
                  <a:srgbClr val="FFFFFF"/>
                </a:solidFill>
                <a:latin typeface="Trebuchet MS"/>
                <a:cs typeface="Trebuchet MS"/>
              </a:rPr>
              <a:t> </a:t>
            </a:r>
            <a:r>
              <a:rPr sz="2750">
                <a:solidFill>
                  <a:srgbClr val="FFFFFF"/>
                </a:solidFill>
                <a:latin typeface="Trebuchet MS"/>
                <a:cs typeface="Trebuchet MS"/>
              </a:rPr>
              <a:t>they</a:t>
            </a:r>
            <a:r>
              <a:rPr sz="2750" spc="-100">
                <a:solidFill>
                  <a:srgbClr val="FFFFFF"/>
                </a:solidFill>
                <a:latin typeface="Trebuchet MS"/>
                <a:cs typeface="Trebuchet MS"/>
              </a:rPr>
              <a:t> </a:t>
            </a:r>
            <a:r>
              <a:rPr sz="2750" spc="-10">
                <a:solidFill>
                  <a:srgbClr val="FFFFFF"/>
                </a:solidFill>
                <a:latin typeface="Trebuchet MS"/>
                <a:cs typeface="Trebuchet MS"/>
              </a:rPr>
              <a:t>won’t</a:t>
            </a:r>
            <a:endParaRPr sz="2750">
              <a:latin typeface="Trebuchet MS"/>
              <a:cs typeface="Trebuchet MS"/>
            </a:endParaRPr>
          </a:p>
          <a:p>
            <a:pPr marL="647700">
              <a:lnSpc>
                <a:spcPct val="100000"/>
              </a:lnSpc>
              <a:spcBef>
                <a:spcPts val="80"/>
              </a:spcBef>
            </a:pPr>
            <a:r>
              <a:rPr sz="2750">
                <a:solidFill>
                  <a:srgbClr val="FFFFFF"/>
                </a:solidFill>
                <a:latin typeface="Trebuchet MS"/>
                <a:cs typeface="Trebuchet MS"/>
              </a:rPr>
              <a:t>affect</a:t>
            </a:r>
            <a:r>
              <a:rPr sz="2750" spc="-75">
                <a:solidFill>
                  <a:srgbClr val="FFFFFF"/>
                </a:solidFill>
                <a:latin typeface="Trebuchet MS"/>
                <a:cs typeface="Trebuchet MS"/>
              </a:rPr>
              <a:t> </a:t>
            </a:r>
            <a:r>
              <a:rPr sz="2750">
                <a:solidFill>
                  <a:srgbClr val="FFFFFF"/>
                </a:solidFill>
                <a:latin typeface="Trebuchet MS"/>
                <a:cs typeface="Trebuchet MS"/>
              </a:rPr>
              <a:t>the </a:t>
            </a:r>
            <a:r>
              <a:rPr sz="2750" spc="125">
                <a:solidFill>
                  <a:srgbClr val="FFFFFF"/>
                </a:solidFill>
                <a:latin typeface="Trebuchet MS"/>
                <a:cs typeface="Trebuchet MS"/>
              </a:rPr>
              <a:t>quantisation</a:t>
            </a:r>
            <a:r>
              <a:rPr sz="2750" spc="-35">
                <a:solidFill>
                  <a:srgbClr val="FFFFFF"/>
                </a:solidFill>
                <a:latin typeface="Trebuchet MS"/>
                <a:cs typeface="Trebuchet MS"/>
              </a:rPr>
              <a:t> </a:t>
            </a:r>
            <a:r>
              <a:rPr sz="2750" spc="110">
                <a:solidFill>
                  <a:srgbClr val="FFFFFF"/>
                </a:solidFill>
                <a:latin typeface="Trebuchet MS"/>
                <a:cs typeface="Trebuchet MS"/>
              </a:rPr>
              <a:t>in</a:t>
            </a:r>
            <a:r>
              <a:rPr sz="2750" spc="-35">
                <a:solidFill>
                  <a:srgbClr val="FFFFFF"/>
                </a:solidFill>
                <a:latin typeface="Trebuchet MS"/>
                <a:cs typeface="Trebuchet MS"/>
              </a:rPr>
              <a:t> </a:t>
            </a:r>
            <a:r>
              <a:rPr sz="2750">
                <a:solidFill>
                  <a:srgbClr val="FFFFFF"/>
                </a:solidFill>
                <a:latin typeface="Trebuchet MS"/>
                <a:cs typeface="Trebuchet MS"/>
              </a:rPr>
              <a:t>the other</a:t>
            </a:r>
            <a:r>
              <a:rPr sz="2750" spc="25">
                <a:solidFill>
                  <a:srgbClr val="FFFFFF"/>
                </a:solidFill>
                <a:latin typeface="Trebuchet MS"/>
                <a:cs typeface="Trebuchet MS"/>
              </a:rPr>
              <a:t> </a:t>
            </a:r>
            <a:r>
              <a:rPr sz="2750" spc="35">
                <a:solidFill>
                  <a:srgbClr val="FFFFFF"/>
                </a:solidFill>
                <a:latin typeface="Trebuchet MS"/>
                <a:cs typeface="Trebuchet MS"/>
              </a:rPr>
              <a:t>blocks.</a:t>
            </a:r>
            <a:endParaRPr sz="2750">
              <a:latin typeface="Trebuchet MS"/>
              <a:cs typeface="Trebuchet M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p:nvPr/>
        </p:nvSpPr>
        <p:spPr>
          <a:xfrm>
            <a:off x="296862" y="6433502"/>
            <a:ext cx="699135" cy="196850"/>
          </a:xfrm>
          <a:prstGeom prst="rect">
            <a:avLst/>
          </a:prstGeom>
        </p:spPr>
        <p:txBody>
          <a:bodyPr vert="horz" wrap="square" lIns="0" tIns="15875" rIns="0" bIns="0" rtlCol="0">
            <a:spAutoFit/>
          </a:bodyPr>
          <a:lstStyle/>
          <a:p>
            <a:pPr marL="12700">
              <a:lnSpc>
                <a:spcPct val="100000"/>
              </a:lnSpc>
              <a:spcBef>
                <a:spcPts val="125"/>
              </a:spcBef>
            </a:pPr>
            <a:r>
              <a:rPr sz="1100" cap="small" spc="-25">
                <a:solidFill>
                  <a:srgbClr val="7E7E7E"/>
                </a:solidFill>
                <a:latin typeface="Trebuchet MS"/>
                <a:cs typeface="Trebuchet MS"/>
              </a:rPr>
              <a:t>Protopapas</a:t>
            </a:r>
            <a:endParaRPr sz="1100">
              <a:latin typeface="Trebuchet MS"/>
              <a:cs typeface="Trebuchet MS"/>
            </a:endParaRPr>
          </a:p>
        </p:txBody>
      </p:sp>
      <p:grpSp>
        <p:nvGrpSpPr>
          <p:cNvPr id="4" name="object 4"/>
          <p:cNvGrpSpPr/>
          <p:nvPr/>
        </p:nvGrpSpPr>
        <p:grpSpPr>
          <a:xfrm>
            <a:off x="4838763" y="1819338"/>
            <a:ext cx="457200" cy="409575"/>
            <a:chOff x="4838763" y="1819338"/>
            <a:chExt cx="457200" cy="409575"/>
          </a:xfrm>
        </p:grpSpPr>
        <p:sp>
          <p:nvSpPr>
            <p:cNvPr id="5" name="object 5"/>
            <p:cNvSpPr/>
            <p:nvPr/>
          </p:nvSpPr>
          <p:spPr>
            <a:xfrm>
              <a:off x="4843526"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6" name="object 6"/>
            <p:cNvSpPr/>
            <p:nvPr/>
          </p:nvSpPr>
          <p:spPr>
            <a:xfrm>
              <a:off x="4843526"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7" name="object 7"/>
          <p:cNvSpPr txBox="1"/>
          <p:nvPr/>
        </p:nvSpPr>
        <p:spPr>
          <a:xfrm>
            <a:off x="4857813" y="1915477"/>
            <a:ext cx="428625" cy="197485"/>
          </a:xfrm>
          <a:prstGeom prst="rect">
            <a:avLst/>
          </a:prstGeom>
        </p:spPr>
        <p:txBody>
          <a:bodyPr vert="horz" wrap="square" lIns="0" tIns="15875" rIns="0" bIns="0" rtlCol="0">
            <a:spAutoFit/>
          </a:bodyPr>
          <a:lstStyle/>
          <a:p>
            <a:pPr marL="106045">
              <a:lnSpc>
                <a:spcPct val="100000"/>
              </a:lnSpc>
              <a:spcBef>
                <a:spcPts val="125"/>
              </a:spcBef>
            </a:pPr>
            <a:r>
              <a:rPr sz="1100" spc="-10">
                <a:latin typeface="Trebuchet MS"/>
                <a:cs typeface="Trebuchet MS"/>
              </a:rPr>
              <a:t>-</a:t>
            </a:r>
            <a:r>
              <a:rPr sz="1100" spc="-25">
                <a:latin typeface="Trebuchet MS"/>
                <a:cs typeface="Trebuchet MS"/>
              </a:rPr>
              <a:t>0.1</a:t>
            </a:r>
            <a:endParaRPr sz="1100">
              <a:latin typeface="Trebuchet MS"/>
              <a:cs typeface="Trebuchet MS"/>
            </a:endParaRPr>
          </a:p>
        </p:txBody>
      </p:sp>
      <p:sp>
        <p:nvSpPr>
          <p:cNvPr id="8" name="object 8"/>
          <p:cNvSpPr txBox="1"/>
          <p:nvPr/>
        </p:nvSpPr>
        <p:spPr>
          <a:xfrm>
            <a:off x="529120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23825">
              <a:lnSpc>
                <a:spcPct val="100000"/>
              </a:lnSpc>
              <a:spcBef>
                <a:spcPts val="844"/>
              </a:spcBef>
            </a:pPr>
            <a:r>
              <a:rPr sz="1100" spc="-10">
                <a:latin typeface="Trebuchet MS"/>
                <a:cs typeface="Trebuchet MS"/>
              </a:rPr>
              <a:t>-</a:t>
            </a:r>
            <a:r>
              <a:rPr sz="1100" spc="-25">
                <a:latin typeface="Trebuchet MS"/>
                <a:cs typeface="Trebuchet MS"/>
              </a:rPr>
              <a:t>1.5</a:t>
            </a:r>
            <a:endParaRPr sz="1100">
              <a:latin typeface="Trebuchet MS"/>
              <a:cs typeface="Trebuchet MS"/>
            </a:endParaRPr>
          </a:p>
        </p:txBody>
      </p:sp>
      <p:sp>
        <p:nvSpPr>
          <p:cNvPr id="9" name="object 9"/>
          <p:cNvSpPr txBox="1"/>
          <p:nvPr/>
        </p:nvSpPr>
        <p:spPr>
          <a:xfrm>
            <a:off x="573887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21920">
              <a:lnSpc>
                <a:spcPct val="100000"/>
              </a:lnSpc>
              <a:spcBef>
                <a:spcPts val="844"/>
              </a:spcBef>
            </a:pPr>
            <a:r>
              <a:rPr sz="1100" spc="-10">
                <a:latin typeface="Trebuchet MS"/>
                <a:cs typeface="Trebuchet MS"/>
              </a:rPr>
              <a:t>-</a:t>
            </a:r>
            <a:r>
              <a:rPr sz="1100" spc="-25">
                <a:latin typeface="Trebuchet MS"/>
                <a:cs typeface="Trebuchet MS"/>
              </a:rPr>
              <a:t>0.1</a:t>
            </a:r>
            <a:endParaRPr sz="1100">
              <a:latin typeface="Trebuchet MS"/>
              <a:cs typeface="Trebuchet MS"/>
            </a:endParaRPr>
          </a:p>
        </p:txBody>
      </p:sp>
      <p:sp>
        <p:nvSpPr>
          <p:cNvPr id="10" name="object 10"/>
          <p:cNvSpPr txBox="1"/>
          <p:nvPr/>
        </p:nvSpPr>
        <p:spPr>
          <a:xfrm>
            <a:off x="618655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28270">
              <a:lnSpc>
                <a:spcPct val="100000"/>
              </a:lnSpc>
              <a:spcBef>
                <a:spcPts val="844"/>
              </a:spcBef>
            </a:pPr>
            <a:r>
              <a:rPr sz="1100" spc="-25">
                <a:latin typeface="Trebuchet MS"/>
                <a:cs typeface="Trebuchet MS"/>
              </a:rPr>
              <a:t>0.8</a:t>
            </a:r>
            <a:endParaRPr sz="1100">
              <a:latin typeface="Trebuchet MS"/>
              <a:cs typeface="Trebuchet MS"/>
            </a:endParaRPr>
          </a:p>
        </p:txBody>
      </p:sp>
      <p:grpSp>
        <p:nvGrpSpPr>
          <p:cNvPr id="11" name="object 11"/>
          <p:cNvGrpSpPr/>
          <p:nvPr/>
        </p:nvGrpSpPr>
        <p:grpSpPr>
          <a:xfrm>
            <a:off x="6629463" y="1819338"/>
            <a:ext cx="904875" cy="409575"/>
            <a:chOff x="6629463" y="1819338"/>
            <a:chExt cx="904875" cy="409575"/>
          </a:xfrm>
        </p:grpSpPr>
        <p:sp>
          <p:nvSpPr>
            <p:cNvPr id="12" name="object 12"/>
            <p:cNvSpPr/>
            <p:nvPr/>
          </p:nvSpPr>
          <p:spPr>
            <a:xfrm>
              <a:off x="6634226"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13" name="object 13"/>
            <p:cNvSpPr/>
            <p:nvPr/>
          </p:nvSpPr>
          <p:spPr>
            <a:xfrm>
              <a:off x="6634226"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14" name="object 14"/>
            <p:cNvSpPr/>
            <p:nvPr/>
          </p:nvSpPr>
          <p:spPr>
            <a:xfrm>
              <a:off x="7081901"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15" name="object 15"/>
            <p:cNvSpPr/>
            <p:nvPr/>
          </p:nvSpPr>
          <p:spPr>
            <a:xfrm>
              <a:off x="7081901"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16" name="object 16"/>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17" name="object 17"/>
          <p:cNvSpPr txBox="1"/>
          <p:nvPr/>
        </p:nvSpPr>
        <p:spPr>
          <a:xfrm>
            <a:off x="11708130" y="6478587"/>
            <a:ext cx="210820" cy="208915"/>
          </a:xfrm>
          <a:prstGeom prst="rect">
            <a:avLst/>
          </a:prstGeom>
        </p:spPr>
        <p:txBody>
          <a:bodyPr vert="horz" wrap="square" lIns="0" tIns="12700" rIns="0" bIns="0" rtlCol="0">
            <a:spAutoFit/>
          </a:bodyPr>
          <a:lstStyle/>
          <a:p>
            <a:pPr marL="12700">
              <a:lnSpc>
                <a:spcPct val="100000"/>
              </a:lnSpc>
              <a:spcBef>
                <a:spcPts val="100"/>
              </a:spcBef>
            </a:pPr>
            <a:r>
              <a:rPr sz="1200" spc="70">
                <a:solidFill>
                  <a:srgbClr val="888888"/>
                </a:solidFill>
                <a:latin typeface="Trebuchet MS"/>
                <a:cs typeface="Trebuchet MS"/>
              </a:rPr>
              <a:t>86</a:t>
            </a:r>
            <a:endParaRPr sz="1200">
              <a:latin typeface="Trebuchet MS"/>
              <a:cs typeface="Trebuchet MS"/>
            </a:endParaRPr>
          </a:p>
        </p:txBody>
      </p:sp>
      <p:pic>
        <p:nvPicPr>
          <p:cNvPr id="18" name="object 18"/>
          <p:cNvPicPr/>
          <p:nvPr/>
        </p:nvPicPr>
        <p:blipFill>
          <a:blip r:embed="rId3" cstate="print"/>
          <a:stretch>
            <a:fillRect/>
          </a:stretch>
        </p:blipFill>
        <p:spPr>
          <a:xfrm>
            <a:off x="1447800" y="2257361"/>
            <a:ext cx="271462" cy="795337"/>
          </a:xfrm>
          <a:prstGeom prst="rect">
            <a:avLst/>
          </a:prstGeom>
        </p:spPr>
      </p:pic>
      <p:sp>
        <p:nvSpPr>
          <p:cNvPr id="19" name="object 19"/>
          <p:cNvSpPr/>
          <p:nvPr/>
        </p:nvSpPr>
        <p:spPr>
          <a:xfrm>
            <a:off x="1547875" y="2290698"/>
            <a:ext cx="76200" cy="610235"/>
          </a:xfrm>
          <a:custGeom>
            <a:avLst/>
            <a:gdLst/>
            <a:ahLst/>
            <a:cxnLst/>
            <a:rect l="l" t="t" r="r" b="b"/>
            <a:pathLst>
              <a:path w="76200" h="610235">
                <a:moveTo>
                  <a:pt x="25397" y="533526"/>
                </a:moveTo>
                <a:lnTo>
                  <a:pt x="0" y="533526"/>
                </a:lnTo>
                <a:lnTo>
                  <a:pt x="38100" y="609726"/>
                </a:lnTo>
                <a:lnTo>
                  <a:pt x="69850" y="546226"/>
                </a:lnTo>
                <a:lnTo>
                  <a:pt x="25400" y="546226"/>
                </a:lnTo>
                <a:lnTo>
                  <a:pt x="25397" y="533526"/>
                </a:lnTo>
                <a:close/>
              </a:path>
              <a:path w="76200" h="610235">
                <a:moveTo>
                  <a:pt x="50673" y="0"/>
                </a:moveTo>
                <a:lnTo>
                  <a:pt x="25273" y="0"/>
                </a:lnTo>
                <a:lnTo>
                  <a:pt x="25400" y="546226"/>
                </a:lnTo>
                <a:lnTo>
                  <a:pt x="50800" y="546226"/>
                </a:lnTo>
                <a:lnTo>
                  <a:pt x="50673" y="0"/>
                </a:lnTo>
                <a:close/>
              </a:path>
              <a:path w="76200" h="610235">
                <a:moveTo>
                  <a:pt x="76200" y="533526"/>
                </a:moveTo>
                <a:lnTo>
                  <a:pt x="50797" y="533526"/>
                </a:lnTo>
                <a:lnTo>
                  <a:pt x="50800" y="546226"/>
                </a:lnTo>
                <a:lnTo>
                  <a:pt x="69850" y="546226"/>
                </a:lnTo>
                <a:lnTo>
                  <a:pt x="76200" y="533526"/>
                </a:lnTo>
                <a:close/>
              </a:path>
            </a:pathLst>
          </a:custGeom>
          <a:solidFill>
            <a:srgbClr val="4F81BC"/>
          </a:solidFill>
        </p:spPr>
        <p:txBody>
          <a:bodyPr wrap="square" lIns="0" tIns="0" rIns="0" bIns="0" rtlCol="0"/>
          <a:lstStyle/>
          <a:p>
            <a:endParaRPr/>
          </a:p>
        </p:txBody>
      </p:sp>
      <p:pic>
        <p:nvPicPr>
          <p:cNvPr id="20" name="object 20"/>
          <p:cNvPicPr/>
          <p:nvPr/>
        </p:nvPicPr>
        <p:blipFill>
          <a:blip r:embed="rId4" cstate="print"/>
          <a:stretch>
            <a:fillRect/>
          </a:stretch>
        </p:blipFill>
        <p:spPr>
          <a:xfrm>
            <a:off x="3695700" y="2314511"/>
            <a:ext cx="271462" cy="747712"/>
          </a:xfrm>
          <a:prstGeom prst="rect">
            <a:avLst/>
          </a:prstGeom>
        </p:spPr>
      </p:pic>
      <p:sp>
        <p:nvSpPr>
          <p:cNvPr id="21" name="object 21"/>
          <p:cNvSpPr/>
          <p:nvPr/>
        </p:nvSpPr>
        <p:spPr>
          <a:xfrm>
            <a:off x="3796538" y="2347722"/>
            <a:ext cx="76200" cy="566420"/>
          </a:xfrm>
          <a:custGeom>
            <a:avLst/>
            <a:gdLst/>
            <a:ahLst/>
            <a:cxnLst/>
            <a:rect l="l" t="t" r="r" b="b"/>
            <a:pathLst>
              <a:path w="76200" h="566419">
                <a:moveTo>
                  <a:pt x="0" y="489330"/>
                </a:moveTo>
                <a:lnTo>
                  <a:pt x="37337" y="565912"/>
                </a:lnTo>
                <a:lnTo>
                  <a:pt x="69820" y="502538"/>
                </a:lnTo>
                <a:lnTo>
                  <a:pt x="50673" y="502538"/>
                </a:lnTo>
                <a:lnTo>
                  <a:pt x="25273" y="502285"/>
                </a:lnTo>
                <a:lnTo>
                  <a:pt x="25408" y="490092"/>
                </a:lnTo>
                <a:lnTo>
                  <a:pt x="25414" y="489585"/>
                </a:lnTo>
                <a:lnTo>
                  <a:pt x="0" y="489330"/>
                </a:lnTo>
                <a:close/>
              </a:path>
              <a:path w="76200" h="566419">
                <a:moveTo>
                  <a:pt x="25414" y="489585"/>
                </a:moveTo>
                <a:lnTo>
                  <a:pt x="25273" y="502285"/>
                </a:lnTo>
                <a:lnTo>
                  <a:pt x="50673" y="502538"/>
                </a:lnTo>
                <a:lnTo>
                  <a:pt x="50811" y="490092"/>
                </a:lnTo>
                <a:lnTo>
                  <a:pt x="50814" y="489839"/>
                </a:lnTo>
                <a:lnTo>
                  <a:pt x="25414" y="489585"/>
                </a:lnTo>
                <a:close/>
              </a:path>
              <a:path w="76200" h="566419">
                <a:moveTo>
                  <a:pt x="50814" y="489839"/>
                </a:moveTo>
                <a:lnTo>
                  <a:pt x="50675" y="502285"/>
                </a:lnTo>
                <a:lnTo>
                  <a:pt x="50673" y="502538"/>
                </a:lnTo>
                <a:lnTo>
                  <a:pt x="69820" y="502538"/>
                </a:lnTo>
                <a:lnTo>
                  <a:pt x="76200" y="490092"/>
                </a:lnTo>
                <a:lnTo>
                  <a:pt x="50814" y="489839"/>
                </a:lnTo>
                <a:close/>
              </a:path>
              <a:path w="76200" h="566419">
                <a:moveTo>
                  <a:pt x="30861" y="0"/>
                </a:moveTo>
                <a:lnTo>
                  <a:pt x="25417" y="489330"/>
                </a:lnTo>
                <a:lnTo>
                  <a:pt x="25414" y="489585"/>
                </a:lnTo>
                <a:lnTo>
                  <a:pt x="50814" y="489839"/>
                </a:lnTo>
                <a:lnTo>
                  <a:pt x="56261" y="380"/>
                </a:lnTo>
                <a:lnTo>
                  <a:pt x="30861" y="0"/>
                </a:lnTo>
                <a:close/>
              </a:path>
            </a:pathLst>
          </a:custGeom>
          <a:solidFill>
            <a:srgbClr val="4F81BC"/>
          </a:solidFill>
        </p:spPr>
        <p:txBody>
          <a:bodyPr wrap="square" lIns="0" tIns="0" rIns="0" bIns="0" rtlCol="0"/>
          <a:lstStyle/>
          <a:p>
            <a:endParaRPr/>
          </a:p>
        </p:txBody>
      </p:sp>
      <p:pic>
        <p:nvPicPr>
          <p:cNvPr id="22" name="object 22"/>
          <p:cNvPicPr/>
          <p:nvPr/>
        </p:nvPicPr>
        <p:blipFill>
          <a:blip r:embed="rId5" cstate="print"/>
          <a:stretch>
            <a:fillRect/>
          </a:stretch>
        </p:blipFill>
        <p:spPr>
          <a:xfrm>
            <a:off x="5781675" y="2324036"/>
            <a:ext cx="271462" cy="728662"/>
          </a:xfrm>
          <a:prstGeom prst="rect">
            <a:avLst/>
          </a:prstGeom>
        </p:spPr>
      </p:pic>
      <p:sp>
        <p:nvSpPr>
          <p:cNvPr id="23" name="object 23"/>
          <p:cNvSpPr/>
          <p:nvPr/>
        </p:nvSpPr>
        <p:spPr>
          <a:xfrm>
            <a:off x="5881751" y="2357373"/>
            <a:ext cx="76200" cy="544830"/>
          </a:xfrm>
          <a:custGeom>
            <a:avLst/>
            <a:gdLst/>
            <a:ahLst/>
            <a:cxnLst/>
            <a:rect l="l" t="t" r="r" b="b"/>
            <a:pathLst>
              <a:path w="76200" h="544830">
                <a:moveTo>
                  <a:pt x="25396" y="468375"/>
                </a:moveTo>
                <a:lnTo>
                  <a:pt x="0" y="468375"/>
                </a:lnTo>
                <a:lnTo>
                  <a:pt x="38100" y="544576"/>
                </a:lnTo>
                <a:lnTo>
                  <a:pt x="69850" y="481075"/>
                </a:lnTo>
                <a:lnTo>
                  <a:pt x="25400" y="481075"/>
                </a:lnTo>
                <a:lnTo>
                  <a:pt x="25396" y="468375"/>
                </a:lnTo>
                <a:close/>
              </a:path>
              <a:path w="76200" h="544830">
                <a:moveTo>
                  <a:pt x="50673" y="0"/>
                </a:moveTo>
                <a:lnTo>
                  <a:pt x="25273" y="0"/>
                </a:lnTo>
                <a:lnTo>
                  <a:pt x="25400" y="481075"/>
                </a:lnTo>
                <a:lnTo>
                  <a:pt x="50800" y="481075"/>
                </a:lnTo>
                <a:lnTo>
                  <a:pt x="50673" y="0"/>
                </a:lnTo>
                <a:close/>
              </a:path>
              <a:path w="76200" h="544830">
                <a:moveTo>
                  <a:pt x="76200" y="468375"/>
                </a:moveTo>
                <a:lnTo>
                  <a:pt x="50796" y="468375"/>
                </a:lnTo>
                <a:lnTo>
                  <a:pt x="50800" y="481075"/>
                </a:lnTo>
                <a:lnTo>
                  <a:pt x="69850" y="481075"/>
                </a:lnTo>
                <a:lnTo>
                  <a:pt x="76200" y="468375"/>
                </a:lnTo>
                <a:close/>
              </a:path>
            </a:pathLst>
          </a:custGeom>
          <a:solidFill>
            <a:srgbClr val="4F81BC"/>
          </a:solidFill>
        </p:spPr>
        <p:txBody>
          <a:bodyPr wrap="square" lIns="0" tIns="0" rIns="0" bIns="0" rtlCol="0"/>
          <a:lstStyle/>
          <a:p>
            <a:endParaRPr/>
          </a:p>
        </p:txBody>
      </p:sp>
      <p:pic>
        <p:nvPicPr>
          <p:cNvPr id="24" name="object 24"/>
          <p:cNvPicPr/>
          <p:nvPr/>
        </p:nvPicPr>
        <p:blipFill>
          <a:blip r:embed="rId6" cstate="print"/>
          <a:stretch>
            <a:fillRect/>
          </a:stretch>
        </p:blipFill>
        <p:spPr>
          <a:xfrm>
            <a:off x="8105775" y="2314511"/>
            <a:ext cx="271462" cy="738187"/>
          </a:xfrm>
          <a:prstGeom prst="rect">
            <a:avLst/>
          </a:prstGeom>
        </p:spPr>
      </p:pic>
      <p:sp>
        <p:nvSpPr>
          <p:cNvPr id="25" name="object 25"/>
          <p:cNvSpPr/>
          <p:nvPr/>
        </p:nvSpPr>
        <p:spPr>
          <a:xfrm>
            <a:off x="8205723" y="2347848"/>
            <a:ext cx="76200" cy="560070"/>
          </a:xfrm>
          <a:custGeom>
            <a:avLst/>
            <a:gdLst/>
            <a:ahLst/>
            <a:cxnLst/>
            <a:rect l="l" t="t" r="r" b="b"/>
            <a:pathLst>
              <a:path w="76200" h="560069">
                <a:moveTo>
                  <a:pt x="25400" y="483615"/>
                </a:moveTo>
                <a:lnTo>
                  <a:pt x="0" y="483615"/>
                </a:lnTo>
                <a:lnTo>
                  <a:pt x="38100" y="559815"/>
                </a:lnTo>
                <a:lnTo>
                  <a:pt x="69850" y="496315"/>
                </a:lnTo>
                <a:lnTo>
                  <a:pt x="25400" y="496315"/>
                </a:lnTo>
                <a:lnTo>
                  <a:pt x="25400" y="483615"/>
                </a:lnTo>
                <a:close/>
              </a:path>
              <a:path w="76200" h="560069">
                <a:moveTo>
                  <a:pt x="50800" y="0"/>
                </a:moveTo>
                <a:lnTo>
                  <a:pt x="25400" y="0"/>
                </a:lnTo>
                <a:lnTo>
                  <a:pt x="25400" y="496315"/>
                </a:lnTo>
                <a:lnTo>
                  <a:pt x="50800" y="496315"/>
                </a:lnTo>
                <a:lnTo>
                  <a:pt x="50800" y="0"/>
                </a:lnTo>
                <a:close/>
              </a:path>
              <a:path w="76200" h="560069">
                <a:moveTo>
                  <a:pt x="76200" y="483615"/>
                </a:moveTo>
                <a:lnTo>
                  <a:pt x="50800" y="483615"/>
                </a:lnTo>
                <a:lnTo>
                  <a:pt x="50800" y="496315"/>
                </a:lnTo>
                <a:lnTo>
                  <a:pt x="69850" y="496315"/>
                </a:lnTo>
                <a:lnTo>
                  <a:pt x="76200" y="483615"/>
                </a:lnTo>
                <a:close/>
              </a:path>
            </a:pathLst>
          </a:custGeom>
          <a:solidFill>
            <a:srgbClr val="4F81BC"/>
          </a:solidFill>
        </p:spPr>
        <p:txBody>
          <a:bodyPr wrap="square" lIns="0" tIns="0" rIns="0" bIns="0" rtlCol="0"/>
          <a:lstStyle/>
          <a:p>
            <a:endParaRPr/>
          </a:p>
        </p:txBody>
      </p:sp>
      <p:grpSp>
        <p:nvGrpSpPr>
          <p:cNvPr id="26" name="object 26"/>
          <p:cNvGrpSpPr/>
          <p:nvPr/>
        </p:nvGrpSpPr>
        <p:grpSpPr>
          <a:xfrm>
            <a:off x="10496550" y="2324036"/>
            <a:ext cx="271780" cy="709930"/>
            <a:chOff x="10496550" y="2324036"/>
            <a:chExt cx="271780" cy="709930"/>
          </a:xfrm>
        </p:grpSpPr>
        <p:pic>
          <p:nvPicPr>
            <p:cNvPr id="27" name="object 27"/>
            <p:cNvPicPr/>
            <p:nvPr/>
          </p:nvPicPr>
          <p:blipFill>
            <a:blip r:embed="rId7" cstate="print"/>
            <a:stretch>
              <a:fillRect/>
            </a:stretch>
          </p:blipFill>
          <p:spPr>
            <a:xfrm>
              <a:off x="10496550" y="2324036"/>
              <a:ext cx="271462" cy="709612"/>
            </a:xfrm>
            <a:prstGeom prst="rect">
              <a:avLst/>
            </a:prstGeom>
          </p:spPr>
        </p:pic>
        <p:sp>
          <p:nvSpPr>
            <p:cNvPr id="28" name="object 28"/>
            <p:cNvSpPr/>
            <p:nvPr/>
          </p:nvSpPr>
          <p:spPr>
            <a:xfrm>
              <a:off x="10596498" y="2357373"/>
              <a:ext cx="76200" cy="527050"/>
            </a:xfrm>
            <a:custGeom>
              <a:avLst/>
              <a:gdLst/>
              <a:ahLst/>
              <a:cxnLst/>
              <a:rect l="l" t="t" r="r" b="b"/>
              <a:pathLst>
                <a:path w="76200" h="527050">
                  <a:moveTo>
                    <a:pt x="25400" y="450468"/>
                  </a:moveTo>
                  <a:lnTo>
                    <a:pt x="0" y="450468"/>
                  </a:lnTo>
                  <a:lnTo>
                    <a:pt x="38226" y="526668"/>
                  </a:lnTo>
                  <a:lnTo>
                    <a:pt x="69871" y="463168"/>
                  </a:lnTo>
                  <a:lnTo>
                    <a:pt x="25400" y="463168"/>
                  </a:lnTo>
                  <a:lnTo>
                    <a:pt x="25400" y="450468"/>
                  </a:lnTo>
                  <a:close/>
                </a:path>
                <a:path w="76200" h="527050">
                  <a:moveTo>
                    <a:pt x="50800" y="0"/>
                  </a:moveTo>
                  <a:lnTo>
                    <a:pt x="25400" y="0"/>
                  </a:lnTo>
                  <a:lnTo>
                    <a:pt x="25400" y="463168"/>
                  </a:lnTo>
                  <a:lnTo>
                    <a:pt x="50800" y="463168"/>
                  </a:lnTo>
                  <a:lnTo>
                    <a:pt x="50800" y="0"/>
                  </a:lnTo>
                  <a:close/>
                </a:path>
                <a:path w="76200" h="527050">
                  <a:moveTo>
                    <a:pt x="76200" y="450468"/>
                  </a:moveTo>
                  <a:lnTo>
                    <a:pt x="50800" y="450468"/>
                  </a:lnTo>
                  <a:lnTo>
                    <a:pt x="50800" y="463168"/>
                  </a:lnTo>
                  <a:lnTo>
                    <a:pt x="69871" y="463168"/>
                  </a:lnTo>
                  <a:lnTo>
                    <a:pt x="76200" y="450468"/>
                  </a:lnTo>
                  <a:close/>
                </a:path>
              </a:pathLst>
            </a:custGeom>
            <a:solidFill>
              <a:srgbClr val="4F81BC"/>
            </a:solidFill>
          </p:spPr>
          <p:txBody>
            <a:bodyPr wrap="square" lIns="0" tIns="0" rIns="0" bIns="0" rtlCol="0"/>
            <a:lstStyle/>
            <a:p>
              <a:endParaRPr/>
            </a:p>
          </p:txBody>
        </p:sp>
      </p:grpSp>
      <p:sp>
        <p:nvSpPr>
          <p:cNvPr id="29" name="object 29"/>
          <p:cNvSpPr txBox="1"/>
          <p:nvPr/>
        </p:nvSpPr>
        <p:spPr>
          <a:xfrm>
            <a:off x="4863084" y="1180782"/>
            <a:ext cx="2475230" cy="300355"/>
          </a:xfrm>
          <a:prstGeom prst="rect">
            <a:avLst/>
          </a:prstGeom>
        </p:spPr>
        <p:txBody>
          <a:bodyPr vert="horz" wrap="square" lIns="0" tIns="12700" rIns="0" bIns="0" rtlCol="0">
            <a:spAutoFit/>
          </a:bodyPr>
          <a:lstStyle/>
          <a:p>
            <a:pPr marL="38100">
              <a:lnSpc>
                <a:spcPct val="100000"/>
              </a:lnSpc>
              <a:spcBef>
                <a:spcPts val="100"/>
              </a:spcBef>
            </a:pPr>
            <a:r>
              <a:rPr sz="1800">
                <a:latin typeface="Trebuchet MS"/>
                <a:cs typeface="Trebuchet MS"/>
              </a:rPr>
              <a:t>Weight</a:t>
            </a:r>
            <a:r>
              <a:rPr sz="1800" spc="90">
                <a:latin typeface="Trebuchet MS"/>
                <a:cs typeface="Trebuchet MS"/>
              </a:rPr>
              <a:t> </a:t>
            </a:r>
            <a:r>
              <a:rPr sz="1800">
                <a:latin typeface="Trebuchet MS"/>
                <a:cs typeface="Trebuchet MS"/>
              </a:rPr>
              <a:t>Tensor</a:t>
            </a:r>
            <a:r>
              <a:rPr sz="1800" spc="120">
                <a:latin typeface="Trebuchet MS"/>
                <a:cs typeface="Trebuchet MS"/>
              </a:rPr>
              <a:t> </a:t>
            </a:r>
            <a:r>
              <a:rPr sz="1800" spc="-10">
                <a:latin typeface="Trebuchet MS"/>
                <a:cs typeface="Trebuchet MS"/>
              </a:rPr>
              <a:t>(</a:t>
            </a:r>
            <a:r>
              <a:rPr sz="1800" spc="-10">
                <a:solidFill>
                  <a:srgbClr val="404040"/>
                </a:solidFill>
                <a:latin typeface="Cambria Math"/>
                <a:cs typeface="Cambria Math"/>
              </a:rPr>
              <a:t>𝑊</a:t>
            </a:r>
            <a:r>
              <a:rPr sz="2025" spc="-15" baseline="26748">
                <a:solidFill>
                  <a:srgbClr val="404040"/>
                </a:solidFill>
                <a:latin typeface="Cambria Math"/>
                <a:cs typeface="Cambria Math"/>
              </a:rPr>
              <a:t>𝐹𝑃32</a:t>
            </a:r>
            <a:r>
              <a:rPr sz="1800" spc="-10">
                <a:latin typeface="Trebuchet MS"/>
                <a:cs typeface="Trebuchet MS"/>
              </a:rPr>
              <a:t>)</a:t>
            </a:r>
            <a:endParaRPr sz="1800">
              <a:latin typeface="Trebuchet MS"/>
              <a:cs typeface="Trebuchet MS"/>
            </a:endParaRPr>
          </a:p>
        </p:txBody>
      </p:sp>
      <p:sp>
        <p:nvSpPr>
          <p:cNvPr id="30" name="object 30"/>
          <p:cNvSpPr txBox="1"/>
          <p:nvPr/>
        </p:nvSpPr>
        <p:spPr>
          <a:xfrm>
            <a:off x="376237"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99695">
              <a:lnSpc>
                <a:spcPct val="100000"/>
              </a:lnSpc>
              <a:spcBef>
                <a:spcPts val="844"/>
              </a:spcBef>
            </a:pPr>
            <a:r>
              <a:rPr sz="1100" spc="-10">
                <a:latin typeface="Trebuchet MS"/>
                <a:cs typeface="Trebuchet MS"/>
              </a:rPr>
              <a:t>-</a:t>
            </a:r>
            <a:r>
              <a:rPr sz="1100" spc="-25">
                <a:latin typeface="Trebuchet MS"/>
                <a:cs typeface="Trebuchet MS"/>
              </a:rPr>
              <a:t>0.7</a:t>
            </a:r>
            <a:endParaRPr sz="1100">
              <a:latin typeface="Trebuchet MS"/>
              <a:cs typeface="Trebuchet MS"/>
            </a:endParaRPr>
          </a:p>
        </p:txBody>
      </p:sp>
      <p:sp>
        <p:nvSpPr>
          <p:cNvPr id="31" name="object 31"/>
          <p:cNvSpPr txBox="1"/>
          <p:nvPr/>
        </p:nvSpPr>
        <p:spPr>
          <a:xfrm>
            <a:off x="823912" y="1824101"/>
            <a:ext cx="448309" cy="400050"/>
          </a:xfrm>
          <a:prstGeom prst="rect">
            <a:avLst/>
          </a:prstGeom>
          <a:solidFill>
            <a:srgbClr val="D99593"/>
          </a:solidFill>
          <a:ln w="9588">
            <a:solidFill>
              <a:srgbClr val="000000"/>
            </a:solidFill>
          </a:ln>
        </p:spPr>
        <p:txBody>
          <a:bodyPr vert="horz" wrap="square" lIns="0" tIns="107314" rIns="0" bIns="0" rtlCol="0">
            <a:spAutoFit/>
          </a:bodyPr>
          <a:lstStyle/>
          <a:p>
            <a:pPr marL="92075">
              <a:lnSpc>
                <a:spcPct val="100000"/>
              </a:lnSpc>
              <a:spcBef>
                <a:spcPts val="844"/>
              </a:spcBef>
            </a:pPr>
            <a:r>
              <a:rPr sz="1100" spc="-10">
                <a:latin typeface="Trebuchet MS"/>
                <a:cs typeface="Trebuchet MS"/>
              </a:rPr>
              <a:t>-</a:t>
            </a:r>
            <a:r>
              <a:rPr sz="1100" spc="-25">
                <a:latin typeface="Trebuchet MS"/>
                <a:cs typeface="Trebuchet MS"/>
              </a:rPr>
              <a:t>0.3</a:t>
            </a:r>
            <a:endParaRPr sz="1100">
              <a:latin typeface="Trebuchet MS"/>
              <a:cs typeface="Trebuchet MS"/>
            </a:endParaRPr>
          </a:p>
        </p:txBody>
      </p:sp>
      <p:sp>
        <p:nvSpPr>
          <p:cNvPr id="32" name="object 32"/>
          <p:cNvSpPr txBox="1"/>
          <p:nvPr/>
        </p:nvSpPr>
        <p:spPr>
          <a:xfrm>
            <a:off x="1271619" y="1824101"/>
            <a:ext cx="448309" cy="400050"/>
          </a:xfrm>
          <a:prstGeom prst="rect">
            <a:avLst/>
          </a:prstGeom>
          <a:solidFill>
            <a:srgbClr val="D99593"/>
          </a:solidFill>
          <a:ln w="9525">
            <a:solidFill>
              <a:srgbClr val="000000"/>
            </a:solidFill>
          </a:ln>
        </p:spPr>
        <p:txBody>
          <a:bodyPr vert="horz" wrap="square" lIns="0" tIns="107314" rIns="0" bIns="0" rtlCol="0">
            <a:spAutoFit/>
          </a:bodyPr>
          <a:lstStyle/>
          <a:p>
            <a:pPr marL="116839">
              <a:lnSpc>
                <a:spcPct val="100000"/>
              </a:lnSpc>
              <a:spcBef>
                <a:spcPts val="844"/>
              </a:spcBef>
            </a:pPr>
            <a:r>
              <a:rPr sz="1100" spc="-25">
                <a:latin typeface="Trebuchet MS"/>
                <a:cs typeface="Trebuchet MS"/>
              </a:rPr>
              <a:t>0.0</a:t>
            </a:r>
            <a:endParaRPr sz="1100">
              <a:latin typeface="Trebuchet MS"/>
              <a:cs typeface="Trebuchet MS"/>
            </a:endParaRPr>
          </a:p>
        </p:txBody>
      </p:sp>
      <p:sp>
        <p:nvSpPr>
          <p:cNvPr id="33" name="object 33"/>
          <p:cNvSpPr txBox="1"/>
          <p:nvPr/>
        </p:nvSpPr>
        <p:spPr>
          <a:xfrm>
            <a:off x="171932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95250">
              <a:lnSpc>
                <a:spcPct val="100000"/>
              </a:lnSpc>
              <a:spcBef>
                <a:spcPts val="844"/>
              </a:spcBef>
            </a:pPr>
            <a:r>
              <a:rPr sz="1100" spc="-10">
                <a:latin typeface="Trebuchet MS"/>
                <a:cs typeface="Trebuchet MS"/>
              </a:rPr>
              <a:t>-</a:t>
            </a:r>
            <a:r>
              <a:rPr sz="1100" spc="-25">
                <a:latin typeface="Trebuchet MS"/>
                <a:cs typeface="Trebuchet MS"/>
              </a:rPr>
              <a:t>0.4</a:t>
            </a:r>
            <a:endParaRPr sz="1100">
              <a:latin typeface="Trebuchet MS"/>
              <a:cs typeface="Trebuchet MS"/>
            </a:endParaRPr>
          </a:p>
        </p:txBody>
      </p:sp>
      <p:grpSp>
        <p:nvGrpSpPr>
          <p:cNvPr id="34" name="object 34"/>
          <p:cNvGrpSpPr/>
          <p:nvPr/>
        </p:nvGrpSpPr>
        <p:grpSpPr>
          <a:xfrm>
            <a:off x="2162238" y="1819338"/>
            <a:ext cx="895350" cy="409575"/>
            <a:chOff x="2162238" y="1819338"/>
            <a:chExt cx="895350" cy="409575"/>
          </a:xfrm>
        </p:grpSpPr>
        <p:sp>
          <p:nvSpPr>
            <p:cNvPr id="35" name="object 35"/>
            <p:cNvSpPr/>
            <p:nvPr/>
          </p:nvSpPr>
          <p:spPr>
            <a:xfrm>
              <a:off x="2167001"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36" name="object 36"/>
            <p:cNvSpPr/>
            <p:nvPr/>
          </p:nvSpPr>
          <p:spPr>
            <a:xfrm>
              <a:off x="2167001"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37" name="object 37"/>
            <p:cNvSpPr/>
            <p:nvPr/>
          </p:nvSpPr>
          <p:spPr>
            <a:xfrm>
              <a:off x="2605151"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38" name="object 38"/>
            <p:cNvSpPr/>
            <p:nvPr/>
          </p:nvSpPr>
          <p:spPr>
            <a:xfrm>
              <a:off x="2605151"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39" name="object 39"/>
          <p:cNvSpPr txBox="1"/>
          <p:nvPr/>
        </p:nvSpPr>
        <p:spPr>
          <a:xfrm>
            <a:off x="2171763" y="1915477"/>
            <a:ext cx="876300" cy="197485"/>
          </a:xfrm>
          <a:prstGeom prst="rect">
            <a:avLst/>
          </a:prstGeom>
        </p:spPr>
        <p:txBody>
          <a:bodyPr vert="horz" wrap="square" lIns="0" tIns="15875" rIns="0" bIns="0" rtlCol="0">
            <a:spAutoFit/>
          </a:bodyPr>
          <a:lstStyle/>
          <a:p>
            <a:pPr marL="114300">
              <a:lnSpc>
                <a:spcPct val="100000"/>
              </a:lnSpc>
              <a:spcBef>
                <a:spcPts val="125"/>
              </a:spcBef>
              <a:tabLst>
                <a:tab pos="552450" algn="l"/>
              </a:tabLst>
            </a:pPr>
            <a:r>
              <a:rPr sz="1100" spc="-25">
                <a:latin typeface="Trebuchet MS"/>
                <a:cs typeface="Trebuchet MS"/>
              </a:rPr>
              <a:t>0.3</a:t>
            </a:r>
            <a:r>
              <a:rPr sz="1100">
                <a:latin typeface="Trebuchet MS"/>
                <a:cs typeface="Trebuchet MS"/>
              </a:rPr>
              <a:t>	</a:t>
            </a:r>
            <a:r>
              <a:rPr sz="1100" spc="-10">
                <a:latin typeface="Trebuchet MS"/>
                <a:cs typeface="Trebuchet MS"/>
              </a:rPr>
              <a:t>-</a:t>
            </a:r>
            <a:r>
              <a:rPr sz="1100" spc="-25">
                <a:latin typeface="Trebuchet MS"/>
                <a:cs typeface="Trebuchet MS"/>
              </a:rPr>
              <a:t>1.0</a:t>
            </a:r>
            <a:endParaRPr sz="1100">
              <a:latin typeface="Trebuchet MS"/>
              <a:cs typeface="Trebuchet MS"/>
            </a:endParaRPr>
          </a:p>
        </p:txBody>
      </p:sp>
      <p:sp>
        <p:nvSpPr>
          <p:cNvPr id="40" name="object 40"/>
          <p:cNvSpPr txBox="1"/>
          <p:nvPr/>
        </p:nvSpPr>
        <p:spPr>
          <a:xfrm>
            <a:off x="305282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27635">
              <a:lnSpc>
                <a:spcPct val="100000"/>
              </a:lnSpc>
              <a:spcBef>
                <a:spcPts val="844"/>
              </a:spcBef>
            </a:pPr>
            <a:r>
              <a:rPr sz="1100" spc="-25">
                <a:latin typeface="Trebuchet MS"/>
                <a:cs typeface="Trebuchet MS"/>
              </a:rPr>
              <a:t>0.2</a:t>
            </a:r>
            <a:endParaRPr sz="1100">
              <a:latin typeface="Trebuchet MS"/>
              <a:cs typeface="Trebuchet MS"/>
            </a:endParaRPr>
          </a:p>
        </p:txBody>
      </p:sp>
      <p:sp>
        <p:nvSpPr>
          <p:cNvPr id="41" name="object 41"/>
          <p:cNvSpPr txBox="1"/>
          <p:nvPr/>
        </p:nvSpPr>
        <p:spPr>
          <a:xfrm>
            <a:off x="350050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36525">
              <a:lnSpc>
                <a:spcPct val="100000"/>
              </a:lnSpc>
              <a:spcBef>
                <a:spcPts val="844"/>
              </a:spcBef>
            </a:pPr>
            <a:r>
              <a:rPr sz="1100" spc="-25">
                <a:latin typeface="Trebuchet MS"/>
                <a:cs typeface="Trebuchet MS"/>
              </a:rPr>
              <a:t>0.7</a:t>
            </a:r>
            <a:endParaRPr sz="1100">
              <a:latin typeface="Trebuchet MS"/>
              <a:cs typeface="Trebuchet MS"/>
            </a:endParaRPr>
          </a:p>
        </p:txBody>
      </p:sp>
      <p:sp>
        <p:nvSpPr>
          <p:cNvPr id="42" name="object 42"/>
          <p:cNvSpPr txBox="1"/>
          <p:nvPr/>
        </p:nvSpPr>
        <p:spPr>
          <a:xfrm>
            <a:off x="394817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55575">
              <a:lnSpc>
                <a:spcPct val="100000"/>
              </a:lnSpc>
              <a:spcBef>
                <a:spcPts val="844"/>
              </a:spcBef>
            </a:pPr>
            <a:r>
              <a:rPr sz="1100" spc="-25">
                <a:latin typeface="Trebuchet MS"/>
                <a:cs typeface="Trebuchet MS"/>
              </a:rPr>
              <a:t>1.7</a:t>
            </a:r>
            <a:endParaRPr sz="1100">
              <a:latin typeface="Trebuchet MS"/>
              <a:cs typeface="Trebuchet MS"/>
            </a:endParaRPr>
          </a:p>
        </p:txBody>
      </p:sp>
      <p:grpSp>
        <p:nvGrpSpPr>
          <p:cNvPr id="43" name="object 43"/>
          <p:cNvGrpSpPr/>
          <p:nvPr/>
        </p:nvGrpSpPr>
        <p:grpSpPr>
          <a:xfrm>
            <a:off x="4391088" y="1819338"/>
            <a:ext cx="466725" cy="409575"/>
            <a:chOff x="4391088" y="1819338"/>
            <a:chExt cx="466725" cy="409575"/>
          </a:xfrm>
        </p:grpSpPr>
        <p:sp>
          <p:nvSpPr>
            <p:cNvPr id="44" name="object 44"/>
            <p:cNvSpPr/>
            <p:nvPr/>
          </p:nvSpPr>
          <p:spPr>
            <a:xfrm>
              <a:off x="4395851" y="1824101"/>
              <a:ext cx="457200" cy="400050"/>
            </a:xfrm>
            <a:custGeom>
              <a:avLst/>
              <a:gdLst/>
              <a:ahLst/>
              <a:cxnLst/>
              <a:rect l="l" t="t" r="r" b="b"/>
              <a:pathLst>
                <a:path w="457200" h="400050">
                  <a:moveTo>
                    <a:pt x="457200" y="0"/>
                  </a:moveTo>
                  <a:lnTo>
                    <a:pt x="0" y="0"/>
                  </a:lnTo>
                  <a:lnTo>
                    <a:pt x="0" y="400050"/>
                  </a:lnTo>
                  <a:lnTo>
                    <a:pt x="457200" y="400050"/>
                  </a:lnTo>
                  <a:lnTo>
                    <a:pt x="457200" y="0"/>
                  </a:lnTo>
                  <a:close/>
                </a:path>
              </a:pathLst>
            </a:custGeom>
            <a:solidFill>
              <a:srgbClr val="D99593"/>
            </a:solidFill>
          </p:spPr>
          <p:txBody>
            <a:bodyPr wrap="square" lIns="0" tIns="0" rIns="0" bIns="0" rtlCol="0"/>
            <a:lstStyle/>
            <a:p>
              <a:endParaRPr/>
            </a:p>
          </p:txBody>
        </p:sp>
        <p:sp>
          <p:nvSpPr>
            <p:cNvPr id="45" name="object 45"/>
            <p:cNvSpPr/>
            <p:nvPr/>
          </p:nvSpPr>
          <p:spPr>
            <a:xfrm>
              <a:off x="4395851" y="1824101"/>
              <a:ext cx="457200" cy="400050"/>
            </a:xfrm>
            <a:custGeom>
              <a:avLst/>
              <a:gdLst/>
              <a:ahLst/>
              <a:cxnLst/>
              <a:rect l="l" t="t" r="r" b="b"/>
              <a:pathLst>
                <a:path w="457200" h="400050">
                  <a:moveTo>
                    <a:pt x="0" y="400050"/>
                  </a:moveTo>
                  <a:lnTo>
                    <a:pt x="457200" y="400050"/>
                  </a:lnTo>
                  <a:lnTo>
                    <a:pt x="457200" y="0"/>
                  </a:lnTo>
                  <a:lnTo>
                    <a:pt x="0" y="0"/>
                  </a:lnTo>
                  <a:lnTo>
                    <a:pt x="0" y="400050"/>
                  </a:lnTo>
                  <a:close/>
                </a:path>
              </a:pathLst>
            </a:custGeom>
            <a:ln w="9525">
              <a:solidFill>
                <a:srgbClr val="000000"/>
              </a:solidFill>
            </a:ln>
          </p:spPr>
          <p:txBody>
            <a:bodyPr wrap="square" lIns="0" tIns="0" rIns="0" bIns="0" rtlCol="0"/>
            <a:lstStyle/>
            <a:p>
              <a:endParaRPr/>
            </a:p>
          </p:txBody>
        </p:sp>
      </p:grpSp>
      <p:sp>
        <p:nvSpPr>
          <p:cNvPr id="46" name="object 46"/>
          <p:cNvSpPr txBox="1"/>
          <p:nvPr/>
        </p:nvSpPr>
        <p:spPr>
          <a:xfrm>
            <a:off x="4400613" y="1915477"/>
            <a:ext cx="419100" cy="197485"/>
          </a:xfrm>
          <a:prstGeom prst="rect">
            <a:avLst/>
          </a:prstGeom>
        </p:spPr>
        <p:txBody>
          <a:bodyPr vert="horz" wrap="square" lIns="0" tIns="15875" rIns="0" bIns="0" rtlCol="0">
            <a:spAutoFit/>
          </a:bodyPr>
          <a:lstStyle/>
          <a:p>
            <a:pPr marL="99060">
              <a:lnSpc>
                <a:spcPct val="100000"/>
              </a:lnSpc>
              <a:spcBef>
                <a:spcPts val="125"/>
              </a:spcBef>
            </a:pPr>
            <a:r>
              <a:rPr sz="1100" spc="-10">
                <a:latin typeface="Trebuchet MS"/>
                <a:cs typeface="Trebuchet MS"/>
              </a:rPr>
              <a:t>-</a:t>
            </a:r>
            <a:r>
              <a:rPr sz="1100" spc="-25">
                <a:latin typeface="Trebuchet MS"/>
                <a:cs typeface="Trebuchet MS"/>
              </a:rPr>
              <a:t>0.9</a:t>
            </a:r>
            <a:endParaRPr sz="1100">
              <a:latin typeface="Trebuchet MS"/>
              <a:cs typeface="Trebuchet MS"/>
            </a:endParaRPr>
          </a:p>
        </p:txBody>
      </p:sp>
      <p:grpSp>
        <p:nvGrpSpPr>
          <p:cNvPr id="47" name="object 47"/>
          <p:cNvGrpSpPr/>
          <p:nvPr/>
        </p:nvGrpSpPr>
        <p:grpSpPr>
          <a:xfrm>
            <a:off x="2524125" y="1676336"/>
            <a:ext cx="147955" cy="776605"/>
            <a:chOff x="2524125" y="1676336"/>
            <a:chExt cx="147955" cy="776605"/>
          </a:xfrm>
        </p:grpSpPr>
        <p:pic>
          <p:nvPicPr>
            <p:cNvPr id="48" name="object 48"/>
            <p:cNvPicPr/>
            <p:nvPr/>
          </p:nvPicPr>
          <p:blipFill>
            <a:blip r:embed="rId8" cstate="print"/>
            <a:stretch>
              <a:fillRect/>
            </a:stretch>
          </p:blipFill>
          <p:spPr>
            <a:xfrm>
              <a:off x="2524125" y="1676336"/>
              <a:ext cx="147637" cy="776287"/>
            </a:xfrm>
            <a:prstGeom prst="rect">
              <a:avLst/>
            </a:prstGeom>
          </p:spPr>
        </p:pic>
        <p:sp>
          <p:nvSpPr>
            <p:cNvPr id="49" name="object 49"/>
            <p:cNvSpPr/>
            <p:nvPr/>
          </p:nvSpPr>
          <p:spPr>
            <a:xfrm>
              <a:off x="2600325" y="1714499"/>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sp>
        <p:nvSpPr>
          <p:cNvPr id="50" name="object 50"/>
          <p:cNvSpPr txBox="1"/>
          <p:nvPr/>
        </p:nvSpPr>
        <p:spPr>
          <a:xfrm>
            <a:off x="6638988" y="1915477"/>
            <a:ext cx="885825" cy="197485"/>
          </a:xfrm>
          <a:prstGeom prst="rect">
            <a:avLst/>
          </a:prstGeom>
        </p:spPr>
        <p:txBody>
          <a:bodyPr vert="horz" wrap="square" lIns="0" tIns="15875" rIns="0" bIns="0" rtlCol="0">
            <a:spAutoFit/>
          </a:bodyPr>
          <a:lstStyle/>
          <a:p>
            <a:pPr marL="127635">
              <a:lnSpc>
                <a:spcPct val="100000"/>
              </a:lnSpc>
              <a:spcBef>
                <a:spcPts val="125"/>
              </a:spcBef>
              <a:tabLst>
                <a:tab pos="589915" algn="l"/>
              </a:tabLst>
            </a:pPr>
            <a:r>
              <a:rPr sz="1100" spc="-25">
                <a:latin typeface="Trebuchet MS"/>
                <a:cs typeface="Trebuchet MS"/>
              </a:rPr>
              <a:t>0.5</a:t>
            </a:r>
            <a:r>
              <a:rPr sz="1100">
                <a:latin typeface="Trebuchet MS"/>
                <a:cs typeface="Trebuchet MS"/>
              </a:rPr>
              <a:t>	</a:t>
            </a:r>
            <a:r>
              <a:rPr sz="1100" spc="-25">
                <a:latin typeface="Trebuchet MS"/>
                <a:cs typeface="Trebuchet MS"/>
              </a:rPr>
              <a:t>1.2</a:t>
            </a:r>
            <a:endParaRPr sz="1100">
              <a:latin typeface="Trebuchet MS"/>
              <a:cs typeface="Trebuchet MS"/>
            </a:endParaRPr>
          </a:p>
        </p:txBody>
      </p:sp>
      <p:sp>
        <p:nvSpPr>
          <p:cNvPr id="51" name="object 51"/>
          <p:cNvSpPr txBox="1"/>
          <p:nvPr/>
        </p:nvSpPr>
        <p:spPr>
          <a:xfrm>
            <a:off x="752957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30175">
              <a:lnSpc>
                <a:spcPct val="100000"/>
              </a:lnSpc>
              <a:spcBef>
                <a:spcPts val="844"/>
              </a:spcBef>
            </a:pPr>
            <a:r>
              <a:rPr sz="1100" spc="-10">
                <a:latin typeface="Trebuchet MS"/>
                <a:cs typeface="Trebuchet MS"/>
              </a:rPr>
              <a:t>-</a:t>
            </a:r>
            <a:r>
              <a:rPr sz="1100" spc="-25">
                <a:latin typeface="Trebuchet MS"/>
                <a:cs typeface="Trebuchet MS"/>
              </a:rPr>
              <a:t>1.7</a:t>
            </a:r>
            <a:endParaRPr sz="1100">
              <a:latin typeface="Trebuchet MS"/>
              <a:cs typeface="Trebuchet MS"/>
            </a:endParaRPr>
          </a:p>
        </p:txBody>
      </p:sp>
      <p:sp>
        <p:nvSpPr>
          <p:cNvPr id="52" name="object 52"/>
          <p:cNvSpPr txBox="1"/>
          <p:nvPr/>
        </p:nvSpPr>
        <p:spPr>
          <a:xfrm>
            <a:off x="797725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04139">
              <a:lnSpc>
                <a:spcPct val="100000"/>
              </a:lnSpc>
              <a:spcBef>
                <a:spcPts val="844"/>
              </a:spcBef>
            </a:pPr>
            <a:r>
              <a:rPr sz="1100" spc="-10">
                <a:latin typeface="Trebuchet MS"/>
                <a:cs typeface="Trebuchet MS"/>
              </a:rPr>
              <a:t>-</a:t>
            </a:r>
            <a:r>
              <a:rPr sz="1100" spc="-25">
                <a:latin typeface="Trebuchet MS"/>
                <a:cs typeface="Trebuchet MS"/>
              </a:rPr>
              <a:t>0.9</a:t>
            </a:r>
            <a:endParaRPr sz="1100">
              <a:latin typeface="Trebuchet MS"/>
              <a:cs typeface="Trebuchet MS"/>
            </a:endParaRPr>
          </a:p>
        </p:txBody>
      </p:sp>
      <p:sp>
        <p:nvSpPr>
          <p:cNvPr id="53" name="object 53"/>
          <p:cNvSpPr txBox="1"/>
          <p:nvPr/>
        </p:nvSpPr>
        <p:spPr>
          <a:xfrm>
            <a:off x="842492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04139">
              <a:lnSpc>
                <a:spcPct val="100000"/>
              </a:lnSpc>
              <a:spcBef>
                <a:spcPts val="844"/>
              </a:spcBef>
            </a:pPr>
            <a:r>
              <a:rPr sz="1100" spc="-10">
                <a:latin typeface="Trebuchet MS"/>
                <a:cs typeface="Trebuchet MS"/>
              </a:rPr>
              <a:t>-</a:t>
            </a:r>
            <a:r>
              <a:rPr sz="1100" spc="-25">
                <a:latin typeface="Trebuchet MS"/>
                <a:cs typeface="Trebuchet MS"/>
              </a:rPr>
              <a:t>0.3</a:t>
            </a:r>
            <a:endParaRPr sz="1100">
              <a:latin typeface="Trebuchet MS"/>
              <a:cs typeface="Trebuchet MS"/>
            </a:endParaRPr>
          </a:p>
        </p:txBody>
      </p:sp>
      <p:grpSp>
        <p:nvGrpSpPr>
          <p:cNvPr id="54" name="object 54"/>
          <p:cNvGrpSpPr/>
          <p:nvPr/>
        </p:nvGrpSpPr>
        <p:grpSpPr>
          <a:xfrm>
            <a:off x="8867838" y="1819338"/>
            <a:ext cx="914400" cy="409575"/>
            <a:chOff x="8867838" y="1819338"/>
            <a:chExt cx="914400" cy="409575"/>
          </a:xfrm>
        </p:grpSpPr>
        <p:sp>
          <p:nvSpPr>
            <p:cNvPr id="55" name="object 55"/>
            <p:cNvSpPr/>
            <p:nvPr/>
          </p:nvSpPr>
          <p:spPr>
            <a:xfrm>
              <a:off x="8872601"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56" name="object 56"/>
            <p:cNvSpPr/>
            <p:nvPr/>
          </p:nvSpPr>
          <p:spPr>
            <a:xfrm>
              <a:off x="8872601"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sp>
          <p:nvSpPr>
            <p:cNvPr id="57" name="object 57"/>
            <p:cNvSpPr/>
            <p:nvPr/>
          </p:nvSpPr>
          <p:spPr>
            <a:xfrm>
              <a:off x="9329801" y="1824101"/>
              <a:ext cx="447675" cy="400050"/>
            </a:xfrm>
            <a:custGeom>
              <a:avLst/>
              <a:gdLst/>
              <a:ahLst/>
              <a:cxnLst/>
              <a:rect l="l" t="t" r="r" b="b"/>
              <a:pathLst>
                <a:path w="447675" h="400050">
                  <a:moveTo>
                    <a:pt x="447675" y="0"/>
                  </a:moveTo>
                  <a:lnTo>
                    <a:pt x="0" y="0"/>
                  </a:lnTo>
                  <a:lnTo>
                    <a:pt x="0" y="400050"/>
                  </a:lnTo>
                  <a:lnTo>
                    <a:pt x="447675" y="400050"/>
                  </a:lnTo>
                  <a:lnTo>
                    <a:pt x="447675" y="0"/>
                  </a:lnTo>
                  <a:close/>
                </a:path>
              </a:pathLst>
            </a:custGeom>
            <a:solidFill>
              <a:srgbClr val="D99593"/>
            </a:solidFill>
          </p:spPr>
          <p:txBody>
            <a:bodyPr wrap="square" lIns="0" tIns="0" rIns="0" bIns="0" rtlCol="0"/>
            <a:lstStyle/>
            <a:p>
              <a:endParaRPr/>
            </a:p>
          </p:txBody>
        </p:sp>
        <p:sp>
          <p:nvSpPr>
            <p:cNvPr id="58" name="object 58"/>
            <p:cNvSpPr/>
            <p:nvPr/>
          </p:nvSpPr>
          <p:spPr>
            <a:xfrm>
              <a:off x="9329801" y="1824101"/>
              <a:ext cx="447675" cy="400050"/>
            </a:xfrm>
            <a:custGeom>
              <a:avLst/>
              <a:gdLst/>
              <a:ahLst/>
              <a:cxnLst/>
              <a:rect l="l" t="t" r="r" b="b"/>
              <a:pathLst>
                <a:path w="447675" h="400050">
                  <a:moveTo>
                    <a:pt x="0" y="400050"/>
                  </a:moveTo>
                  <a:lnTo>
                    <a:pt x="447675" y="400050"/>
                  </a:lnTo>
                  <a:lnTo>
                    <a:pt x="447675" y="0"/>
                  </a:lnTo>
                  <a:lnTo>
                    <a:pt x="0" y="0"/>
                  </a:lnTo>
                  <a:lnTo>
                    <a:pt x="0" y="400050"/>
                  </a:lnTo>
                  <a:close/>
                </a:path>
              </a:pathLst>
            </a:custGeom>
            <a:ln w="9525">
              <a:solidFill>
                <a:srgbClr val="000000"/>
              </a:solidFill>
            </a:ln>
          </p:spPr>
          <p:txBody>
            <a:bodyPr wrap="square" lIns="0" tIns="0" rIns="0" bIns="0" rtlCol="0"/>
            <a:lstStyle/>
            <a:p>
              <a:endParaRPr/>
            </a:p>
          </p:txBody>
        </p:sp>
      </p:grpSp>
      <p:sp>
        <p:nvSpPr>
          <p:cNvPr id="59" name="object 59"/>
          <p:cNvSpPr txBox="1"/>
          <p:nvPr/>
        </p:nvSpPr>
        <p:spPr>
          <a:xfrm>
            <a:off x="8877363" y="1915477"/>
            <a:ext cx="895350" cy="197485"/>
          </a:xfrm>
          <a:prstGeom prst="rect">
            <a:avLst/>
          </a:prstGeom>
        </p:spPr>
        <p:txBody>
          <a:bodyPr vert="horz" wrap="square" lIns="0" tIns="15875" rIns="0" bIns="0" rtlCol="0">
            <a:spAutoFit/>
          </a:bodyPr>
          <a:lstStyle/>
          <a:p>
            <a:pPr marL="133985">
              <a:lnSpc>
                <a:spcPct val="100000"/>
              </a:lnSpc>
              <a:spcBef>
                <a:spcPts val="125"/>
              </a:spcBef>
              <a:tabLst>
                <a:tab pos="583565" algn="l"/>
              </a:tabLst>
            </a:pPr>
            <a:r>
              <a:rPr sz="1100" spc="-25">
                <a:latin typeface="Trebuchet MS"/>
                <a:cs typeface="Trebuchet MS"/>
              </a:rPr>
              <a:t>0.7</a:t>
            </a:r>
            <a:r>
              <a:rPr sz="1100">
                <a:latin typeface="Trebuchet MS"/>
                <a:cs typeface="Trebuchet MS"/>
              </a:rPr>
              <a:t>	</a:t>
            </a:r>
            <a:r>
              <a:rPr sz="1100" spc="-25">
                <a:latin typeface="Trebuchet MS"/>
                <a:cs typeface="Trebuchet MS"/>
              </a:rPr>
              <a:t>0.4</a:t>
            </a:r>
            <a:endParaRPr sz="1100">
              <a:latin typeface="Trebuchet MS"/>
              <a:cs typeface="Trebuchet MS"/>
            </a:endParaRPr>
          </a:p>
        </p:txBody>
      </p:sp>
      <p:sp>
        <p:nvSpPr>
          <p:cNvPr id="60" name="object 60"/>
          <p:cNvSpPr txBox="1"/>
          <p:nvPr/>
        </p:nvSpPr>
        <p:spPr>
          <a:xfrm>
            <a:off x="977747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49225">
              <a:lnSpc>
                <a:spcPct val="100000"/>
              </a:lnSpc>
              <a:spcBef>
                <a:spcPts val="844"/>
              </a:spcBef>
            </a:pPr>
            <a:r>
              <a:rPr sz="1100" spc="-25">
                <a:latin typeface="Trebuchet MS"/>
                <a:cs typeface="Trebuchet MS"/>
              </a:rPr>
              <a:t>0.1</a:t>
            </a:r>
            <a:endParaRPr sz="1100">
              <a:latin typeface="Trebuchet MS"/>
              <a:cs typeface="Trebuchet MS"/>
            </a:endParaRPr>
          </a:p>
        </p:txBody>
      </p:sp>
      <p:sp>
        <p:nvSpPr>
          <p:cNvPr id="61" name="object 61"/>
          <p:cNvSpPr txBox="1"/>
          <p:nvPr/>
        </p:nvSpPr>
        <p:spPr>
          <a:xfrm>
            <a:off x="1022515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26364">
              <a:lnSpc>
                <a:spcPct val="100000"/>
              </a:lnSpc>
              <a:spcBef>
                <a:spcPts val="844"/>
              </a:spcBef>
            </a:pPr>
            <a:r>
              <a:rPr sz="1100" spc="-10">
                <a:latin typeface="Trebuchet MS"/>
                <a:cs typeface="Trebuchet MS"/>
              </a:rPr>
              <a:t>-</a:t>
            </a:r>
            <a:r>
              <a:rPr sz="1100" spc="-25">
                <a:latin typeface="Trebuchet MS"/>
                <a:cs typeface="Trebuchet MS"/>
              </a:rPr>
              <a:t>1.4</a:t>
            </a:r>
            <a:endParaRPr sz="1100">
              <a:latin typeface="Trebuchet MS"/>
              <a:cs typeface="Trebuchet MS"/>
            </a:endParaRPr>
          </a:p>
        </p:txBody>
      </p:sp>
      <p:sp>
        <p:nvSpPr>
          <p:cNvPr id="62" name="object 62"/>
          <p:cNvSpPr txBox="1"/>
          <p:nvPr/>
        </p:nvSpPr>
        <p:spPr>
          <a:xfrm>
            <a:off x="10672826"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34620">
              <a:lnSpc>
                <a:spcPct val="100000"/>
              </a:lnSpc>
              <a:spcBef>
                <a:spcPts val="844"/>
              </a:spcBef>
            </a:pPr>
            <a:r>
              <a:rPr sz="1100" spc="-25">
                <a:latin typeface="Trebuchet MS"/>
                <a:cs typeface="Trebuchet MS"/>
              </a:rPr>
              <a:t>2.2</a:t>
            </a:r>
            <a:endParaRPr sz="1100">
              <a:latin typeface="Trebuchet MS"/>
              <a:cs typeface="Trebuchet MS"/>
            </a:endParaRPr>
          </a:p>
        </p:txBody>
      </p:sp>
      <p:sp>
        <p:nvSpPr>
          <p:cNvPr id="63" name="object 63"/>
          <p:cNvSpPr txBox="1"/>
          <p:nvPr/>
        </p:nvSpPr>
        <p:spPr>
          <a:xfrm>
            <a:off x="11120501" y="1824101"/>
            <a:ext cx="447675" cy="400050"/>
          </a:xfrm>
          <a:prstGeom prst="rect">
            <a:avLst/>
          </a:prstGeom>
          <a:solidFill>
            <a:srgbClr val="D99593"/>
          </a:solidFill>
          <a:ln w="9525">
            <a:solidFill>
              <a:srgbClr val="000000"/>
            </a:solidFill>
          </a:ln>
        </p:spPr>
        <p:txBody>
          <a:bodyPr vert="horz" wrap="square" lIns="0" tIns="107314" rIns="0" bIns="0" rtlCol="0">
            <a:spAutoFit/>
          </a:bodyPr>
          <a:lstStyle/>
          <a:p>
            <a:pPr marL="144145">
              <a:lnSpc>
                <a:spcPct val="100000"/>
              </a:lnSpc>
              <a:spcBef>
                <a:spcPts val="844"/>
              </a:spcBef>
            </a:pPr>
            <a:r>
              <a:rPr sz="1100" spc="-10">
                <a:latin typeface="Trebuchet MS"/>
                <a:cs typeface="Trebuchet MS"/>
              </a:rPr>
              <a:t>-</a:t>
            </a:r>
            <a:r>
              <a:rPr sz="1100" spc="-25">
                <a:latin typeface="Trebuchet MS"/>
                <a:cs typeface="Trebuchet MS"/>
              </a:rPr>
              <a:t>1.1</a:t>
            </a:r>
            <a:endParaRPr sz="1100">
              <a:latin typeface="Trebuchet MS"/>
              <a:cs typeface="Trebuchet MS"/>
            </a:endParaRPr>
          </a:p>
        </p:txBody>
      </p:sp>
      <p:graphicFrame>
        <p:nvGraphicFramePr>
          <p:cNvPr id="64" name="object 64"/>
          <p:cNvGraphicFramePr>
            <a:graphicFrameLocks noGrp="1"/>
          </p:cNvGraphicFramePr>
          <p:nvPr/>
        </p:nvGraphicFramePr>
        <p:xfrm>
          <a:off x="1312163" y="2990802"/>
          <a:ext cx="9662795" cy="733425"/>
        </p:xfrm>
        <a:graphic>
          <a:graphicData uri="http://schemas.openxmlformats.org/drawingml/2006/table">
            <a:tbl>
              <a:tblPr firstRow="1" bandRow="1">
                <a:tableStyleId>{2D5ABB26-0587-4C30-8999-92F81FD0307C}</a:tableStyleId>
              </a:tblPr>
              <a:tblGrid>
                <a:gridCol w="1417320">
                  <a:extLst>
                    <a:ext uri="{9D8B030D-6E8A-4147-A177-3AD203B41FA5}">
                      <a16:colId xmlns:a16="http://schemas.microsoft.com/office/drawing/2014/main" val="20000"/>
                    </a:ext>
                  </a:extLst>
                </a:gridCol>
                <a:gridCol w="2165350">
                  <a:extLst>
                    <a:ext uri="{9D8B030D-6E8A-4147-A177-3AD203B41FA5}">
                      <a16:colId xmlns:a16="http://schemas.microsoft.com/office/drawing/2014/main" val="20001"/>
                    </a:ext>
                  </a:extLst>
                </a:gridCol>
                <a:gridCol w="2222500">
                  <a:extLst>
                    <a:ext uri="{9D8B030D-6E8A-4147-A177-3AD203B41FA5}">
                      <a16:colId xmlns:a16="http://schemas.microsoft.com/office/drawing/2014/main" val="20002"/>
                    </a:ext>
                  </a:extLst>
                </a:gridCol>
                <a:gridCol w="2371725">
                  <a:extLst>
                    <a:ext uri="{9D8B030D-6E8A-4147-A177-3AD203B41FA5}">
                      <a16:colId xmlns:a16="http://schemas.microsoft.com/office/drawing/2014/main" val="20003"/>
                    </a:ext>
                  </a:extLst>
                </a:gridCol>
                <a:gridCol w="1485900">
                  <a:extLst>
                    <a:ext uri="{9D8B030D-6E8A-4147-A177-3AD203B41FA5}">
                      <a16:colId xmlns:a16="http://schemas.microsoft.com/office/drawing/2014/main" val="20004"/>
                    </a:ext>
                  </a:extLst>
                </a:gridCol>
              </a:tblGrid>
              <a:tr h="444500">
                <a:tc>
                  <a:txBody>
                    <a:bodyPr/>
                    <a:lstStyle/>
                    <a:p>
                      <a:pPr marR="813435" algn="ctr">
                        <a:lnSpc>
                          <a:spcPts val="2855"/>
                        </a:lnSpc>
                      </a:pPr>
                      <a:r>
                        <a:rPr sz="2750" spc="-25">
                          <a:solidFill>
                            <a:srgbClr val="464646"/>
                          </a:solidFill>
                          <a:latin typeface="Cambria Math"/>
                          <a:cs typeface="Cambria Math"/>
                        </a:rPr>
                        <a:t>𝑐</a:t>
                      </a:r>
                      <a:r>
                        <a:rPr sz="3000" spc="-37" baseline="-15277">
                          <a:solidFill>
                            <a:srgbClr val="464646"/>
                          </a:solidFill>
                          <a:latin typeface="Cambria Math"/>
                          <a:cs typeface="Cambria Math"/>
                        </a:rPr>
                        <a:t>𝑖</a:t>
                      </a:r>
                      <a:endParaRPr sz="3000" baseline="-15277">
                        <a:latin typeface="Cambria Math"/>
                        <a:cs typeface="Cambria Math"/>
                      </a:endParaRPr>
                    </a:p>
                  </a:txBody>
                  <a:tcPr marL="0" marR="0" marT="0" marB="0"/>
                </a:tc>
                <a:tc>
                  <a:txBody>
                    <a:bodyPr/>
                    <a:lstStyle/>
                    <a:p>
                      <a:pPr marL="97790" algn="ctr">
                        <a:lnSpc>
                          <a:spcPts val="2900"/>
                        </a:lnSpc>
                      </a:pPr>
                      <a:r>
                        <a:rPr sz="2750" spc="-25">
                          <a:solidFill>
                            <a:srgbClr val="464646"/>
                          </a:solidFill>
                          <a:latin typeface="Cambria Math"/>
                          <a:cs typeface="Cambria Math"/>
                        </a:rPr>
                        <a:t>𝑐</a:t>
                      </a:r>
                      <a:r>
                        <a:rPr sz="3000" spc="-37" baseline="-15277">
                          <a:solidFill>
                            <a:srgbClr val="464646"/>
                          </a:solidFill>
                          <a:latin typeface="Cambria Math"/>
                          <a:cs typeface="Cambria Math"/>
                        </a:rPr>
                        <a:t>𝑗</a:t>
                      </a:r>
                      <a:endParaRPr sz="3000" baseline="-15277">
                        <a:latin typeface="Cambria Math"/>
                        <a:cs typeface="Cambria Math"/>
                      </a:endParaRPr>
                    </a:p>
                  </a:txBody>
                  <a:tcPr marL="0" marR="0" marT="0" marB="0"/>
                </a:tc>
                <a:tc>
                  <a:txBody>
                    <a:bodyPr/>
                    <a:lstStyle/>
                    <a:p>
                      <a:pPr marR="41275" algn="ctr">
                        <a:lnSpc>
                          <a:spcPts val="2855"/>
                        </a:lnSpc>
                      </a:pPr>
                      <a:r>
                        <a:rPr sz="2750" spc="-25">
                          <a:solidFill>
                            <a:srgbClr val="464646"/>
                          </a:solidFill>
                          <a:latin typeface="Cambria Math"/>
                          <a:cs typeface="Cambria Math"/>
                        </a:rPr>
                        <a:t>𝑐</a:t>
                      </a:r>
                      <a:r>
                        <a:rPr sz="3000" spc="-37" baseline="-15277">
                          <a:solidFill>
                            <a:srgbClr val="464646"/>
                          </a:solidFill>
                          <a:latin typeface="Cambria Math"/>
                          <a:cs typeface="Cambria Math"/>
                        </a:rPr>
                        <a:t>𝑘</a:t>
                      </a:r>
                      <a:endParaRPr sz="3000" baseline="-15277">
                        <a:latin typeface="Cambria Math"/>
                        <a:cs typeface="Cambria Math"/>
                      </a:endParaRPr>
                    </a:p>
                  </a:txBody>
                  <a:tcPr marL="0" marR="0" marT="0" marB="0"/>
                </a:tc>
                <a:tc>
                  <a:txBody>
                    <a:bodyPr/>
                    <a:lstStyle/>
                    <a:p>
                      <a:pPr marR="48895" algn="ctr">
                        <a:lnSpc>
                          <a:spcPts val="2855"/>
                        </a:lnSpc>
                      </a:pPr>
                      <a:r>
                        <a:rPr sz="2750" spc="-25">
                          <a:solidFill>
                            <a:srgbClr val="464646"/>
                          </a:solidFill>
                          <a:latin typeface="Cambria Math"/>
                          <a:cs typeface="Cambria Math"/>
                        </a:rPr>
                        <a:t>𝑐</a:t>
                      </a:r>
                      <a:r>
                        <a:rPr sz="3000" spc="-37" baseline="-15277">
                          <a:solidFill>
                            <a:srgbClr val="464646"/>
                          </a:solidFill>
                          <a:latin typeface="Cambria Math"/>
                          <a:cs typeface="Cambria Math"/>
                        </a:rPr>
                        <a:t>𝑙</a:t>
                      </a:r>
                      <a:endParaRPr sz="3000" baseline="-15277">
                        <a:latin typeface="Cambria Math"/>
                        <a:cs typeface="Cambria Math"/>
                      </a:endParaRPr>
                    </a:p>
                  </a:txBody>
                  <a:tcPr marL="0" marR="0" marT="0" marB="0"/>
                </a:tc>
                <a:tc>
                  <a:txBody>
                    <a:bodyPr/>
                    <a:lstStyle/>
                    <a:p>
                      <a:pPr marR="24130" algn="r">
                        <a:lnSpc>
                          <a:spcPts val="2710"/>
                        </a:lnSpc>
                      </a:pPr>
                      <a:r>
                        <a:rPr sz="2750" spc="60">
                          <a:solidFill>
                            <a:srgbClr val="464646"/>
                          </a:solidFill>
                          <a:latin typeface="Cambria Math"/>
                          <a:cs typeface="Cambria Math"/>
                        </a:rPr>
                        <a:t>𝑐</a:t>
                      </a:r>
                      <a:r>
                        <a:rPr sz="3000" spc="89" baseline="-15277">
                          <a:solidFill>
                            <a:srgbClr val="464646"/>
                          </a:solidFill>
                          <a:latin typeface="Cambria Math"/>
                          <a:cs typeface="Cambria Math"/>
                        </a:rPr>
                        <a:t>𝑚</a:t>
                      </a:r>
                      <a:endParaRPr sz="3000" baseline="-15277">
                        <a:latin typeface="Cambria Math"/>
                        <a:cs typeface="Cambria Math"/>
                      </a:endParaRPr>
                    </a:p>
                  </a:txBody>
                  <a:tcPr marL="0" marR="0" marT="0" marB="0"/>
                </a:tc>
                <a:extLst>
                  <a:ext uri="{0D108BD9-81ED-4DB2-BD59-A6C34878D82A}">
                    <a16:rowId xmlns:a16="http://schemas.microsoft.com/office/drawing/2014/main" val="10000"/>
                  </a:ext>
                </a:extLst>
              </a:tr>
              <a:tr h="288925">
                <a:tc>
                  <a:txBody>
                    <a:bodyPr/>
                    <a:lstStyle/>
                    <a:p>
                      <a:pPr marR="871855" algn="ctr">
                        <a:lnSpc>
                          <a:spcPts val="2155"/>
                        </a:lnSpc>
                        <a:spcBef>
                          <a:spcPts val="20"/>
                        </a:spcBef>
                      </a:pPr>
                      <a:r>
                        <a:rPr sz="1800" spc="-60">
                          <a:latin typeface="Trebuchet MS"/>
                          <a:cs typeface="Trebuchet MS"/>
                        </a:rPr>
                        <a:t>181.4</a:t>
                      </a:r>
                      <a:endParaRPr sz="1800">
                        <a:latin typeface="Trebuchet MS"/>
                        <a:cs typeface="Trebuchet MS"/>
                      </a:endParaRPr>
                    </a:p>
                  </a:txBody>
                  <a:tcPr marL="0" marR="0" marT="2540" marB="0"/>
                </a:tc>
                <a:tc>
                  <a:txBody>
                    <a:bodyPr/>
                    <a:lstStyle/>
                    <a:p>
                      <a:pPr marL="53340" algn="ctr">
                        <a:lnSpc>
                          <a:spcPts val="2155"/>
                        </a:lnSpc>
                        <a:spcBef>
                          <a:spcPts val="20"/>
                        </a:spcBef>
                      </a:pPr>
                      <a:r>
                        <a:rPr sz="1800" spc="-20">
                          <a:latin typeface="Trebuchet MS"/>
                          <a:cs typeface="Trebuchet MS"/>
                        </a:rPr>
                        <a:t>74.7</a:t>
                      </a:r>
                      <a:endParaRPr sz="1800">
                        <a:latin typeface="Trebuchet MS"/>
                        <a:cs typeface="Trebuchet MS"/>
                      </a:endParaRPr>
                    </a:p>
                  </a:txBody>
                  <a:tcPr marL="0" marR="0" marT="2540" marB="0"/>
                </a:tc>
                <a:tc>
                  <a:txBody>
                    <a:bodyPr/>
                    <a:lstStyle/>
                    <a:p>
                      <a:pPr marR="64769" algn="ctr">
                        <a:lnSpc>
                          <a:spcPts val="2145"/>
                        </a:lnSpc>
                      </a:pPr>
                      <a:r>
                        <a:rPr sz="1800" spc="-20">
                          <a:latin typeface="Trebuchet MS"/>
                          <a:cs typeface="Trebuchet MS"/>
                        </a:rPr>
                        <a:t>84.7</a:t>
                      </a:r>
                      <a:endParaRPr sz="1800">
                        <a:latin typeface="Trebuchet MS"/>
                        <a:cs typeface="Trebuchet MS"/>
                      </a:endParaRPr>
                    </a:p>
                  </a:txBody>
                  <a:tcPr marL="0" marR="0" marT="0" marB="0"/>
                </a:tc>
                <a:tc>
                  <a:txBody>
                    <a:bodyPr/>
                    <a:lstStyle/>
                    <a:p>
                      <a:pPr marR="106680" algn="ctr">
                        <a:lnSpc>
                          <a:spcPts val="2145"/>
                        </a:lnSpc>
                      </a:pPr>
                      <a:r>
                        <a:rPr sz="1800" spc="-20">
                          <a:latin typeface="Trebuchet MS"/>
                          <a:cs typeface="Trebuchet MS"/>
                        </a:rPr>
                        <a:t>74.7</a:t>
                      </a:r>
                      <a:endParaRPr sz="1800">
                        <a:latin typeface="Trebuchet MS"/>
                        <a:cs typeface="Trebuchet MS"/>
                      </a:endParaRPr>
                    </a:p>
                  </a:txBody>
                  <a:tcPr marL="0" marR="0" marT="0" marB="0"/>
                </a:tc>
                <a:tc>
                  <a:txBody>
                    <a:bodyPr/>
                    <a:lstStyle/>
                    <a:p>
                      <a:pPr marR="36830" algn="r">
                        <a:lnSpc>
                          <a:spcPts val="2145"/>
                        </a:lnSpc>
                      </a:pPr>
                      <a:r>
                        <a:rPr sz="1800" spc="-20">
                          <a:latin typeface="Trebuchet MS"/>
                          <a:cs typeface="Trebuchet MS"/>
                        </a:rPr>
                        <a:t>57.7</a:t>
                      </a:r>
                      <a:endParaRPr sz="1800">
                        <a:latin typeface="Trebuchet MS"/>
                        <a:cs typeface="Trebuchet MS"/>
                      </a:endParaRPr>
                    </a:p>
                  </a:txBody>
                  <a:tcPr marL="0" marR="0" marT="0" marB="0"/>
                </a:tc>
                <a:extLst>
                  <a:ext uri="{0D108BD9-81ED-4DB2-BD59-A6C34878D82A}">
                    <a16:rowId xmlns:a16="http://schemas.microsoft.com/office/drawing/2014/main" val="10001"/>
                  </a:ext>
                </a:extLst>
              </a:tr>
            </a:tbl>
          </a:graphicData>
        </a:graphic>
      </p:graphicFrame>
      <p:grpSp>
        <p:nvGrpSpPr>
          <p:cNvPr id="65" name="object 65"/>
          <p:cNvGrpSpPr/>
          <p:nvPr/>
        </p:nvGrpSpPr>
        <p:grpSpPr>
          <a:xfrm>
            <a:off x="7000875" y="1657286"/>
            <a:ext cx="147955" cy="776605"/>
            <a:chOff x="7000875" y="1657286"/>
            <a:chExt cx="147955" cy="776605"/>
          </a:xfrm>
        </p:grpSpPr>
        <p:pic>
          <p:nvPicPr>
            <p:cNvPr id="66" name="object 66"/>
            <p:cNvPicPr/>
            <p:nvPr/>
          </p:nvPicPr>
          <p:blipFill>
            <a:blip r:embed="rId8" cstate="print"/>
            <a:stretch>
              <a:fillRect/>
            </a:stretch>
          </p:blipFill>
          <p:spPr>
            <a:xfrm>
              <a:off x="7000875" y="1657286"/>
              <a:ext cx="147637" cy="776287"/>
            </a:xfrm>
            <a:prstGeom prst="rect">
              <a:avLst/>
            </a:prstGeom>
          </p:spPr>
        </p:pic>
        <p:sp>
          <p:nvSpPr>
            <p:cNvPr id="67" name="object 67"/>
            <p:cNvSpPr/>
            <p:nvPr/>
          </p:nvSpPr>
          <p:spPr>
            <a:xfrm>
              <a:off x="7077075" y="1695449"/>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grpSp>
        <p:nvGrpSpPr>
          <p:cNvPr id="68" name="object 68"/>
          <p:cNvGrpSpPr/>
          <p:nvPr/>
        </p:nvGrpSpPr>
        <p:grpSpPr>
          <a:xfrm>
            <a:off x="9258300" y="1676336"/>
            <a:ext cx="147955" cy="776605"/>
            <a:chOff x="9258300" y="1676336"/>
            <a:chExt cx="147955" cy="776605"/>
          </a:xfrm>
        </p:grpSpPr>
        <p:pic>
          <p:nvPicPr>
            <p:cNvPr id="69" name="object 69"/>
            <p:cNvPicPr/>
            <p:nvPr/>
          </p:nvPicPr>
          <p:blipFill>
            <a:blip r:embed="rId8" cstate="print"/>
            <a:stretch>
              <a:fillRect/>
            </a:stretch>
          </p:blipFill>
          <p:spPr>
            <a:xfrm>
              <a:off x="9258300" y="1676336"/>
              <a:ext cx="147637" cy="776287"/>
            </a:xfrm>
            <a:prstGeom prst="rect">
              <a:avLst/>
            </a:prstGeom>
          </p:spPr>
        </p:pic>
        <p:sp>
          <p:nvSpPr>
            <p:cNvPr id="70" name="object 70"/>
            <p:cNvSpPr/>
            <p:nvPr/>
          </p:nvSpPr>
          <p:spPr>
            <a:xfrm>
              <a:off x="9334500" y="1714499"/>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grpSp>
        <p:nvGrpSpPr>
          <p:cNvPr id="71" name="object 71"/>
          <p:cNvGrpSpPr/>
          <p:nvPr/>
        </p:nvGrpSpPr>
        <p:grpSpPr>
          <a:xfrm>
            <a:off x="4762500" y="1657286"/>
            <a:ext cx="147955" cy="776605"/>
            <a:chOff x="4762500" y="1657286"/>
            <a:chExt cx="147955" cy="776605"/>
          </a:xfrm>
        </p:grpSpPr>
        <p:pic>
          <p:nvPicPr>
            <p:cNvPr id="72" name="object 72"/>
            <p:cNvPicPr/>
            <p:nvPr/>
          </p:nvPicPr>
          <p:blipFill>
            <a:blip r:embed="rId8" cstate="print"/>
            <a:stretch>
              <a:fillRect/>
            </a:stretch>
          </p:blipFill>
          <p:spPr>
            <a:xfrm>
              <a:off x="4762500" y="1657286"/>
              <a:ext cx="147637" cy="776287"/>
            </a:xfrm>
            <a:prstGeom prst="rect">
              <a:avLst/>
            </a:prstGeom>
          </p:spPr>
        </p:pic>
        <p:sp>
          <p:nvSpPr>
            <p:cNvPr id="73" name="object 73"/>
            <p:cNvSpPr/>
            <p:nvPr/>
          </p:nvSpPr>
          <p:spPr>
            <a:xfrm>
              <a:off x="4838700" y="1695449"/>
              <a:ext cx="0" cy="641985"/>
            </a:xfrm>
            <a:custGeom>
              <a:avLst/>
              <a:gdLst/>
              <a:ahLst/>
              <a:cxnLst/>
              <a:rect l="l" t="t" r="r" b="b"/>
              <a:pathLst>
                <a:path h="641985">
                  <a:moveTo>
                    <a:pt x="0" y="0"/>
                  </a:moveTo>
                  <a:lnTo>
                    <a:pt x="0" y="641985"/>
                  </a:lnTo>
                </a:path>
              </a:pathLst>
            </a:custGeom>
            <a:ln w="38100">
              <a:solidFill>
                <a:srgbClr val="4F81BC"/>
              </a:solidFill>
            </a:ln>
          </p:spPr>
          <p:txBody>
            <a:bodyPr wrap="square" lIns="0" tIns="0" rIns="0" bIns="0" rtlCol="0"/>
            <a:lstStyle/>
            <a:p>
              <a:endParaRPr/>
            </a:p>
          </p:txBody>
        </p:sp>
      </p:grpSp>
      <p:graphicFrame>
        <p:nvGraphicFramePr>
          <p:cNvPr id="74" name="object 74"/>
          <p:cNvGraphicFramePr>
            <a:graphicFrameLocks noGrp="1"/>
          </p:cNvGraphicFramePr>
          <p:nvPr/>
        </p:nvGraphicFramePr>
        <p:xfrm>
          <a:off x="361950" y="5705475"/>
          <a:ext cx="11204569" cy="390525"/>
        </p:xfrm>
        <a:graphic>
          <a:graphicData uri="http://schemas.openxmlformats.org/drawingml/2006/table">
            <a:tbl>
              <a:tblPr firstRow="1" bandRow="1">
                <a:tableStyleId>{2D5ABB26-0587-4C30-8999-92F81FD0307C}</a:tableStyleId>
              </a:tblPr>
              <a:tblGrid>
                <a:gridCol w="447675">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7675">
                  <a:extLst>
                    <a:ext uri="{9D8B030D-6E8A-4147-A177-3AD203B41FA5}">
                      <a16:colId xmlns:a16="http://schemas.microsoft.com/office/drawing/2014/main" val="20003"/>
                    </a:ext>
                  </a:extLst>
                </a:gridCol>
                <a:gridCol w="447675">
                  <a:extLst>
                    <a:ext uri="{9D8B030D-6E8A-4147-A177-3AD203B41FA5}">
                      <a16:colId xmlns:a16="http://schemas.microsoft.com/office/drawing/2014/main" val="20004"/>
                    </a:ext>
                  </a:extLst>
                </a:gridCol>
                <a:gridCol w="447675">
                  <a:extLst>
                    <a:ext uri="{9D8B030D-6E8A-4147-A177-3AD203B41FA5}">
                      <a16:colId xmlns:a16="http://schemas.microsoft.com/office/drawing/2014/main" val="20005"/>
                    </a:ext>
                  </a:extLst>
                </a:gridCol>
                <a:gridCol w="447675">
                  <a:extLst>
                    <a:ext uri="{9D8B030D-6E8A-4147-A177-3AD203B41FA5}">
                      <a16:colId xmlns:a16="http://schemas.microsoft.com/office/drawing/2014/main" val="20006"/>
                    </a:ext>
                  </a:extLst>
                </a:gridCol>
                <a:gridCol w="447675">
                  <a:extLst>
                    <a:ext uri="{9D8B030D-6E8A-4147-A177-3AD203B41FA5}">
                      <a16:colId xmlns:a16="http://schemas.microsoft.com/office/drawing/2014/main" val="20007"/>
                    </a:ext>
                  </a:extLst>
                </a:gridCol>
                <a:gridCol w="447675">
                  <a:extLst>
                    <a:ext uri="{9D8B030D-6E8A-4147-A177-3AD203B41FA5}">
                      <a16:colId xmlns:a16="http://schemas.microsoft.com/office/drawing/2014/main" val="20008"/>
                    </a:ext>
                  </a:extLst>
                </a:gridCol>
                <a:gridCol w="447675">
                  <a:extLst>
                    <a:ext uri="{9D8B030D-6E8A-4147-A177-3AD203B41FA5}">
                      <a16:colId xmlns:a16="http://schemas.microsoft.com/office/drawing/2014/main" val="20009"/>
                    </a:ext>
                  </a:extLst>
                </a:gridCol>
                <a:gridCol w="447675">
                  <a:extLst>
                    <a:ext uri="{9D8B030D-6E8A-4147-A177-3AD203B41FA5}">
                      <a16:colId xmlns:a16="http://schemas.microsoft.com/office/drawing/2014/main" val="20010"/>
                    </a:ext>
                  </a:extLst>
                </a:gridCol>
                <a:gridCol w="447675">
                  <a:extLst>
                    <a:ext uri="{9D8B030D-6E8A-4147-A177-3AD203B41FA5}">
                      <a16:colId xmlns:a16="http://schemas.microsoft.com/office/drawing/2014/main" val="20011"/>
                    </a:ext>
                  </a:extLst>
                </a:gridCol>
                <a:gridCol w="447675">
                  <a:extLst>
                    <a:ext uri="{9D8B030D-6E8A-4147-A177-3AD203B41FA5}">
                      <a16:colId xmlns:a16="http://schemas.microsoft.com/office/drawing/2014/main" val="20012"/>
                    </a:ext>
                  </a:extLst>
                </a:gridCol>
                <a:gridCol w="447675">
                  <a:extLst>
                    <a:ext uri="{9D8B030D-6E8A-4147-A177-3AD203B41FA5}">
                      <a16:colId xmlns:a16="http://schemas.microsoft.com/office/drawing/2014/main" val="20013"/>
                    </a:ext>
                  </a:extLst>
                </a:gridCol>
                <a:gridCol w="447675">
                  <a:extLst>
                    <a:ext uri="{9D8B030D-6E8A-4147-A177-3AD203B41FA5}">
                      <a16:colId xmlns:a16="http://schemas.microsoft.com/office/drawing/2014/main" val="20014"/>
                    </a:ext>
                  </a:extLst>
                </a:gridCol>
                <a:gridCol w="447675">
                  <a:extLst>
                    <a:ext uri="{9D8B030D-6E8A-4147-A177-3AD203B41FA5}">
                      <a16:colId xmlns:a16="http://schemas.microsoft.com/office/drawing/2014/main" val="20015"/>
                    </a:ext>
                  </a:extLst>
                </a:gridCol>
                <a:gridCol w="447675">
                  <a:extLst>
                    <a:ext uri="{9D8B030D-6E8A-4147-A177-3AD203B41FA5}">
                      <a16:colId xmlns:a16="http://schemas.microsoft.com/office/drawing/2014/main" val="20016"/>
                    </a:ext>
                  </a:extLst>
                </a:gridCol>
                <a:gridCol w="447675">
                  <a:extLst>
                    <a:ext uri="{9D8B030D-6E8A-4147-A177-3AD203B41FA5}">
                      <a16:colId xmlns:a16="http://schemas.microsoft.com/office/drawing/2014/main" val="20017"/>
                    </a:ext>
                  </a:extLst>
                </a:gridCol>
                <a:gridCol w="447675">
                  <a:extLst>
                    <a:ext uri="{9D8B030D-6E8A-4147-A177-3AD203B41FA5}">
                      <a16:colId xmlns:a16="http://schemas.microsoft.com/office/drawing/2014/main" val="20018"/>
                    </a:ext>
                  </a:extLst>
                </a:gridCol>
                <a:gridCol w="452754">
                  <a:extLst>
                    <a:ext uri="{9D8B030D-6E8A-4147-A177-3AD203B41FA5}">
                      <a16:colId xmlns:a16="http://schemas.microsoft.com/office/drawing/2014/main" val="20019"/>
                    </a:ext>
                  </a:extLst>
                </a:gridCol>
                <a:gridCol w="452754">
                  <a:extLst>
                    <a:ext uri="{9D8B030D-6E8A-4147-A177-3AD203B41FA5}">
                      <a16:colId xmlns:a16="http://schemas.microsoft.com/office/drawing/2014/main" val="20020"/>
                    </a:ext>
                  </a:extLst>
                </a:gridCol>
                <a:gridCol w="448309">
                  <a:extLst>
                    <a:ext uri="{9D8B030D-6E8A-4147-A177-3AD203B41FA5}">
                      <a16:colId xmlns:a16="http://schemas.microsoft.com/office/drawing/2014/main" val="20021"/>
                    </a:ext>
                  </a:extLst>
                </a:gridCol>
                <a:gridCol w="448309">
                  <a:extLst>
                    <a:ext uri="{9D8B030D-6E8A-4147-A177-3AD203B41FA5}">
                      <a16:colId xmlns:a16="http://schemas.microsoft.com/office/drawing/2014/main" val="20022"/>
                    </a:ext>
                  </a:extLst>
                </a:gridCol>
                <a:gridCol w="448309">
                  <a:extLst>
                    <a:ext uri="{9D8B030D-6E8A-4147-A177-3AD203B41FA5}">
                      <a16:colId xmlns:a16="http://schemas.microsoft.com/office/drawing/2014/main" val="20023"/>
                    </a:ext>
                  </a:extLst>
                </a:gridCol>
                <a:gridCol w="448309">
                  <a:extLst>
                    <a:ext uri="{9D8B030D-6E8A-4147-A177-3AD203B41FA5}">
                      <a16:colId xmlns:a16="http://schemas.microsoft.com/office/drawing/2014/main" val="20024"/>
                    </a:ext>
                  </a:extLst>
                </a:gridCol>
              </a:tblGrid>
              <a:tr h="390525">
                <a:tc>
                  <a:txBody>
                    <a:bodyPr/>
                    <a:lstStyle/>
                    <a:p>
                      <a:pPr marL="97790">
                        <a:lnSpc>
                          <a:spcPct val="100000"/>
                        </a:lnSpc>
                        <a:spcBef>
                          <a:spcPts val="855"/>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16839">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54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55"/>
                        </a:spcBef>
                      </a:pPr>
                      <a:r>
                        <a:rPr sz="1100" spc="55">
                          <a:solidFill>
                            <a:srgbClr val="FFFFFF"/>
                          </a:solidFill>
                          <a:latin typeface="Trebuchet MS"/>
                          <a:cs typeface="Trebuchet MS"/>
                        </a:rPr>
                        <a:t>0</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2555">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73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43510">
                        <a:lnSpc>
                          <a:spcPct val="100000"/>
                        </a:lnSpc>
                        <a:spcBef>
                          <a:spcPts val="855"/>
                        </a:spcBef>
                      </a:pPr>
                      <a:r>
                        <a:rPr sz="1100" spc="-25">
                          <a:solidFill>
                            <a:srgbClr val="FFFFFF"/>
                          </a:solidFill>
                          <a:latin typeface="Trebuchet MS"/>
                          <a:cs typeface="Trebuchet MS"/>
                        </a:rPr>
                        <a:t>54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9539">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77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55"/>
                        </a:spcBef>
                      </a:pPr>
                      <a:r>
                        <a:rPr sz="1100" spc="-25">
                          <a:solidFill>
                            <a:srgbClr val="FFFFFF"/>
                          </a:solidFill>
                          <a:latin typeface="Trebuchet MS"/>
                          <a:cs typeface="Trebuchet MS"/>
                        </a:rPr>
                        <a:t>13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1905" algn="ctr">
                        <a:lnSpc>
                          <a:spcPct val="100000"/>
                        </a:lnSpc>
                        <a:spcBef>
                          <a:spcPts val="855"/>
                        </a:spcBef>
                      </a:pPr>
                      <a:r>
                        <a:rPr sz="1100" spc="-25">
                          <a:solidFill>
                            <a:srgbClr val="FFFFFF"/>
                          </a:solidFill>
                          <a:latin typeface="Trebuchet MS"/>
                          <a:cs typeface="Trebuchet MS"/>
                        </a:rPr>
                        <a:t>51</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5095">
                        <a:lnSpc>
                          <a:spcPct val="100000"/>
                        </a:lnSpc>
                        <a:spcBef>
                          <a:spcPts val="855"/>
                        </a:spcBef>
                      </a:pPr>
                      <a:r>
                        <a:rPr sz="1100" spc="-25">
                          <a:solidFill>
                            <a:srgbClr val="FFFFFF"/>
                          </a:solidFill>
                          <a:latin typeface="Trebuchet MS"/>
                          <a:cs typeface="Trebuchet MS"/>
                        </a:rPr>
                        <a:t>127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4460">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74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635" algn="ctr">
                        <a:lnSpc>
                          <a:spcPct val="100000"/>
                        </a:lnSpc>
                        <a:spcBef>
                          <a:spcPts val="855"/>
                        </a:spcBef>
                      </a:pPr>
                      <a:r>
                        <a:rPr sz="1100" spc="-10">
                          <a:solidFill>
                            <a:srgbClr val="FFFFFF"/>
                          </a:solidFill>
                          <a:latin typeface="Trebuchet MS"/>
                          <a:cs typeface="Trebuchet MS"/>
                        </a:rPr>
                        <a:t>-</a:t>
                      </a:r>
                      <a:r>
                        <a:rPr sz="1100" spc="40">
                          <a:solidFill>
                            <a:srgbClr val="FFFFFF"/>
                          </a:solidFill>
                          <a:latin typeface="Trebuchet MS"/>
                          <a:cs typeface="Trebuchet MS"/>
                        </a:rPr>
                        <a:t>9</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99060">
                        <a:lnSpc>
                          <a:spcPct val="100000"/>
                        </a:lnSpc>
                        <a:spcBef>
                          <a:spcPts val="855"/>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33350">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12</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48590">
                        <a:lnSpc>
                          <a:spcPct val="100000"/>
                        </a:lnSpc>
                        <a:spcBef>
                          <a:spcPts val="855"/>
                        </a:spcBef>
                      </a:pPr>
                      <a:r>
                        <a:rPr sz="1100" spc="-25">
                          <a:solidFill>
                            <a:srgbClr val="FFFFFF"/>
                          </a:solidFill>
                          <a:latin typeface="Trebuchet MS"/>
                          <a:cs typeface="Trebuchet MS"/>
                        </a:rPr>
                        <a:t>70</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42240">
                        <a:lnSpc>
                          <a:spcPct val="100000"/>
                        </a:lnSpc>
                        <a:spcBef>
                          <a:spcPts val="855"/>
                        </a:spcBef>
                      </a:pPr>
                      <a:r>
                        <a:rPr sz="1100" spc="85">
                          <a:solidFill>
                            <a:srgbClr val="FFFFFF"/>
                          </a:solidFill>
                          <a:latin typeface="Trebuchet MS"/>
                          <a:cs typeface="Trebuchet MS"/>
                        </a:rPr>
                        <a:t>40</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39700">
                        <a:lnSpc>
                          <a:spcPct val="100000"/>
                        </a:lnSpc>
                        <a:spcBef>
                          <a:spcPts val="855"/>
                        </a:spcBef>
                      </a:pPr>
                      <a:r>
                        <a:rPr sz="1100" spc="75">
                          <a:solidFill>
                            <a:srgbClr val="FFFFFF"/>
                          </a:solidFill>
                          <a:latin typeface="Trebuchet MS"/>
                          <a:cs typeface="Trebuchet MS"/>
                        </a:rPr>
                        <a:t>93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99060">
                        <a:lnSpc>
                          <a:spcPct val="100000"/>
                        </a:lnSpc>
                        <a:spcBef>
                          <a:spcPts val="855"/>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16839">
                        <a:lnSpc>
                          <a:spcPct val="100000"/>
                        </a:lnSpc>
                        <a:spcBef>
                          <a:spcPts val="855"/>
                        </a:spcBef>
                      </a:pPr>
                      <a:r>
                        <a:rPr sz="1100" spc="-10">
                          <a:solidFill>
                            <a:srgbClr val="FFFFFF"/>
                          </a:solidFill>
                          <a:latin typeface="Trebuchet MS"/>
                          <a:cs typeface="Trebuchet MS"/>
                        </a:rPr>
                        <a:t>-</a:t>
                      </a:r>
                      <a:r>
                        <a:rPr sz="1100" spc="55">
                          <a:solidFill>
                            <a:srgbClr val="FFFFFF"/>
                          </a:solidFill>
                          <a:latin typeface="Trebuchet MS"/>
                          <a:cs typeface="Trebuchet MS"/>
                        </a:rPr>
                        <a:t>64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17475">
                        <a:lnSpc>
                          <a:spcPct val="100000"/>
                        </a:lnSpc>
                        <a:spcBef>
                          <a:spcPts val="855"/>
                        </a:spcBef>
                      </a:pPr>
                      <a:r>
                        <a:rPr sz="1100" spc="-10">
                          <a:solidFill>
                            <a:srgbClr val="FFFFFF"/>
                          </a:solidFill>
                          <a:latin typeface="Trebuchet MS"/>
                          <a:cs typeface="Trebuchet MS"/>
                        </a:rPr>
                        <a:t>-</a:t>
                      </a:r>
                      <a:r>
                        <a:rPr sz="1100" spc="55">
                          <a:solidFill>
                            <a:srgbClr val="FFFFFF"/>
                          </a:solidFill>
                          <a:latin typeface="Trebuchet MS"/>
                          <a:cs typeface="Trebuchet MS"/>
                        </a:rPr>
                        <a:t>24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44145">
                        <a:lnSpc>
                          <a:spcPct val="100000"/>
                        </a:lnSpc>
                        <a:spcBef>
                          <a:spcPts val="855"/>
                        </a:spcBef>
                      </a:pPr>
                      <a:r>
                        <a:rPr sz="1100" spc="-25">
                          <a:solidFill>
                            <a:srgbClr val="FFFFFF"/>
                          </a:solidFill>
                          <a:latin typeface="Trebuchet MS"/>
                          <a:cs typeface="Trebuchet MS"/>
                        </a:rPr>
                        <a:t>52</a:t>
                      </a:r>
                      <a:endParaRPr sz="1100">
                        <a:latin typeface="Trebuchet MS"/>
                        <a:cs typeface="Trebuchet MS"/>
                      </a:endParaRPr>
                    </a:p>
                  </a:txBody>
                  <a:tcPr marL="0" marR="0" marT="108585" marB="0">
                    <a:lnL w="9525">
                      <a:solidFill>
                        <a:srgbClr val="000000"/>
                      </a:solidFill>
                      <a:prstDash val="solid"/>
                    </a:lnL>
                    <a:lnR w="19050">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47320">
                        <a:lnSpc>
                          <a:spcPct val="100000"/>
                        </a:lnSpc>
                        <a:spcBef>
                          <a:spcPts val="855"/>
                        </a:spcBef>
                      </a:pPr>
                      <a:r>
                        <a:rPr sz="1100" spc="70">
                          <a:solidFill>
                            <a:srgbClr val="FFFFFF"/>
                          </a:solidFill>
                          <a:latin typeface="Trebuchet MS"/>
                          <a:cs typeface="Trebuchet MS"/>
                        </a:rPr>
                        <a:t>22</a:t>
                      </a:r>
                      <a:endParaRPr sz="1100">
                        <a:latin typeface="Trebuchet MS"/>
                        <a:cs typeface="Trebuchet MS"/>
                      </a:endParaRPr>
                    </a:p>
                  </a:txBody>
                  <a:tcPr marL="0" marR="0" marT="108585" marB="0">
                    <a:lnL w="19050">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5715" algn="ctr">
                        <a:lnSpc>
                          <a:spcPct val="100000"/>
                        </a:lnSpc>
                        <a:spcBef>
                          <a:spcPts val="855"/>
                        </a:spcBef>
                      </a:pPr>
                      <a:r>
                        <a:rPr sz="1100" spc="75">
                          <a:solidFill>
                            <a:srgbClr val="FFFFFF"/>
                          </a:solidFill>
                          <a:latin typeface="Trebuchet MS"/>
                          <a:cs typeface="Trebuchet MS"/>
                        </a:rPr>
                        <a:t>8</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33350">
                        <a:lnSpc>
                          <a:spcPct val="100000"/>
                        </a:lnSpc>
                        <a:spcBef>
                          <a:spcPts val="855"/>
                        </a:spcBef>
                      </a:pPr>
                      <a:r>
                        <a:rPr sz="1100" spc="-10">
                          <a:solidFill>
                            <a:srgbClr val="FFFFFF"/>
                          </a:solidFill>
                          <a:latin typeface="Trebuchet MS"/>
                          <a:cs typeface="Trebuchet MS"/>
                        </a:rPr>
                        <a:t>-</a:t>
                      </a:r>
                      <a:r>
                        <a:rPr sz="1100" spc="-35">
                          <a:solidFill>
                            <a:srgbClr val="FFFFFF"/>
                          </a:solidFill>
                          <a:latin typeface="Trebuchet MS"/>
                          <a:cs typeface="Trebuchet MS"/>
                        </a:rPr>
                        <a:t>81</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8270">
                        <a:lnSpc>
                          <a:spcPct val="100000"/>
                        </a:lnSpc>
                        <a:spcBef>
                          <a:spcPts val="855"/>
                        </a:spcBef>
                      </a:pPr>
                      <a:r>
                        <a:rPr sz="1100" spc="-25">
                          <a:solidFill>
                            <a:srgbClr val="FFFFFF"/>
                          </a:solidFill>
                          <a:latin typeface="Trebuchet MS"/>
                          <a:cs typeface="Trebuchet MS"/>
                        </a:rPr>
                        <a:t>127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20014">
                        <a:lnSpc>
                          <a:spcPct val="100000"/>
                        </a:lnSpc>
                        <a:spcBef>
                          <a:spcPts val="855"/>
                        </a:spcBef>
                      </a:pPr>
                      <a:r>
                        <a:rPr sz="1100" spc="-10">
                          <a:solidFill>
                            <a:srgbClr val="FFFFFF"/>
                          </a:solidFill>
                          <a:latin typeface="Trebuchet MS"/>
                          <a:cs typeface="Trebuchet MS"/>
                        </a:rPr>
                        <a:t>-</a:t>
                      </a:r>
                      <a:r>
                        <a:rPr sz="1100" spc="65">
                          <a:solidFill>
                            <a:srgbClr val="FFFFFF"/>
                          </a:solidFill>
                          <a:latin typeface="Trebuchet MS"/>
                          <a:cs typeface="Trebuchet MS"/>
                        </a:rPr>
                        <a:t>66</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0"/>
                  </a:ext>
                </a:extLst>
              </a:tr>
            </a:tbl>
          </a:graphicData>
        </a:graphic>
      </p:graphicFrame>
      <p:grpSp>
        <p:nvGrpSpPr>
          <p:cNvPr id="75" name="object 75"/>
          <p:cNvGrpSpPr/>
          <p:nvPr/>
        </p:nvGrpSpPr>
        <p:grpSpPr>
          <a:xfrm>
            <a:off x="5915025" y="3800411"/>
            <a:ext cx="386080" cy="662305"/>
            <a:chOff x="5915025" y="3800411"/>
            <a:chExt cx="386080" cy="662305"/>
          </a:xfrm>
        </p:grpSpPr>
        <p:pic>
          <p:nvPicPr>
            <p:cNvPr id="76" name="object 76"/>
            <p:cNvPicPr/>
            <p:nvPr/>
          </p:nvPicPr>
          <p:blipFill>
            <a:blip r:embed="rId9" cstate="print"/>
            <a:stretch>
              <a:fillRect/>
            </a:stretch>
          </p:blipFill>
          <p:spPr>
            <a:xfrm>
              <a:off x="5915025" y="3800411"/>
              <a:ext cx="385762" cy="661987"/>
            </a:xfrm>
            <a:prstGeom prst="rect">
              <a:avLst/>
            </a:prstGeom>
          </p:spPr>
        </p:pic>
        <p:sp>
          <p:nvSpPr>
            <p:cNvPr id="77" name="object 77"/>
            <p:cNvSpPr/>
            <p:nvPr/>
          </p:nvSpPr>
          <p:spPr>
            <a:xfrm>
              <a:off x="6005576" y="3852925"/>
              <a:ext cx="209550" cy="514350"/>
            </a:xfrm>
            <a:custGeom>
              <a:avLst/>
              <a:gdLst/>
              <a:ahLst/>
              <a:cxnLst/>
              <a:rect l="l" t="t" r="r" b="b"/>
              <a:pathLst>
                <a:path w="209550" h="514350">
                  <a:moveTo>
                    <a:pt x="157099" y="0"/>
                  </a:moveTo>
                  <a:lnTo>
                    <a:pt x="52324" y="0"/>
                  </a:lnTo>
                  <a:lnTo>
                    <a:pt x="52324" y="409575"/>
                  </a:lnTo>
                  <a:lnTo>
                    <a:pt x="0" y="409575"/>
                  </a:lnTo>
                  <a:lnTo>
                    <a:pt x="104775" y="514350"/>
                  </a:lnTo>
                  <a:lnTo>
                    <a:pt x="209550" y="409575"/>
                  </a:lnTo>
                  <a:lnTo>
                    <a:pt x="157099" y="409575"/>
                  </a:lnTo>
                  <a:lnTo>
                    <a:pt x="157099" y="0"/>
                  </a:lnTo>
                  <a:close/>
                </a:path>
              </a:pathLst>
            </a:custGeom>
            <a:solidFill>
              <a:srgbClr val="4F81BC"/>
            </a:solidFill>
          </p:spPr>
          <p:txBody>
            <a:bodyPr wrap="square" lIns="0" tIns="0" rIns="0" bIns="0" rtlCol="0"/>
            <a:lstStyle/>
            <a:p>
              <a:endParaRPr/>
            </a:p>
          </p:txBody>
        </p:sp>
        <p:sp>
          <p:nvSpPr>
            <p:cNvPr id="78" name="object 78"/>
            <p:cNvSpPr/>
            <p:nvPr/>
          </p:nvSpPr>
          <p:spPr>
            <a:xfrm>
              <a:off x="6005576" y="3852925"/>
              <a:ext cx="209550" cy="514350"/>
            </a:xfrm>
            <a:custGeom>
              <a:avLst/>
              <a:gdLst/>
              <a:ahLst/>
              <a:cxnLst/>
              <a:rect l="l" t="t" r="r" b="b"/>
              <a:pathLst>
                <a:path w="209550" h="514350">
                  <a:moveTo>
                    <a:pt x="0" y="409575"/>
                  </a:moveTo>
                  <a:lnTo>
                    <a:pt x="52324" y="409575"/>
                  </a:lnTo>
                  <a:lnTo>
                    <a:pt x="52324" y="0"/>
                  </a:lnTo>
                  <a:lnTo>
                    <a:pt x="157099" y="0"/>
                  </a:lnTo>
                  <a:lnTo>
                    <a:pt x="157099" y="409575"/>
                  </a:lnTo>
                  <a:lnTo>
                    <a:pt x="209550" y="409575"/>
                  </a:lnTo>
                  <a:lnTo>
                    <a:pt x="104775" y="514350"/>
                  </a:lnTo>
                  <a:lnTo>
                    <a:pt x="0" y="409575"/>
                  </a:lnTo>
                  <a:close/>
                </a:path>
              </a:pathLst>
            </a:custGeom>
            <a:ln w="28575">
              <a:solidFill>
                <a:srgbClr val="244060"/>
              </a:solidFill>
            </a:ln>
          </p:spPr>
          <p:txBody>
            <a:bodyPr wrap="square" lIns="0" tIns="0" rIns="0" bIns="0" rtlCol="0"/>
            <a:lstStyle/>
            <a:p>
              <a:endParaRPr/>
            </a:p>
          </p:txBody>
        </p:sp>
      </p:grpSp>
      <p:sp>
        <p:nvSpPr>
          <p:cNvPr id="79" name="object 79"/>
          <p:cNvSpPr txBox="1"/>
          <p:nvPr/>
        </p:nvSpPr>
        <p:spPr>
          <a:xfrm>
            <a:off x="2958464" y="4428553"/>
            <a:ext cx="6313170"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464646"/>
                </a:solidFill>
                <a:latin typeface="Trebuchet MS"/>
                <a:cs typeface="Trebuchet MS"/>
              </a:rPr>
              <a:t>We</a:t>
            </a:r>
            <a:r>
              <a:rPr sz="2400" spc="-40">
                <a:solidFill>
                  <a:srgbClr val="464646"/>
                </a:solidFill>
                <a:latin typeface="Trebuchet MS"/>
                <a:cs typeface="Trebuchet MS"/>
              </a:rPr>
              <a:t> </a:t>
            </a:r>
            <a:r>
              <a:rPr sz="2400">
                <a:solidFill>
                  <a:srgbClr val="464646"/>
                </a:solidFill>
                <a:latin typeface="Trebuchet MS"/>
                <a:cs typeface="Trebuchet MS"/>
              </a:rPr>
              <a:t>now</a:t>
            </a:r>
            <a:r>
              <a:rPr sz="2400" spc="-35">
                <a:solidFill>
                  <a:srgbClr val="464646"/>
                </a:solidFill>
                <a:latin typeface="Trebuchet MS"/>
                <a:cs typeface="Trebuchet MS"/>
              </a:rPr>
              <a:t> </a:t>
            </a:r>
            <a:r>
              <a:rPr sz="2400">
                <a:solidFill>
                  <a:srgbClr val="464646"/>
                </a:solidFill>
                <a:latin typeface="Trebuchet MS"/>
                <a:cs typeface="Trebuchet MS"/>
              </a:rPr>
              <a:t>rescale</a:t>
            </a:r>
            <a:r>
              <a:rPr sz="2400" spc="-35">
                <a:solidFill>
                  <a:srgbClr val="464646"/>
                </a:solidFill>
                <a:latin typeface="Trebuchet MS"/>
                <a:cs typeface="Trebuchet MS"/>
              </a:rPr>
              <a:t> </a:t>
            </a:r>
            <a:r>
              <a:rPr sz="2400">
                <a:solidFill>
                  <a:srgbClr val="464646"/>
                </a:solidFill>
                <a:latin typeface="Trebuchet MS"/>
                <a:cs typeface="Trebuchet MS"/>
              </a:rPr>
              <a:t>all</a:t>
            </a:r>
            <a:r>
              <a:rPr sz="2400" spc="-85">
                <a:solidFill>
                  <a:srgbClr val="464646"/>
                </a:solidFill>
                <a:latin typeface="Trebuchet MS"/>
                <a:cs typeface="Trebuchet MS"/>
              </a:rPr>
              <a:t> </a:t>
            </a:r>
            <a:r>
              <a:rPr sz="2400">
                <a:solidFill>
                  <a:srgbClr val="464646"/>
                </a:solidFill>
                <a:latin typeface="Trebuchet MS"/>
                <a:cs typeface="Trebuchet MS"/>
              </a:rPr>
              <a:t>the</a:t>
            </a:r>
            <a:r>
              <a:rPr sz="2400" spc="-35">
                <a:solidFill>
                  <a:srgbClr val="464646"/>
                </a:solidFill>
                <a:latin typeface="Trebuchet MS"/>
                <a:cs typeface="Trebuchet MS"/>
              </a:rPr>
              <a:t> </a:t>
            </a:r>
            <a:r>
              <a:rPr sz="2400" spc="55">
                <a:solidFill>
                  <a:srgbClr val="464646"/>
                </a:solidFill>
                <a:latin typeface="Trebuchet MS"/>
                <a:cs typeface="Trebuchet MS"/>
              </a:rPr>
              <a:t>parameters</a:t>
            </a:r>
            <a:r>
              <a:rPr sz="2400" spc="-130">
                <a:solidFill>
                  <a:srgbClr val="464646"/>
                </a:solidFill>
                <a:latin typeface="Trebuchet MS"/>
                <a:cs typeface="Trebuchet MS"/>
              </a:rPr>
              <a:t> </a:t>
            </a:r>
            <a:r>
              <a:rPr sz="2400">
                <a:solidFill>
                  <a:srgbClr val="464646"/>
                </a:solidFill>
                <a:latin typeface="Trebuchet MS"/>
                <a:cs typeface="Trebuchet MS"/>
              </a:rPr>
              <a:t>per</a:t>
            </a:r>
            <a:r>
              <a:rPr sz="2400" spc="-65">
                <a:solidFill>
                  <a:srgbClr val="464646"/>
                </a:solidFill>
                <a:latin typeface="Trebuchet MS"/>
                <a:cs typeface="Trebuchet MS"/>
              </a:rPr>
              <a:t> </a:t>
            </a:r>
            <a:r>
              <a:rPr sz="2400" spc="-10">
                <a:solidFill>
                  <a:srgbClr val="464646"/>
                </a:solidFill>
                <a:latin typeface="Trebuchet MS"/>
                <a:cs typeface="Trebuchet MS"/>
              </a:rPr>
              <a:t>block.</a:t>
            </a:r>
            <a:endParaRPr sz="2400">
              <a:latin typeface="Trebuchet MS"/>
              <a:cs typeface="Trebuchet MS"/>
            </a:endParaRPr>
          </a:p>
        </p:txBody>
      </p:sp>
      <p:grpSp>
        <p:nvGrpSpPr>
          <p:cNvPr id="80" name="object 80"/>
          <p:cNvGrpSpPr/>
          <p:nvPr/>
        </p:nvGrpSpPr>
        <p:grpSpPr>
          <a:xfrm>
            <a:off x="5915025" y="4953000"/>
            <a:ext cx="386080" cy="652780"/>
            <a:chOff x="5915025" y="4953000"/>
            <a:chExt cx="386080" cy="652780"/>
          </a:xfrm>
        </p:grpSpPr>
        <p:pic>
          <p:nvPicPr>
            <p:cNvPr id="81" name="object 81"/>
            <p:cNvPicPr/>
            <p:nvPr/>
          </p:nvPicPr>
          <p:blipFill>
            <a:blip r:embed="rId10" cstate="print"/>
            <a:stretch>
              <a:fillRect/>
            </a:stretch>
          </p:blipFill>
          <p:spPr>
            <a:xfrm>
              <a:off x="5915025" y="4953000"/>
              <a:ext cx="385762" cy="652462"/>
            </a:xfrm>
            <a:prstGeom prst="rect">
              <a:avLst/>
            </a:prstGeom>
          </p:spPr>
        </p:pic>
        <p:sp>
          <p:nvSpPr>
            <p:cNvPr id="82" name="object 82"/>
            <p:cNvSpPr/>
            <p:nvPr/>
          </p:nvSpPr>
          <p:spPr>
            <a:xfrm>
              <a:off x="6005576" y="5005451"/>
              <a:ext cx="209550" cy="504825"/>
            </a:xfrm>
            <a:custGeom>
              <a:avLst/>
              <a:gdLst/>
              <a:ahLst/>
              <a:cxnLst/>
              <a:rect l="l" t="t" r="r" b="b"/>
              <a:pathLst>
                <a:path w="209550" h="504825">
                  <a:moveTo>
                    <a:pt x="157099" y="0"/>
                  </a:moveTo>
                  <a:lnTo>
                    <a:pt x="52324" y="0"/>
                  </a:lnTo>
                  <a:lnTo>
                    <a:pt x="52324" y="400050"/>
                  </a:lnTo>
                  <a:lnTo>
                    <a:pt x="0" y="400050"/>
                  </a:lnTo>
                  <a:lnTo>
                    <a:pt x="104775" y="504825"/>
                  </a:lnTo>
                  <a:lnTo>
                    <a:pt x="209550" y="400050"/>
                  </a:lnTo>
                  <a:lnTo>
                    <a:pt x="157099" y="400050"/>
                  </a:lnTo>
                  <a:lnTo>
                    <a:pt x="157099" y="0"/>
                  </a:lnTo>
                  <a:close/>
                </a:path>
              </a:pathLst>
            </a:custGeom>
            <a:solidFill>
              <a:srgbClr val="4F81BC"/>
            </a:solidFill>
          </p:spPr>
          <p:txBody>
            <a:bodyPr wrap="square" lIns="0" tIns="0" rIns="0" bIns="0" rtlCol="0"/>
            <a:lstStyle/>
            <a:p>
              <a:endParaRPr/>
            </a:p>
          </p:txBody>
        </p:sp>
        <p:sp>
          <p:nvSpPr>
            <p:cNvPr id="83" name="object 83"/>
            <p:cNvSpPr/>
            <p:nvPr/>
          </p:nvSpPr>
          <p:spPr>
            <a:xfrm>
              <a:off x="6005576" y="5005451"/>
              <a:ext cx="209550" cy="504825"/>
            </a:xfrm>
            <a:custGeom>
              <a:avLst/>
              <a:gdLst/>
              <a:ahLst/>
              <a:cxnLst/>
              <a:rect l="l" t="t" r="r" b="b"/>
              <a:pathLst>
                <a:path w="209550" h="504825">
                  <a:moveTo>
                    <a:pt x="0" y="400050"/>
                  </a:moveTo>
                  <a:lnTo>
                    <a:pt x="52324" y="400050"/>
                  </a:lnTo>
                  <a:lnTo>
                    <a:pt x="52324" y="0"/>
                  </a:lnTo>
                  <a:lnTo>
                    <a:pt x="157099" y="0"/>
                  </a:lnTo>
                  <a:lnTo>
                    <a:pt x="157099" y="400050"/>
                  </a:lnTo>
                  <a:lnTo>
                    <a:pt x="209550" y="400050"/>
                  </a:lnTo>
                  <a:lnTo>
                    <a:pt x="104775" y="504825"/>
                  </a:lnTo>
                  <a:lnTo>
                    <a:pt x="0" y="400050"/>
                  </a:lnTo>
                  <a:close/>
                </a:path>
              </a:pathLst>
            </a:custGeom>
            <a:ln w="28575">
              <a:solidFill>
                <a:srgbClr val="244060"/>
              </a:solidFill>
            </a:ln>
          </p:spPr>
          <p:txBody>
            <a:bodyPr wrap="square" lIns="0" tIns="0" rIns="0" bIns="0" rtlCol="0"/>
            <a:lstStyle/>
            <a:p>
              <a:endParaRPr/>
            </a:p>
          </p:txBody>
        </p:sp>
      </p:grpSp>
      <p:sp>
        <p:nvSpPr>
          <p:cNvPr id="84" name="object 84"/>
          <p:cNvSpPr txBox="1"/>
          <p:nvPr/>
        </p:nvSpPr>
        <p:spPr>
          <a:xfrm>
            <a:off x="4389754" y="6341109"/>
            <a:ext cx="3422015" cy="300355"/>
          </a:xfrm>
          <a:prstGeom prst="rect">
            <a:avLst/>
          </a:prstGeom>
        </p:spPr>
        <p:txBody>
          <a:bodyPr vert="horz" wrap="square" lIns="0" tIns="12700" rIns="0" bIns="0" rtlCol="0">
            <a:spAutoFit/>
          </a:bodyPr>
          <a:lstStyle/>
          <a:p>
            <a:pPr marL="38100">
              <a:lnSpc>
                <a:spcPct val="100000"/>
              </a:lnSpc>
              <a:spcBef>
                <a:spcPts val="100"/>
              </a:spcBef>
            </a:pPr>
            <a:r>
              <a:rPr sz="1800" spc="45">
                <a:latin typeface="Trebuchet MS"/>
                <a:cs typeface="Trebuchet MS"/>
              </a:rPr>
              <a:t>Rescaled</a:t>
            </a:r>
            <a:r>
              <a:rPr sz="1800" spc="5">
                <a:latin typeface="Trebuchet MS"/>
                <a:cs typeface="Trebuchet MS"/>
              </a:rPr>
              <a:t> </a:t>
            </a:r>
            <a:r>
              <a:rPr sz="1800">
                <a:latin typeface="Trebuchet MS"/>
                <a:cs typeface="Trebuchet MS"/>
              </a:rPr>
              <a:t>Weight</a:t>
            </a:r>
            <a:r>
              <a:rPr sz="1800" spc="30">
                <a:latin typeface="Trebuchet MS"/>
                <a:cs typeface="Trebuchet MS"/>
              </a:rPr>
              <a:t> </a:t>
            </a:r>
            <a:r>
              <a:rPr sz="1800">
                <a:latin typeface="Trebuchet MS"/>
                <a:cs typeface="Trebuchet MS"/>
              </a:rPr>
              <a:t>Tensor</a:t>
            </a:r>
            <a:r>
              <a:rPr sz="1800" spc="50">
                <a:latin typeface="Trebuchet MS"/>
                <a:cs typeface="Trebuchet MS"/>
              </a:rPr>
              <a:t> </a:t>
            </a:r>
            <a:r>
              <a:rPr sz="1800" spc="-10">
                <a:latin typeface="Trebuchet MS"/>
                <a:cs typeface="Trebuchet MS"/>
              </a:rPr>
              <a:t>(</a:t>
            </a:r>
            <a:r>
              <a:rPr sz="1800" spc="-10">
                <a:solidFill>
                  <a:srgbClr val="404040"/>
                </a:solidFill>
                <a:latin typeface="Cambria Math"/>
                <a:cs typeface="Cambria Math"/>
              </a:rPr>
              <a:t>𝑊</a:t>
            </a:r>
            <a:r>
              <a:rPr sz="2025" spc="-15" baseline="26748">
                <a:solidFill>
                  <a:srgbClr val="404040"/>
                </a:solidFill>
                <a:latin typeface="Cambria Math"/>
                <a:cs typeface="Cambria Math"/>
              </a:rPr>
              <a:t>𝐼𝑛𝑡8</a:t>
            </a:r>
            <a:r>
              <a:rPr sz="1800" spc="-10">
                <a:latin typeface="Trebuchet MS"/>
                <a:cs typeface="Trebuchet MS"/>
              </a:rPr>
              <a:t>)</a:t>
            </a:r>
            <a:endParaRPr sz="1800">
              <a:latin typeface="Trebuchet MS"/>
              <a:cs typeface="Trebuchet MS"/>
            </a:endParaRPr>
          </a:p>
        </p:txBody>
      </p:sp>
      <p:sp>
        <p:nvSpPr>
          <p:cNvPr id="85" name="object 85"/>
          <p:cNvSpPr/>
          <p:nvPr/>
        </p:nvSpPr>
        <p:spPr>
          <a:xfrm>
            <a:off x="10514330" y="1241297"/>
            <a:ext cx="546100" cy="167640"/>
          </a:xfrm>
          <a:custGeom>
            <a:avLst/>
            <a:gdLst/>
            <a:ahLst/>
            <a:cxnLst/>
            <a:rect l="l" t="t" r="r" b="b"/>
            <a:pathLst>
              <a:path w="546100" h="167640">
                <a:moveTo>
                  <a:pt x="492633" y="0"/>
                </a:moveTo>
                <a:lnTo>
                  <a:pt x="490220" y="6730"/>
                </a:lnTo>
                <a:lnTo>
                  <a:pt x="499933" y="10967"/>
                </a:lnTo>
                <a:lnTo>
                  <a:pt x="508301" y="16811"/>
                </a:lnTo>
                <a:lnTo>
                  <a:pt x="528272" y="55578"/>
                </a:lnTo>
                <a:lnTo>
                  <a:pt x="530097" y="68484"/>
                </a:lnTo>
                <a:lnTo>
                  <a:pt x="530115" y="68617"/>
                </a:lnTo>
                <a:lnTo>
                  <a:pt x="528256" y="111125"/>
                </a:lnTo>
                <a:lnTo>
                  <a:pt x="508269" y="150669"/>
                </a:lnTo>
                <a:lnTo>
                  <a:pt x="490474" y="160781"/>
                </a:lnTo>
                <a:lnTo>
                  <a:pt x="492633" y="167639"/>
                </a:lnTo>
                <a:lnTo>
                  <a:pt x="532256" y="138302"/>
                </a:lnTo>
                <a:lnTo>
                  <a:pt x="545240" y="99226"/>
                </a:lnTo>
                <a:lnTo>
                  <a:pt x="546100" y="83819"/>
                </a:lnTo>
                <a:lnTo>
                  <a:pt x="545248" y="68617"/>
                </a:lnTo>
                <a:lnTo>
                  <a:pt x="532256" y="29337"/>
                </a:lnTo>
                <a:lnTo>
                  <a:pt x="504753" y="4351"/>
                </a:lnTo>
                <a:lnTo>
                  <a:pt x="492633" y="0"/>
                </a:lnTo>
                <a:close/>
              </a:path>
              <a:path w="546100" h="167640">
                <a:moveTo>
                  <a:pt x="53467" y="0"/>
                </a:moveTo>
                <a:lnTo>
                  <a:pt x="13843" y="29337"/>
                </a:lnTo>
                <a:lnTo>
                  <a:pt x="859" y="68484"/>
                </a:lnTo>
                <a:lnTo>
                  <a:pt x="0" y="83819"/>
                </a:lnTo>
                <a:lnTo>
                  <a:pt x="772" y="97694"/>
                </a:lnTo>
                <a:lnTo>
                  <a:pt x="13716" y="138302"/>
                </a:lnTo>
                <a:lnTo>
                  <a:pt x="53467" y="167639"/>
                </a:lnTo>
                <a:lnTo>
                  <a:pt x="55625" y="160781"/>
                </a:lnTo>
                <a:lnTo>
                  <a:pt x="46025" y="156541"/>
                </a:lnTo>
                <a:lnTo>
                  <a:pt x="37782" y="150669"/>
                </a:lnTo>
                <a:lnTo>
                  <a:pt x="17732" y="111125"/>
                </a:lnTo>
                <a:lnTo>
                  <a:pt x="15277" y="83819"/>
                </a:lnTo>
                <a:lnTo>
                  <a:pt x="15240" y="82930"/>
                </a:lnTo>
                <a:lnTo>
                  <a:pt x="20865" y="43801"/>
                </a:lnTo>
                <a:lnTo>
                  <a:pt x="46186" y="10967"/>
                </a:lnTo>
                <a:lnTo>
                  <a:pt x="55879" y="6730"/>
                </a:lnTo>
                <a:lnTo>
                  <a:pt x="53467" y="0"/>
                </a:lnTo>
                <a:close/>
              </a:path>
            </a:pathLst>
          </a:custGeom>
          <a:solidFill>
            <a:srgbClr val="000000"/>
          </a:solidFill>
        </p:spPr>
        <p:txBody>
          <a:bodyPr wrap="square" lIns="0" tIns="0" rIns="0" bIns="0" rtlCol="0"/>
          <a:lstStyle/>
          <a:p>
            <a:endParaRPr/>
          </a:p>
        </p:txBody>
      </p:sp>
      <p:sp>
        <p:nvSpPr>
          <p:cNvPr id="86" name="object 86"/>
          <p:cNvSpPr txBox="1"/>
          <p:nvPr/>
        </p:nvSpPr>
        <p:spPr>
          <a:xfrm>
            <a:off x="9843389" y="1184592"/>
            <a:ext cx="1198245" cy="243204"/>
          </a:xfrm>
          <a:prstGeom prst="rect">
            <a:avLst/>
          </a:prstGeom>
        </p:spPr>
        <p:txBody>
          <a:bodyPr vert="horz" wrap="square" lIns="0" tIns="15875" rIns="0" bIns="0" rtlCol="0">
            <a:spAutoFit/>
          </a:bodyPr>
          <a:lstStyle/>
          <a:p>
            <a:pPr marL="38100">
              <a:lnSpc>
                <a:spcPct val="100000"/>
              </a:lnSpc>
              <a:spcBef>
                <a:spcPts val="125"/>
              </a:spcBef>
            </a:pPr>
            <a:r>
              <a:rPr sz="1400">
                <a:latin typeface="Cambria Math"/>
                <a:cs typeface="Cambria Math"/>
              </a:rPr>
              <a:t>𝑎𝑏𝑠𝑚𝑎𝑥</a:t>
            </a:r>
            <a:r>
              <a:rPr sz="1400" spc="280">
                <a:latin typeface="Cambria Math"/>
                <a:cs typeface="Cambria Math"/>
              </a:rPr>
              <a:t> </a:t>
            </a:r>
            <a:r>
              <a:rPr sz="1400" spc="-20">
                <a:latin typeface="Cambria Math"/>
                <a:cs typeface="Cambria Math"/>
              </a:rPr>
              <a:t>𝐶</a:t>
            </a:r>
            <a:r>
              <a:rPr sz="1575" spc="-30" baseline="21164">
                <a:latin typeface="Cambria Math"/>
                <a:cs typeface="Cambria Math"/>
              </a:rPr>
              <a:t>𝐹𝑃32</a:t>
            </a:r>
            <a:endParaRPr sz="1575" baseline="21164">
              <a:latin typeface="Cambria Math"/>
              <a:cs typeface="Cambria Math"/>
            </a:endParaRPr>
          </a:p>
        </p:txBody>
      </p:sp>
      <p:sp>
        <p:nvSpPr>
          <p:cNvPr id="87" name="object 87"/>
          <p:cNvSpPr txBox="1"/>
          <p:nvPr/>
        </p:nvSpPr>
        <p:spPr>
          <a:xfrm>
            <a:off x="8655050" y="930592"/>
            <a:ext cx="3010535" cy="377825"/>
          </a:xfrm>
          <a:prstGeom prst="rect">
            <a:avLst/>
          </a:prstGeom>
        </p:spPr>
        <p:txBody>
          <a:bodyPr vert="horz" wrap="square" lIns="0" tIns="15875" rIns="0" bIns="0" rtlCol="0">
            <a:spAutoFit/>
          </a:bodyPr>
          <a:lstStyle/>
          <a:p>
            <a:pPr marL="1217930">
              <a:lnSpc>
                <a:spcPts val="1370"/>
              </a:lnSpc>
              <a:spcBef>
                <a:spcPts val="125"/>
              </a:spcBef>
              <a:tabLst>
                <a:tab pos="1678939" algn="l"/>
                <a:tab pos="2418080" algn="l"/>
              </a:tabLst>
            </a:pPr>
            <a:r>
              <a:rPr sz="1400" u="sng">
                <a:uFill>
                  <a:solidFill>
                    <a:srgbClr val="000000"/>
                  </a:solidFill>
                </a:uFill>
                <a:latin typeface="Times New Roman"/>
                <a:cs typeface="Times New Roman"/>
              </a:rPr>
              <a:t>	</a:t>
            </a:r>
            <a:r>
              <a:rPr sz="1400" u="sng" spc="-25">
                <a:uFill>
                  <a:solidFill>
                    <a:srgbClr val="000000"/>
                  </a:solidFill>
                </a:uFill>
                <a:latin typeface="Cambria Math"/>
                <a:cs typeface="Cambria Math"/>
              </a:rPr>
              <a:t>127</a:t>
            </a:r>
            <a:r>
              <a:rPr sz="1400" u="sng">
                <a:uFill>
                  <a:solidFill>
                    <a:srgbClr val="000000"/>
                  </a:solidFill>
                </a:uFill>
                <a:latin typeface="Cambria Math"/>
                <a:cs typeface="Cambria Math"/>
              </a:rPr>
              <a:t>	</a:t>
            </a:r>
            <a:endParaRPr sz="1400">
              <a:latin typeface="Cambria Math"/>
              <a:cs typeface="Cambria Math"/>
            </a:endParaRPr>
          </a:p>
          <a:p>
            <a:pPr marL="38100">
              <a:lnSpc>
                <a:spcPts val="1370"/>
              </a:lnSpc>
              <a:tabLst>
                <a:tab pos="2457450" algn="l"/>
              </a:tabLst>
            </a:pPr>
            <a:r>
              <a:rPr sz="1400">
                <a:latin typeface="Cambria Math"/>
                <a:cs typeface="Cambria Math"/>
              </a:rPr>
              <a:t>𝐶</a:t>
            </a:r>
            <a:r>
              <a:rPr sz="1575" baseline="26455">
                <a:latin typeface="Cambria Math"/>
                <a:cs typeface="Cambria Math"/>
              </a:rPr>
              <a:t>𝐼𝑛𝑡8</a:t>
            </a:r>
            <a:r>
              <a:rPr sz="1575" spc="434" baseline="26455">
                <a:latin typeface="Cambria Math"/>
                <a:cs typeface="Cambria Math"/>
              </a:rPr>
              <a:t> </a:t>
            </a:r>
            <a:r>
              <a:rPr sz="1400">
                <a:latin typeface="Cambria Math"/>
                <a:cs typeface="Cambria Math"/>
              </a:rPr>
              <a:t>=</a:t>
            </a:r>
            <a:r>
              <a:rPr sz="1400" spc="145">
                <a:latin typeface="Cambria Math"/>
                <a:cs typeface="Cambria Math"/>
              </a:rPr>
              <a:t> </a:t>
            </a:r>
            <a:r>
              <a:rPr sz="1400" spc="-10">
                <a:latin typeface="Cambria Math"/>
                <a:cs typeface="Cambria Math"/>
              </a:rPr>
              <a:t>𝑟𝑜𝑢𝑛𝑑(</a:t>
            </a:r>
            <a:r>
              <a:rPr sz="1400">
                <a:latin typeface="Cambria Math"/>
                <a:cs typeface="Cambria Math"/>
              </a:rPr>
              <a:t>	</a:t>
            </a:r>
            <a:r>
              <a:rPr sz="1400" spc="-10">
                <a:latin typeface="Cambria Math"/>
                <a:cs typeface="Cambria Math"/>
              </a:rPr>
              <a:t>𝐶</a:t>
            </a:r>
            <a:r>
              <a:rPr sz="1575" spc="-15" baseline="26455">
                <a:latin typeface="Cambria Math"/>
                <a:cs typeface="Cambria Math"/>
              </a:rPr>
              <a:t>𝐹𝑃32</a:t>
            </a:r>
            <a:r>
              <a:rPr sz="1400" spc="-10">
                <a:latin typeface="Cambria Math"/>
                <a:cs typeface="Cambria Math"/>
              </a:rPr>
              <a:t>)</a:t>
            </a:r>
            <a:endParaRPr sz="1400">
              <a:latin typeface="Cambria Math"/>
              <a:cs typeface="Cambria Math"/>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p:nvPr/>
        </p:nvSpPr>
        <p:spPr>
          <a:xfrm>
            <a:off x="428307" y="1177924"/>
            <a:ext cx="422973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We</a:t>
            </a:r>
            <a:r>
              <a:rPr sz="2750" spc="-65">
                <a:solidFill>
                  <a:srgbClr val="464646"/>
                </a:solidFill>
                <a:latin typeface="Trebuchet MS"/>
                <a:cs typeface="Trebuchet MS"/>
              </a:rPr>
              <a:t> </a:t>
            </a:r>
            <a:r>
              <a:rPr sz="2750" spc="70">
                <a:solidFill>
                  <a:srgbClr val="464646"/>
                </a:solidFill>
                <a:latin typeface="Trebuchet MS"/>
                <a:cs typeface="Trebuchet MS"/>
              </a:rPr>
              <a:t>now</a:t>
            </a:r>
            <a:r>
              <a:rPr sz="2750" spc="-70">
                <a:solidFill>
                  <a:srgbClr val="464646"/>
                </a:solidFill>
                <a:latin typeface="Trebuchet MS"/>
                <a:cs typeface="Trebuchet MS"/>
              </a:rPr>
              <a:t> </a:t>
            </a:r>
            <a:r>
              <a:rPr sz="2750" spc="80">
                <a:solidFill>
                  <a:srgbClr val="464646"/>
                </a:solidFill>
                <a:latin typeface="Trebuchet MS"/>
                <a:cs typeface="Trebuchet MS"/>
              </a:rPr>
              <a:t>have</a:t>
            </a:r>
            <a:r>
              <a:rPr sz="2750" spc="-70">
                <a:solidFill>
                  <a:srgbClr val="464646"/>
                </a:solidFill>
                <a:latin typeface="Trebuchet MS"/>
                <a:cs typeface="Trebuchet MS"/>
              </a:rPr>
              <a:t> </a:t>
            </a:r>
            <a:r>
              <a:rPr sz="2750" spc="114">
                <a:solidFill>
                  <a:srgbClr val="464646"/>
                </a:solidFill>
                <a:latin typeface="Trebuchet MS"/>
                <a:cs typeface="Trebuchet MS"/>
              </a:rPr>
              <a:t>a</a:t>
            </a:r>
            <a:r>
              <a:rPr sz="2750" spc="-125">
                <a:solidFill>
                  <a:srgbClr val="464646"/>
                </a:solidFill>
                <a:latin typeface="Trebuchet MS"/>
                <a:cs typeface="Trebuchet MS"/>
              </a:rPr>
              <a:t> </a:t>
            </a:r>
            <a:r>
              <a:rPr sz="2750">
                <a:solidFill>
                  <a:srgbClr val="464646"/>
                </a:solidFill>
                <a:latin typeface="Trebuchet MS"/>
                <a:cs typeface="Trebuchet MS"/>
              </a:rPr>
              <a:t>new</a:t>
            </a:r>
            <a:r>
              <a:rPr sz="2750" spc="-70">
                <a:solidFill>
                  <a:srgbClr val="464646"/>
                </a:solidFill>
                <a:latin typeface="Trebuchet MS"/>
                <a:cs typeface="Trebuchet MS"/>
              </a:rPr>
              <a:t> </a:t>
            </a:r>
            <a:r>
              <a:rPr sz="2750" spc="-10">
                <a:solidFill>
                  <a:srgbClr val="464646"/>
                </a:solidFill>
                <a:latin typeface="Trebuchet MS"/>
                <a:cs typeface="Trebuchet MS"/>
              </a:rPr>
              <a:t>array:</a:t>
            </a:r>
            <a:endParaRPr sz="2750">
              <a:latin typeface="Trebuchet MS"/>
              <a:cs typeface="Trebuchet MS"/>
            </a:endParaRPr>
          </a:p>
        </p:txBody>
      </p:sp>
      <p:sp>
        <p:nvSpPr>
          <p:cNvPr id="4" name="object 4"/>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5" name="object 5"/>
          <p:cNvSpPr txBox="1"/>
          <p:nvPr/>
        </p:nvSpPr>
        <p:spPr>
          <a:xfrm>
            <a:off x="2275204" y="2211705"/>
            <a:ext cx="174625" cy="335280"/>
          </a:xfrm>
          <a:prstGeom prst="rect">
            <a:avLst/>
          </a:prstGeom>
        </p:spPr>
        <p:txBody>
          <a:bodyPr vert="horz" wrap="square" lIns="0" tIns="16510" rIns="0" bIns="0" rtlCol="0">
            <a:spAutoFit/>
          </a:bodyPr>
          <a:lstStyle/>
          <a:p>
            <a:pPr marL="12700">
              <a:lnSpc>
                <a:spcPct val="100000"/>
              </a:lnSpc>
              <a:spcBef>
                <a:spcPts val="130"/>
              </a:spcBef>
            </a:pPr>
            <a:r>
              <a:rPr sz="2000" spc="5">
                <a:latin typeface="Cambria Math"/>
                <a:cs typeface="Cambria Math"/>
              </a:rPr>
              <a:t>1</a:t>
            </a:r>
            <a:endParaRPr sz="2000">
              <a:latin typeface="Cambria Math"/>
              <a:cs typeface="Cambria Math"/>
            </a:endParaRPr>
          </a:p>
        </p:txBody>
      </p:sp>
      <p:sp>
        <p:nvSpPr>
          <p:cNvPr id="6" name="object 6"/>
          <p:cNvSpPr txBox="1"/>
          <p:nvPr/>
        </p:nvSpPr>
        <p:spPr>
          <a:xfrm>
            <a:off x="2103120" y="1898649"/>
            <a:ext cx="891540" cy="449580"/>
          </a:xfrm>
          <a:prstGeom prst="rect">
            <a:avLst/>
          </a:prstGeom>
        </p:spPr>
        <p:txBody>
          <a:bodyPr vert="horz" wrap="square" lIns="0" tIns="16510" rIns="0" bIns="0" rtlCol="0">
            <a:spAutoFit/>
          </a:bodyPr>
          <a:lstStyle/>
          <a:p>
            <a:pPr marL="38100">
              <a:lnSpc>
                <a:spcPct val="100000"/>
              </a:lnSpc>
              <a:spcBef>
                <a:spcPts val="130"/>
              </a:spcBef>
            </a:pPr>
            <a:r>
              <a:rPr sz="4125" spc="104" baseline="-22222">
                <a:latin typeface="Cambria Math"/>
                <a:cs typeface="Cambria Math"/>
              </a:rPr>
              <a:t>𝑐</a:t>
            </a:r>
            <a:r>
              <a:rPr sz="2000" spc="70">
                <a:latin typeface="Cambria Math"/>
                <a:cs typeface="Cambria Math"/>
              </a:rPr>
              <a:t>𝐹𝑃32</a:t>
            </a:r>
            <a:endParaRPr sz="2000">
              <a:latin typeface="Cambria Math"/>
              <a:cs typeface="Cambria Math"/>
            </a:endParaRPr>
          </a:p>
        </p:txBody>
      </p:sp>
      <p:graphicFrame>
        <p:nvGraphicFramePr>
          <p:cNvPr id="7" name="object 7"/>
          <p:cNvGraphicFramePr>
            <a:graphicFrameLocks noGrp="1"/>
          </p:cNvGraphicFramePr>
          <p:nvPr/>
        </p:nvGraphicFramePr>
        <p:xfrm>
          <a:off x="4162488" y="1933638"/>
          <a:ext cx="3867150" cy="695325"/>
        </p:xfrm>
        <a:graphic>
          <a:graphicData uri="http://schemas.openxmlformats.org/drawingml/2006/table">
            <a:tbl>
              <a:tblPr firstRow="1" bandRow="1">
                <a:tableStyleId>{2D5ABB26-0587-4C30-8999-92F81FD0307C}</a:tableStyleId>
              </a:tblPr>
              <a:tblGrid>
                <a:gridCol w="771525">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781050">
                  <a:extLst>
                    <a:ext uri="{9D8B030D-6E8A-4147-A177-3AD203B41FA5}">
                      <a16:colId xmlns:a16="http://schemas.microsoft.com/office/drawing/2014/main" val="20002"/>
                    </a:ext>
                  </a:extLst>
                </a:gridCol>
                <a:gridCol w="771525">
                  <a:extLst>
                    <a:ext uri="{9D8B030D-6E8A-4147-A177-3AD203B41FA5}">
                      <a16:colId xmlns:a16="http://schemas.microsoft.com/office/drawing/2014/main" val="20003"/>
                    </a:ext>
                  </a:extLst>
                </a:gridCol>
                <a:gridCol w="771525">
                  <a:extLst>
                    <a:ext uri="{9D8B030D-6E8A-4147-A177-3AD203B41FA5}">
                      <a16:colId xmlns:a16="http://schemas.microsoft.com/office/drawing/2014/main" val="20004"/>
                    </a:ext>
                  </a:extLst>
                </a:gridCol>
              </a:tblGrid>
              <a:tr h="695325">
                <a:tc>
                  <a:txBody>
                    <a:bodyPr/>
                    <a:lstStyle/>
                    <a:p>
                      <a:pPr marL="290195">
                        <a:lnSpc>
                          <a:spcPct val="100000"/>
                        </a:lnSpc>
                        <a:spcBef>
                          <a:spcPts val="405"/>
                        </a:spcBef>
                      </a:pPr>
                      <a:r>
                        <a:rPr sz="2750" spc="-25">
                          <a:solidFill>
                            <a:srgbClr val="464646"/>
                          </a:solidFill>
                          <a:latin typeface="Cambria Math"/>
                          <a:cs typeface="Cambria Math"/>
                        </a:rPr>
                        <a:t>𝑐</a:t>
                      </a:r>
                      <a:r>
                        <a:rPr sz="3000" spc="-37" baseline="-15277">
                          <a:solidFill>
                            <a:srgbClr val="464646"/>
                          </a:solidFill>
                          <a:latin typeface="Cambria Math"/>
                          <a:cs typeface="Cambria Math"/>
                        </a:rPr>
                        <a:t>𝑖</a:t>
                      </a:r>
                      <a:endParaRPr sz="3000" baseline="-15277">
                        <a:latin typeface="Cambria Math"/>
                        <a:cs typeface="Cambria Math"/>
                      </a:endParaRPr>
                    </a:p>
                  </a:txBody>
                  <a:tcPr marL="0" marR="0" marT="514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31140">
                        <a:lnSpc>
                          <a:spcPct val="100000"/>
                        </a:lnSpc>
                        <a:spcBef>
                          <a:spcPts val="405"/>
                        </a:spcBef>
                      </a:pPr>
                      <a:r>
                        <a:rPr sz="2750" spc="-25">
                          <a:solidFill>
                            <a:srgbClr val="464646"/>
                          </a:solidFill>
                          <a:latin typeface="Cambria Math"/>
                          <a:cs typeface="Cambria Math"/>
                        </a:rPr>
                        <a:t>𝑐</a:t>
                      </a:r>
                      <a:r>
                        <a:rPr sz="3000" spc="-37" baseline="-15277">
                          <a:solidFill>
                            <a:srgbClr val="464646"/>
                          </a:solidFill>
                          <a:latin typeface="Cambria Math"/>
                          <a:cs typeface="Cambria Math"/>
                        </a:rPr>
                        <a:t>𝑗</a:t>
                      </a:r>
                      <a:endParaRPr sz="3000" baseline="-15277">
                        <a:latin typeface="Cambria Math"/>
                        <a:cs typeface="Cambria Math"/>
                      </a:endParaRPr>
                    </a:p>
                  </a:txBody>
                  <a:tcPr marL="0" marR="0" marT="514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51460">
                        <a:lnSpc>
                          <a:spcPct val="100000"/>
                        </a:lnSpc>
                        <a:spcBef>
                          <a:spcPts val="340"/>
                        </a:spcBef>
                      </a:pPr>
                      <a:r>
                        <a:rPr sz="2750" spc="-25">
                          <a:solidFill>
                            <a:srgbClr val="464646"/>
                          </a:solidFill>
                          <a:latin typeface="Cambria Math"/>
                          <a:cs typeface="Cambria Math"/>
                        </a:rPr>
                        <a:t>𝑐</a:t>
                      </a:r>
                      <a:r>
                        <a:rPr sz="3000" spc="-37" baseline="-15277">
                          <a:solidFill>
                            <a:srgbClr val="464646"/>
                          </a:solidFill>
                          <a:latin typeface="Cambria Math"/>
                          <a:cs typeface="Cambria Math"/>
                        </a:rPr>
                        <a:t>𝑘</a:t>
                      </a:r>
                      <a:endParaRPr sz="3000" baseline="-15277">
                        <a:latin typeface="Cambria Math"/>
                        <a:cs typeface="Cambria Math"/>
                      </a:endParaRPr>
                    </a:p>
                  </a:txBody>
                  <a:tcPr marL="0" marR="0" marT="431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44475">
                        <a:lnSpc>
                          <a:spcPct val="100000"/>
                        </a:lnSpc>
                        <a:spcBef>
                          <a:spcPts val="340"/>
                        </a:spcBef>
                      </a:pPr>
                      <a:r>
                        <a:rPr sz="2750" spc="-25">
                          <a:solidFill>
                            <a:srgbClr val="464646"/>
                          </a:solidFill>
                          <a:latin typeface="Cambria Math"/>
                          <a:cs typeface="Cambria Math"/>
                        </a:rPr>
                        <a:t>𝑐</a:t>
                      </a:r>
                      <a:r>
                        <a:rPr sz="3000" spc="-37" baseline="-15277">
                          <a:solidFill>
                            <a:srgbClr val="464646"/>
                          </a:solidFill>
                          <a:latin typeface="Cambria Math"/>
                          <a:cs typeface="Cambria Math"/>
                        </a:rPr>
                        <a:t>𝑙</a:t>
                      </a:r>
                      <a:endParaRPr sz="3000" baseline="-15277">
                        <a:latin typeface="Cambria Math"/>
                        <a:cs typeface="Cambria Math"/>
                      </a:endParaRPr>
                    </a:p>
                  </a:txBody>
                  <a:tcPr marL="0" marR="0" marT="431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47650">
                        <a:lnSpc>
                          <a:spcPct val="100000"/>
                        </a:lnSpc>
                        <a:spcBef>
                          <a:spcPts val="405"/>
                        </a:spcBef>
                      </a:pPr>
                      <a:r>
                        <a:rPr sz="2750" spc="60">
                          <a:solidFill>
                            <a:srgbClr val="464646"/>
                          </a:solidFill>
                          <a:latin typeface="Cambria Math"/>
                          <a:cs typeface="Cambria Math"/>
                        </a:rPr>
                        <a:t>𝑐</a:t>
                      </a:r>
                      <a:r>
                        <a:rPr sz="3000" spc="89" baseline="-15277">
                          <a:solidFill>
                            <a:srgbClr val="464646"/>
                          </a:solidFill>
                          <a:latin typeface="Cambria Math"/>
                          <a:cs typeface="Cambria Math"/>
                        </a:rPr>
                        <a:t>𝑚</a:t>
                      </a:r>
                      <a:endParaRPr sz="3000" baseline="-15277">
                        <a:latin typeface="Cambria Math"/>
                        <a:cs typeface="Cambria Math"/>
                      </a:endParaRPr>
                    </a:p>
                  </a:txBody>
                  <a:tcPr marL="0" marR="0" marT="5143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0"/>
                  </a:ext>
                </a:extLst>
              </a:tr>
            </a:tbl>
          </a:graphicData>
        </a:graphic>
      </p:graphicFrame>
      <p:pic>
        <p:nvPicPr>
          <p:cNvPr id="8" name="object 8"/>
          <p:cNvPicPr/>
          <p:nvPr/>
        </p:nvPicPr>
        <p:blipFill>
          <a:blip r:embed="rId3" cstate="print"/>
          <a:stretch>
            <a:fillRect/>
          </a:stretch>
        </p:blipFill>
        <p:spPr>
          <a:xfrm>
            <a:off x="3152775" y="2171636"/>
            <a:ext cx="1147762" cy="261937"/>
          </a:xfrm>
          <a:prstGeom prst="rect">
            <a:avLst/>
          </a:prstGeom>
        </p:spPr>
      </p:pic>
      <p:sp>
        <p:nvSpPr>
          <p:cNvPr id="9" name="object 9"/>
          <p:cNvSpPr/>
          <p:nvPr/>
        </p:nvSpPr>
        <p:spPr>
          <a:xfrm>
            <a:off x="3214623" y="2247138"/>
            <a:ext cx="953769" cy="76200"/>
          </a:xfrm>
          <a:custGeom>
            <a:avLst/>
            <a:gdLst/>
            <a:ahLst/>
            <a:cxnLst/>
            <a:rect l="l" t="t" r="r" b="b"/>
            <a:pathLst>
              <a:path w="953770" h="76200">
                <a:moveTo>
                  <a:pt x="877697" y="0"/>
                </a:moveTo>
                <a:lnTo>
                  <a:pt x="877315" y="76200"/>
                </a:lnTo>
                <a:lnTo>
                  <a:pt x="928714" y="50800"/>
                </a:lnTo>
                <a:lnTo>
                  <a:pt x="890142" y="50800"/>
                </a:lnTo>
                <a:lnTo>
                  <a:pt x="890204" y="38481"/>
                </a:lnTo>
                <a:lnTo>
                  <a:pt x="890270" y="25400"/>
                </a:lnTo>
                <a:lnTo>
                  <a:pt x="927826" y="25400"/>
                </a:lnTo>
                <a:lnTo>
                  <a:pt x="877697" y="0"/>
                </a:lnTo>
                <a:close/>
              </a:path>
              <a:path w="953770" h="76200">
                <a:moveTo>
                  <a:pt x="126" y="21336"/>
                </a:moveTo>
                <a:lnTo>
                  <a:pt x="0" y="46736"/>
                </a:lnTo>
                <a:lnTo>
                  <a:pt x="890143" y="50800"/>
                </a:lnTo>
                <a:lnTo>
                  <a:pt x="877443" y="50800"/>
                </a:lnTo>
                <a:lnTo>
                  <a:pt x="877570" y="25400"/>
                </a:lnTo>
                <a:lnTo>
                  <a:pt x="890270" y="25400"/>
                </a:lnTo>
                <a:lnTo>
                  <a:pt x="126" y="21336"/>
                </a:lnTo>
                <a:close/>
              </a:path>
              <a:path w="953770" h="76200">
                <a:moveTo>
                  <a:pt x="927826" y="25400"/>
                </a:moveTo>
                <a:lnTo>
                  <a:pt x="890270" y="25400"/>
                </a:lnTo>
                <a:lnTo>
                  <a:pt x="890204" y="38481"/>
                </a:lnTo>
                <a:lnTo>
                  <a:pt x="890142" y="50800"/>
                </a:lnTo>
                <a:lnTo>
                  <a:pt x="928714" y="50800"/>
                </a:lnTo>
                <a:lnTo>
                  <a:pt x="953642" y="38481"/>
                </a:lnTo>
                <a:lnTo>
                  <a:pt x="927826" y="25400"/>
                </a:lnTo>
                <a:close/>
              </a:path>
            </a:pathLst>
          </a:custGeom>
          <a:solidFill>
            <a:srgbClr val="000000"/>
          </a:solidFill>
        </p:spPr>
        <p:txBody>
          <a:bodyPr wrap="square" lIns="0" tIns="0" rIns="0" bIns="0" rtlCol="0"/>
          <a:lstStyle/>
          <a:p>
            <a:endParaRPr/>
          </a:p>
        </p:txBody>
      </p:sp>
      <p:sp>
        <p:nvSpPr>
          <p:cNvPr id="10" name="object 10"/>
          <p:cNvSpPr txBox="1"/>
          <p:nvPr/>
        </p:nvSpPr>
        <p:spPr>
          <a:xfrm>
            <a:off x="428307" y="2914586"/>
            <a:ext cx="9291320" cy="878205"/>
          </a:xfrm>
          <a:prstGeom prst="rect">
            <a:avLst/>
          </a:prstGeom>
        </p:spPr>
        <p:txBody>
          <a:bodyPr vert="horz" wrap="square" lIns="0" tIns="5715" rIns="0" bIns="0" rtlCol="0">
            <a:spAutoFit/>
          </a:bodyPr>
          <a:lstStyle/>
          <a:p>
            <a:pPr marL="12700" marR="5080">
              <a:lnSpc>
                <a:spcPct val="102499"/>
              </a:lnSpc>
              <a:spcBef>
                <a:spcPts val="45"/>
              </a:spcBef>
            </a:pPr>
            <a:r>
              <a:rPr sz="2750" spc="-20">
                <a:solidFill>
                  <a:srgbClr val="464646"/>
                </a:solidFill>
                <a:latin typeface="Trebuchet MS"/>
                <a:cs typeface="Trebuchet MS"/>
              </a:rPr>
              <a:t>Now,</a:t>
            </a:r>
            <a:r>
              <a:rPr sz="2750" spc="-110">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a:solidFill>
                  <a:srgbClr val="464646"/>
                </a:solidFill>
                <a:latin typeface="Trebuchet MS"/>
                <a:cs typeface="Trebuchet MS"/>
              </a:rPr>
              <a:t>repeat</a:t>
            </a:r>
            <a:r>
              <a:rPr sz="2750" spc="-75">
                <a:solidFill>
                  <a:srgbClr val="464646"/>
                </a:solidFill>
                <a:latin typeface="Trebuchet MS"/>
                <a:cs typeface="Trebuchet MS"/>
              </a:rPr>
              <a:t> </a:t>
            </a:r>
            <a:r>
              <a:rPr sz="2750">
                <a:solidFill>
                  <a:srgbClr val="464646"/>
                </a:solidFill>
                <a:latin typeface="Trebuchet MS"/>
                <a:cs typeface="Trebuchet MS"/>
              </a:rPr>
              <a:t>the</a:t>
            </a:r>
            <a:r>
              <a:rPr sz="2750" spc="-95">
                <a:solidFill>
                  <a:srgbClr val="464646"/>
                </a:solidFill>
                <a:latin typeface="Trebuchet MS"/>
                <a:cs typeface="Trebuchet MS"/>
              </a:rPr>
              <a:t> </a:t>
            </a:r>
            <a:r>
              <a:rPr sz="2750" spc="190">
                <a:solidFill>
                  <a:srgbClr val="464646"/>
                </a:solidFill>
                <a:latin typeface="Trebuchet MS"/>
                <a:cs typeface="Trebuchet MS"/>
              </a:rPr>
              <a:t>same</a:t>
            </a:r>
            <a:r>
              <a:rPr sz="2750" spc="-160">
                <a:solidFill>
                  <a:srgbClr val="464646"/>
                </a:solidFill>
                <a:latin typeface="Trebuchet MS"/>
                <a:cs typeface="Trebuchet MS"/>
              </a:rPr>
              <a:t> </a:t>
            </a:r>
            <a:r>
              <a:rPr sz="2750" spc="130">
                <a:solidFill>
                  <a:srgbClr val="464646"/>
                </a:solidFill>
                <a:latin typeface="Trebuchet MS"/>
                <a:cs typeface="Trebuchet MS"/>
              </a:rPr>
              <a:t>process</a:t>
            </a:r>
            <a:r>
              <a:rPr sz="2750" spc="-110">
                <a:solidFill>
                  <a:srgbClr val="464646"/>
                </a:solidFill>
                <a:latin typeface="Trebuchet MS"/>
                <a:cs typeface="Trebuchet MS"/>
              </a:rPr>
              <a:t> </a:t>
            </a:r>
            <a:r>
              <a:rPr sz="2750">
                <a:solidFill>
                  <a:srgbClr val="464646"/>
                </a:solidFill>
                <a:latin typeface="Trebuchet MS"/>
                <a:cs typeface="Trebuchet MS"/>
              </a:rPr>
              <a:t>of</a:t>
            </a:r>
            <a:r>
              <a:rPr sz="2750" spc="-75">
                <a:solidFill>
                  <a:srgbClr val="464646"/>
                </a:solidFill>
                <a:latin typeface="Trebuchet MS"/>
                <a:cs typeface="Trebuchet MS"/>
              </a:rPr>
              <a:t> </a:t>
            </a:r>
            <a:r>
              <a:rPr sz="2750" spc="100">
                <a:solidFill>
                  <a:srgbClr val="464646"/>
                </a:solidFill>
                <a:latin typeface="Trebuchet MS"/>
                <a:cs typeface="Trebuchet MS"/>
              </a:rPr>
              <a:t>quantization</a:t>
            </a:r>
            <a:r>
              <a:rPr sz="2750" spc="-125">
                <a:solidFill>
                  <a:srgbClr val="464646"/>
                </a:solidFill>
                <a:latin typeface="Trebuchet MS"/>
                <a:cs typeface="Trebuchet MS"/>
              </a:rPr>
              <a:t> </a:t>
            </a:r>
            <a:r>
              <a:rPr sz="2750">
                <a:solidFill>
                  <a:srgbClr val="464646"/>
                </a:solidFill>
                <a:latin typeface="Trebuchet MS"/>
                <a:cs typeface="Trebuchet MS"/>
              </a:rPr>
              <a:t>for</a:t>
            </a:r>
            <a:r>
              <a:rPr sz="2750" spc="-140">
                <a:solidFill>
                  <a:srgbClr val="464646"/>
                </a:solidFill>
                <a:latin typeface="Trebuchet MS"/>
                <a:cs typeface="Trebuchet MS"/>
              </a:rPr>
              <a:t> </a:t>
            </a:r>
            <a:r>
              <a:rPr sz="2750" spc="-25">
                <a:solidFill>
                  <a:srgbClr val="464646"/>
                </a:solidFill>
                <a:latin typeface="Trebuchet MS"/>
                <a:cs typeface="Trebuchet MS"/>
              </a:rPr>
              <a:t>the </a:t>
            </a:r>
            <a:r>
              <a:rPr sz="2750" spc="100">
                <a:solidFill>
                  <a:srgbClr val="464646"/>
                </a:solidFill>
                <a:latin typeface="Trebuchet MS"/>
                <a:cs typeface="Trebuchet MS"/>
              </a:rPr>
              <a:t>quantization</a:t>
            </a:r>
            <a:r>
              <a:rPr sz="2750" spc="-125">
                <a:solidFill>
                  <a:srgbClr val="464646"/>
                </a:solidFill>
                <a:latin typeface="Trebuchet MS"/>
                <a:cs typeface="Trebuchet MS"/>
              </a:rPr>
              <a:t> </a:t>
            </a:r>
            <a:r>
              <a:rPr sz="2750" spc="80">
                <a:solidFill>
                  <a:srgbClr val="464646"/>
                </a:solidFill>
                <a:latin typeface="Trebuchet MS"/>
                <a:cs typeface="Trebuchet MS"/>
              </a:rPr>
              <a:t>constants.</a:t>
            </a:r>
            <a:endParaRPr sz="2750">
              <a:latin typeface="Trebuchet MS"/>
              <a:cs typeface="Trebuchet MS"/>
            </a:endParaRPr>
          </a:p>
        </p:txBody>
      </p:sp>
      <p:pic>
        <p:nvPicPr>
          <p:cNvPr id="11" name="object 11"/>
          <p:cNvPicPr/>
          <p:nvPr/>
        </p:nvPicPr>
        <p:blipFill>
          <a:blip r:embed="rId4" cstate="print"/>
          <a:stretch>
            <a:fillRect/>
          </a:stretch>
        </p:blipFill>
        <p:spPr>
          <a:xfrm>
            <a:off x="1922272" y="4587875"/>
            <a:ext cx="585215" cy="325881"/>
          </a:xfrm>
          <a:prstGeom prst="rect">
            <a:avLst/>
          </a:prstGeom>
        </p:spPr>
      </p:pic>
      <p:sp>
        <p:nvSpPr>
          <p:cNvPr id="12" name="object 12"/>
          <p:cNvSpPr/>
          <p:nvPr/>
        </p:nvSpPr>
        <p:spPr>
          <a:xfrm>
            <a:off x="2639568" y="4717033"/>
            <a:ext cx="183515" cy="81915"/>
          </a:xfrm>
          <a:custGeom>
            <a:avLst/>
            <a:gdLst/>
            <a:ahLst/>
            <a:cxnLst/>
            <a:rect l="l" t="t" r="r" b="b"/>
            <a:pathLst>
              <a:path w="183514" h="81914">
                <a:moveTo>
                  <a:pt x="183261" y="61722"/>
                </a:moveTo>
                <a:lnTo>
                  <a:pt x="0" y="61722"/>
                </a:lnTo>
                <a:lnTo>
                  <a:pt x="0" y="81534"/>
                </a:lnTo>
                <a:lnTo>
                  <a:pt x="183261" y="81534"/>
                </a:lnTo>
                <a:lnTo>
                  <a:pt x="183261" y="61722"/>
                </a:lnTo>
                <a:close/>
              </a:path>
              <a:path w="183514" h="81914">
                <a:moveTo>
                  <a:pt x="183261" y="0"/>
                </a:moveTo>
                <a:lnTo>
                  <a:pt x="0" y="0"/>
                </a:lnTo>
                <a:lnTo>
                  <a:pt x="0" y="19812"/>
                </a:lnTo>
                <a:lnTo>
                  <a:pt x="183261" y="19812"/>
                </a:lnTo>
                <a:lnTo>
                  <a:pt x="183261" y="0"/>
                </a:lnTo>
                <a:close/>
              </a:path>
            </a:pathLst>
          </a:custGeom>
          <a:solidFill>
            <a:srgbClr val="000000"/>
          </a:solidFill>
        </p:spPr>
        <p:txBody>
          <a:bodyPr wrap="square" lIns="0" tIns="0" rIns="0" bIns="0" rtlCol="0"/>
          <a:lstStyle/>
          <a:p>
            <a:endParaRPr/>
          </a:p>
        </p:txBody>
      </p:sp>
      <p:grpSp>
        <p:nvGrpSpPr>
          <p:cNvPr id="13" name="object 13"/>
          <p:cNvGrpSpPr/>
          <p:nvPr/>
        </p:nvGrpSpPr>
        <p:grpSpPr>
          <a:xfrm>
            <a:off x="2932429" y="4408678"/>
            <a:ext cx="3002915" cy="733425"/>
            <a:chOff x="2932429" y="4408678"/>
            <a:chExt cx="3002915" cy="733425"/>
          </a:xfrm>
        </p:grpSpPr>
        <p:pic>
          <p:nvPicPr>
            <p:cNvPr id="14" name="object 14"/>
            <p:cNvPicPr/>
            <p:nvPr/>
          </p:nvPicPr>
          <p:blipFill>
            <a:blip r:embed="rId5" cstate="print"/>
            <a:stretch>
              <a:fillRect/>
            </a:stretch>
          </p:blipFill>
          <p:spPr>
            <a:xfrm>
              <a:off x="2932429" y="4629785"/>
              <a:ext cx="958849" cy="282320"/>
            </a:xfrm>
            <a:prstGeom prst="rect">
              <a:avLst/>
            </a:prstGeom>
          </p:spPr>
        </p:pic>
        <p:sp>
          <p:nvSpPr>
            <p:cNvPr id="15" name="object 15"/>
            <p:cNvSpPr/>
            <p:nvPr/>
          </p:nvSpPr>
          <p:spPr>
            <a:xfrm>
              <a:off x="3896487" y="4408678"/>
              <a:ext cx="2038350" cy="360045"/>
            </a:xfrm>
            <a:custGeom>
              <a:avLst/>
              <a:gdLst/>
              <a:ahLst/>
              <a:cxnLst/>
              <a:rect l="l" t="t" r="r" b="b"/>
              <a:pathLst>
                <a:path w="2038350" h="360045">
                  <a:moveTo>
                    <a:pt x="910717" y="194691"/>
                  </a:moveTo>
                  <a:lnTo>
                    <a:pt x="871982" y="185039"/>
                  </a:lnTo>
                  <a:lnTo>
                    <a:pt x="869226" y="34544"/>
                  </a:lnTo>
                  <a:lnTo>
                    <a:pt x="869226" y="27647"/>
                  </a:lnTo>
                  <a:lnTo>
                    <a:pt x="869391" y="17056"/>
                  </a:lnTo>
                  <a:lnTo>
                    <a:pt x="869657" y="7835"/>
                  </a:lnTo>
                  <a:lnTo>
                    <a:pt x="870077" y="0"/>
                  </a:lnTo>
                  <a:lnTo>
                    <a:pt x="861822" y="0"/>
                  </a:lnTo>
                  <a:lnTo>
                    <a:pt x="792226" y="41529"/>
                  </a:lnTo>
                  <a:lnTo>
                    <a:pt x="798830" y="52959"/>
                  </a:lnTo>
                  <a:lnTo>
                    <a:pt x="805040" y="48895"/>
                  </a:lnTo>
                  <a:lnTo>
                    <a:pt x="810729" y="45262"/>
                  </a:lnTo>
                  <a:lnTo>
                    <a:pt x="815898" y="42087"/>
                  </a:lnTo>
                  <a:lnTo>
                    <a:pt x="820547" y="39370"/>
                  </a:lnTo>
                  <a:lnTo>
                    <a:pt x="826389" y="36195"/>
                  </a:lnTo>
                  <a:lnTo>
                    <a:pt x="830834" y="34544"/>
                  </a:lnTo>
                  <a:lnTo>
                    <a:pt x="836676" y="34544"/>
                  </a:lnTo>
                  <a:lnTo>
                    <a:pt x="838708" y="35433"/>
                  </a:lnTo>
                  <a:lnTo>
                    <a:pt x="840105" y="37211"/>
                  </a:lnTo>
                  <a:lnTo>
                    <a:pt x="841502" y="39116"/>
                  </a:lnTo>
                  <a:lnTo>
                    <a:pt x="842264" y="42087"/>
                  </a:lnTo>
                  <a:lnTo>
                    <a:pt x="842264" y="173609"/>
                  </a:lnTo>
                  <a:lnTo>
                    <a:pt x="800735" y="194691"/>
                  </a:lnTo>
                  <a:lnTo>
                    <a:pt x="800735" y="205486"/>
                  </a:lnTo>
                  <a:lnTo>
                    <a:pt x="910717" y="205486"/>
                  </a:lnTo>
                  <a:lnTo>
                    <a:pt x="910717" y="194691"/>
                  </a:lnTo>
                  <a:close/>
                </a:path>
                <a:path w="2038350" h="360045">
                  <a:moveTo>
                    <a:pt x="1081405" y="162052"/>
                  </a:moveTo>
                  <a:lnTo>
                    <a:pt x="1068705" y="162052"/>
                  </a:lnTo>
                  <a:lnTo>
                    <a:pt x="1067295" y="166370"/>
                  </a:lnTo>
                  <a:lnTo>
                    <a:pt x="1067181" y="166751"/>
                  </a:lnTo>
                  <a:lnTo>
                    <a:pt x="1065911" y="170180"/>
                  </a:lnTo>
                  <a:lnTo>
                    <a:pt x="1064768" y="172339"/>
                  </a:lnTo>
                  <a:lnTo>
                    <a:pt x="1063752" y="174625"/>
                  </a:lnTo>
                  <a:lnTo>
                    <a:pt x="1062355" y="176403"/>
                  </a:lnTo>
                  <a:lnTo>
                    <a:pt x="1046480" y="181737"/>
                  </a:lnTo>
                  <a:lnTo>
                    <a:pt x="985520" y="181737"/>
                  </a:lnTo>
                  <a:lnTo>
                    <a:pt x="1013879" y="143916"/>
                  </a:lnTo>
                  <a:lnTo>
                    <a:pt x="1034884" y="121183"/>
                  </a:lnTo>
                  <a:lnTo>
                    <a:pt x="1041438" y="114173"/>
                  </a:lnTo>
                  <a:lnTo>
                    <a:pt x="1063244" y="88773"/>
                  </a:lnTo>
                  <a:lnTo>
                    <a:pt x="1067054" y="83820"/>
                  </a:lnTo>
                  <a:lnTo>
                    <a:pt x="1078738" y="52578"/>
                  </a:lnTo>
                  <a:lnTo>
                    <a:pt x="1078738" y="47244"/>
                  </a:lnTo>
                  <a:lnTo>
                    <a:pt x="1056678" y="6807"/>
                  </a:lnTo>
                  <a:lnTo>
                    <a:pt x="1022731" y="0"/>
                  </a:lnTo>
                  <a:lnTo>
                    <a:pt x="1016317" y="241"/>
                  </a:lnTo>
                  <a:lnTo>
                    <a:pt x="978281" y="8763"/>
                  </a:lnTo>
                  <a:lnTo>
                    <a:pt x="960882" y="16002"/>
                  </a:lnTo>
                  <a:lnTo>
                    <a:pt x="960882" y="44577"/>
                  </a:lnTo>
                  <a:lnTo>
                    <a:pt x="978916" y="44577"/>
                  </a:lnTo>
                  <a:lnTo>
                    <a:pt x="984834" y="31076"/>
                  </a:lnTo>
                  <a:lnTo>
                    <a:pt x="993076" y="21437"/>
                  </a:lnTo>
                  <a:lnTo>
                    <a:pt x="1003592" y="15646"/>
                  </a:lnTo>
                  <a:lnTo>
                    <a:pt x="1016381" y="13716"/>
                  </a:lnTo>
                  <a:lnTo>
                    <a:pt x="1023747" y="13716"/>
                  </a:lnTo>
                  <a:lnTo>
                    <a:pt x="1049401" y="44323"/>
                  </a:lnTo>
                  <a:lnTo>
                    <a:pt x="1049401" y="56388"/>
                  </a:lnTo>
                  <a:lnTo>
                    <a:pt x="1048766" y="61087"/>
                  </a:lnTo>
                  <a:lnTo>
                    <a:pt x="1047623" y="65659"/>
                  </a:lnTo>
                  <a:lnTo>
                    <a:pt x="1046480" y="70358"/>
                  </a:lnTo>
                  <a:lnTo>
                    <a:pt x="1044549" y="74930"/>
                  </a:lnTo>
                  <a:lnTo>
                    <a:pt x="1044448" y="75184"/>
                  </a:lnTo>
                  <a:lnTo>
                    <a:pt x="1041781" y="80391"/>
                  </a:lnTo>
                  <a:lnTo>
                    <a:pt x="1012482" y="118833"/>
                  </a:lnTo>
                  <a:lnTo>
                    <a:pt x="1004443" y="127762"/>
                  </a:lnTo>
                  <a:lnTo>
                    <a:pt x="995032" y="138531"/>
                  </a:lnTo>
                  <a:lnTo>
                    <a:pt x="968425" y="174625"/>
                  </a:lnTo>
                  <a:lnTo>
                    <a:pt x="956437" y="198374"/>
                  </a:lnTo>
                  <a:lnTo>
                    <a:pt x="956437" y="205486"/>
                  </a:lnTo>
                  <a:lnTo>
                    <a:pt x="1078865" y="205486"/>
                  </a:lnTo>
                  <a:lnTo>
                    <a:pt x="1080198" y="182562"/>
                  </a:lnTo>
                  <a:lnTo>
                    <a:pt x="1080249" y="181737"/>
                  </a:lnTo>
                  <a:lnTo>
                    <a:pt x="1081405" y="162052"/>
                  </a:lnTo>
                  <a:close/>
                </a:path>
                <a:path w="2038350" h="360045">
                  <a:moveTo>
                    <a:pt x="1251839" y="2413"/>
                  </a:moveTo>
                  <a:lnTo>
                    <a:pt x="1124077" y="2413"/>
                  </a:lnTo>
                  <a:lnTo>
                    <a:pt x="1121156" y="50546"/>
                  </a:lnTo>
                  <a:lnTo>
                    <a:pt x="1133983" y="50546"/>
                  </a:lnTo>
                  <a:lnTo>
                    <a:pt x="1135761" y="43815"/>
                  </a:lnTo>
                  <a:lnTo>
                    <a:pt x="1137285" y="39370"/>
                  </a:lnTo>
                  <a:lnTo>
                    <a:pt x="1138428" y="37084"/>
                  </a:lnTo>
                  <a:lnTo>
                    <a:pt x="1139444" y="34798"/>
                  </a:lnTo>
                  <a:lnTo>
                    <a:pt x="1140841" y="32893"/>
                  </a:lnTo>
                  <a:lnTo>
                    <a:pt x="1144143" y="30099"/>
                  </a:lnTo>
                  <a:lnTo>
                    <a:pt x="1146175" y="29083"/>
                  </a:lnTo>
                  <a:lnTo>
                    <a:pt x="1151001" y="27559"/>
                  </a:lnTo>
                  <a:lnTo>
                    <a:pt x="1154303" y="27178"/>
                  </a:lnTo>
                  <a:lnTo>
                    <a:pt x="1223772" y="27178"/>
                  </a:lnTo>
                  <a:lnTo>
                    <a:pt x="1223772" y="29464"/>
                  </a:lnTo>
                  <a:lnTo>
                    <a:pt x="1143635" y="199263"/>
                  </a:lnTo>
                  <a:lnTo>
                    <a:pt x="1143635" y="206502"/>
                  </a:lnTo>
                  <a:lnTo>
                    <a:pt x="1165225" y="206502"/>
                  </a:lnTo>
                  <a:lnTo>
                    <a:pt x="1244066" y="27178"/>
                  </a:lnTo>
                  <a:lnTo>
                    <a:pt x="1251839" y="9525"/>
                  </a:lnTo>
                  <a:lnTo>
                    <a:pt x="1251839" y="2413"/>
                  </a:lnTo>
                  <a:close/>
                </a:path>
                <a:path w="2038350" h="360045">
                  <a:moveTo>
                    <a:pt x="2038350" y="340995"/>
                  </a:moveTo>
                  <a:lnTo>
                    <a:pt x="0" y="340995"/>
                  </a:lnTo>
                  <a:lnTo>
                    <a:pt x="0" y="360045"/>
                  </a:lnTo>
                  <a:lnTo>
                    <a:pt x="2038350" y="360045"/>
                  </a:lnTo>
                  <a:lnTo>
                    <a:pt x="2038350" y="340995"/>
                  </a:lnTo>
                  <a:close/>
                </a:path>
              </a:pathLst>
            </a:custGeom>
            <a:solidFill>
              <a:srgbClr val="000000"/>
            </a:solidFill>
          </p:spPr>
          <p:txBody>
            <a:bodyPr wrap="square" lIns="0" tIns="0" rIns="0" bIns="0" rtlCol="0"/>
            <a:lstStyle/>
            <a:p>
              <a:endParaRPr/>
            </a:p>
          </p:txBody>
        </p:sp>
        <p:pic>
          <p:nvPicPr>
            <p:cNvPr id="16" name="object 16"/>
            <p:cNvPicPr/>
            <p:nvPr/>
          </p:nvPicPr>
          <p:blipFill>
            <a:blip r:embed="rId6" cstate="print"/>
            <a:stretch>
              <a:fillRect/>
            </a:stretch>
          </p:blipFill>
          <p:spPr>
            <a:xfrm>
              <a:off x="3913123" y="4850130"/>
              <a:ext cx="1046988" cy="215392"/>
            </a:xfrm>
            <a:prstGeom prst="rect">
              <a:avLst/>
            </a:prstGeom>
          </p:spPr>
        </p:pic>
        <p:pic>
          <p:nvPicPr>
            <p:cNvPr id="17" name="object 17"/>
            <p:cNvPicPr/>
            <p:nvPr/>
          </p:nvPicPr>
          <p:blipFill>
            <a:blip r:embed="rId7" cstate="print"/>
            <a:stretch>
              <a:fillRect/>
            </a:stretch>
          </p:blipFill>
          <p:spPr>
            <a:xfrm>
              <a:off x="4997069" y="4808601"/>
              <a:ext cx="908050" cy="332994"/>
            </a:xfrm>
            <a:prstGeom prst="rect">
              <a:avLst/>
            </a:prstGeom>
          </p:spPr>
        </p:pic>
      </p:grpSp>
      <p:pic>
        <p:nvPicPr>
          <p:cNvPr id="18" name="object 18"/>
          <p:cNvPicPr/>
          <p:nvPr/>
        </p:nvPicPr>
        <p:blipFill>
          <a:blip r:embed="rId8" cstate="print"/>
          <a:stretch>
            <a:fillRect/>
          </a:stretch>
        </p:blipFill>
        <p:spPr>
          <a:xfrm>
            <a:off x="5998209" y="4588255"/>
            <a:ext cx="792734" cy="325119"/>
          </a:xfrm>
          <a:prstGeom prst="rect">
            <a:avLst/>
          </a:prstGeom>
        </p:spPr>
      </p:pic>
      <p:sp>
        <p:nvSpPr>
          <p:cNvPr id="19" name="object 19"/>
          <p:cNvSpPr txBox="1"/>
          <p:nvPr/>
        </p:nvSpPr>
        <p:spPr>
          <a:xfrm>
            <a:off x="2343785" y="5561965"/>
            <a:ext cx="3639185" cy="561975"/>
          </a:xfrm>
          <a:prstGeom prst="rect">
            <a:avLst/>
          </a:prstGeom>
        </p:spPr>
        <p:txBody>
          <a:bodyPr vert="horz" wrap="square" lIns="0" tIns="12700" rIns="0" bIns="0" rtlCol="0">
            <a:spAutoFit/>
          </a:bodyPr>
          <a:lstStyle/>
          <a:p>
            <a:pPr marL="50800">
              <a:lnSpc>
                <a:spcPts val="2525"/>
              </a:lnSpc>
              <a:spcBef>
                <a:spcPts val="100"/>
              </a:spcBef>
            </a:pPr>
            <a:r>
              <a:rPr sz="3600" spc="135" baseline="-21990">
                <a:latin typeface="Cambria Math"/>
                <a:cs typeface="Cambria Math"/>
              </a:rPr>
              <a:t>𝑐</a:t>
            </a:r>
            <a:r>
              <a:rPr sz="1700" spc="90">
                <a:latin typeface="Cambria Math"/>
                <a:cs typeface="Cambria Math"/>
              </a:rPr>
              <a:t>𝐼𝑛𝑡8</a:t>
            </a:r>
            <a:r>
              <a:rPr sz="1700" spc="390">
                <a:latin typeface="Cambria Math"/>
                <a:cs typeface="Cambria Math"/>
              </a:rPr>
              <a:t> </a:t>
            </a:r>
            <a:r>
              <a:rPr sz="3600" baseline="-21990">
                <a:latin typeface="Cambria Math"/>
                <a:cs typeface="Cambria Math"/>
              </a:rPr>
              <a:t>=</a:t>
            </a:r>
            <a:r>
              <a:rPr sz="3600" spc="209" baseline="-21990">
                <a:latin typeface="Cambria Math"/>
                <a:cs typeface="Cambria Math"/>
              </a:rPr>
              <a:t> </a:t>
            </a:r>
            <a:r>
              <a:rPr sz="3600" spc="67" baseline="-21990">
                <a:latin typeface="Cambria Math"/>
                <a:cs typeface="Cambria Math"/>
              </a:rPr>
              <a:t>𝑟𝑜𝑢𝑛𝑑(𝑐</a:t>
            </a:r>
            <a:r>
              <a:rPr sz="1700" spc="45">
                <a:latin typeface="Cambria Math"/>
                <a:cs typeface="Cambria Math"/>
              </a:rPr>
              <a:t>𝐹𝑃32</a:t>
            </a:r>
            <a:r>
              <a:rPr sz="3600" spc="67" baseline="-21990">
                <a:latin typeface="Cambria Math"/>
                <a:cs typeface="Cambria Math"/>
              </a:rPr>
              <a:t>𝑐</a:t>
            </a:r>
            <a:r>
              <a:rPr sz="1700" spc="45">
                <a:latin typeface="Cambria Math"/>
                <a:cs typeface="Cambria Math"/>
              </a:rPr>
              <a:t>𝐹𝑃32</a:t>
            </a:r>
            <a:r>
              <a:rPr sz="3600" spc="67" baseline="-21990">
                <a:latin typeface="Cambria Math"/>
                <a:cs typeface="Cambria Math"/>
              </a:rPr>
              <a:t>)</a:t>
            </a:r>
            <a:endParaRPr sz="3600" baseline="-21990">
              <a:latin typeface="Cambria Math"/>
              <a:cs typeface="Cambria Math"/>
            </a:endParaRPr>
          </a:p>
          <a:p>
            <a:pPr marL="175895">
              <a:lnSpc>
                <a:spcPts val="1685"/>
              </a:lnSpc>
              <a:tabLst>
                <a:tab pos="2174875" algn="l"/>
                <a:tab pos="2877185" algn="l"/>
              </a:tabLst>
            </a:pPr>
            <a:r>
              <a:rPr sz="1700" spc="5">
                <a:latin typeface="Cambria Math"/>
                <a:cs typeface="Cambria Math"/>
              </a:rPr>
              <a:t>1</a:t>
            </a:r>
            <a:r>
              <a:rPr sz="1700">
                <a:latin typeface="Cambria Math"/>
                <a:cs typeface="Cambria Math"/>
              </a:rPr>
              <a:t>	</a:t>
            </a:r>
            <a:r>
              <a:rPr sz="1700" spc="-5">
                <a:latin typeface="Cambria Math"/>
                <a:cs typeface="Cambria Math"/>
              </a:rPr>
              <a:t>2</a:t>
            </a:r>
            <a:r>
              <a:rPr sz="1700">
                <a:latin typeface="Cambria Math"/>
                <a:cs typeface="Cambria Math"/>
              </a:rPr>
              <a:t>	</a:t>
            </a:r>
            <a:r>
              <a:rPr sz="1700" spc="5">
                <a:latin typeface="Cambria Math"/>
                <a:cs typeface="Cambria Math"/>
              </a:rPr>
              <a:t>1</a:t>
            </a:r>
            <a:endParaRPr sz="1700">
              <a:latin typeface="Cambria Math"/>
              <a:cs typeface="Cambria Math"/>
            </a:endParaRPr>
          </a:p>
        </p:txBody>
      </p:sp>
      <p:grpSp>
        <p:nvGrpSpPr>
          <p:cNvPr id="20" name="object 20"/>
          <p:cNvGrpSpPr/>
          <p:nvPr/>
        </p:nvGrpSpPr>
        <p:grpSpPr>
          <a:xfrm>
            <a:off x="7362825" y="4324286"/>
            <a:ext cx="424180" cy="1833880"/>
            <a:chOff x="7362825" y="4324286"/>
            <a:chExt cx="424180" cy="1833880"/>
          </a:xfrm>
        </p:grpSpPr>
        <p:pic>
          <p:nvPicPr>
            <p:cNvPr id="21" name="object 21"/>
            <p:cNvPicPr/>
            <p:nvPr/>
          </p:nvPicPr>
          <p:blipFill>
            <a:blip r:embed="rId9" cstate="print"/>
            <a:stretch>
              <a:fillRect/>
            </a:stretch>
          </p:blipFill>
          <p:spPr>
            <a:xfrm>
              <a:off x="7362825" y="4324286"/>
              <a:ext cx="423862" cy="1833626"/>
            </a:xfrm>
            <a:prstGeom prst="rect">
              <a:avLst/>
            </a:prstGeom>
          </p:spPr>
        </p:pic>
        <p:sp>
          <p:nvSpPr>
            <p:cNvPr id="22" name="object 22"/>
            <p:cNvSpPr/>
            <p:nvPr/>
          </p:nvSpPr>
          <p:spPr>
            <a:xfrm>
              <a:off x="7415276" y="4376800"/>
              <a:ext cx="304800" cy="1695450"/>
            </a:xfrm>
            <a:custGeom>
              <a:avLst/>
              <a:gdLst/>
              <a:ahLst/>
              <a:cxnLst/>
              <a:rect l="l" t="t" r="r" b="b"/>
              <a:pathLst>
                <a:path w="304800" h="1695450">
                  <a:moveTo>
                    <a:pt x="0" y="0"/>
                  </a:moveTo>
                  <a:lnTo>
                    <a:pt x="59281" y="1984"/>
                  </a:lnTo>
                  <a:lnTo>
                    <a:pt x="107727" y="7397"/>
                  </a:lnTo>
                  <a:lnTo>
                    <a:pt x="140410" y="15430"/>
                  </a:lnTo>
                  <a:lnTo>
                    <a:pt x="152400" y="25273"/>
                  </a:lnTo>
                  <a:lnTo>
                    <a:pt x="152400" y="822325"/>
                  </a:lnTo>
                  <a:lnTo>
                    <a:pt x="164371" y="832187"/>
                  </a:lnTo>
                  <a:lnTo>
                    <a:pt x="197024" y="840263"/>
                  </a:lnTo>
                  <a:lnTo>
                    <a:pt x="245465" y="845720"/>
                  </a:lnTo>
                  <a:lnTo>
                    <a:pt x="304800" y="847725"/>
                  </a:lnTo>
                  <a:lnTo>
                    <a:pt x="245465" y="849709"/>
                  </a:lnTo>
                  <a:lnTo>
                    <a:pt x="197024" y="855122"/>
                  </a:lnTo>
                  <a:lnTo>
                    <a:pt x="164371" y="863155"/>
                  </a:lnTo>
                  <a:lnTo>
                    <a:pt x="152400" y="872998"/>
                  </a:lnTo>
                  <a:lnTo>
                    <a:pt x="152400" y="1669986"/>
                  </a:lnTo>
                  <a:lnTo>
                    <a:pt x="140410" y="1679875"/>
                  </a:lnTo>
                  <a:lnTo>
                    <a:pt x="107727" y="1687949"/>
                  </a:lnTo>
                  <a:lnTo>
                    <a:pt x="59281" y="1693391"/>
                  </a:lnTo>
                  <a:lnTo>
                    <a:pt x="0" y="1695386"/>
                  </a:lnTo>
                </a:path>
              </a:pathLst>
            </a:custGeom>
            <a:ln w="25400">
              <a:solidFill>
                <a:srgbClr val="000000"/>
              </a:solidFill>
            </a:ln>
          </p:spPr>
          <p:txBody>
            <a:bodyPr wrap="square" lIns="0" tIns="0" rIns="0" bIns="0" rtlCol="0"/>
            <a:lstStyle/>
            <a:p>
              <a:endParaRPr/>
            </a:p>
          </p:txBody>
        </p:sp>
      </p:grpSp>
      <p:sp>
        <p:nvSpPr>
          <p:cNvPr id="23" name="object 23"/>
          <p:cNvSpPr txBox="1"/>
          <p:nvPr/>
        </p:nvSpPr>
        <p:spPr>
          <a:xfrm>
            <a:off x="8181975" y="4991100"/>
            <a:ext cx="3133725" cy="457200"/>
          </a:xfrm>
          <a:prstGeom prst="rect">
            <a:avLst/>
          </a:prstGeom>
          <a:solidFill>
            <a:srgbClr val="4F81BC"/>
          </a:solidFill>
          <a:ln w="38100">
            <a:solidFill>
              <a:srgbClr val="0F243E"/>
            </a:solidFill>
          </a:ln>
        </p:spPr>
        <p:txBody>
          <a:bodyPr vert="horz" wrap="square" lIns="0" tIns="31750" rIns="0" bIns="0" rtlCol="0">
            <a:spAutoFit/>
          </a:bodyPr>
          <a:lstStyle/>
          <a:p>
            <a:pPr marL="96520">
              <a:lnSpc>
                <a:spcPct val="100000"/>
              </a:lnSpc>
              <a:spcBef>
                <a:spcPts val="250"/>
              </a:spcBef>
            </a:pPr>
            <a:r>
              <a:rPr sz="2400" spc="55">
                <a:solidFill>
                  <a:srgbClr val="FFFFFF"/>
                </a:solidFill>
                <a:latin typeface="Trebuchet MS"/>
                <a:cs typeface="Trebuchet MS"/>
              </a:rPr>
              <a:t>Double</a:t>
            </a:r>
            <a:r>
              <a:rPr sz="2400" spc="-155">
                <a:solidFill>
                  <a:srgbClr val="FFFFFF"/>
                </a:solidFill>
                <a:latin typeface="Trebuchet MS"/>
                <a:cs typeface="Trebuchet MS"/>
              </a:rPr>
              <a:t> </a:t>
            </a:r>
            <a:r>
              <a:rPr sz="2400" spc="50">
                <a:solidFill>
                  <a:srgbClr val="FFFFFF"/>
                </a:solidFill>
                <a:latin typeface="Trebuchet MS"/>
                <a:cs typeface="Trebuchet MS"/>
              </a:rPr>
              <a:t>Quantization</a:t>
            </a:r>
            <a:endParaRPr sz="2400">
              <a:latin typeface="Trebuchet MS"/>
              <a:cs typeface="Trebuchet MS"/>
            </a:endParaRPr>
          </a:p>
        </p:txBody>
      </p:sp>
      <p:grpSp>
        <p:nvGrpSpPr>
          <p:cNvPr id="24" name="object 24"/>
          <p:cNvGrpSpPr/>
          <p:nvPr/>
        </p:nvGrpSpPr>
        <p:grpSpPr>
          <a:xfrm>
            <a:off x="8820150" y="981075"/>
            <a:ext cx="3171825" cy="1676400"/>
            <a:chOff x="8820150" y="981075"/>
            <a:chExt cx="3171825" cy="1676400"/>
          </a:xfrm>
        </p:grpSpPr>
        <p:sp>
          <p:nvSpPr>
            <p:cNvPr id="25" name="object 25"/>
            <p:cNvSpPr/>
            <p:nvPr/>
          </p:nvSpPr>
          <p:spPr>
            <a:xfrm>
              <a:off x="8839200" y="1000125"/>
              <a:ext cx="3133725" cy="1638300"/>
            </a:xfrm>
            <a:custGeom>
              <a:avLst/>
              <a:gdLst/>
              <a:ahLst/>
              <a:cxnLst/>
              <a:rect l="l" t="t" r="r" b="b"/>
              <a:pathLst>
                <a:path w="3133725" h="1638300">
                  <a:moveTo>
                    <a:pt x="3133725" y="0"/>
                  </a:moveTo>
                  <a:lnTo>
                    <a:pt x="0" y="0"/>
                  </a:lnTo>
                  <a:lnTo>
                    <a:pt x="0" y="1638300"/>
                  </a:lnTo>
                  <a:lnTo>
                    <a:pt x="3133725" y="1638300"/>
                  </a:lnTo>
                  <a:lnTo>
                    <a:pt x="3133725" y="0"/>
                  </a:lnTo>
                  <a:close/>
                </a:path>
              </a:pathLst>
            </a:custGeom>
            <a:solidFill>
              <a:srgbClr val="4F81BC"/>
            </a:solidFill>
          </p:spPr>
          <p:txBody>
            <a:bodyPr wrap="square" lIns="0" tIns="0" rIns="0" bIns="0" rtlCol="0"/>
            <a:lstStyle/>
            <a:p>
              <a:endParaRPr/>
            </a:p>
          </p:txBody>
        </p:sp>
        <p:sp>
          <p:nvSpPr>
            <p:cNvPr id="26" name="object 26"/>
            <p:cNvSpPr/>
            <p:nvPr/>
          </p:nvSpPr>
          <p:spPr>
            <a:xfrm>
              <a:off x="8839200" y="1000125"/>
              <a:ext cx="3133725" cy="1638300"/>
            </a:xfrm>
            <a:custGeom>
              <a:avLst/>
              <a:gdLst/>
              <a:ahLst/>
              <a:cxnLst/>
              <a:rect l="l" t="t" r="r" b="b"/>
              <a:pathLst>
                <a:path w="3133725" h="1638300">
                  <a:moveTo>
                    <a:pt x="0" y="1638300"/>
                  </a:moveTo>
                  <a:lnTo>
                    <a:pt x="3133725" y="1638300"/>
                  </a:lnTo>
                  <a:lnTo>
                    <a:pt x="3133725" y="0"/>
                  </a:lnTo>
                  <a:lnTo>
                    <a:pt x="0" y="0"/>
                  </a:lnTo>
                  <a:lnTo>
                    <a:pt x="0" y="1638300"/>
                  </a:lnTo>
                  <a:close/>
                </a:path>
              </a:pathLst>
            </a:custGeom>
            <a:ln w="38100">
              <a:solidFill>
                <a:srgbClr val="0F243E"/>
              </a:solidFill>
            </a:ln>
          </p:spPr>
          <p:txBody>
            <a:bodyPr wrap="square" lIns="0" tIns="0" rIns="0" bIns="0" rtlCol="0"/>
            <a:lstStyle/>
            <a:p>
              <a:endParaRPr/>
            </a:p>
          </p:txBody>
        </p:sp>
      </p:grpSp>
      <p:sp>
        <p:nvSpPr>
          <p:cNvPr id="27" name="object 27"/>
          <p:cNvSpPr txBox="1"/>
          <p:nvPr/>
        </p:nvSpPr>
        <p:spPr>
          <a:xfrm>
            <a:off x="9082151" y="1021968"/>
            <a:ext cx="2669540" cy="392430"/>
          </a:xfrm>
          <a:prstGeom prst="rect">
            <a:avLst/>
          </a:prstGeom>
        </p:spPr>
        <p:txBody>
          <a:bodyPr vert="horz" wrap="square" lIns="0" tIns="13335" rIns="0" bIns="0" rtlCol="0">
            <a:spAutoFit/>
          </a:bodyPr>
          <a:lstStyle/>
          <a:p>
            <a:pPr marL="25400">
              <a:lnSpc>
                <a:spcPct val="100000"/>
              </a:lnSpc>
              <a:spcBef>
                <a:spcPts val="105"/>
              </a:spcBef>
            </a:pPr>
            <a:r>
              <a:rPr sz="2400" spc="65">
                <a:solidFill>
                  <a:srgbClr val="FFFFFF"/>
                </a:solidFill>
                <a:latin typeface="Cambria Math"/>
                <a:cs typeface="Cambria Math"/>
              </a:rPr>
              <a:t>𝑐</a:t>
            </a:r>
            <a:r>
              <a:rPr sz="2550" spc="97" baseline="31045">
                <a:solidFill>
                  <a:srgbClr val="FFFFFF"/>
                </a:solidFill>
                <a:latin typeface="Cambria Math"/>
                <a:cs typeface="Cambria Math"/>
              </a:rPr>
              <a:t>𝐹𝑃32</a:t>
            </a:r>
            <a:r>
              <a:rPr sz="2550" spc="465" baseline="31045">
                <a:solidFill>
                  <a:srgbClr val="FFFFFF"/>
                </a:solidFill>
                <a:latin typeface="Cambria Math"/>
                <a:cs typeface="Cambria Math"/>
              </a:rPr>
              <a:t> </a:t>
            </a:r>
            <a:r>
              <a:rPr sz="2400" spc="170">
                <a:solidFill>
                  <a:srgbClr val="FFFFFF"/>
                </a:solidFill>
                <a:latin typeface="Trebuchet MS"/>
                <a:cs typeface="Trebuchet MS"/>
              </a:rPr>
              <a:t>is</a:t>
            </a:r>
            <a:r>
              <a:rPr sz="2400" spc="-105">
                <a:solidFill>
                  <a:srgbClr val="FFFFFF"/>
                </a:solidFill>
                <a:latin typeface="Trebuchet MS"/>
                <a:cs typeface="Trebuchet MS"/>
              </a:rPr>
              <a:t> </a:t>
            </a:r>
            <a:r>
              <a:rPr sz="2400" spc="114">
                <a:solidFill>
                  <a:srgbClr val="FFFFFF"/>
                </a:solidFill>
                <a:latin typeface="Trebuchet MS"/>
                <a:cs typeface="Trebuchet MS"/>
              </a:rPr>
              <a:t>an</a:t>
            </a:r>
            <a:r>
              <a:rPr sz="2400" spc="-160">
                <a:solidFill>
                  <a:srgbClr val="FFFFFF"/>
                </a:solidFill>
                <a:latin typeface="Trebuchet MS"/>
                <a:cs typeface="Trebuchet MS"/>
              </a:rPr>
              <a:t> </a:t>
            </a:r>
            <a:r>
              <a:rPr sz="2400">
                <a:solidFill>
                  <a:srgbClr val="FFFFFF"/>
                </a:solidFill>
                <a:latin typeface="Trebuchet MS"/>
                <a:cs typeface="Trebuchet MS"/>
              </a:rPr>
              <a:t>array</a:t>
            </a:r>
            <a:r>
              <a:rPr sz="2400" spc="-150">
                <a:solidFill>
                  <a:srgbClr val="FFFFFF"/>
                </a:solidFill>
                <a:latin typeface="Trebuchet MS"/>
                <a:cs typeface="Trebuchet MS"/>
              </a:rPr>
              <a:t> </a:t>
            </a:r>
            <a:r>
              <a:rPr sz="2400" spc="-25">
                <a:solidFill>
                  <a:srgbClr val="FFFFFF"/>
                </a:solidFill>
                <a:latin typeface="Trebuchet MS"/>
                <a:cs typeface="Trebuchet MS"/>
              </a:rPr>
              <a:t>of</a:t>
            </a:r>
            <a:endParaRPr sz="2400">
              <a:latin typeface="Trebuchet MS"/>
              <a:cs typeface="Trebuchet MS"/>
            </a:endParaRPr>
          </a:p>
        </p:txBody>
      </p:sp>
      <p:sp>
        <p:nvSpPr>
          <p:cNvPr id="29" name="object 29"/>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30" name="object 30"/>
          <p:cNvSpPr txBox="1"/>
          <p:nvPr/>
        </p:nvSpPr>
        <p:spPr>
          <a:xfrm>
            <a:off x="11724005" y="6491263"/>
            <a:ext cx="194310" cy="204470"/>
          </a:xfrm>
          <a:prstGeom prst="rect">
            <a:avLst/>
          </a:prstGeom>
        </p:spPr>
        <p:txBody>
          <a:bodyPr vert="horz" wrap="square" lIns="0" tIns="0" rIns="0" bIns="0" rtlCol="0">
            <a:spAutoFit/>
          </a:bodyPr>
          <a:lstStyle/>
          <a:p>
            <a:pPr marL="12700">
              <a:lnSpc>
                <a:spcPct val="100000"/>
              </a:lnSpc>
            </a:pPr>
            <a:r>
              <a:rPr sz="1200" spc="-25">
                <a:solidFill>
                  <a:srgbClr val="888888"/>
                </a:solidFill>
                <a:latin typeface="Trebuchet MS"/>
                <a:cs typeface="Trebuchet MS"/>
              </a:rPr>
              <a:t>87</a:t>
            </a:r>
            <a:endParaRPr sz="1200">
              <a:latin typeface="Trebuchet MS"/>
              <a:cs typeface="Trebuchet MS"/>
            </a:endParaRPr>
          </a:p>
        </p:txBody>
      </p:sp>
      <p:sp>
        <p:nvSpPr>
          <p:cNvPr id="28" name="object 28"/>
          <p:cNvSpPr txBox="1"/>
          <p:nvPr/>
        </p:nvSpPr>
        <p:spPr>
          <a:xfrm>
            <a:off x="9096120" y="1176591"/>
            <a:ext cx="2642870" cy="1334770"/>
          </a:xfrm>
          <a:prstGeom prst="rect">
            <a:avLst/>
          </a:prstGeom>
        </p:spPr>
        <p:txBody>
          <a:bodyPr vert="horz" wrap="square" lIns="0" tIns="15875" rIns="0" bIns="0" rtlCol="0">
            <a:spAutoFit/>
          </a:bodyPr>
          <a:lstStyle/>
          <a:p>
            <a:pPr marL="136525">
              <a:lnSpc>
                <a:spcPts val="1830"/>
              </a:lnSpc>
              <a:spcBef>
                <a:spcPts val="125"/>
              </a:spcBef>
            </a:pPr>
            <a:r>
              <a:rPr sz="1700" spc="5">
                <a:solidFill>
                  <a:srgbClr val="FFFFFF"/>
                </a:solidFill>
                <a:latin typeface="Cambria Math"/>
                <a:cs typeface="Cambria Math"/>
              </a:rPr>
              <a:t>1</a:t>
            </a:r>
            <a:endParaRPr sz="1700">
              <a:latin typeface="Cambria Math"/>
              <a:cs typeface="Cambria Math"/>
            </a:endParaRPr>
          </a:p>
          <a:p>
            <a:pPr marL="119380">
              <a:lnSpc>
                <a:spcPts val="2670"/>
              </a:lnSpc>
            </a:pPr>
            <a:r>
              <a:rPr sz="2400">
                <a:solidFill>
                  <a:srgbClr val="FFFFFF"/>
                </a:solidFill>
                <a:latin typeface="Trebuchet MS"/>
                <a:cs typeface="Trebuchet MS"/>
              </a:rPr>
              <a:t>all</a:t>
            </a:r>
            <a:r>
              <a:rPr sz="2400" spc="-25">
                <a:solidFill>
                  <a:srgbClr val="FFFFFF"/>
                </a:solidFill>
                <a:latin typeface="Trebuchet MS"/>
                <a:cs typeface="Trebuchet MS"/>
              </a:rPr>
              <a:t> </a:t>
            </a:r>
            <a:r>
              <a:rPr sz="2400">
                <a:solidFill>
                  <a:srgbClr val="FFFFFF"/>
                </a:solidFill>
                <a:latin typeface="Trebuchet MS"/>
                <a:cs typeface="Trebuchet MS"/>
              </a:rPr>
              <a:t>the</a:t>
            </a:r>
            <a:r>
              <a:rPr sz="2400" spc="-125">
                <a:solidFill>
                  <a:srgbClr val="FFFFFF"/>
                </a:solidFill>
                <a:latin typeface="Trebuchet MS"/>
                <a:cs typeface="Trebuchet MS"/>
              </a:rPr>
              <a:t> </a:t>
            </a:r>
            <a:r>
              <a:rPr sz="2400" spc="95">
                <a:solidFill>
                  <a:srgbClr val="FFFFFF"/>
                </a:solidFill>
                <a:latin typeface="Trebuchet MS"/>
                <a:cs typeface="Trebuchet MS"/>
              </a:rPr>
              <a:t>constants</a:t>
            </a:r>
            <a:endParaRPr sz="2400">
              <a:latin typeface="Trebuchet MS"/>
              <a:cs typeface="Trebuchet MS"/>
            </a:endParaRPr>
          </a:p>
          <a:p>
            <a:pPr marR="5080">
              <a:lnSpc>
                <a:spcPts val="2850"/>
              </a:lnSpc>
              <a:spcBef>
                <a:spcPts val="170"/>
              </a:spcBef>
            </a:pPr>
            <a:r>
              <a:rPr sz="2400">
                <a:solidFill>
                  <a:srgbClr val="FFFFFF"/>
                </a:solidFill>
                <a:latin typeface="Trebuchet MS"/>
                <a:cs typeface="Trebuchet MS"/>
              </a:rPr>
              <a:t>from</a:t>
            </a:r>
            <a:r>
              <a:rPr sz="2400" spc="-65">
                <a:solidFill>
                  <a:srgbClr val="FFFFFF"/>
                </a:solidFill>
                <a:latin typeface="Trebuchet MS"/>
                <a:cs typeface="Trebuchet MS"/>
              </a:rPr>
              <a:t> </a:t>
            </a:r>
            <a:r>
              <a:rPr sz="2400" spc="65">
                <a:solidFill>
                  <a:srgbClr val="FFFFFF"/>
                </a:solidFill>
                <a:latin typeface="Trebuchet MS"/>
                <a:cs typeface="Trebuchet MS"/>
              </a:rPr>
              <a:t>each</a:t>
            </a:r>
            <a:r>
              <a:rPr sz="2400" spc="-105">
                <a:solidFill>
                  <a:srgbClr val="FFFFFF"/>
                </a:solidFill>
                <a:latin typeface="Trebuchet MS"/>
                <a:cs typeface="Trebuchet MS"/>
              </a:rPr>
              <a:t> </a:t>
            </a:r>
            <a:r>
              <a:rPr sz="2400" spc="65">
                <a:solidFill>
                  <a:srgbClr val="FFFFFF"/>
                </a:solidFill>
                <a:latin typeface="Trebuchet MS"/>
                <a:cs typeface="Trebuchet MS"/>
              </a:rPr>
              <a:t>block</a:t>
            </a:r>
            <a:r>
              <a:rPr sz="2400" spc="-90">
                <a:solidFill>
                  <a:srgbClr val="FFFFFF"/>
                </a:solidFill>
                <a:latin typeface="Trebuchet MS"/>
                <a:cs typeface="Trebuchet MS"/>
              </a:rPr>
              <a:t> </a:t>
            </a:r>
            <a:r>
              <a:rPr sz="2400" spc="-25">
                <a:solidFill>
                  <a:srgbClr val="FFFFFF"/>
                </a:solidFill>
                <a:latin typeface="Trebuchet MS"/>
                <a:cs typeface="Trebuchet MS"/>
              </a:rPr>
              <a:t>of </a:t>
            </a:r>
            <a:r>
              <a:rPr sz="2400">
                <a:solidFill>
                  <a:srgbClr val="FFFFFF"/>
                </a:solidFill>
                <a:latin typeface="Trebuchet MS"/>
                <a:cs typeface="Trebuchet MS"/>
              </a:rPr>
              <a:t>the</a:t>
            </a:r>
            <a:r>
              <a:rPr sz="2400" spc="-75">
                <a:solidFill>
                  <a:srgbClr val="FFFFFF"/>
                </a:solidFill>
                <a:latin typeface="Trebuchet MS"/>
                <a:cs typeface="Trebuchet MS"/>
              </a:rPr>
              <a:t> </a:t>
            </a:r>
            <a:r>
              <a:rPr sz="2400" spc="70">
                <a:solidFill>
                  <a:srgbClr val="FFFFFF"/>
                </a:solidFill>
                <a:latin typeface="Trebuchet MS"/>
                <a:cs typeface="Trebuchet MS"/>
              </a:rPr>
              <a:t>Weight</a:t>
            </a:r>
            <a:r>
              <a:rPr sz="2400" spc="-114">
                <a:solidFill>
                  <a:srgbClr val="FFFFFF"/>
                </a:solidFill>
                <a:latin typeface="Trebuchet MS"/>
                <a:cs typeface="Trebuchet MS"/>
              </a:rPr>
              <a:t> </a:t>
            </a:r>
            <a:r>
              <a:rPr sz="2400" spc="-35">
                <a:solidFill>
                  <a:srgbClr val="FFFFFF"/>
                </a:solidFill>
                <a:latin typeface="Trebuchet MS"/>
                <a:cs typeface="Trebuchet MS"/>
              </a:rPr>
              <a:t>Tensor.</a:t>
            </a:r>
            <a:endParaRPr sz="2400">
              <a:latin typeface="Trebuchet MS"/>
              <a:cs typeface="Trebuchet M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65"/>
              <a:t> </a:t>
            </a:r>
            <a:r>
              <a:rPr spc="215"/>
              <a:t>2</a:t>
            </a:r>
            <a:r>
              <a:rPr spc="-200"/>
              <a:t> </a:t>
            </a:r>
            <a:r>
              <a:rPr spc="-390"/>
              <a:t>:</a:t>
            </a:r>
            <a:r>
              <a:rPr spc="-185"/>
              <a:t> </a:t>
            </a:r>
            <a:r>
              <a:rPr spc="80">
                <a:solidFill>
                  <a:srgbClr val="C0504D"/>
                </a:solidFill>
              </a:rPr>
              <a:t>Double</a:t>
            </a:r>
            <a:r>
              <a:rPr spc="-225">
                <a:solidFill>
                  <a:srgbClr val="C0504D"/>
                </a:solidFill>
              </a:rPr>
              <a:t> </a:t>
            </a:r>
            <a:r>
              <a:rPr spc="70">
                <a:solidFill>
                  <a:srgbClr val="C0504D"/>
                </a:solidFill>
              </a:rPr>
              <a:t>Quantization</a:t>
            </a:r>
          </a:p>
        </p:txBody>
      </p:sp>
      <p:sp>
        <p:nvSpPr>
          <p:cNvPr id="6" name="object 6"/>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88265">
              <a:lnSpc>
                <a:spcPct val="100000"/>
              </a:lnSpc>
            </a:pPr>
            <a:r>
              <a:rPr spc="65"/>
              <a:t>89</a:t>
            </a:r>
          </a:p>
        </p:txBody>
      </p:sp>
      <p:sp>
        <p:nvSpPr>
          <p:cNvPr id="4" name="object 4"/>
          <p:cNvSpPr txBox="1"/>
          <p:nvPr/>
        </p:nvSpPr>
        <p:spPr>
          <a:xfrm>
            <a:off x="4280534" y="1038161"/>
            <a:ext cx="3638550" cy="561975"/>
          </a:xfrm>
          <a:prstGeom prst="rect">
            <a:avLst/>
          </a:prstGeom>
        </p:spPr>
        <p:txBody>
          <a:bodyPr vert="horz" wrap="square" lIns="0" tIns="12700" rIns="0" bIns="0" rtlCol="0">
            <a:spAutoFit/>
          </a:bodyPr>
          <a:lstStyle/>
          <a:p>
            <a:pPr marL="50800">
              <a:lnSpc>
                <a:spcPts val="2525"/>
              </a:lnSpc>
              <a:spcBef>
                <a:spcPts val="100"/>
              </a:spcBef>
            </a:pPr>
            <a:r>
              <a:rPr sz="3600" spc="135" baseline="-21990">
                <a:latin typeface="Cambria Math"/>
                <a:cs typeface="Cambria Math"/>
              </a:rPr>
              <a:t>𝑐</a:t>
            </a:r>
            <a:r>
              <a:rPr sz="1700" spc="90">
                <a:latin typeface="Cambria Math"/>
                <a:cs typeface="Cambria Math"/>
              </a:rPr>
              <a:t>𝐼𝑛𝑡8</a:t>
            </a:r>
            <a:r>
              <a:rPr sz="1700" spc="395">
                <a:latin typeface="Cambria Math"/>
                <a:cs typeface="Cambria Math"/>
              </a:rPr>
              <a:t> </a:t>
            </a:r>
            <a:r>
              <a:rPr sz="3600" baseline="-21990">
                <a:latin typeface="Cambria Math"/>
                <a:cs typeface="Cambria Math"/>
              </a:rPr>
              <a:t>=</a:t>
            </a:r>
            <a:r>
              <a:rPr sz="3600" spc="209" baseline="-21990">
                <a:latin typeface="Cambria Math"/>
                <a:cs typeface="Cambria Math"/>
              </a:rPr>
              <a:t> </a:t>
            </a:r>
            <a:r>
              <a:rPr sz="3600" spc="67" baseline="-21990">
                <a:latin typeface="Cambria Math"/>
                <a:cs typeface="Cambria Math"/>
              </a:rPr>
              <a:t>𝑟𝑜𝑢𝑛𝑑(𝑐</a:t>
            </a:r>
            <a:r>
              <a:rPr sz="1700" spc="45">
                <a:latin typeface="Cambria Math"/>
                <a:cs typeface="Cambria Math"/>
              </a:rPr>
              <a:t>𝐹𝑃32</a:t>
            </a:r>
            <a:r>
              <a:rPr sz="3600" spc="67" baseline="-21990">
                <a:latin typeface="Cambria Math"/>
                <a:cs typeface="Cambria Math"/>
              </a:rPr>
              <a:t>𝑐</a:t>
            </a:r>
            <a:r>
              <a:rPr sz="1700" spc="45">
                <a:latin typeface="Cambria Math"/>
                <a:cs typeface="Cambria Math"/>
              </a:rPr>
              <a:t>𝐹𝑃32</a:t>
            </a:r>
            <a:r>
              <a:rPr sz="3600" spc="67" baseline="-21990">
                <a:latin typeface="Cambria Math"/>
                <a:cs typeface="Cambria Math"/>
              </a:rPr>
              <a:t>)</a:t>
            </a:r>
            <a:endParaRPr sz="3600" baseline="-21990">
              <a:latin typeface="Cambria Math"/>
              <a:cs typeface="Cambria Math"/>
            </a:endParaRPr>
          </a:p>
          <a:p>
            <a:pPr marL="175260">
              <a:lnSpc>
                <a:spcPts val="1685"/>
              </a:lnSpc>
              <a:tabLst>
                <a:tab pos="2174875" algn="l"/>
                <a:tab pos="2877185" algn="l"/>
              </a:tabLst>
            </a:pPr>
            <a:r>
              <a:rPr sz="1700" spc="5">
                <a:latin typeface="Cambria Math"/>
                <a:cs typeface="Cambria Math"/>
              </a:rPr>
              <a:t>1</a:t>
            </a:r>
            <a:r>
              <a:rPr sz="1700">
                <a:latin typeface="Cambria Math"/>
                <a:cs typeface="Cambria Math"/>
              </a:rPr>
              <a:t>	</a:t>
            </a:r>
            <a:r>
              <a:rPr sz="1700" spc="-5">
                <a:latin typeface="Cambria Math"/>
                <a:cs typeface="Cambria Math"/>
              </a:rPr>
              <a:t>2</a:t>
            </a:r>
            <a:r>
              <a:rPr sz="1700">
                <a:latin typeface="Cambria Math"/>
                <a:cs typeface="Cambria Math"/>
              </a:rPr>
              <a:t>	</a:t>
            </a:r>
            <a:r>
              <a:rPr sz="1700" spc="5">
                <a:latin typeface="Cambria Math"/>
                <a:cs typeface="Cambria Math"/>
              </a:rPr>
              <a:t>1</a:t>
            </a:r>
            <a:endParaRPr sz="1700">
              <a:latin typeface="Cambria Math"/>
              <a:cs typeface="Cambria Math"/>
            </a:endParaRPr>
          </a:p>
        </p:txBody>
      </p:sp>
      <p:sp>
        <p:nvSpPr>
          <p:cNvPr id="5" name="object 5"/>
          <p:cNvSpPr txBox="1"/>
          <p:nvPr/>
        </p:nvSpPr>
        <p:spPr>
          <a:xfrm>
            <a:off x="1355089" y="2780010"/>
            <a:ext cx="9488170" cy="1056640"/>
          </a:xfrm>
          <a:prstGeom prst="rect">
            <a:avLst/>
          </a:prstGeom>
        </p:spPr>
        <p:txBody>
          <a:bodyPr vert="horz" wrap="square" lIns="0" tIns="108585" rIns="0" bIns="0" rtlCol="0">
            <a:spAutoFit/>
          </a:bodyPr>
          <a:lstStyle/>
          <a:p>
            <a:pPr algn="ctr">
              <a:lnSpc>
                <a:spcPct val="100000"/>
              </a:lnSpc>
              <a:spcBef>
                <a:spcPts val="855"/>
              </a:spcBef>
            </a:pPr>
            <a:r>
              <a:rPr sz="2750" spc="-25">
                <a:solidFill>
                  <a:srgbClr val="464646"/>
                </a:solidFill>
                <a:latin typeface="Trebuchet MS"/>
                <a:cs typeface="Trebuchet MS"/>
              </a:rPr>
              <a:t>Let’s</a:t>
            </a:r>
            <a:r>
              <a:rPr sz="2750" spc="-140">
                <a:solidFill>
                  <a:srgbClr val="464646"/>
                </a:solidFill>
                <a:latin typeface="Trebuchet MS"/>
                <a:cs typeface="Trebuchet MS"/>
              </a:rPr>
              <a:t> </a:t>
            </a:r>
            <a:r>
              <a:rPr sz="2750" spc="100">
                <a:solidFill>
                  <a:srgbClr val="464646"/>
                </a:solidFill>
                <a:latin typeface="Trebuchet MS"/>
                <a:cs typeface="Trebuchet MS"/>
              </a:rPr>
              <a:t>see</a:t>
            </a:r>
            <a:r>
              <a:rPr sz="2750" spc="-120">
                <a:solidFill>
                  <a:srgbClr val="464646"/>
                </a:solidFill>
                <a:latin typeface="Trebuchet MS"/>
                <a:cs typeface="Trebuchet MS"/>
              </a:rPr>
              <a:t> </a:t>
            </a:r>
            <a:r>
              <a:rPr sz="2750">
                <a:solidFill>
                  <a:srgbClr val="464646"/>
                </a:solidFill>
                <a:latin typeface="Trebuchet MS"/>
                <a:cs typeface="Trebuchet MS"/>
              </a:rPr>
              <a:t>the</a:t>
            </a:r>
            <a:r>
              <a:rPr sz="2750" spc="-40">
                <a:solidFill>
                  <a:srgbClr val="464646"/>
                </a:solidFill>
                <a:latin typeface="Trebuchet MS"/>
                <a:cs typeface="Trebuchet MS"/>
              </a:rPr>
              <a:t> </a:t>
            </a:r>
            <a:r>
              <a:rPr sz="2750">
                <a:solidFill>
                  <a:srgbClr val="464646"/>
                </a:solidFill>
                <a:latin typeface="Trebuchet MS"/>
                <a:cs typeface="Trebuchet MS"/>
              </a:rPr>
              <a:t>difference</a:t>
            </a:r>
            <a:r>
              <a:rPr sz="2750" spc="-40">
                <a:solidFill>
                  <a:srgbClr val="464646"/>
                </a:solidFill>
                <a:latin typeface="Trebuchet MS"/>
                <a:cs typeface="Trebuchet MS"/>
              </a:rPr>
              <a:t> </a:t>
            </a:r>
            <a:r>
              <a:rPr sz="2750" spc="110">
                <a:solidFill>
                  <a:srgbClr val="464646"/>
                </a:solidFill>
                <a:latin typeface="Trebuchet MS"/>
                <a:cs typeface="Trebuchet MS"/>
              </a:rPr>
              <a:t>in</a:t>
            </a:r>
            <a:r>
              <a:rPr sz="2750" spc="-70">
                <a:solidFill>
                  <a:srgbClr val="464646"/>
                </a:solidFill>
                <a:latin typeface="Trebuchet MS"/>
                <a:cs typeface="Trebuchet MS"/>
              </a:rPr>
              <a:t> </a:t>
            </a:r>
            <a:r>
              <a:rPr sz="2750" spc="110">
                <a:solidFill>
                  <a:srgbClr val="464646"/>
                </a:solidFill>
                <a:latin typeface="Trebuchet MS"/>
                <a:cs typeface="Trebuchet MS"/>
              </a:rPr>
              <a:t>memory</a:t>
            </a:r>
            <a:r>
              <a:rPr sz="2750" spc="-85">
                <a:solidFill>
                  <a:srgbClr val="464646"/>
                </a:solidFill>
                <a:latin typeface="Trebuchet MS"/>
                <a:cs typeface="Trebuchet MS"/>
              </a:rPr>
              <a:t> </a:t>
            </a:r>
            <a:r>
              <a:rPr sz="2750" spc="165">
                <a:solidFill>
                  <a:srgbClr val="464646"/>
                </a:solidFill>
                <a:latin typeface="Trebuchet MS"/>
                <a:cs typeface="Trebuchet MS"/>
              </a:rPr>
              <a:t>usage</a:t>
            </a:r>
            <a:r>
              <a:rPr sz="2750" spc="-40">
                <a:solidFill>
                  <a:srgbClr val="464646"/>
                </a:solidFill>
                <a:latin typeface="Trebuchet MS"/>
                <a:cs typeface="Trebuchet MS"/>
              </a:rPr>
              <a:t> </a:t>
            </a:r>
            <a:r>
              <a:rPr sz="2750">
                <a:solidFill>
                  <a:srgbClr val="464646"/>
                </a:solidFill>
                <a:latin typeface="Trebuchet MS"/>
                <a:cs typeface="Trebuchet MS"/>
              </a:rPr>
              <a:t>before</a:t>
            </a:r>
            <a:r>
              <a:rPr sz="2750" spc="-125">
                <a:solidFill>
                  <a:srgbClr val="464646"/>
                </a:solidFill>
                <a:latin typeface="Trebuchet MS"/>
                <a:cs typeface="Trebuchet MS"/>
              </a:rPr>
              <a:t> </a:t>
            </a:r>
            <a:r>
              <a:rPr sz="2750" spc="145">
                <a:solidFill>
                  <a:srgbClr val="464646"/>
                </a:solidFill>
                <a:latin typeface="Trebuchet MS"/>
                <a:cs typeface="Trebuchet MS"/>
              </a:rPr>
              <a:t>and</a:t>
            </a:r>
            <a:r>
              <a:rPr sz="2750" spc="-35">
                <a:solidFill>
                  <a:srgbClr val="464646"/>
                </a:solidFill>
                <a:latin typeface="Trebuchet MS"/>
                <a:cs typeface="Trebuchet MS"/>
              </a:rPr>
              <a:t> </a:t>
            </a:r>
            <a:r>
              <a:rPr sz="2750" spc="-10">
                <a:solidFill>
                  <a:srgbClr val="464646"/>
                </a:solidFill>
                <a:latin typeface="Trebuchet MS"/>
                <a:cs typeface="Trebuchet MS"/>
              </a:rPr>
              <a:t>after</a:t>
            </a:r>
            <a:endParaRPr sz="2750">
              <a:latin typeface="Trebuchet MS"/>
              <a:cs typeface="Trebuchet MS"/>
            </a:endParaRPr>
          </a:p>
          <a:p>
            <a:pPr marL="3175" algn="ctr">
              <a:lnSpc>
                <a:spcPct val="100000"/>
              </a:lnSpc>
              <a:spcBef>
                <a:spcPts val="755"/>
              </a:spcBef>
            </a:pPr>
            <a:r>
              <a:rPr sz="2750" spc="85">
                <a:solidFill>
                  <a:srgbClr val="4F81BC"/>
                </a:solidFill>
                <a:latin typeface="Trebuchet MS"/>
                <a:cs typeface="Trebuchet MS"/>
              </a:rPr>
              <a:t>Double</a:t>
            </a:r>
            <a:r>
              <a:rPr sz="2750" spc="-95">
                <a:solidFill>
                  <a:srgbClr val="4F81BC"/>
                </a:solidFill>
                <a:latin typeface="Trebuchet MS"/>
                <a:cs typeface="Trebuchet MS"/>
              </a:rPr>
              <a:t> </a:t>
            </a:r>
            <a:r>
              <a:rPr sz="2750" spc="35">
                <a:solidFill>
                  <a:srgbClr val="4F81BC"/>
                </a:solidFill>
                <a:latin typeface="Trebuchet MS"/>
                <a:cs typeface="Trebuchet MS"/>
              </a:rPr>
              <a:t>Quantization</a:t>
            </a:r>
            <a:r>
              <a:rPr sz="2750" spc="35">
                <a:solidFill>
                  <a:srgbClr val="464646"/>
                </a:solidFill>
                <a:latin typeface="Trebuchet MS"/>
                <a:cs typeface="Trebuchet MS"/>
              </a:rPr>
              <a:t>.</a:t>
            </a:r>
            <a:endParaRPr sz="275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p:nvPr/>
        </p:nvSpPr>
        <p:spPr>
          <a:xfrm>
            <a:off x="11752580" y="6478587"/>
            <a:ext cx="175895" cy="208915"/>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Trebuchet MS"/>
                <a:cs typeface="Trebuchet MS"/>
              </a:rPr>
              <a:t>15</a:t>
            </a:r>
            <a:endParaRPr sz="1200">
              <a:latin typeface="Trebuchet MS"/>
              <a:cs typeface="Trebuchet MS"/>
            </a:endParaRPr>
          </a:p>
        </p:txBody>
      </p:sp>
      <p:sp>
        <p:nvSpPr>
          <p:cNvPr id="5" name="object 5"/>
          <p:cNvSpPr txBox="1"/>
          <p:nvPr/>
        </p:nvSpPr>
        <p:spPr>
          <a:xfrm>
            <a:off x="471439" y="1714060"/>
            <a:ext cx="10907395" cy="1922145"/>
          </a:xfrm>
          <a:prstGeom prst="rect">
            <a:avLst/>
          </a:prstGeom>
        </p:spPr>
        <p:txBody>
          <a:bodyPr vert="horz" wrap="square" lIns="0" tIns="15875" rIns="0" bIns="0" rtlCol="0">
            <a:spAutoFit/>
          </a:bodyPr>
          <a:lstStyle/>
          <a:p>
            <a:pPr marL="12700">
              <a:lnSpc>
                <a:spcPct val="100000"/>
              </a:lnSpc>
              <a:spcBef>
                <a:spcPts val="125"/>
              </a:spcBef>
            </a:pPr>
            <a:r>
              <a:rPr sz="2750" spc="55">
                <a:solidFill>
                  <a:srgbClr val="464646"/>
                </a:solidFill>
                <a:latin typeface="Trebuchet MS"/>
                <a:cs typeface="Trebuchet MS"/>
              </a:rPr>
              <a:t>Fine-</a:t>
            </a:r>
            <a:r>
              <a:rPr sz="2750" spc="150">
                <a:solidFill>
                  <a:srgbClr val="464646"/>
                </a:solidFill>
                <a:latin typeface="Trebuchet MS"/>
                <a:cs typeface="Trebuchet MS"/>
              </a:rPr>
              <a:t>tuning</a:t>
            </a:r>
            <a:r>
              <a:rPr sz="2750" spc="-80">
                <a:solidFill>
                  <a:srgbClr val="464646"/>
                </a:solidFill>
                <a:latin typeface="Trebuchet MS"/>
                <a:cs typeface="Trebuchet MS"/>
              </a:rPr>
              <a:t> </a:t>
            </a:r>
            <a:r>
              <a:rPr sz="2750">
                <a:solidFill>
                  <a:srgbClr val="464646"/>
                </a:solidFill>
                <a:latin typeface="Trebuchet MS"/>
                <a:cs typeface="Trebuchet MS"/>
              </a:rPr>
              <a:t>very</a:t>
            </a:r>
            <a:r>
              <a:rPr sz="2750" spc="-50">
                <a:solidFill>
                  <a:srgbClr val="464646"/>
                </a:solidFill>
                <a:latin typeface="Trebuchet MS"/>
                <a:cs typeface="Trebuchet MS"/>
              </a:rPr>
              <a:t> </a:t>
            </a:r>
            <a:r>
              <a:rPr sz="2750">
                <a:solidFill>
                  <a:srgbClr val="464646"/>
                </a:solidFill>
                <a:latin typeface="Trebuchet MS"/>
                <a:cs typeface="Trebuchet MS"/>
              </a:rPr>
              <a:t>often</a:t>
            </a:r>
            <a:r>
              <a:rPr sz="2750" spc="-40">
                <a:solidFill>
                  <a:srgbClr val="464646"/>
                </a:solidFill>
                <a:latin typeface="Trebuchet MS"/>
                <a:cs typeface="Trebuchet MS"/>
              </a:rPr>
              <a:t> </a:t>
            </a:r>
            <a:r>
              <a:rPr sz="2750" spc="180">
                <a:solidFill>
                  <a:srgbClr val="464646"/>
                </a:solidFill>
                <a:latin typeface="Trebuchet MS"/>
                <a:cs typeface="Trebuchet MS"/>
              </a:rPr>
              <a:t>means</a:t>
            </a:r>
            <a:r>
              <a:rPr sz="2750" spc="-15">
                <a:solidFill>
                  <a:srgbClr val="464646"/>
                </a:solidFill>
                <a:latin typeface="Trebuchet MS"/>
                <a:cs typeface="Trebuchet MS"/>
              </a:rPr>
              <a:t> </a:t>
            </a:r>
            <a:r>
              <a:rPr sz="2750" spc="110">
                <a:solidFill>
                  <a:srgbClr val="4F81BC"/>
                </a:solidFill>
                <a:latin typeface="Trebuchet MS"/>
                <a:cs typeface="Trebuchet MS"/>
              </a:rPr>
              <a:t>instruction</a:t>
            </a:r>
            <a:r>
              <a:rPr sz="2750" spc="-40">
                <a:solidFill>
                  <a:srgbClr val="4F81BC"/>
                </a:solidFill>
                <a:latin typeface="Trebuchet MS"/>
                <a:cs typeface="Trebuchet MS"/>
              </a:rPr>
              <a:t> </a:t>
            </a:r>
            <a:r>
              <a:rPr sz="2750">
                <a:solidFill>
                  <a:srgbClr val="4F81BC"/>
                </a:solidFill>
                <a:latin typeface="Trebuchet MS"/>
                <a:cs typeface="Trebuchet MS"/>
              </a:rPr>
              <a:t>fine-</a:t>
            </a:r>
            <a:r>
              <a:rPr sz="2750" spc="50">
                <a:solidFill>
                  <a:srgbClr val="4F81BC"/>
                </a:solidFill>
                <a:latin typeface="Trebuchet MS"/>
                <a:cs typeface="Trebuchet MS"/>
              </a:rPr>
              <a:t>tuning</a:t>
            </a:r>
            <a:r>
              <a:rPr sz="2750" spc="50">
                <a:solidFill>
                  <a:srgbClr val="464646"/>
                </a:solidFill>
                <a:latin typeface="Trebuchet MS"/>
                <a:cs typeface="Trebuchet MS"/>
              </a:rPr>
              <a:t>.</a:t>
            </a:r>
            <a:endParaRPr sz="2750">
              <a:latin typeface="Trebuchet MS"/>
              <a:cs typeface="Trebuchet MS"/>
            </a:endParaRPr>
          </a:p>
          <a:p>
            <a:pPr>
              <a:lnSpc>
                <a:spcPct val="100000"/>
              </a:lnSpc>
              <a:spcBef>
                <a:spcPts val="1645"/>
              </a:spcBef>
            </a:pPr>
            <a:endParaRPr sz="2750">
              <a:latin typeface="Trebuchet MS"/>
              <a:cs typeface="Trebuchet MS"/>
            </a:endParaRPr>
          </a:p>
          <a:p>
            <a:pPr marL="12700" marR="5080">
              <a:lnSpc>
                <a:spcPct val="102400"/>
              </a:lnSpc>
              <a:spcBef>
                <a:spcPts val="5"/>
              </a:spcBef>
            </a:pPr>
            <a:r>
              <a:rPr sz="2750" spc="105">
                <a:solidFill>
                  <a:srgbClr val="464646"/>
                </a:solidFill>
                <a:latin typeface="Trebuchet MS"/>
                <a:cs typeface="Trebuchet MS"/>
              </a:rPr>
              <a:t>An</a:t>
            </a:r>
            <a:r>
              <a:rPr sz="2750" spc="-45">
                <a:solidFill>
                  <a:srgbClr val="464646"/>
                </a:solidFill>
                <a:latin typeface="Trebuchet MS"/>
                <a:cs typeface="Trebuchet MS"/>
              </a:rPr>
              <a:t> </a:t>
            </a:r>
            <a:r>
              <a:rPr sz="2750" spc="110">
                <a:solidFill>
                  <a:srgbClr val="C0504D"/>
                </a:solidFill>
                <a:latin typeface="Trebuchet MS"/>
                <a:cs typeface="Trebuchet MS"/>
              </a:rPr>
              <a:t>instruction</a:t>
            </a:r>
            <a:r>
              <a:rPr sz="2750" spc="-60">
                <a:solidFill>
                  <a:srgbClr val="C0504D"/>
                </a:solidFill>
                <a:latin typeface="Trebuchet MS"/>
                <a:cs typeface="Trebuchet MS"/>
              </a:rPr>
              <a:t> </a:t>
            </a:r>
            <a:r>
              <a:rPr sz="2750">
                <a:solidFill>
                  <a:srgbClr val="C0504D"/>
                </a:solidFill>
                <a:latin typeface="Trebuchet MS"/>
                <a:cs typeface="Trebuchet MS"/>
              </a:rPr>
              <a:t>dataset</a:t>
            </a:r>
            <a:r>
              <a:rPr sz="2750">
                <a:solidFill>
                  <a:srgbClr val="464646"/>
                </a:solidFill>
                <a:latin typeface="Trebuchet MS"/>
                <a:cs typeface="Trebuchet MS"/>
              </a:rPr>
              <a:t>,</a:t>
            </a:r>
            <a:r>
              <a:rPr sz="2750" spc="-50">
                <a:solidFill>
                  <a:srgbClr val="464646"/>
                </a:solidFill>
                <a:latin typeface="Trebuchet MS"/>
                <a:cs typeface="Trebuchet MS"/>
              </a:rPr>
              <a:t> </a:t>
            </a:r>
            <a:r>
              <a:rPr sz="2750" spc="145">
                <a:solidFill>
                  <a:srgbClr val="464646"/>
                </a:solidFill>
                <a:latin typeface="Trebuchet MS"/>
                <a:cs typeface="Trebuchet MS"/>
              </a:rPr>
              <a:t>comprising</a:t>
            </a:r>
            <a:r>
              <a:rPr sz="2750" spc="-20">
                <a:solidFill>
                  <a:srgbClr val="464646"/>
                </a:solidFill>
                <a:latin typeface="Trebuchet MS"/>
                <a:cs typeface="Trebuchet MS"/>
              </a:rPr>
              <a:t> </a:t>
            </a:r>
            <a:r>
              <a:rPr sz="2750" spc="125">
                <a:solidFill>
                  <a:srgbClr val="464646"/>
                </a:solidFill>
                <a:latin typeface="Trebuchet MS"/>
                <a:cs typeface="Trebuchet MS"/>
              </a:rPr>
              <a:t>pairs</a:t>
            </a:r>
            <a:r>
              <a:rPr sz="2750" spc="-130">
                <a:solidFill>
                  <a:srgbClr val="464646"/>
                </a:solidFill>
                <a:latin typeface="Trebuchet MS"/>
                <a:cs typeface="Trebuchet MS"/>
              </a:rPr>
              <a:t> </a:t>
            </a:r>
            <a:r>
              <a:rPr sz="2750">
                <a:solidFill>
                  <a:srgbClr val="464646"/>
                </a:solidFill>
                <a:latin typeface="Trebuchet MS"/>
                <a:cs typeface="Trebuchet MS"/>
              </a:rPr>
              <a:t>of</a:t>
            </a:r>
            <a:r>
              <a:rPr sz="2750" spc="-50">
                <a:solidFill>
                  <a:srgbClr val="464646"/>
                </a:solidFill>
                <a:latin typeface="Trebuchet MS"/>
                <a:cs typeface="Trebuchet MS"/>
              </a:rPr>
              <a:t> </a:t>
            </a:r>
            <a:r>
              <a:rPr sz="2750" spc="90">
                <a:solidFill>
                  <a:srgbClr val="4F81BC"/>
                </a:solidFill>
                <a:latin typeface="Trebuchet MS"/>
                <a:cs typeface="Trebuchet MS"/>
              </a:rPr>
              <a:t>instructions</a:t>
            </a:r>
            <a:r>
              <a:rPr sz="2750" spc="90">
                <a:solidFill>
                  <a:srgbClr val="464646"/>
                </a:solidFill>
                <a:latin typeface="Trebuchet MS"/>
                <a:cs typeface="Trebuchet MS"/>
              </a:rPr>
              <a:t>,</a:t>
            </a:r>
            <a:r>
              <a:rPr sz="2750" spc="-70">
                <a:solidFill>
                  <a:srgbClr val="464646"/>
                </a:solidFill>
                <a:latin typeface="Trebuchet MS"/>
                <a:cs typeface="Trebuchet MS"/>
              </a:rPr>
              <a:t> </a:t>
            </a:r>
            <a:r>
              <a:rPr sz="2750" spc="60">
                <a:solidFill>
                  <a:srgbClr val="4F81BC"/>
                </a:solidFill>
                <a:latin typeface="Trebuchet MS"/>
                <a:cs typeface="Trebuchet MS"/>
              </a:rPr>
              <a:t>answers</a:t>
            </a:r>
            <a:r>
              <a:rPr sz="2750" spc="60">
                <a:solidFill>
                  <a:srgbClr val="464646"/>
                </a:solidFill>
                <a:latin typeface="Trebuchet MS"/>
                <a:cs typeface="Trebuchet MS"/>
              </a:rPr>
              <a:t>, </a:t>
            </a:r>
            <a:r>
              <a:rPr sz="2750" spc="145">
                <a:solidFill>
                  <a:srgbClr val="464646"/>
                </a:solidFill>
                <a:latin typeface="Trebuchet MS"/>
                <a:cs typeface="Trebuchet MS"/>
              </a:rPr>
              <a:t>and</a:t>
            </a:r>
            <a:r>
              <a:rPr sz="2750" spc="-15">
                <a:solidFill>
                  <a:srgbClr val="464646"/>
                </a:solidFill>
                <a:latin typeface="Trebuchet MS"/>
                <a:cs typeface="Trebuchet MS"/>
              </a:rPr>
              <a:t> </a:t>
            </a:r>
            <a:r>
              <a:rPr sz="2750" spc="150">
                <a:solidFill>
                  <a:srgbClr val="464646"/>
                </a:solidFill>
                <a:latin typeface="Trebuchet MS"/>
                <a:cs typeface="Trebuchet MS"/>
              </a:rPr>
              <a:t>sometimes</a:t>
            </a:r>
            <a:r>
              <a:rPr sz="2750">
                <a:solidFill>
                  <a:srgbClr val="464646"/>
                </a:solidFill>
                <a:latin typeface="Trebuchet MS"/>
                <a:cs typeface="Trebuchet MS"/>
              </a:rPr>
              <a:t> </a:t>
            </a:r>
            <a:r>
              <a:rPr sz="2750">
                <a:solidFill>
                  <a:srgbClr val="4F81BC"/>
                </a:solidFill>
                <a:latin typeface="Trebuchet MS"/>
                <a:cs typeface="Trebuchet MS"/>
              </a:rPr>
              <a:t>context</a:t>
            </a:r>
            <a:r>
              <a:rPr sz="2750">
                <a:solidFill>
                  <a:srgbClr val="464646"/>
                </a:solidFill>
                <a:latin typeface="Trebuchet MS"/>
                <a:cs typeface="Trebuchet MS"/>
              </a:rPr>
              <a:t>,</a:t>
            </a:r>
            <a:r>
              <a:rPr sz="2750" spc="-25">
                <a:solidFill>
                  <a:srgbClr val="464646"/>
                </a:solidFill>
                <a:latin typeface="Trebuchet MS"/>
                <a:cs typeface="Trebuchet MS"/>
              </a:rPr>
              <a:t> </a:t>
            </a:r>
            <a:r>
              <a:rPr sz="2750" spc="185">
                <a:solidFill>
                  <a:srgbClr val="464646"/>
                </a:solidFill>
                <a:latin typeface="Trebuchet MS"/>
                <a:cs typeface="Trebuchet MS"/>
              </a:rPr>
              <a:t>is</a:t>
            </a:r>
            <a:r>
              <a:rPr sz="2750" spc="-30">
                <a:solidFill>
                  <a:srgbClr val="464646"/>
                </a:solidFill>
                <a:latin typeface="Trebuchet MS"/>
                <a:cs typeface="Trebuchet MS"/>
              </a:rPr>
              <a:t> </a:t>
            </a:r>
            <a:r>
              <a:rPr sz="2750">
                <a:solidFill>
                  <a:srgbClr val="464646"/>
                </a:solidFill>
                <a:latin typeface="Trebuchet MS"/>
                <a:cs typeface="Trebuchet MS"/>
              </a:rPr>
              <a:t>required</a:t>
            </a:r>
            <a:r>
              <a:rPr sz="2750" spc="-15">
                <a:solidFill>
                  <a:srgbClr val="464646"/>
                </a:solidFill>
                <a:latin typeface="Trebuchet MS"/>
                <a:cs typeface="Trebuchet MS"/>
              </a:rPr>
              <a:t> </a:t>
            </a:r>
            <a:r>
              <a:rPr sz="2750">
                <a:solidFill>
                  <a:srgbClr val="464646"/>
                </a:solidFill>
                <a:latin typeface="Trebuchet MS"/>
                <a:cs typeface="Trebuchet MS"/>
              </a:rPr>
              <a:t>for</a:t>
            </a:r>
            <a:r>
              <a:rPr sz="2750" spc="-65">
                <a:solidFill>
                  <a:srgbClr val="464646"/>
                </a:solidFill>
                <a:latin typeface="Trebuchet MS"/>
                <a:cs typeface="Trebuchet MS"/>
              </a:rPr>
              <a:t> </a:t>
            </a:r>
            <a:r>
              <a:rPr sz="2750" spc="210">
                <a:solidFill>
                  <a:srgbClr val="464646"/>
                </a:solidFill>
                <a:latin typeface="Trebuchet MS"/>
                <a:cs typeface="Trebuchet MS"/>
              </a:rPr>
              <a:t>such</a:t>
            </a:r>
            <a:r>
              <a:rPr sz="2750" spc="-45">
                <a:solidFill>
                  <a:srgbClr val="464646"/>
                </a:solidFill>
                <a:latin typeface="Trebuchet MS"/>
                <a:cs typeface="Trebuchet MS"/>
              </a:rPr>
              <a:t> </a:t>
            </a:r>
            <a:r>
              <a:rPr sz="2750">
                <a:solidFill>
                  <a:srgbClr val="464646"/>
                </a:solidFill>
                <a:latin typeface="Trebuchet MS"/>
                <a:cs typeface="Trebuchet MS"/>
              </a:rPr>
              <a:t>fine-</a:t>
            </a:r>
            <a:r>
              <a:rPr sz="2750" spc="45">
                <a:solidFill>
                  <a:srgbClr val="464646"/>
                </a:solidFill>
                <a:latin typeface="Trebuchet MS"/>
                <a:cs typeface="Trebuchet MS"/>
              </a:rPr>
              <a:t>tuning.</a:t>
            </a:r>
            <a:endParaRPr sz="2750">
              <a:latin typeface="Trebuchet MS"/>
              <a:cs typeface="Trebuchet MS"/>
            </a:endParaRPr>
          </a:p>
        </p:txBody>
      </p:sp>
      <p:pic>
        <p:nvPicPr>
          <p:cNvPr id="6" name="Picture 5" descr="A white background with black text&#10;&#10;AI-generated content may be incorrect.">
            <a:extLst>
              <a:ext uri="{FF2B5EF4-FFF2-40B4-BE49-F238E27FC236}">
                <a16:creationId xmlns:a16="http://schemas.microsoft.com/office/drawing/2014/main" id="{9CF49806-0BAD-E64B-F62B-F471C659FA2C}"/>
              </a:ext>
            </a:extLst>
          </p:cNvPr>
          <p:cNvPicPr>
            <a:picLocks noChangeAspect="1"/>
          </p:cNvPicPr>
          <p:nvPr/>
        </p:nvPicPr>
        <p:blipFill>
          <a:blip r:embed="rId2"/>
          <a:stretch>
            <a:fillRect/>
          </a:stretch>
        </p:blipFill>
        <p:spPr>
          <a:xfrm>
            <a:off x="683463" y="3917021"/>
            <a:ext cx="11083865" cy="194256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9" name="object 9"/>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88265">
              <a:lnSpc>
                <a:spcPct val="100000"/>
              </a:lnSpc>
            </a:pPr>
            <a:r>
              <a:rPr spc="65"/>
              <a:t>90</a:t>
            </a:r>
          </a:p>
        </p:txBody>
      </p:sp>
      <p:sp>
        <p:nvSpPr>
          <p:cNvPr id="4" name="object 4"/>
          <p:cNvSpPr txBox="1"/>
          <p:nvPr/>
        </p:nvSpPr>
        <p:spPr>
          <a:xfrm>
            <a:off x="501015" y="985138"/>
            <a:ext cx="1316990" cy="518159"/>
          </a:xfrm>
          <a:prstGeom prst="rect">
            <a:avLst/>
          </a:prstGeom>
        </p:spPr>
        <p:txBody>
          <a:bodyPr vert="horz" wrap="square" lIns="0" tIns="16510" rIns="0" bIns="0" rtlCol="0">
            <a:spAutoFit/>
          </a:bodyPr>
          <a:lstStyle/>
          <a:p>
            <a:pPr marL="12700">
              <a:lnSpc>
                <a:spcPct val="100000"/>
              </a:lnSpc>
              <a:spcBef>
                <a:spcPts val="130"/>
              </a:spcBef>
            </a:pPr>
            <a:r>
              <a:rPr sz="3200" b="1" spc="-10">
                <a:solidFill>
                  <a:srgbClr val="C0504D"/>
                </a:solidFill>
                <a:latin typeface="Trebuchet MS"/>
                <a:cs typeface="Trebuchet MS"/>
              </a:rPr>
              <a:t>Before</a:t>
            </a:r>
            <a:endParaRPr sz="3200">
              <a:latin typeface="Trebuchet MS"/>
              <a:cs typeface="Trebuchet MS"/>
            </a:endParaRPr>
          </a:p>
        </p:txBody>
      </p:sp>
      <p:sp>
        <p:nvSpPr>
          <p:cNvPr id="5" name="object 5"/>
          <p:cNvSpPr txBox="1"/>
          <p:nvPr/>
        </p:nvSpPr>
        <p:spPr>
          <a:xfrm>
            <a:off x="9296018" y="4402391"/>
            <a:ext cx="2450465" cy="300355"/>
          </a:xfrm>
          <a:prstGeom prst="rect">
            <a:avLst/>
          </a:prstGeom>
        </p:spPr>
        <p:txBody>
          <a:bodyPr vert="horz" wrap="square" lIns="0" tIns="12700" rIns="0" bIns="0" rtlCol="0">
            <a:spAutoFit/>
          </a:bodyPr>
          <a:lstStyle/>
          <a:p>
            <a:pPr marL="38100">
              <a:lnSpc>
                <a:spcPct val="100000"/>
              </a:lnSpc>
              <a:spcBef>
                <a:spcPts val="100"/>
              </a:spcBef>
            </a:pPr>
            <a:r>
              <a:rPr sz="1800">
                <a:latin typeface="Trebuchet MS"/>
                <a:cs typeface="Trebuchet MS"/>
              </a:rPr>
              <a:t>Weight</a:t>
            </a:r>
            <a:r>
              <a:rPr sz="1800" spc="25">
                <a:latin typeface="Trebuchet MS"/>
                <a:cs typeface="Trebuchet MS"/>
              </a:rPr>
              <a:t> </a:t>
            </a:r>
            <a:r>
              <a:rPr sz="1800" spc="-10">
                <a:latin typeface="Trebuchet MS"/>
                <a:cs typeface="Trebuchet MS"/>
              </a:rPr>
              <a:t>Tensor</a:t>
            </a:r>
            <a:r>
              <a:rPr sz="1800" spc="50">
                <a:latin typeface="Trebuchet MS"/>
                <a:cs typeface="Trebuchet MS"/>
              </a:rPr>
              <a:t> </a:t>
            </a:r>
            <a:r>
              <a:rPr sz="1800" spc="-10">
                <a:latin typeface="Trebuchet MS"/>
                <a:cs typeface="Trebuchet MS"/>
              </a:rPr>
              <a:t>(</a:t>
            </a:r>
            <a:r>
              <a:rPr sz="1800" spc="-10">
                <a:solidFill>
                  <a:srgbClr val="404040"/>
                </a:solidFill>
                <a:latin typeface="Cambria Math"/>
                <a:cs typeface="Cambria Math"/>
              </a:rPr>
              <a:t>𝑊</a:t>
            </a:r>
            <a:r>
              <a:rPr sz="2025" spc="-15" baseline="26748">
                <a:solidFill>
                  <a:srgbClr val="404040"/>
                </a:solidFill>
                <a:latin typeface="Cambria Math"/>
                <a:cs typeface="Cambria Math"/>
              </a:rPr>
              <a:t>𝐹𝑃32</a:t>
            </a:r>
            <a:r>
              <a:rPr sz="1800" spc="-10">
                <a:latin typeface="Trebuchet MS"/>
                <a:cs typeface="Trebuchet MS"/>
              </a:rPr>
              <a:t>)</a:t>
            </a:r>
            <a:endParaRPr sz="1800">
              <a:latin typeface="Trebuchet MS"/>
              <a:cs typeface="Trebuchet MS"/>
            </a:endParaRPr>
          </a:p>
        </p:txBody>
      </p:sp>
      <p:graphicFrame>
        <p:nvGraphicFramePr>
          <p:cNvPr id="6" name="object 6"/>
          <p:cNvGraphicFramePr>
            <a:graphicFrameLocks noGrp="1"/>
          </p:cNvGraphicFramePr>
          <p:nvPr/>
        </p:nvGraphicFramePr>
        <p:xfrm>
          <a:off x="9372663" y="2200338"/>
          <a:ext cx="2238375" cy="1999615"/>
        </p:xfrm>
        <a:graphic>
          <a:graphicData uri="http://schemas.openxmlformats.org/drawingml/2006/table">
            <a:tbl>
              <a:tblPr firstRow="1" bandRow="1">
                <a:tableStyleId>{2D5ABB26-0587-4C30-8999-92F81FD0307C}</a:tableStyleId>
              </a:tblPr>
              <a:tblGrid>
                <a:gridCol w="447675">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7675">
                  <a:extLst>
                    <a:ext uri="{9D8B030D-6E8A-4147-A177-3AD203B41FA5}">
                      <a16:colId xmlns:a16="http://schemas.microsoft.com/office/drawing/2014/main" val="20003"/>
                    </a:ext>
                  </a:extLst>
                </a:gridCol>
                <a:gridCol w="447675">
                  <a:extLst>
                    <a:ext uri="{9D8B030D-6E8A-4147-A177-3AD203B41FA5}">
                      <a16:colId xmlns:a16="http://schemas.microsoft.com/office/drawing/2014/main" val="20004"/>
                    </a:ext>
                  </a:extLst>
                </a:gridCol>
              </a:tblGrid>
              <a:tr h="400050">
                <a:tc>
                  <a:txBody>
                    <a:bodyPr/>
                    <a:lstStyle/>
                    <a:p>
                      <a:pPr marL="14604" algn="ctr">
                        <a:lnSpc>
                          <a:spcPct val="100000"/>
                        </a:lnSpc>
                        <a:spcBef>
                          <a:spcPts val="855"/>
                        </a:spcBef>
                      </a:pPr>
                      <a:r>
                        <a:rPr sz="1100" spc="-10">
                          <a:latin typeface="Trebuchet MS"/>
                          <a:cs typeface="Trebuchet MS"/>
                        </a:rPr>
                        <a:t>-</a:t>
                      </a:r>
                      <a:r>
                        <a:rPr sz="1100" spc="-25">
                          <a:latin typeface="Trebuchet MS"/>
                          <a:cs typeface="Trebuchet MS"/>
                        </a:rPr>
                        <a:t>0.7</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5240" algn="ctr">
                        <a:lnSpc>
                          <a:spcPct val="100000"/>
                        </a:lnSpc>
                        <a:spcBef>
                          <a:spcPts val="855"/>
                        </a:spcBef>
                      </a:pPr>
                      <a:r>
                        <a:rPr sz="1100" spc="-10">
                          <a:latin typeface="Trebuchet MS"/>
                          <a:cs typeface="Trebuchet MS"/>
                        </a:rPr>
                        <a:t>-</a:t>
                      </a:r>
                      <a:r>
                        <a:rPr sz="1100" spc="-25">
                          <a:latin typeface="Trebuchet MS"/>
                          <a:cs typeface="Trebuchet MS"/>
                        </a:rPr>
                        <a:t>0.3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6510" algn="ctr">
                        <a:lnSpc>
                          <a:spcPct val="100000"/>
                        </a:lnSpc>
                        <a:spcBef>
                          <a:spcPts val="855"/>
                        </a:spcBef>
                      </a:pPr>
                      <a:r>
                        <a:rPr sz="1100" spc="-25">
                          <a:latin typeface="Trebuchet MS"/>
                          <a:cs typeface="Trebuchet MS"/>
                        </a:rPr>
                        <a:t>0.0</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7145" algn="ctr">
                        <a:lnSpc>
                          <a:spcPct val="100000"/>
                        </a:lnSpc>
                        <a:spcBef>
                          <a:spcPts val="855"/>
                        </a:spcBef>
                      </a:pPr>
                      <a:r>
                        <a:rPr sz="1100" spc="-10">
                          <a:latin typeface="Trebuchet MS"/>
                          <a:cs typeface="Trebuchet MS"/>
                        </a:rPr>
                        <a:t>-</a:t>
                      </a:r>
                      <a:r>
                        <a:rPr sz="1100" spc="-25">
                          <a:latin typeface="Trebuchet MS"/>
                          <a:cs typeface="Trebuchet MS"/>
                        </a:rPr>
                        <a:t>0.4</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9685" algn="ctr">
                        <a:lnSpc>
                          <a:spcPct val="100000"/>
                        </a:lnSpc>
                        <a:spcBef>
                          <a:spcPts val="855"/>
                        </a:spcBef>
                      </a:pPr>
                      <a:r>
                        <a:rPr sz="1100" spc="-25">
                          <a:latin typeface="Trebuchet MS"/>
                          <a:cs typeface="Trebuchet MS"/>
                        </a:rPr>
                        <a:t>0.3</a:t>
                      </a:r>
                      <a:endParaRPr sz="1100">
                        <a:latin typeface="Trebuchet MS"/>
                        <a:cs typeface="Trebuchet MS"/>
                      </a:endParaRPr>
                    </a:p>
                  </a:txBody>
                  <a:tcPr marL="0" marR="0" marT="10858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400050">
                <a:tc>
                  <a:txBody>
                    <a:bodyPr/>
                    <a:lstStyle/>
                    <a:p>
                      <a:pPr marL="13970" algn="ctr">
                        <a:lnSpc>
                          <a:spcPct val="100000"/>
                        </a:lnSpc>
                        <a:spcBef>
                          <a:spcPts val="835"/>
                        </a:spcBef>
                      </a:pPr>
                      <a:r>
                        <a:rPr sz="1100" spc="-10">
                          <a:latin typeface="Trebuchet MS"/>
                          <a:cs typeface="Trebuchet MS"/>
                        </a:rPr>
                        <a:t>-</a:t>
                      </a:r>
                      <a:r>
                        <a:rPr sz="1100" spc="-25">
                          <a:latin typeface="Trebuchet MS"/>
                          <a:cs typeface="Trebuchet MS"/>
                        </a:rPr>
                        <a:t>1.0</a:t>
                      </a:r>
                      <a:endParaRPr sz="1100">
                        <a:latin typeface="Trebuchet MS"/>
                        <a:cs typeface="Trebuchet MS"/>
                      </a:endParaRPr>
                    </a:p>
                  </a:txBody>
                  <a:tcPr marL="0" marR="0" marT="1060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5240" algn="ctr">
                        <a:lnSpc>
                          <a:spcPct val="100000"/>
                        </a:lnSpc>
                        <a:spcBef>
                          <a:spcPts val="835"/>
                        </a:spcBef>
                      </a:pPr>
                      <a:r>
                        <a:rPr sz="1100" spc="-25">
                          <a:latin typeface="Trebuchet MS"/>
                          <a:cs typeface="Trebuchet MS"/>
                        </a:rPr>
                        <a:t>0.2</a:t>
                      </a:r>
                      <a:endParaRPr sz="1100">
                        <a:latin typeface="Trebuchet MS"/>
                        <a:cs typeface="Trebuchet MS"/>
                      </a:endParaRPr>
                    </a:p>
                  </a:txBody>
                  <a:tcPr marL="0" marR="0" marT="1060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7145" algn="ctr">
                        <a:lnSpc>
                          <a:spcPct val="100000"/>
                        </a:lnSpc>
                        <a:spcBef>
                          <a:spcPts val="835"/>
                        </a:spcBef>
                      </a:pPr>
                      <a:r>
                        <a:rPr sz="1100" spc="-25">
                          <a:latin typeface="Trebuchet MS"/>
                          <a:cs typeface="Trebuchet MS"/>
                        </a:rPr>
                        <a:t>0.7</a:t>
                      </a:r>
                      <a:endParaRPr sz="1100">
                        <a:latin typeface="Trebuchet MS"/>
                        <a:cs typeface="Trebuchet MS"/>
                      </a:endParaRPr>
                    </a:p>
                  </a:txBody>
                  <a:tcPr marL="0" marR="0" marT="1060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8415" algn="ctr">
                        <a:lnSpc>
                          <a:spcPct val="100000"/>
                        </a:lnSpc>
                        <a:spcBef>
                          <a:spcPts val="835"/>
                        </a:spcBef>
                      </a:pPr>
                      <a:r>
                        <a:rPr sz="1100" spc="-25">
                          <a:latin typeface="Trebuchet MS"/>
                          <a:cs typeface="Trebuchet MS"/>
                        </a:rPr>
                        <a:t>1.7</a:t>
                      </a:r>
                      <a:endParaRPr sz="1100">
                        <a:latin typeface="Trebuchet MS"/>
                        <a:cs typeface="Trebuchet MS"/>
                      </a:endParaRPr>
                    </a:p>
                  </a:txBody>
                  <a:tcPr marL="0" marR="0" marT="1060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9685" algn="ctr">
                        <a:lnSpc>
                          <a:spcPct val="100000"/>
                        </a:lnSpc>
                        <a:spcBef>
                          <a:spcPts val="835"/>
                        </a:spcBef>
                      </a:pPr>
                      <a:r>
                        <a:rPr sz="1100" spc="-10">
                          <a:latin typeface="Trebuchet MS"/>
                          <a:cs typeface="Trebuchet MS"/>
                        </a:rPr>
                        <a:t>-</a:t>
                      </a:r>
                      <a:r>
                        <a:rPr sz="1100" spc="-25">
                          <a:latin typeface="Trebuchet MS"/>
                          <a:cs typeface="Trebuchet MS"/>
                        </a:rPr>
                        <a:t>0.9</a:t>
                      </a:r>
                      <a:endParaRPr sz="1100">
                        <a:latin typeface="Trebuchet MS"/>
                        <a:cs typeface="Trebuchet MS"/>
                      </a:endParaRPr>
                    </a:p>
                  </a:txBody>
                  <a:tcPr marL="0" marR="0" marT="10604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390525">
                <a:tc>
                  <a:txBody>
                    <a:bodyPr/>
                    <a:lstStyle/>
                    <a:p>
                      <a:pPr marL="13335" algn="ctr">
                        <a:lnSpc>
                          <a:spcPct val="100000"/>
                        </a:lnSpc>
                        <a:spcBef>
                          <a:spcPts val="819"/>
                        </a:spcBef>
                      </a:pPr>
                      <a:r>
                        <a:rPr sz="1100" spc="-10">
                          <a:latin typeface="Trebuchet MS"/>
                          <a:cs typeface="Trebuchet MS"/>
                        </a:rPr>
                        <a:t>-</a:t>
                      </a:r>
                      <a:r>
                        <a:rPr sz="1100" spc="-25">
                          <a:latin typeface="Trebuchet MS"/>
                          <a:cs typeface="Trebuchet MS"/>
                        </a:rPr>
                        <a:t>0.1</a:t>
                      </a:r>
                      <a:endParaRPr sz="1100">
                        <a:latin typeface="Trebuchet MS"/>
                        <a:cs typeface="Trebuchet MS"/>
                      </a:endParaRPr>
                    </a:p>
                  </a:txBody>
                  <a:tcPr marL="0" marR="0" marT="1041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5875" algn="ctr">
                        <a:lnSpc>
                          <a:spcPct val="100000"/>
                        </a:lnSpc>
                        <a:spcBef>
                          <a:spcPts val="819"/>
                        </a:spcBef>
                      </a:pPr>
                      <a:r>
                        <a:rPr sz="1100" spc="-10">
                          <a:latin typeface="Trebuchet MS"/>
                          <a:cs typeface="Trebuchet MS"/>
                        </a:rPr>
                        <a:t>-</a:t>
                      </a:r>
                      <a:r>
                        <a:rPr sz="1100" spc="-25">
                          <a:latin typeface="Trebuchet MS"/>
                          <a:cs typeface="Trebuchet MS"/>
                        </a:rPr>
                        <a:t>1.5</a:t>
                      </a:r>
                      <a:endParaRPr sz="1100">
                        <a:latin typeface="Trebuchet MS"/>
                        <a:cs typeface="Trebuchet MS"/>
                      </a:endParaRPr>
                    </a:p>
                  </a:txBody>
                  <a:tcPr marL="0" marR="0" marT="1041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5875" algn="ctr">
                        <a:lnSpc>
                          <a:spcPct val="100000"/>
                        </a:lnSpc>
                        <a:spcBef>
                          <a:spcPts val="819"/>
                        </a:spcBef>
                      </a:pPr>
                      <a:r>
                        <a:rPr sz="1100" spc="-10">
                          <a:latin typeface="Trebuchet MS"/>
                          <a:cs typeface="Trebuchet MS"/>
                        </a:rPr>
                        <a:t>-</a:t>
                      </a:r>
                      <a:r>
                        <a:rPr sz="1100" spc="-25">
                          <a:latin typeface="Trebuchet MS"/>
                          <a:cs typeface="Trebuchet MS"/>
                        </a:rPr>
                        <a:t>0.1</a:t>
                      </a:r>
                      <a:endParaRPr sz="1100">
                        <a:latin typeface="Trebuchet MS"/>
                        <a:cs typeface="Trebuchet MS"/>
                      </a:endParaRPr>
                    </a:p>
                  </a:txBody>
                  <a:tcPr marL="0" marR="0" marT="1041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7780" algn="ctr">
                        <a:lnSpc>
                          <a:spcPct val="100000"/>
                        </a:lnSpc>
                        <a:spcBef>
                          <a:spcPts val="819"/>
                        </a:spcBef>
                      </a:pPr>
                      <a:r>
                        <a:rPr sz="1100" spc="-25">
                          <a:latin typeface="Trebuchet MS"/>
                          <a:cs typeface="Trebuchet MS"/>
                        </a:rPr>
                        <a:t>0.8</a:t>
                      </a:r>
                      <a:endParaRPr sz="1100">
                        <a:latin typeface="Trebuchet MS"/>
                        <a:cs typeface="Trebuchet MS"/>
                      </a:endParaRPr>
                    </a:p>
                  </a:txBody>
                  <a:tcPr marL="0" marR="0" marT="1041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19685" algn="ctr">
                        <a:lnSpc>
                          <a:spcPct val="100000"/>
                        </a:lnSpc>
                        <a:spcBef>
                          <a:spcPts val="819"/>
                        </a:spcBef>
                      </a:pPr>
                      <a:r>
                        <a:rPr sz="1100" spc="-25">
                          <a:latin typeface="Trebuchet MS"/>
                          <a:cs typeface="Trebuchet MS"/>
                        </a:rPr>
                        <a:t>0.5</a:t>
                      </a:r>
                      <a:endParaRPr sz="1100">
                        <a:latin typeface="Trebuchet MS"/>
                        <a:cs typeface="Trebuchet MS"/>
                      </a:endParaRPr>
                    </a:p>
                  </a:txBody>
                  <a:tcPr marL="0" marR="0" marT="1041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404495">
                <a:tc>
                  <a:txBody>
                    <a:bodyPr/>
                    <a:lstStyle/>
                    <a:p>
                      <a:pPr marL="13970" algn="ctr">
                        <a:lnSpc>
                          <a:spcPct val="100000"/>
                        </a:lnSpc>
                        <a:spcBef>
                          <a:spcPts val="880"/>
                        </a:spcBef>
                      </a:pPr>
                      <a:r>
                        <a:rPr sz="1100" spc="-25">
                          <a:latin typeface="Trebuchet MS"/>
                          <a:cs typeface="Trebuchet MS"/>
                        </a:rPr>
                        <a:t>1.2</a:t>
                      </a:r>
                      <a:endParaRPr sz="1100">
                        <a:latin typeface="Trebuchet MS"/>
                        <a:cs typeface="Trebuchet MS"/>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15240" algn="ctr">
                        <a:lnSpc>
                          <a:spcPct val="100000"/>
                        </a:lnSpc>
                        <a:spcBef>
                          <a:spcPts val="880"/>
                        </a:spcBef>
                      </a:pPr>
                      <a:r>
                        <a:rPr sz="1100" spc="-10">
                          <a:latin typeface="Trebuchet MS"/>
                          <a:cs typeface="Trebuchet MS"/>
                        </a:rPr>
                        <a:t>-</a:t>
                      </a:r>
                      <a:r>
                        <a:rPr sz="1100" spc="-25">
                          <a:latin typeface="Trebuchet MS"/>
                          <a:cs typeface="Trebuchet MS"/>
                        </a:rPr>
                        <a:t>1.7</a:t>
                      </a:r>
                      <a:endParaRPr sz="1100">
                        <a:latin typeface="Trebuchet MS"/>
                        <a:cs typeface="Trebuchet MS"/>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17145" algn="ctr">
                        <a:lnSpc>
                          <a:spcPct val="100000"/>
                        </a:lnSpc>
                        <a:spcBef>
                          <a:spcPts val="880"/>
                        </a:spcBef>
                      </a:pPr>
                      <a:r>
                        <a:rPr sz="1100" spc="-10">
                          <a:latin typeface="Trebuchet MS"/>
                          <a:cs typeface="Trebuchet MS"/>
                        </a:rPr>
                        <a:t>-</a:t>
                      </a:r>
                      <a:r>
                        <a:rPr sz="1100" spc="-25">
                          <a:latin typeface="Trebuchet MS"/>
                          <a:cs typeface="Trebuchet MS"/>
                        </a:rPr>
                        <a:t>0.9</a:t>
                      </a:r>
                      <a:endParaRPr sz="1100">
                        <a:latin typeface="Trebuchet MS"/>
                        <a:cs typeface="Trebuchet MS"/>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17780" algn="ctr">
                        <a:lnSpc>
                          <a:spcPct val="100000"/>
                        </a:lnSpc>
                        <a:spcBef>
                          <a:spcPts val="880"/>
                        </a:spcBef>
                      </a:pPr>
                      <a:r>
                        <a:rPr sz="1100" spc="-10">
                          <a:latin typeface="Trebuchet MS"/>
                          <a:cs typeface="Trebuchet MS"/>
                        </a:rPr>
                        <a:t>-</a:t>
                      </a:r>
                      <a:r>
                        <a:rPr sz="1100" spc="-25">
                          <a:latin typeface="Trebuchet MS"/>
                          <a:cs typeface="Trebuchet MS"/>
                        </a:rPr>
                        <a:t>0.3</a:t>
                      </a:r>
                      <a:endParaRPr sz="1100">
                        <a:latin typeface="Trebuchet MS"/>
                        <a:cs typeface="Trebuchet MS"/>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marL="19050" algn="ctr">
                        <a:lnSpc>
                          <a:spcPct val="100000"/>
                        </a:lnSpc>
                        <a:spcBef>
                          <a:spcPts val="880"/>
                        </a:spcBef>
                      </a:pPr>
                      <a:r>
                        <a:rPr sz="1100" spc="-25">
                          <a:latin typeface="Trebuchet MS"/>
                          <a:cs typeface="Trebuchet MS"/>
                        </a:rPr>
                        <a:t>0.7</a:t>
                      </a:r>
                      <a:endParaRPr sz="1100">
                        <a:latin typeface="Trebuchet MS"/>
                        <a:cs typeface="Trebuchet MS"/>
                      </a:endParaRPr>
                    </a:p>
                  </a:txBody>
                  <a:tcPr marL="0" marR="0" marT="11176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404495">
                <a:tc>
                  <a:txBody>
                    <a:bodyPr/>
                    <a:lstStyle/>
                    <a:p>
                      <a:pPr marL="12700" algn="ctr">
                        <a:lnSpc>
                          <a:spcPct val="100000"/>
                        </a:lnSpc>
                        <a:spcBef>
                          <a:spcPts val="890"/>
                        </a:spcBef>
                      </a:pPr>
                      <a:r>
                        <a:rPr sz="1100" spc="-25">
                          <a:latin typeface="Trebuchet MS"/>
                          <a:cs typeface="Trebuchet MS"/>
                        </a:rPr>
                        <a:t>0.4</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4604" algn="ctr">
                        <a:lnSpc>
                          <a:spcPct val="100000"/>
                        </a:lnSpc>
                        <a:spcBef>
                          <a:spcPts val="890"/>
                        </a:spcBef>
                      </a:pPr>
                      <a:r>
                        <a:rPr sz="1100" spc="-25">
                          <a:latin typeface="Trebuchet MS"/>
                          <a:cs typeface="Trebuchet MS"/>
                        </a:rPr>
                        <a:t>0.1</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5240" algn="ctr">
                        <a:lnSpc>
                          <a:spcPct val="100000"/>
                        </a:lnSpc>
                        <a:spcBef>
                          <a:spcPts val="890"/>
                        </a:spcBef>
                      </a:pPr>
                      <a:r>
                        <a:rPr sz="1100" spc="-10">
                          <a:latin typeface="Trebuchet MS"/>
                          <a:cs typeface="Trebuchet MS"/>
                        </a:rPr>
                        <a:t>-</a:t>
                      </a:r>
                      <a:r>
                        <a:rPr sz="1100" spc="-25">
                          <a:latin typeface="Trebuchet MS"/>
                          <a:cs typeface="Trebuchet MS"/>
                        </a:rPr>
                        <a:t>1.4</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20955" algn="ctr">
                        <a:lnSpc>
                          <a:spcPct val="100000"/>
                        </a:lnSpc>
                        <a:spcBef>
                          <a:spcPts val="890"/>
                        </a:spcBef>
                      </a:pPr>
                      <a:r>
                        <a:rPr sz="1100" spc="-25">
                          <a:latin typeface="Trebuchet MS"/>
                          <a:cs typeface="Trebuchet MS"/>
                        </a:rPr>
                        <a:t>2.2</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marL="18415" algn="ctr">
                        <a:lnSpc>
                          <a:spcPct val="100000"/>
                        </a:lnSpc>
                        <a:spcBef>
                          <a:spcPts val="890"/>
                        </a:spcBef>
                      </a:pPr>
                      <a:r>
                        <a:rPr sz="1100" spc="-10">
                          <a:latin typeface="Trebuchet MS"/>
                          <a:cs typeface="Trebuchet MS"/>
                        </a:rPr>
                        <a:t>-</a:t>
                      </a:r>
                      <a:r>
                        <a:rPr sz="1100" spc="-25">
                          <a:latin typeface="Trebuchet MS"/>
                          <a:cs typeface="Trebuchet MS"/>
                        </a:rPr>
                        <a:t>1.1</a:t>
                      </a:r>
                      <a:endParaRPr sz="1100">
                        <a:latin typeface="Trebuchet MS"/>
                        <a:cs typeface="Trebuchet MS"/>
                      </a:endParaRPr>
                    </a:p>
                  </a:txBody>
                  <a:tcPr marL="0" marR="0" marT="11303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sp>
        <p:nvSpPr>
          <p:cNvPr id="7" name="object 7"/>
          <p:cNvSpPr txBox="1"/>
          <p:nvPr/>
        </p:nvSpPr>
        <p:spPr>
          <a:xfrm>
            <a:off x="3113151" y="5361304"/>
            <a:ext cx="5972810" cy="764540"/>
          </a:xfrm>
          <a:prstGeom prst="rect">
            <a:avLst/>
          </a:prstGeom>
        </p:spPr>
        <p:txBody>
          <a:bodyPr vert="horz" wrap="square" lIns="0" tIns="13335" rIns="0" bIns="0" rtlCol="0">
            <a:spAutoFit/>
          </a:bodyPr>
          <a:lstStyle/>
          <a:p>
            <a:pPr algn="ctr">
              <a:lnSpc>
                <a:spcPct val="100000"/>
              </a:lnSpc>
              <a:spcBef>
                <a:spcPts val="105"/>
              </a:spcBef>
            </a:pPr>
            <a:r>
              <a:rPr sz="2400" spc="-50">
                <a:solidFill>
                  <a:srgbClr val="404040"/>
                </a:solidFill>
                <a:latin typeface="Trebuchet MS"/>
                <a:cs typeface="Trebuchet MS"/>
              </a:rPr>
              <a:t>Next, </a:t>
            </a:r>
            <a:r>
              <a:rPr sz="2400" spc="-40">
                <a:solidFill>
                  <a:srgbClr val="404040"/>
                </a:solidFill>
                <a:latin typeface="Trebuchet MS"/>
                <a:cs typeface="Trebuchet MS"/>
              </a:rPr>
              <a:t>let’s</a:t>
            </a:r>
            <a:r>
              <a:rPr sz="2400" spc="-170">
                <a:solidFill>
                  <a:srgbClr val="404040"/>
                </a:solidFill>
                <a:latin typeface="Trebuchet MS"/>
                <a:cs typeface="Trebuchet MS"/>
              </a:rPr>
              <a:t> </a:t>
            </a:r>
            <a:r>
              <a:rPr sz="2400" spc="55">
                <a:solidFill>
                  <a:srgbClr val="404040"/>
                </a:solidFill>
                <a:latin typeface="Trebuchet MS"/>
                <a:cs typeface="Trebuchet MS"/>
              </a:rPr>
              <a:t>look</a:t>
            </a:r>
            <a:r>
              <a:rPr sz="2400" spc="-130">
                <a:solidFill>
                  <a:srgbClr val="404040"/>
                </a:solidFill>
                <a:latin typeface="Trebuchet MS"/>
                <a:cs typeface="Trebuchet MS"/>
              </a:rPr>
              <a:t> </a:t>
            </a:r>
            <a:r>
              <a:rPr sz="2400">
                <a:solidFill>
                  <a:srgbClr val="404040"/>
                </a:solidFill>
                <a:latin typeface="Trebuchet MS"/>
                <a:cs typeface="Trebuchet MS"/>
              </a:rPr>
              <a:t>at</a:t>
            </a:r>
            <a:r>
              <a:rPr sz="2400" spc="-55">
                <a:solidFill>
                  <a:srgbClr val="404040"/>
                </a:solidFill>
                <a:latin typeface="Trebuchet MS"/>
                <a:cs typeface="Trebuchet MS"/>
              </a:rPr>
              <a:t> </a:t>
            </a:r>
            <a:r>
              <a:rPr sz="2400">
                <a:solidFill>
                  <a:srgbClr val="404040"/>
                </a:solidFill>
                <a:latin typeface="Trebuchet MS"/>
                <a:cs typeface="Trebuchet MS"/>
              </a:rPr>
              <a:t>the</a:t>
            </a:r>
            <a:r>
              <a:rPr sz="2400" spc="-150">
                <a:solidFill>
                  <a:srgbClr val="404040"/>
                </a:solidFill>
                <a:latin typeface="Trebuchet MS"/>
                <a:cs typeface="Trebuchet MS"/>
              </a:rPr>
              <a:t> </a:t>
            </a:r>
            <a:r>
              <a:rPr sz="2400" spc="65">
                <a:solidFill>
                  <a:srgbClr val="404040"/>
                </a:solidFill>
                <a:latin typeface="Trebuchet MS"/>
                <a:cs typeface="Trebuchet MS"/>
              </a:rPr>
              <a:t>memory</a:t>
            </a:r>
            <a:r>
              <a:rPr sz="2400" spc="-135">
                <a:solidFill>
                  <a:srgbClr val="404040"/>
                </a:solidFill>
                <a:latin typeface="Trebuchet MS"/>
                <a:cs typeface="Trebuchet MS"/>
              </a:rPr>
              <a:t> </a:t>
            </a:r>
            <a:r>
              <a:rPr sz="2400" spc="125">
                <a:solidFill>
                  <a:srgbClr val="404040"/>
                </a:solidFill>
                <a:latin typeface="Trebuchet MS"/>
                <a:cs typeface="Trebuchet MS"/>
              </a:rPr>
              <a:t>usage</a:t>
            </a:r>
            <a:r>
              <a:rPr sz="2400" spc="-65">
                <a:solidFill>
                  <a:srgbClr val="404040"/>
                </a:solidFill>
                <a:latin typeface="Trebuchet MS"/>
                <a:cs typeface="Trebuchet MS"/>
              </a:rPr>
              <a:t> </a:t>
            </a:r>
            <a:r>
              <a:rPr sz="2400" b="1" spc="-10">
                <a:solidFill>
                  <a:srgbClr val="404040"/>
                </a:solidFill>
                <a:latin typeface="Trebuchet MS"/>
                <a:cs typeface="Trebuchet MS"/>
              </a:rPr>
              <a:t>after</a:t>
            </a:r>
            <a:endParaRPr sz="2400">
              <a:latin typeface="Trebuchet MS"/>
              <a:cs typeface="Trebuchet MS"/>
            </a:endParaRPr>
          </a:p>
          <a:p>
            <a:pPr algn="ctr">
              <a:lnSpc>
                <a:spcPct val="100000"/>
              </a:lnSpc>
              <a:spcBef>
                <a:spcPts val="50"/>
              </a:spcBef>
            </a:pPr>
            <a:r>
              <a:rPr sz="2400" spc="55">
                <a:solidFill>
                  <a:srgbClr val="4F81BC"/>
                </a:solidFill>
                <a:latin typeface="Trebuchet MS"/>
                <a:cs typeface="Trebuchet MS"/>
              </a:rPr>
              <a:t>Double</a:t>
            </a:r>
            <a:r>
              <a:rPr sz="2400" spc="-155">
                <a:solidFill>
                  <a:srgbClr val="4F81BC"/>
                </a:solidFill>
                <a:latin typeface="Trebuchet MS"/>
                <a:cs typeface="Trebuchet MS"/>
              </a:rPr>
              <a:t> </a:t>
            </a:r>
            <a:r>
              <a:rPr sz="2400" spc="-10">
                <a:solidFill>
                  <a:srgbClr val="4F81BC"/>
                </a:solidFill>
                <a:latin typeface="Trebuchet MS"/>
                <a:cs typeface="Trebuchet MS"/>
              </a:rPr>
              <a:t>Quantization.</a:t>
            </a:r>
            <a:endParaRPr sz="2400">
              <a:latin typeface="Trebuchet MS"/>
              <a:cs typeface="Trebuchet MS"/>
            </a:endParaRPr>
          </a:p>
        </p:txBody>
      </p:sp>
      <p:sp>
        <p:nvSpPr>
          <p:cNvPr id="8" name="object 8"/>
          <p:cNvSpPr txBox="1"/>
          <p:nvPr/>
        </p:nvSpPr>
        <p:spPr>
          <a:xfrm>
            <a:off x="402907" y="2154872"/>
            <a:ext cx="7833359" cy="2687955"/>
          </a:xfrm>
          <a:prstGeom prst="rect">
            <a:avLst/>
          </a:prstGeom>
        </p:spPr>
        <p:txBody>
          <a:bodyPr vert="horz" wrap="square" lIns="0" tIns="12700" rIns="0" bIns="0" rtlCol="0">
            <a:spAutoFit/>
          </a:bodyPr>
          <a:lstStyle/>
          <a:p>
            <a:pPr marL="12700">
              <a:lnSpc>
                <a:spcPct val="100000"/>
              </a:lnSpc>
              <a:spcBef>
                <a:spcPts val="100"/>
              </a:spcBef>
            </a:pPr>
            <a:r>
              <a:rPr sz="2400">
                <a:solidFill>
                  <a:srgbClr val="404040"/>
                </a:solidFill>
                <a:latin typeface="Trebuchet MS"/>
                <a:cs typeface="Trebuchet MS"/>
              </a:rPr>
              <a:t>All</a:t>
            </a:r>
            <a:r>
              <a:rPr sz="2400" spc="-50">
                <a:solidFill>
                  <a:srgbClr val="404040"/>
                </a:solidFill>
                <a:latin typeface="Trebuchet MS"/>
                <a:cs typeface="Trebuchet MS"/>
              </a:rPr>
              <a:t> </a:t>
            </a:r>
            <a:r>
              <a:rPr sz="2400" spc="-60">
                <a:solidFill>
                  <a:srgbClr val="404040"/>
                </a:solidFill>
                <a:latin typeface="Trebuchet MS"/>
                <a:cs typeface="Trebuchet MS"/>
              </a:rPr>
              <a:t>we</a:t>
            </a:r>
            <a:r>
              <a:rPr sz="2400" spc="-75">
                <a:solidFill>
                  <a:srgbClr val="404040"/>
                </a:solidFill>
                <a:latin typeface="Trebuchet MS"/>
                <a:cs typeface="Trebuchet MS"/>
              </a:rPr>
              <a:t> </a:t>
            </a:r>
            <a:r>
              <a:rPr sz="2400" spc="95">
                <a:solidFill>
                  <a:srgbClr val="404040"/>
                </a:solidFill>
                <a:latin typeface="Trebuchet MS"/>
                <a:cs typeface="Trebuchet MS"/>
              </a:rPr>
              <a:t>had</a:t>
            </a:r>
            <a:r>
              <a:rPr sz="2400" spc="-120">
                <a:solidFill>
                  <a:srgbClr val="404040"/>
                </a:solidFill>
                <a:latin typeface="Trebuchet MS"/>
                <a:cs typeface="Trebuchet MS"/>
              </a:rPr>
              <a:t> </a:t>
            </a:r>
            <a:r>
              <a:rPr sz="2400" spc="120">
                <a:solidFill>
                  <a:srgbClr val="404040"/>
                </a:solidFill>
                <a:latin typeface="Trebuchet MS"/>
                <a:cs typeface="Trebuchet MS"/>
              </a:rPr>
              <a:t>was</a:t>
            </a:r>
            <a:r>
              <a:rPr sz="2400" spc="-90">
                <a:solidFill>
                  <a:srgbClr val="404040"/>
                </a:solidFill>
                <a:latin typeface="Trebuchet MS"/>
                <a:cs typeface="Trebuchet MS"/>
              </a:rPr>
              <a:t> </a:t>
            </a:r>
            <a:r>
              <a:rPr sz="2400" spc="85">
                <a:solidFill>
                  <a:srgbClr val="404040"/>
                </a:solidFill>
                <a:latin typeface="Trebuchet MS"/>
                <a:cs typeface="Trebuchet MS"/>
              </a:rPr>
              <a:t>a</a:t>
            </a:r>
            <a:r>
              <a:rPr sz="2400" spc="-105">
                <a:solidFill>
                  <a:srgbClr val="404040"/>
                </a:solidFill>
                <a:latin typeface="Trebuchet MS"/>
                <a:cs typeface="Trebuchet MS"/>
              </a:rPr>
              <a:t> </a:t>
            </a:r>
            <a:r>
              <a:rPr sz="2400">
                <a:solidFill>
                  <a:srgbClr val="404040"/>
                </a:solidFill>
                <a:latin typeface="Trebuchet MS"/>
                <a:cs typeface="Trebuchet MS"/>
              </a:rPr>
              <a:t>weight</a:t>
            </a:r>
            <a:r>
              <a:rPr sz="2400" spc="-120">
                <a:solidFill>
                  <a:srgbClr val="404040"/>
                </a:solidFill>
                <a:latin typeface="Trebuchet MS"/>
                <a:cs typeface="Trebuchet MS"/>
              </a:rPr>
              <a:t> </a:t>
            </a:r>
            <a:r>
              <a:rPr sz="2400" spc="70">
                <a:solidFill>
                  <a:srgbClr val="404040"/>
                </a:solidFill>
                <a:latin typeface="Trebuchet MS"/>
                <a:cs typeface="Trebuchet MS"/>
              </a:rPr>
              <a:t>matrix</a:t>
            </a:r>
            <a:r>
              <a:rPr sz="2400" spc="-170">
                <a:solidFill>
                  <a:srgbClr val="404040"/>
                </a:solidFill>
                <a:latin typeface="Trebuchet MS"/>
                <a:cs typeface="Trebuchet MS"/>
              </a:rPr>
              <a:t> </a:t>
            </a:r>
            <a:r>
              <a:rPr sz="2400" spc="85">
                <a:solidFill>
                  <a:srgbClr val="404040"/>
                </a:solidFill>
                <a:latin typeface="Trebuchet MS"/>
                <a:cs typeface="Trebuchet MS"/>
              </a:rPr>
              <a:t>containing</a:t>
            </a:r>
            <a:r>
              <a:rPr sz="2400" spc="-120">
                <a:solidFill>
                  <a:srgbClr val="404040"/>
                </a:solidFill>
                <a:latin typeface="Trebuchet MS"/>
                <a:cs typeface="Trebuchet MS"/>
              </a:rPr>
              <a:t> </a:t>
            </a:r>
            <a:r>
              <a:rPr sz="2400" spc="90">
                <a:solidFill>
                  <a:srgbClr val="404040"/>
                </a:solidFill>
                <a:latin typeface="Trebuchet MS"/>
                <a:cs typeface="Trebuchet MS"/>
              </a:rPr>
              <a:t>FP32</a:t>
            </a:r>
            <a:r>
              <a:rPr sz="2400" spc="-170">
                <a:solidFill>
                  <a:srgbClr val="404040"/>
                </a:solidFill>
                <a:latin typeface="Trebuchet MS"/>
                <a:cs typeface="Trebuchet MS"/>
              </a:rPr>
              <a:t> </a:t>
            </a:r>
            <a:r>
              <a:rPr sz="2400" spc="-10">
                <a:solidFill>
                  <a:srgbClr val="404040"/>
                </a:solidFill>
                <a:latin typeface="Trebuchet MS"/>
                <a:cs typeface="Trebuchet MS"/>
              </a:rPr>
              <a:t>values.</a:t>
            </a:r>
            <a:endParaRPr sz="2400">
              <a:latin typeface="Trebuchet MS"/>
              <a:cs typeface="Trebuchet MS"/>
            </a:endParaRPr>
          </a:p>
          <a:p>
            <a:pPr marL="12700">
              <a:lnSpc>
                <a:spcPct val="100000"/>
              </a:lnSpc>
              <a:spcBef>
                <a:spcPts val="2170"/>
              </a:spcBef>
            </a:pPr>
            <a:r>
              <a:rPr sz="2400" spc="80">
                <a:solidFill>
                  <a:srgbClr val="404040"/>
                </a:solidFill>
                <a:latin typeface="Trebuchet MS"/>
                <a:cs typeface="Trebuchet MS"/>
              </a:rPr>
              <a:t>In</a:t>
            </a:r>
            <a:r>
              <a:rPr sz="2400" spc="-85">
                <a:solidFill>
                  <a:srgbClr val="404040"/>
                </a:solidFill>
                <a:latin typeface="Trebuchet MS"/>
                <a:cs typeface="Trebuchet MS"/>
              </a:rPr>
              <a:t> </a:t>
            </a:r>
            <a:r>
              <a:rPr sz="2400">
                <a:solidFill>
                  <a:srgbClr val="404040"/>
                </a:solidFill>
                <a:latin typeface="Trebuchet MS"/>
                <a:cs typeface="Trebuchet MS"/>
              </a:rPr>
              <a:t>our</a:t>
            </a:r>
            <a:r>
              <a:rPr sz="2400" spc="-114">
                <a:solidFill>
                  <a:srgbClr val="404040"/>
                </a:solidFill>
                <a:latin typeface="Trebuchet MS"/>
                <a:cs typeface="Trebuchet MS"/>
              </a:rPr>
              <a:t> </a:t>
            </a:r>
            <a:r>
              <a:rPr sz="2400">
                <a:solidFill>
                  <a:srgbClr val="404040"/>
                </a:solidFill>
                <a:latin typeface="Trebuchet MS"/>
                <a:cs typeface="Trebuchet MS"/>
              </a:rPr>
              <a:t>example,</a:t>
            </a:r>
            <a:r>
              <a:rPr sz="2400" spc="-135">
                <a:solidFill>
                  <a:srgbClr val="404040"/>
                </a:solidFill>
                <a:latin typeface="Trebuchet MS"/>
                <a:cs typeface="Trebuchet MS"/>
              </a:rPr>
              <a:t> </a:t>
            </a:r>
            <a:r>
              <a:rPr sz="2400" spc="-35">
                <a:solidFill>
                  <a:srgbClr val="404040"/>
                </a:solidFill>
                <a:latin typeface="Trebuchet MS"/>
                <a:cs typeface="Trebuchet MS"/>
              </a:rPr>
              <a:t>we</a:t>
            </a:r>
            <a:r>
              <a:rPr sz="2400" spc="-160">
                <a:solidFill>
                  <a:srgbClr val="404040"/>
                </a:solidFill>
                <a:latin typeface="Trebuchet MS"/>
                <a:cs typeface="Trebuchet MS"/>
              </a:rPr>
              <a:t> </a:t>
            </a:r>
            <a:r>
              <a:rPr sz="2400" spc="120">
                <a:solidFill>
                  <a:srgbClr val="404040"/>
                </a:solidFill>
                <a:latin typeface="Trebuchet MS"/>
                <a:cs typeface="Trebuchet MS"/>
              </a:rPr>
              <a:t>had</a:t>
            </a:r>
            <a:r>
              <a:rPr sz="2400" spc="-135">
                <a:solidFill>
                  <a:srgbClr val="404040"/>
                </a:solidFill>
                <a:latin typeface="Trebuchet MS"/>
                <a:cs typeface="Trebuchet MS"/>
              </a:rPr>
              <a:t> </a:t>
            </a:r>
            <a:r>
              <a:rPr sz="2400" spc="85">
                <a:solidFill>
                  <a:srgbClr val="404040"/>
                </a:solidFill>
                <a:latin typeface="Trebuchet MS"/>
                <a:cs typeface="Trebuchet MS"/>
              </a:rPr>
              <a:t>a</a:t>
            </a:r>
            <a:r>
              <a:rPr sz="2400" spc="-114">
                <a:solidFill>
                  <a:srgbClr val="404040"/>
                </a:solidFill>
                <a:latin typeface="Trebuchet MS"/>
                <a:cs typeface="Trebuchet MS"/>
              </a:rPr>
              <a:t> </a:t>
            </a:r>
            <a:r>
              <a:rPr sz="2400" spc="80">
                <a:solidFill>
                  <a:srgbClr val="404040"/>
                </a:solidFill>
                <a:latin typeface="Trebuchet MS"/>
                <a:cs typeface="Trebuchet MS"/>
              </a:rPr>
              <a:t>5x5</a:t>
            </a:r>
            <a:r>
              <a:rPr sz="2400" spc="-135">
                <a:solidFill>
                  <a:srgbClr val="404040"/>
                </a:solidFill>
                <a:latin typeface="Trebuchet MS"/>
                <a:cs typeface="Trebuchet MS"/>
              </a:rPr>
              <a:t> </a:t>
            </a:r>
            <a:r>
              <a:rPr sz="2400" spc="-10">
                <a:solidFill>
                  <a:srgbClr val="404040"/>
                </a:solidFill>
                <a:latin typeface="Trebuchet MS"/>
                <a:cs typeface="Trebuchet MS"/>
              </a:rPr>
              <a:t>matrix.</a:t>
            </a:r>
            <a:endParaRPr sz="2400">
              <a:latin typeface="Trebuchet MS"/>
              <a:cs typeface="Trebuchet MS"/>
            </a:endParaRPr>
          </a:p>
          <a:p>
            <a:pPr marL="12700">
              <a:lnSpc>
                <a:spcPct val="100000"/>
              </a:lnSpc>
              <a:spcBef>
                <a:spcPts val="2170"/>
              </a:spcBef>
            </a:pPr>
            <a:r>
              <a:rPr sz="2400" spc="85">
                <a:solidFill>
                  <a:srgbClr val="404040"/>
                </a:solidFill>
                <a:latin typeface="Trebuchet MS"/>
                <a:cs typeface="Trebuchet MS"/>
              </a:rPr>
              <a:t>Each</a:t>
            </a:r>
            <a:r>
              <a:rPr sz="2400" spc="-40">
                <a:solidFill>
                  <a:srgbClr val="404040"/>
                </a:solidFill>
                <a:latin typeface="Trebuchet MS"/>
                <a:cs typeface="Trebuchet MS"/>
              </a:rPr>
              <a:t> </a:t>
            </a:r>
            <a:r>
              <a:rPr sz="2400">
                <a:solidFill>
                  <a:srgbClr val="404040"/>
                </a:solidFill>
                <a:latin typeface="Trebuchet MS"/>
                <a:cs typeface="Trebuchet MS"/>
              </a:rPr>
              <a:t>value</a:t>
            </a:r>
            <a:r>
              <a:rPr sz="2400" spc="-120">
                <a:solidFill>
                  <a:srgbClr val="404040"/>
                </a:solidFill>
                <a:latin typeface="Trebuchet MS"/>
                <a:cs typeface="Trebuchet MS"/>
              </a:rPr>
              <a:t> </a:t>
            </a:r>
            <a:r>
              <a:rPr sz="2400" spc="120">
                <a:solidFill>
                  <a:srgbClr val="404040"/>
                </a:solidFill>
                <a:latin typeface="Trebuchet MS"/>
                <a:cs typeface="Trebuchet MS"/>
              </a:rPr>
              <a:t>was</a:t>
            </a:r>
            <a:r>
              <a:rPr sz="2400" spc="-65">
                <a:solidFill>
                  <a:srgbClr val="404040"/>
                </a:solidFill>
                <a:latin typeface="Trebuchet MS"/>
                <a:cs typeface="Trebuchet MS"/>
              </a:rPr>
              <a:t> </a:t>
            </a:r>
            <a:r>
              <a:rPr sz="2400" spc="110">
                <a:solidFill>
                  <a:srgbClr val="404040"/>
                </a:solidFill>
                <a:latin typeface="Trebuchet MS"/>
                <a:cs typeface="Trebuchet MS"/>
              </a:rPr>
              <a:t>4</a:t>
            </a:r>
            <a:r>
              <a:rPr sz="2400" spc="-95">
                <a:solidFill>
                  <a:srgbClr val="404040"/>
                </a:solidFill>
                <a:latin typeface="Trebuchet MS"/>
                <a:cs typeface="Trebuchet MS"/>
              </a:rPr>
              <a:t> </a:t>
            </a:r>
            <a:r>
              <a:rPr sz="2400">
                <a:solidFill>
                  <a:srgbClr val="404040"/>
                </a:solidFill>
                <a:latin typeface="Trebuchet MS"/>
                <a:cs typeface="Trebuchet MS"/>
              </a:rPr>
              <a:t>bytes</a:t>
            </a:r>
            <a:r>
              <a:rPr sz="2400" spc="-60">
                <a:solidFill>
                  <a:srgbClr val="404040"/>
                </a:solidFill>
                <a:latin typeface="Trebuchet MS"/>
                <a:cs typeface="Trebuchet MS"/>
              </a:rPr>
              <a:t> </a:t>
            </a:r>
            <a:r>
              <a:rPr sz="2400" spc="100">
                <a:solidFill>
                  <a:srgbClr val="404040"/>
                </a:solidFill>
                <a:latin typeface="Trebuchet MS"/>
                <a:cs typeface="Trebuchet MS"/>
              </a:rPr>
              <a:t>in</a:t>
            </a:r>
            <a:r>
              <a:rPr sz="2400" spc="-35">
                <a:solidFill>
                  <a:srgbClr val="404040"/>
                </a:solidFill>
                <a:latin typeface="Trebuchet MS"/>
                <a:cs typeface="Trebuchet MS"/>
              </a:rPr>
              <a:t> </a:t>
            </a:r>
            <a:r>
              <a:rPr sz="2400" spc="-10">
                <a:solidFill>
                  <a:srgbClr val="404040"/>
                </a:solidFill>
                <a:latin typeface="Trebuchet MS"/>
                <a:cs typeface="Trebuchet MS"/>
              </a:rPr>
              <a:t>size.</a:t>
            </a:r>
            <a:endParaRPr sz="2400">
              <a:latin typeface="Trebuchet MS"/>
              <a:cs typeface="Trebuchet MS"/>
            </a:endParaRPr>
          </a:p>
          <a:p>
            <a:pPr marL="12700">
              <a:lnSpc>
                <a:spcPct val="100000"/>
              </a:lnSpc>
              <a:spcBef>
                <a:spcPts val="2170"/>
              </a:spcBef>
              <a:tabLst>
                <a:tab pos="4456430" algn="l"/>
              </a:tabLst>
            </a:pPr>
            <a:r>
              <a:rPr sz="2400">
                <a:solidFill>
                  <a:srgbClr val="404040"/>
                </a:solidFill>
                <a:latin typeface="Trebuchet MS"/>
                <a:cs typeface="Trebuchet MS"/>
              </a:rPr>
              <a:t>So,</a:t>
            </a:r>
            <a:r>
              <a:rPr sz="2400" spc="-100">
                <a:solidFill>
                  <a:srgbClr val="404040"/>
                </a:solidFill>
                <a:latin typeface="Trebuchet MS"/>
                <a:cs typeface="Trebuchet MS"/>
              </a:rPr>
              <a:t> </a:t>
            </a:r>
            <a:r>
              <a:rPr sz="2400">
                <a:solidFill>
                  <a:srgbClr val="404040"/>
                </a:solidFill>
                <a:latin typeface="Trebuchet MS"/>
                <a:cs typeface="Trebuchet MS"/>
              </a:rPr>
              <a:t>the</a:t>
            </a:r>
            <a:r>
              <a:rPr sz="2400" spc="-135">
                <a:solidFill>
                  <a:srgbClr val="404040"/>
                </a:solidFill>
                <a:latin typeface="Trebuchet MS"/>
                <a:cs typeface="Trebuchet MS"/>
              </a:rPr>
              <a:t> </a:t>
            </a:r>
            <a:r>
              <a:rPr sz="2400">
                <a:solidFill>
                  <a:srgbClr val="404040"/>
                </a:solidFill>
                <a:latin typeface="Trebuchet MS"/>
                <a:cs typeface="Trebuchet MS"/>
              </a:rPr>
              <a:t>total</a:t>
            </a:r>
            <a:r>
              <a:rPr sz="2400" spc="-95">
                <a:solidFill>
                  <a:srgbClr val="404040"/>
                </a:solidFill>
                <a:latin typeface="Trebuchet MS"/>
                <a:cs typeface="Trebuchet MS"/>
              </a:rPr>
              <a:t> </a:t>
            </a:r>
            <a:r>
              <a:rPr sz="2400" spc="65">
                <a:solidFill>
                  <a:srgbClr val="404040"/>
                </a:solidFill>
                <a:latin typeface="Trebuchet MS"/>
                <a:cs typeface="Trebuchet MS"/>
              </a:rPr>
              <a:t>memory</a:t>
            </a:r>
            <a:r>
              <a:rPr sz="2400" spc="-120">
                <a:solidFill>
                  <a:srgbClr val="404040"/>
                </a:solidFill>
                <a:latin typeface="Trebuchet MS"/>
                <a:cs typeface="Trebuchet MS"/>
              </a:rPr>
              <a:t> </a:t>
            </a:r>
            <a:r>
              <a:rPr sz="2400" spc="90">
                <a:solidFill>
                  <a:srgbClr val="404040"/>
                </a:solidFill>
                <a:latin typeface="Trebuchet MS"/>
                <a:cs typeface="Trebuchet MS"/>
              </a:rPr>
              <a:t>used</a:t>
            </a:r>
            <a:r>
              <a:rPr sz="2400">
                <a:solidFill>
                  <a:srgbClr val="404040"/>
                </a:solidFill>
                <a:latin typeface="Trebuchet MS"/>
                <a:cs typeface="Trebuchet MS"/>
              </a:rPr>
              <a:t>	</a:t>
            </a:r>
            <a:r>
              <a:rPr sz="2400">
                <a:solidFill>
                  <a:srgbClr val="C0504D"/>
                </a:solidFill>
                <a:latin typeface="Trebuchet MS"/>
                <a:cs typeface="Trebuchet MS"/>
              </a:rPr>
              <a:t>25x4=100</a:t>
            </a:r>
            <a:r>
              <a:rPr sz="2400" spc="145">
                <a:solidFill>
                  <a:srgbClr val="C0504D"/>
                </a:solidFill>
                <a:latin typeface="Trebuchet MS"/>
                <a:cs typeface="Trebuchet MS"/>
              </a:rPr>
              <a:t> </a:t>
            </a:r>
            <a:r>
              <a:rPr sz="2400" spc="45">
                <a:solidFill>
                  <a:srgbClr val="C0504D"/>
                </a:solidFill>
                <a:latin typeface="Trebuchet MS"/>
                <a:cs typeface="Trebuchet MS"/>
              </a:rPr>
              <a:t>bytes</a:t>
            </a:r>
            <a:endParaRPr sz="2400">
              <a:latin typeface="Trebuchet MS"/>
              <a:cs typeface="Trebuchet MS"/>
            </a:endParaRPr>
          </a:p>
          <a:p>
            <a:pPr marL="12700">
              <a:lnSpc>
                <a:spcPct val="100000"/>
              </a:lnSpc>
              <a:spcBef>
                <a:spcPts val="50"/>
              </a:spcBef>
            </a:pPr>
            <a:r>
              <a:rPr sz="2400" spc="-20">
                <a:solidFill>
                  <a:srgbClr val="404040"/>
                </a:solidFill>
                <a:latin typeface="Trebuchet MS"/>
                <a:cs typeface="Trebuchet MS"/>
              </a:rPr>
              <a:t>was:</a:t>
            </a:r>
            <a:endParaRPr sz="2400">
              <a:latin typeface="Trebuchet MS"/>
              <a:cs typeface="Trebuchet M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3" name="object 3"/>
          <p:cNvSpPr txBox="1"/>
          <p:nvPr/>
        </p:nvSpPr>
        <p:spPr>
          <a:xfrm>
            <a:off x="9184005" y="767715"/>
            <a:ext cx="992505" cy="392430"/>
          </a:xfrm>
          <a:prstGeom prst="rect">
            <a:avLst/>
          </a:prstGeom>
        </p:spPr>
        <p:txBody>
          <a:bodyPr vert="horz" wrap="square" lIns="0" tIns="13335" rIns="0" bIns="0" rtlCol="0">
            <a:spAutoFit/>
          </a:bodyPr>
          <a:lstStyle/>
          <a:p>
            <a:pPr marL="12700">
              <a:lnSpc>
                <a:spcPct val="100000"/>
              </a:lnSpc>
              <a:spcBef>
                <a:spcPts val="105"/>
              </a:spcBef>
            </a:pPr>
            <a:r>
              <a:rPr sz="2400" b="1" spc="-10">
                <a:solidFill>
                  <a:srgbClr val="C0504D"/>
                </a:solidFill>
                <a:latin typeface="Trebuchet MS"/>
                <a:cs typeface="Trebuchet MS"/>
              </a:rPr>
              <a:t>Before</a:t>
            </a:r>
            <a:endParaRPr sz="2400">
              <a:latin typeface="Trebuchet MS"/>
              <a:cs typeface="Trebuchet MS"/>
            </a:endParaRPr>
          </a:p>
        </p:txBody>
      </p:sp>
      <p:sp>
        <p:nvSpPr>
          <p:cNvPr id="4" name="object 4"/>
          <p:cNvSpPr txBox="1"/>
          <p:nvPr/>
        </p:nvSpPr>
        <p:spPr>
          <a:xfrm>
            <a:off x="10470768" y="823912"/>
            <a:ext cx="1640205"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C0504D"/>
                </a:solidFill>
                <a:latin typeface="Trebuchet MS"/>
                <a:cs typeface="Trebuchet MS"/>
              </a:rPr>
              <a:t>25x4=100</a:t>
            </a:r>
            <a:r>
              <a:rPr sz="1800" spc="90">
                <a:solidFill>
                  <a:srgbClr val="C0504D"/>
                </a:solidFill>
                <a:latin typeface="Trebuchet MS"/>
                <a:cs typeface="Trebuchet MS"/>
              </a:rPr>
              <a:t> </a:t>
            </a:r>
            <a:r>
              <a:rPr sz="1800" spc="-20">
                <a:solidFill>
                  <a:srgbClr val="C0504D"/>
                </a:solidFill>
                <a:latin typeface="Trebuchet MS"/>
                <a:cs typeface="Trebuchet MS"/>
              </a:rPr>
              <a:t>bytes</a:t>
            </a:r>
            <a:endParaRPr sz="1800">
              <a:latin typeface="Trebuchet MS"/>
              <a:cs typeface="Trebuchet MS"/>
            </a:endParaRPr>
          </a:p>
        </p:txBody>
      </p:sp>
      <p:sp>
        <p:nvSpPr>
          <p:cNvPr id="5" name="object 5"/>
          <p:cNvSpPr txBox="1"/>
          <p:nvPr/>
        </p:nvSpPr>
        <p:spPr>
          <a:xfrm>
            <a:off x="444817" y="1174368"/>
            <a:ext cx="1029335" cy="518159"/>
          </a:xfrm>
          <a:prstGeom prst="rect">
            <a:avLst/>
          </a:prstGeom>
        </p:spPr>
        <p:txBody>
          <a:bodyPr vert="horz" wrap="square" lIns="0" tIns="16510" rIns="0" bIns="0" rtlCol="0">
            <a:spAutoFit/>
          </a:bodyPr>
          <a:lstStyle/>
          <a:p>
            <a:pPr marL="12700">
              <a:lnSpc>
                <a:spcPct val="100000"/>
              </a:lnSpc>
              <a:spcBef>
                <a:spcPts val="130"/>
              </a:spcBef>
            </a:pPr>
            <a:r>
              <a:rPr sz="3200" b="1" spc="-10">
                <a:solidFill>
                  <a:srgbClr val="9BBA58"/>
                </a:solidFill>
                <a:latin typeface="Trebuchet MS"/>
                <a:cs typeface="Trebuchet MS"/>
              </a:rPr>
              <a:t>After</a:t>
            </a:r>
            <a:endParaRPr sz="3200">
              <a:latin typeface="Trebuchet MS"/>
              <a:cs typeface="Trebuchet MS"/>
            </a:endParaRPr>
          </a:p>
        </p:txBody>
      </p:sp>
      <p:graphicFrame>
        <p:nvGraphicFramePr>
          <p:cNvPr id="6" name="object 6"/>
          <p:cNvGraphicFramePr>
            <a:graphicFrameLocks noGrp="1"/>
          </p:cNvGraphicFramePr>
          <p:nvPr/>
        </p:nvGraphicFramePr>
        <p:xfrm>
          <a:off x="819150" y="1933638"/>
          <a:ext cx="2238375" cy="1971675"/>
        </p:xfrm>
        <a:graphic>
          <a:graphicData uri="http://schemas.openxmlformats.org/drawingml/2006/table">
            <a:tbl>
              <a:tblPr firstRow="1" bandRow="1">
                <a:tableStyleId>{2D5ABB26-0587-4C30-8999-92F81FD0307C}</a:tableStyleId>
              </a:tblPr>
              <a:tblGrid>
                <a:gridCol w="447675">
                  <a:extLst>
                    <a:ext uri="{9D8B030D-6E8A-4147-A177-3AD203B41FA5}">
                      <a16:colId xmlns:a16="http://schemas.microsoft.com/office/drawing/2014/main" val="20000"/>
                    </a:ext>
                  </a:extLst>
                </a:gridCol>
                <a:gridCol w="447675">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7675">
                  <a:extLst>
                    <a:ext uri="{9D8B030D-6E8A-4147-A177-3AD203B41FA5}">
                      <a16:colId xmlns:a16="http://schemas.microsoft.com/office/drawing/2014/main" val="20003"/>
                    </a:ext>
                  </a:extLst>
                </a:gridCol>
                <a:gridCol w="447675">
                  <a:extLst>
                    <a:ext uri="{9D8B030D-6E8A-4147-A177-3AD203B41FA5}">
                      <a16:colId xmlns:a16="http://schemas.microsoft.com/office/drawing/2014/main" val="20004"/>
                    </a:ext>
                  </a:extLst>
                </a:gridCol>
              </a:tblGrid>
              <a:tr h="400050">
                <a:tc>
                  <a:txBody>
                    <a:bodyPr/>
                    <a:lstStyle/>
                    <a:p>
                      <a:pPr algn="ctr">
                        <a:lnSpc>
                          <a:spcPct val="100000"/>
                        </a:lnSpc>
                        <a:spcBef>
                          <a:spcPts val="869"/>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5080" algn="ctr">
                        <a:lnSpc>
                          <a:spcPct val="100000"/>
                        </a:lnSpc>
                        <a:spcBef>
                          <a:spcPts val="869"/>
                        </a:spcBef>
                      </a:pPr>
                      <a:r>
                        <a:rPr sz="1100" spc="-10">
                          <a:solidFill>
                            <a:srgbClr val="FFFFFF"/>
                          </a:solidFill>
                          <a:latin typeface="Trebuchet MS"/>
                          <a:cs typeface="Trebuchet MS"/>
                        </a:rPr>
                        <a:t>-</a:t>
                      </a:r>
                      <a:r>
                        <a:rPr sz="1100" spc="-25">
                          <a:solidFill>
                            <a:srgbClr val="FFFFFF"/>
                          </a:solidFill>
                          <a:latin typeface="Trebuchet MS"/>
                          <a:cs typeface="Trebuchet MS"/>
                        </a:rPr>
                        <a:t>54</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69"/>
                        </a:spcBef>
                      </a:pPr>
                      <a:r>
                        <a:rPr sz="1100" spc="55">
                          <a:solidFill>
                            <a:srgbClr val="FFFFFF"/>
                          </a:solidFill>
                          <a:latin typeface="Trebuchet MS"/>
                          <a:cs typeface="Trebuchet MS"/>
                        </a:rPr>
                        <a:t>0</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69"/>
                        </a:spcBef>
                      </a:pPr>
                      <a:r>
                        <a:rPr sz="1100" spc="-10">
                          <a:solidFill>
                            <a:srgbClr val="FFFFFF"/>
                          </a:solidFill>
                          <a:latin typeface="Trebuchet MS"/>
                          <a:cs typeface="Trebuchet MS"/>
                        </a:rPr>
                        <a:t>-</a:t>
                      </a:r>
                      <a:r>
                        <a:rPr sz="1100" spc="-25">
                          <a:solidFill>
                            <a:srgbClr val="FFFFFF"/>
                          </a:solidFill>
                          <a:latin typeface="Trebuchet MS"/>
                          <a:cs typeface="Trebuchet MS"/>
                        </a:rPr>
                        <a:t>73</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1905" algn="ctr">
                        <a:lnSpc>
                          <a:spcPct val="100000"/>
                        </a:lnSpc>
                        <a:spcBef>
                          <a:spcPts val="869"/>
                        </a:spcBef>
                      </a:pPr>
                      <a:r>
                        <a:rPr sz="1100" spc="-25">
                          <a:solidFill>
                            <a:srgbClr val="FFFFFF"/>
                          </a:solidFill>
                          <a:latin typeface="Trebuchet MS"/>
                          <a:cs typeface="Trebuchet MS"/>
                        </a:rPr>
                        <a:t>54</a:t>
                      </a:r>
                      <a:endParaRPr sz="1100">
                        <a:latin typeface="Trebuchet MS"/>
                        <a:cs typeface="Trebuchet MS"/>
                      </a:endParaRPr>
                    </a:p>
                  </a:txBody>
                  <a:tcPr marL="0" marR="0" marT="1104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0"/>
                  </a:ext>
                </a:extLst>
              </a:tr>
              <a:tr h="390525">
                <a:tc>
                  <a:txBody>
                    <a:bodyPr/>
                    <a:lstStyle/>
                    <a:p>
                      <a:pPr algn="ctr">
                        <a:lnSpc>
                          <a:spcPct val="100000"/>
                        </a:lnSpc>
                        <a:spcBef>
                          <a:spcPts val="810"/>
                        </a:spcBef>
                      </a:pPr>
                      <a:r>
                        <a:rPr sz="1100" spc="-10">
                          <a:solidFill>
                            <a:srgbClr val="FFFFFF"/>
                          </a:solidFill>
                          <a:latin typeface="Trebuchet MS"/>
                          <a:cs typeface="Trebuchet MS"/>
                        </a:rPr>
                        <a:t>-</a:t>
                      </a:r>
                      <a:r>
                        <a:rPr sz="1100" spc="-25">
                          <a:solidFill>
                            <a:srgbClr val="FFFFFF"/>
                          </a:solidFill>
                          <a:latin typeface="Trebuchet MS"/>
                          <a:cs typeface="Trebuchet MS"/>
                        </a:rPr>
                        <a:t>77</a:t>
                      </a:r>
                      <a:endParaRPr sz="1100">
                        <a:latin typeface="Trebuchet MS"/>
                        <a:cs typeface="Trebuchet MS"/>
                      </a:endParaRPr>
                    </a:p>
                  </a:txBody>
                  <a:tcPr marL="0" marR="0" marT="1028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10"/>
                        </a:spcBef>
                      </a:pPr>
                      <a:r>
                        <a:rPr sz="1100" spc="-25">
                          <a:solidFill>
                            <a:srgbClr val="FFFFFF"/>
                          </a:solidFill>
                          <a:latin typeface="Trebuchet MS"/>
                          <a:cs typeface="Trebuchet MS"/>
                        </a:rPr>
                        <a:t>13</a:t>
                      </a:r>
                      <a:endParaRPr sz="1100">
                        <a:latin typeface="Trebuchet MS"/>
                        <a:cs typeface="Trebuchet MS"/>
                      </a:endParaRPr>
                    </a:p>
                  </a:txBody>
                  <a:tcPr marL="0" marR="0" marT="1028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3810" algn="ctr">
                        <a:lnSpc>
                          <a:spcPct val="100000"/>
                        </a:lnSpc>
                        <a:spcBef>
                          <a:spcPts val="810"/>
                        </a:spcBef>
                      </a:pPr>
                      <a:r>
                        <a:rPr sz="1100" spc="-25">
                          <a:solidFill>
                            <a:srgbClr val="FFFFFF"/>
                          </a:solidFill>
                          <a:latin typeface="Trebuchet MS"/>
                          <a:cs typeface="Trebuchet MS"/>
                        </a:rPr>
                        <a:t>51</a:t>
                      </a:r>
                      <a:endParaRPr sz="1100">
                        <a:latin typeface="Trebuchet MS"/>
                        <a:cs typeface="Trebuchet MS"/>
                      </a:endParaRPr>
                    </a:p>
                  </a:txBody>
                  <a:tcPr marL="0" marR="0" marT="1028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905" algn="ctr">
                        <a:lnSpc>
                          <a:spcPct val="100000"/>
                        </a:lnSpc>
                        <a:spcBef>
                          <a:spcPts val="810"/>
                        </a:spcBef>
                      </a:pPr>
                      <a:r>
                        <a:rPr sz="1100" spc="-25">
                          <a:solidFill>
                            <a:srgbClr val="FFFFFF"/>
                          </a:solidFill>
                          <a:latin typeface="Trebuchet MS"/>
                          <a:cs typeface="Trebuchet MS"/>
                        </a:rPr>
                        <a:t>127</a:t>
                      </a:r>
                      <a:endParaRPr sz="1100">
                        <a:latin typeface="Trebuchet MS"/>
                        <a:cs typeface="Trebuchet MS"/>
                      </a:endParaRPr>
                    </a:p>
                  </a:txBody>
                  <a:tcPr marL="0" marR="0" marT="1028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10"/>
                        </a:spcBef>
                      </a:pPr>
                      <a:r>
                        <a:rPr sz="1100" spc="-10">
                          <a:solidFill>
                            <a:srgbClr val="FFFFFF"/>
                          </a:solidFill>
                          <a:latin typeface="Trebuchet MS"/>
                          <a:cs typeface="Trebuchet MS"/>
                        </a:rPr>
                        <a:t>-</a:t>
                      </a:r>
                      <a:r>
                        <a:rPr sz="1100" spc="-25">
                          <a:solidFill>
                            <a:srgbClr val="FFFFFF"/>
                          </a:solidFill>
                          <a:latin typeface="Trebuchet MS"/>
                          <a:cs typeface="Trebuchet MS"/>
                        </a:rPr>
                        <a:t>74</a:t>
                      </a:r>
                      <a:endParaRPr sz="1100">
                        <a:latin typeface="Trebuchet MS"/>
                        <a:cs typeface="Trebuchet MS"/>
                      </a:endParaRPr>
                    </a:p>
                  </a:txBody>
                  <a:tcPr marL="0" marR="0" marT="1028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1"/>
                  </a:ext>
                </a:extLst>
              </a:tr>
              <a:tr h="390525">
                <a:tc>
                  <a:txBody>
                    <a:bodyPr/>
                    <a:lstStyle/>
                    <a:p>
                      <a:pPr algn="ctr">
                        <a:lnSpc>
                          <a:spcPct val="100000"/>
                        </a:lnSpc>
                        <a:spcBef>
                          <a:spcPts val="870"/>
                        </a:spcBef>
                      </a:pPr>
                      <a:r>
                        <a:rPr sz="1100" spc="-10">
                          <a:solidFill>
                            <a:srgbClr val="FFFFFF"/>
                          </a:solidFill>
                          <a:latin typeface="Trebuchet MS"/>
                          <a:cs typeface="Trebuchet MS"/>
                        </a:rPr>
                        <a:t>-</a:t>
                      </a:r>
                      <a:r>
                        <a:rPr sz="1100" spc="40">
                          <a:solidFill>
                            <a:srgbClr val="FFFFFF"/>
                          </a:solidFill>
                          <a:latin typeface="Trebuchet MS"/>
                          <a:cs typeface="Trebuchet MS"/>
                        </a:rPr>
                        <a:t>9</a:t>
                      </a:r>
                      <a:endParaRPr sz="1100">
                        <a:latin typeface="Trebuchet MS"/>
                        <a:cs typeface="Trebuchet MS"/>
                      </a:endParaRPr>
                    </a:p>
                  </a:txBody>
                  <a:tcPr marL="0" marR="0" marT="1104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70"/>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104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70"/>
                        </a:spcBef>
                      </a:pPr>
                      <a:r>
                        <a:rPr sz="1100" spc="-10">
                          <a:solidFill>
                            <a:srgbClr val="FFFFFF"/>
                          </a:solidFill>
                          <a:latin typeface="Trebuchet MS"/>
                          <a:cs typeface="Trebuchet MS"/>
                        </a:rPr>
                        <a:t>-</a:t>
                      </a:r>
                      <a:r>
                        <a:rPr sz="1100" spc="-25">
                          <a:solidFill>
                            <a:srgbClr val="FFFFFF"/>
                          </a:solidFill>
                          <a:latin typeface="Trebuchet MS"/>
                          <a:cs typeface="Trebuchet MS"/>
                        </a:rPr>
                        <a:t>12</a:t>
                      </a:r>
                      <a:endParaRPr sz="1100">
                        <a:latin typeface="Trebuchet MS"/>
                        <a:cs typeface="Trebuchet MS"/>
                      </a:endParaRPr>
                    </a:p>
                  </a:txBody>
                  <a:tcPr marL="0" marR="0" marT="1104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70"/>
                        </a:spcBef>
                      </a:pPr>
                      <a:r>
                        <a:rPr sz="1100" spc="-25">
                          <a:solidFill>
                            <a:srgbClr val="FFFFFF"/>
                          </a:solidFill>
                          <a:latin typeface="Trebuchet MS"/>
                          <a:cs typeface="Trebuchet MS"/>
                        </a:rPr>
                        <a:t>70</a:t>
                      </a:r>
                      <a:endParaRPr sz="1100">
                        <a:latin typeface="Trebuchet MS"/>
                        <a:cs typeface="Trebuchet MS"/>
                      </a:endParaRPr>
                    </a:p>
                  </a:txBody>
                  <a:tcPr marL="0" marR="0" marT="1104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6985" algn="ctr">
                        <a:lnSpc>
                          <a:spcPct val="100000"/>
                        </a:lnSpc>
                        <a:spcBef>
                          <a:spcPts val="870"/>
                        </a:spcBef>
                      </a:pPr>
                      <a:r>
                        <a:rPr sz="1100" spc="90">
                          <a:solidFill>
                            <a:srgbClr val="FFFFFF"/>
                          </a:solidFill>
                          <a:latin typeface="Trebuchet MS"/>
                          <a:cs typeface="Trebuchet MS"/>
                        </a:rPr>
                        <a:t>40</a:t>
                      </a:r>
                      <a:endParaRPr sz="1100">
                        <a:latin typeface="Trebuchet MS"/>
                        <a:cs typeface="Trebuchet MS"/>
                      </a:endParaRPr>
                    </a:p>
                  </a:txBody>
                  <a:tcPr marL="0" marR="0" marT="1104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2"/>
                  </a:ext>
                </a:extLst>
              </a:tr>
              <a:tr h="400050">
                <a:tc>
                  <a:txBody>
                    <a:bodyPr/>
                    <a:lstStyle/>
                    <a:p>
                      <a:pPr algn="ctr">
                        <a:lnSpc>
                          <a:spcPct val="100000"/>
                        </a:lnSpc>
                        <a:spcBef>
                          <a:spcPts val="885"/>
                        </a:spcBef>
                      </a:pPr>
                      <a:r>
                        <a:rPr sz="1100" spc="75">
                          <a:solidFill>
                            <a:srgbClr val="FFFFFF"/>
                          </a:solidFill>
                          <a:latin typeface="Trebuchet MS"/>
                          <a:cs typeface="Trebuchet MS"/>
                        </a:rPr>
                        <a:t>93</a:t>
                      </a:r>
                      <a:endParaRPr sz="1100">
                        <a:latin typeface="Trebuchet MS"/>
                        <a:cs typeface="Trebuchet MS"/>
                      </a:endParaRPr>
                    </a:p>
                  </a:txBody>
                  <a:tcPr marL="0" marR="0" marT="1123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85"/>
                        </a:spcBef>
                      </a:pPr>
                      <a:r>
                        <a:rPr sz="1100" spc="-10">
                          <a:solidFill>
                            <a:srgbClr val="FFFFFF"/>
                          </a:solidFill>
                          <a:latin typeface="Trebuchet MS"/>
                          <a:cs typeface="Trebuchet MS"/>
                        </a:rPr>
                        <a:t>-</a:t>
                      </a:r>
                      <a:r>
                        <a:rPr sz="1100" spc="-25">
                          <a:solidFill>
                            <a:srgbClr val="FFFFFF"/>
                          </a:solidFill>
                          <a:latin typeface="Trebuchet MS"/>
                          <a:cs typeface="Trebuchet MS"/>
                        </a:rPr>
                        <a:t>127</a:t>
                      </a:r>
                      <a:endParaRPr sz="1100">
                        <a:latin typeface="Trebuchet MS"/>
                        <a:cs typeface="Trebuchet MS"/>
                      </a:endParaRPr>
                    </a:p>
                  </a:txBody>
                  <a:tcPr marL="0" marR="0" marT="1123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905" algn="ctr">
                        <a:lnSpc>
                          <a:spcPct val="100000"/>
                        </a:lnSpc>
                        <a:spcBef>
                          <a:spcPts val="885"/>
                        </a:spcBef>
                      </a:pPr>
                      <a:r>
                        <a:rPr sz="1100" spc="-10">
                          <a:solidFill>
                            <a:srgbClr val="FFFFFF"/>
                          </a:solidFill>
                          <a:latin typeface="Trebuchet MS"/>
                          <a:cs typeface="Trebuchet MS"/>
                        </a:rPr>
                        <a:t>-</a:t>
                      </a:r>
                      <a:r>
                        <a:rPr sz="1100" spc="60">
                          <a:solidFill>
                            <a:srgbClr val="FFFFFF"/>
                          </a:solidFill>
                          <a:latin typeface="Trebuchet MS"/>
                          <a:cs typeface="Trebuchet MS"/>
                        </a:rPr>
                        <a:t>64</a:t>
                      </a:r>
                      <a:endParaRPr sz="1100">
                        <a:latin typeface="Trebuchet MS"/>
                        <a:cs typeface="Trebuchet MS"/>
                      </a:endParaRPr>
                    </a:p>
                  </a:txBody>
                  <a:tcPr marL="0" marR="0" marT="1123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905" algn="ctr">
                        <a:lnSpc>
                          <a:spcPct val="100000"/>
                        </a:lnSpc>
                        <a:spcBef>
                          <a:spcPts val="885"/>
                        </a:spcBef>
                      </a:pPr>
                      <a:r>
                        <a:rPr sz="1100" spc="-10">
                          <a:solidFill>
                            <a:srgbClr val="FFFFFF"/>
                          </a:solidFill>
                          <a:latin typeface="Trebuchet MS"/>
                          <a:cs typeface="Trebuchet MS"/>
                        </a:rPr>
                        <a:t>-</a:t>
                      </a:r>
                      <a:r>
                        <a:rPr sz="1100" spc="55">
                          <a:solidFill>
                            <a:srgbClr val="FFFFFF"/>
                          </a:solidFill>
                          <a:latin typeface="Trebuchet MS"/>
                          <a:cs typeface="Trebuchet MS"/>
                        </a:rPr>
                        <a:t>24</a:t>
                      </a:r>
                      <a:endParaRPr sz="1100">
                        <a:latin typeface="Trebuchet MS"/>
                        <a:cs typeface="Trebuchet MS"/>
                      </a:endParaRPr>
                    </a:p>
                  </a:txBody>
                  <a:tcPr marL="0" marR="0" marT="1123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635" algn="ctr">
                        <a:lnSpc>
                          <a:spcPct val="100000"/>
                        </a:lnSpc>
                        <a:spcBef>
                          <a:spcPts val="885"/>
                        </a:spcBef>
                      </a:pPr>
                      <a:r>
                        <a:rPr sz="1100" spc="-25">
                          <a:solidFill>
                            <a:srgbClr val="FFFFFF"/>
                          </a:solidFill>
                          <a:latin typeface="Trebuchet MS"/>
                          <a:cs typeface="Trebuchet MS"/>
                        </a:rPr>
                        <a:t>52</a:t>
                      </a:r>
                      <a:endParaRPr sz="1100">
                        <a:latin typeface="Trebuchet MS"/>
                        <a:cs typeface="Trebuchet MS"/>
                      </a:endParaRPr>
                    </a:p>
                  </a:txBody>
                  <a:tcPr marL="0" marR="0" marT="1123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3"/>
                  </a:ext>
                </a:extLst>
              </a:tr>
              <a:tr h="390525">
                <a:tc>
                  <a:txBody>
                    <a:bodyPr/>
                    <a:lstStyle/>
                    <a:p>
                      <a:pPr algn="ctr">
                        <a:lnSpc>
                          <a:spcPct val="100000"/>
                        </a:lnSpc>
                        <a:spcBef>
                          <a:spcPts val="840"/>
                        </a:spcBef>
                      </a:pPr>
                      <a:r>
                        <a:rPr sz="1100" spc="65">
                          <a:solidFill>
                            <a:srgbClr val="FFFFFF"/>
                          </a:solidFill>
                          <a:latin typeface="Trebuchet MS"/>
                          <a:cs typeface="Trebuchet MS"/>
                        </a:rPr>
                        <a:t>22</a:t>
                      </a:r>
                      <a:endParaRPr sz="1100">
                        <a:latin typeface="Trebuchet MS"/>
                        <a:cs typeface="Trebuchet MS"/>
                      </a:endParaRPr>
                    </a:p>
                  </a:txBody>
                  <a:tcPr marL="0" marR="0" marT="1066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840"/>
                        </a:spcBef>
                      </a:pPr>
                      <a:r>
                        <a:rPr sz="1100" spc="80">
                          <a:solidFill>
                            <a:srgbClr val="FFFFFF"/>
                          </a:solidFill>
                          <a:latin typeface="Trebuchet MS"/>
                          <a:cs typeface="Trebuchet MS"/>
                        </a:rPr>
                        <a:t>8</a:t>
                      </a:r>
                      <a:endParaRPr sz="1100">
                        <a:latin typeface="Trebuchet MS"/>
                        <a:cs typeface="Trebuchet MS"/>
                      </a:endParaRPr>
                    </a:p>
                  </a:txBody>
                  <a:tcPr marL="0" marR="0" marT="1066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R="635" algn="ctr">
                        <a:lnSpc>
                          <a:spcPct val="100000"/>
                        </a:lnSpc>
                        <a:spcBef>
                          <a:spcPts val="840"/>
                        </a:spcBef>
                      </a:pPr>
                      <a:r>
                        <a:rPr sz="1100" spc="-10">
                          <a:solidFill>
                            <a:srgbClr val="FFFFFF"/>
                          </a:solidFill>
                          <a:latin typeface="Trebuchet MS"/>
                          <a:cs typeface="Trebuchet MS"/>
                        </a:rPr>
                        <a:t>-</a:t>
                      </a:r>
                      <a:r>
                        <a:rPr sz="1100" spc="-25">
                          <a:solidFill>
                            <a:srgbClr val="FFFFFF"/>
                          </a:solidFill>
                          <a:latin typeface="Trebuchet MS"/>
                          <a:cs typeface="Trebuchet MS"/>
                        </a:rPr>
                        <a:t>81</a:t>
                      </a:r>
                      <a:endParaRPr sz="1100">
                        <a:latin typeface="Trebuchet MS"/>
                        <a:cs typeface="Trebuchet MS"/>
                      </a:endParaRPr>
                    </a:p>
                  </a:txBody>
                  <a:tcPr marL="0" marR="0" marT="1066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1905" algn="ctr">
                        <a:lnSpc>
                          <a:spcPct val="100000"/>
                        </a:lnSpc>
                        <a:spcBef>
                          <a:spcPts val="840"/>
                        </a:spcBef>
                      </a:pPr>
                      <a:r>
                        <a:rPr sz="1100" spc="-25">
                          <a:solidFill>
                            <a:srgbClr val="FFFFFF"/>
                          </a:solidFill>
                          <a:latin typeface="Trebuchet MS"/>
                          <a:cs typeface="Trebuchet MS"/>
                        </a:rPr>
                        <a:t>127</a:t>
                      </a:r>
                      <a:endParaRPr sz="1100">
                        <a:latin typeface="Trebuchet MS"/>
                        <a:cs typeface="Trebuchet MS"/>
                      </a:endParaRPr>
                    </a:p>
                  </a:txBody>
                  <a:tcPr marL="0" marR="0" marT="1066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4445" algn="ctr">
                        <a:lnSpc>
                          <a:spcPct val="100000"/>
                        </a:lnSpc>
                        <a:spcBef>
                          <a:spcPts val="840"/>
                        </a:spcBef>
                      </a:pPr>
                      <a:r>
                        <a:rPr sz="1100" spc="-10">
                          <a:solidFill>
                            <a:srgbClr val="FFFFFF"/>
                          </a:solidFill>
                          <a:latin typeface="Trebuchet MS"/>
                          <a:cs typeface="Trebuchet MS"/>
                        </a:rPr>
                        <a:t>-</a:t>
                      </a:r>
                      <a:r>
                        <a:rPr sz="1100" spc="70">
                          <a:solidFill>
                            <a:srgbClr val="FFFFFF"/>
                          </a:solidFill>
                          <a:latin typeface="Trebuchet MS"/>
                          <a:cs typeface="Trebuchet MS"/>
                        </a:rPr>
                        <a:t>66</a:t>
                      </a:r>
                      <a:endParaRPr sz="1100">
                        <a:latin typeface="Trebuchet MS"/>
                        <a:cs typeface="Trebuchet MS"/>
                      </a:endParaRPr>
                    </a:p>
                  </a:txBody>
                  <a:tcPr marL="0" marR="0" marT="1066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4"/>
                  </a:ext>
                </a:extLst>
              </a:tr>
            </a:tbl>
          </a:graphicData>
        </a:graphic>
      </p:graphicFrame>
      <p:sp>
        <p:nvSpPr>
          <p:cNvPr id="7" name="object 7"/>
          <p:cNvSpPr txBox="1"/>
          <p:nvPr/>
        </p:nvSpPr>
        <p:spPr>
          <a:xfrm>
            <a:off x="635634" y="4083748"/>
            <a:ext cx="2614295" cy="1095375"/>
          </a:xfrm>
          <a:prstGeom prst="rect">
            <a:avLst/>
          </a:prstGeom>
        </p:spPr>
        <p:txBody>
          <a:bodyPr vert="horz" wrap="square" lIns="0" tIns="94615" rIns="0" bIns="0" rtlCol="0">
            <a:spAutoFit/>
          </a:bodyPr>
          <a:lstStyle/>
          <a:p>
            <a:pPr marL="37465" marR="30480" algn="ctr">
              <a:lnSpc>
                <a:spcPct val="70300"/>
              </a:lnSpc>
              <a:spcBef>
                <a:spcPts val="745"/>
              </a:spcBef>
            </a:pPr>
            <a:r>
              <a:rPr sz="1800" spc="45">
                <a:latin typeface="Trebuchet MS"/>
                <a:cs typeface="Trebuchet MS"/>
              </a:rPr>
              <a:t>Rescaled</a:t>
            </a:r>
            <a:r>
              <a:rPr sz="1800" spc="15">
                <a:latin typeface="Trebuchet MS"/>
                <a:cs typeface="Trebuchet MS"/>
              </a:rPr>
              <a:t> </a:t>
            </a:r>
            <a:r>
              <a:rPr sz="1800">
                <a:latin typeface="Trebuchet MS"/>
                <a:cs typeface="Trebuchet MS"/>
              </a:rPr>
              <a:t>Weight</a:t>
            </a:r>
            <a:r>
              <a:rPr sz="1800" spc="40">
                <a:latin typeface="Trebuchet MS"/>
                <a:cs typeface="Trebuchet MS"/>
              </a:rPr>
              <a:t> </a:t>
            </a:r>
            <a:r>
              <a:rPr sz="1800" spc="-10">
                <a:latin typeface="Trebuchet MS"/>
                <a:cs typeface="Trebuchet MS"/>
              </a:rPr>
              <a:t>Tensor </a:t>
            </a:r>
            <a:r>
              <a:rPr sz="2700" spc="-15" baseline="-20061">
                <a:latin typeface="Trebuchet MS"/>
                <a:cs typeface="Trebuchet MS"/>
              </a:rPr>
              <a:t>(</a:t>
            </a:r>
            <a:r>
              <a:rPr sz="2700" spc="-15" baseline="-20061">
                <a:solidFill>
                  <a:srgbClr val="404040"/>
                </a:solidFill>
                <a:latin typeface="Cambria Math"/>
                <a:cs typeface="Cambria Math"/>
              </a:rPr>
              <a:t>𝑊</a:t>
            </a:r>
            <a:r>
              <a:rPr sz="1350" spc="-10">
                <a:solidFill>
                  <a:srgbClr val="404040"/>
                </a:solidFill>
                <a:latin typeface="Cambria Math"/>
                <a:cs typeface="Cambria Math"/>
              </a:rPr>
              <a:t>𝐼𝑛𝑡8</a:t>
            </a:r>
            <a:r>
              <a:rPr sz="2700" spc="-15" baseline="-20061">
                <a:latin typeface="Trebuchet MS"/>
                <a:cs typeface="Trebuchet MS"/>
              </a:rPr>
              <a:t>)</a:t>
            </a:r>
            <a:endParaRPr sz="2700" baseline="-20061">
              <a:latin typeface="Trebuchet MS"/>
              <a:cs typeface="Trebuchet MS"/>
            </a:endParaRPr>
          </a:p>
          <a:p>
            <a:pPr>
              <a:lnSpc>
                <a:spcPct val="100000"/>
              </a:lnSpc>
              <a:spcBef>
                <a:spcPts val="245"/>
              </a:spcBef>
            </a:pPr>
            <a:endParaRPr sz="1800">
              <a:latin typeface="Trebuchet MS"/>
              <a:cs typeface="Trebuchet MS"/>
            </a:endParaRPr>
          </a:p>
          <a:p>
            <a:pPr algn="ctr">
              <a:lnSpc>
                <a:spcPct val="100000"/>
              </a:lnSpc>
            </a:pPr>
            <a:r>
              <a:rPr sz="2000">
                <a:solidFill>
                  <a:srgbClr val="9BBA58"/>
                </a:solidFill>
                <a:latin typeface="Trebuchet MS"/>
                <a:cs typeface="Trebuchet MS"/>
              </a:rPr>
              <a:t>25x1=25</a:t>
            </a:r>
            <a:r>
              <a:rPr sz="2000" spc="-75">
                <a:solidFill>
                  <a:srgbClr val="9BBA58"/>
                </a:solidFill>
                <a:latin typeface="Trebuchet MS"/>
                <a:cs typeface="Trebuchet MS"/>
              </a:rPr>
              <a:t> </a:t>
            </a:r>
            <a:r>
              <a:rPr sz="2000" spc="-10">
                <a:solidFill>
                  <a:srgbClr val="9BBA58"/>
                </a:solidFill>
                <a:latin typeface="Trebuchet MS"/>
                <a:cs typeface="Trebuchet MS"/>
              </a:rPr>
              <a:t>bytes.</a:t>
            </a:r>
            <a:endParaRPr sz="2000">
              <a:latin typeface="Trebuchet MS"/>
              <a:cs typeface="Trebuchet MS"/>
            </a:endParaRPr>
          </a:p>
        </p:txBody>
      </p:sp>
      <p:graphicFrame>
        <p:nvGraphicFramePr>
          <p:cNvPr id="8" name="object 8"/>
          <p:cNvGraphicFramePr>
            <a:graphicFrameLocks noGrp="1"/>
          </p:cNvGraphicFramePr>
          <p:nvPr/>
        </p:nvGraphicFramePr>
        <p:xfrm>
          <a:off x="5124513" y="2648013"/>
          <a:ext cx="3028950" cy="466725"/>
        </p:xfrm>
        <a:graphic>
          <a:graphicData uri="http://schemas.openxmlformats.org/drawingml/2006/table">
            <a:tbl>
              <a:tblPr firstRow="1" bandRow="1">
                <a:tableStyleId>{2D5ABB26-0587-4C30-8999-92F81FD0307C}</a:tableStyleId>
              </a:tblPr>
              <a:tblGrid>
                <a:gridCol w="60007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tblGrid>
              <a:tr h="466725">
                <a:tc>
                  <a:txBody>
                    <a:bodyPr/>
                    <a:lstStyle/>
                    <a:p>
                      <a:pPr marL="32384" algn="ctr">
                        <a:lnSpc>
                          <a:spcPct val="100000"/>
                        </a:lnSpc>
                        <a:spcBef>
                          <a:spcPts val="409"/>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𝑖</a:t>
                      </a:r>
                      <a:endParaRPr sz="1650" baseline="-17676">
                        <a:latin typeface="Cambria Math"/>
                        <a:cs typeface="Cambria Math"/>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R="54610" algn="ctr">
                        <a:lnSpc>
                          <a:spcPct val="100000"/>
                        </a:lnSpc>
                        <a:spcBef>
                          <a:spcPts val="409"/>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𝑗</a:t>
                      </a:r>
                      <a:endParaRPr sz="1650" baseline="-17676">
                        <a:latin typeface="Cambria Math"/>
                        <a:cs typeface="Cambria Math"/>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algn="ctr">
                        <a:lnSpc>
                          <a:spcPct val="100000"/>
                        </a:lnSpc>
                        <a:spcBef>
                          <a:spcPts val="37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𝑘</a:t>
                      </a:r>
                      <a:endParaRPr sz="1650" baseline="-17676">
                        <a:latin typeface="Cambria Math"/>
                        <a:cs typeface="Cambria Math"/>
                      </a:endParaRPr>
                    </a:p>
                  </a:txBody>
                  <a:tcPr marL="0" marR="0" marT="469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R="30480" algn="ctr">
                        <a:lnSpc>
                          <a:spcPct val="100000"/>
                        </a:lnSpc>
                        <a:spcBef>
                          <a:spcPts val="37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𝑙</a:t>
                      </a:r>
                      <a:endParaRPr sz="1650" baseline="-17676">
                        <a:latin typeface="Cambria Math"/>
                        <a:cs typeface="Cambria Math"/>
                      </a:endParaRPr>
                    </a:p>
                  </a:txBody>
                  <a:tcPr marL="0" marR="0" marT="469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217170">
                        <a:lnSpc>
                          <a:spcPct val="100000"/>
                        </a:lnSpc>
                        <a:spcBef>
                          <a:spcPts val="409"/>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𝑚</a:t>
                      </a:r>
                      <a:endParaRPr sz="1650" baseline="-17676">
                        <a:latin typeface="Cambria Math"/>
                        <a:cs typeface="Cambria Math"/>
                      </a:endParaRPr>
                    </a:p>
                  </a:txBody>
                  <a:tcPr marL="0" marR="0" marT="5206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0"/>
                  </a:ext>
                </a:extLst>
              </a:tr>
            </a:tbl>
          </a:graphicData>
        </a:graphic>
      </p:graphicFrame>
      <p:sp>
        <p:nvSpPr>
          <p:cNvPr id="9" name="object 9"/>
          <p:cNvSpPr txBox="1"/>
          <p:nvPr/>
        </p:nvSpPr>
        <p:spPr>
          <a:xfrm>
            <a:off x="6583044" y="3344481"/>
            <a:ext cx="135890" cy="254635"/>
          </a:xfrm>
          <a:prstGeom prst="rect">
            <a:avLst/>
          </a:prstGeom>
        </p:spPr>
        <p:txBody>
          <a:bodyPr vert="horz" wrap="square" lIns="0" tIns="12700" rIns="0" bIns="0" rtlCol="0">
            <a:spAutoFit/>
          </a:bodyPr>
          <a:lstStyle/>
          <a:p>
            <a:pPr marL="12700">
              <a:lnSpc>
                <a:spcPct val="100000"/>
              </a:lnSpc>
              <a:spcBef>
                <a:spcPts val="100"/>
              </a:spcBef>
            </a:pPr>
            <a:r>
              <a:rPr sz="1500" spc="-50">
                <a:latin typeface="Cambria Math"/>
                <a:cs typeface="Cambria Math"/>
              </a:rPr>
              <a:t>1</a:t>
            </a:r>
            <a:endParaRPr sz="1500">
              <a:latin typeface="Cambria Math"/>
              <a:cs typeface="Cambria Math"/>
            </a:endParaRPr>
          </a:p>
        </p:txBody>
      </p:sp>
      <p:sp>
        <p:nvSpPr>
          <p:cNvPr id="10" name="object 10"/>
          <p:cNvSpPr txBox="1"/>
          <p:nvPr/>
        </p:nvSpPr>
        <p:spPr>
          <a:xfrm>
            <a:off x="6452234" y="3121596"/>
            <a:ext cx="591820" cy="334645"/>
          </a:xfrm>
          <a:prstGeom prst="rect">
            <a:avLst/>
          </a:prstGeom>
        </p:spPr>
        <p:txBody>
          <a:bodyPr vert="horz" wrap="square" lIns="0" tIns="15875" rIns="0" bIns="0" rtlCol="0">
            <a:spAutoFit/>
          </a:bodyPr>
          <a:lstStyle/>
          <a:p>
            <a:pPr marL="38100">
              <a:lnSpc>
                <a:spcPct val="100000"/>
              </a:lnSpc>
              <a:spcBef>
                <a:spcPts val="125"/>
              </a:spcBef>
            </a:pPr>
            <a:r>
              <a:rPr sz="3000" spc="60" baseline="-22222">
                <a:latin typeface="Cambria Math"/>
                <a:cs typeface="Cambria Math"/>
              </a:rPr>
              <a:t>𝑐</a:t>
            </a:r>
            <a:r>
              <a:rPr sz="1500" spc="40">
                <a:latin typeface="Cambria Math"/>
                <a:cs typeface="Cambria Math"/>
              </a:rPr>
              <a:t>𝐼𝑛𝑡8</a:t>
            </a:r>
            <a:endParaRPr sz="1500">
              <a:latin typeface="Cambria Math"/>
              <a:cs typeface="Cambria Math"/>
            </a:endParaRPr>
          </a:p>
        </p:txBody>
      </p:sp>
      <p:sp>
        <p:nvSpPr>
          <p:cNvPr id="11" name="object 11"/>
          <p:cNvSpPr txBox="1"/>
          <p:nvPr/>
        </p:nvSpPr>
        <p:spPr>
          <a:xfrm>
            <a:off x="6076315" y="3873500"/>
            <a:ext cx="1351280" cy="335280"/>
          </a:xfrm>
          <a:prstGeom prst="rect">
            <a:avLst/>
          </a:prstGeom>
        </p:spPr>
        <p:txBody>
          <a:bodyPr vert="horz" wrap="square" lIns="0" tIns="16510" rIns="0" bIns="0" rtlCol="0">
            <a:spAutoFit/>
          </a:bodyPr>
          <a:lstStyle/>
          <a:p>
            <a:pPr marL="12700">
              <a:lnSpc>
                <a:spcPct val="100000"/>
              </a:lnSpc>
              <a:spcBef>
                <a:spcPts val="130"/>
              </a:spcBef>
            </a:pPr>
            <a:r>
              <a:rPr sz="2000" spc="-30">
                <a:solidFill>
                  <a:srgbClr val="9BBA58"/>
                </a:solidFill>
                <a:latin typeface="Trebuchet MS"/>
                <a:cs typeface="Trebuchet MS"/>
              </a:rPr>
              <a:t>5x1=5bytes.</a:t>
            </a:r>
            <a:endParaRPr sz="2000">
              <a:latin typeface="Trebuchet MS"/>
              <a:cs typeface="Trebuchet MS"/>
            </a:endParaRPr>
          </a:p>
        </p:txBody>
      </p:sp>
      <p:sp>
        <p:nvSpPr>
          <p:cNvPr id="12" name="object 12"/>
          <p:cNvSpPr txBox="1"/>
          <p:nvPr/>
        </p:nvSpPr>
        <p:spPr>
          <a:xfrm>
            <a:off x="10579734" y="2773997"/>
            <a:ext cx="174625" cy="334645"/>
          </a:xfrm>
          <a:prstGeom prst="rect">
            <a:avLst/>
          </a:prstGeom>
        </p:spPr>
        <p:txBody>
          <a:bodyPr vert="horz" wrap="square" lIns="0" tIns="15875" rIns="0" bIns="0" rtlCol="0">
            <a:spAutoFit/>
          </a:bodyPr>
          <a:lstStyle/>
          <a:p>
            <a:pPr marL="12700">
              <a:lnSpc>
                <a:spcPct val="100000"/>
              </a:lnSpc>
              <a:spcBef>
                <a:spcPts val="125"/>
              </a:spcBef>
            </a:pPr>
            <a:r>
              <a:rPr sz="2000" spc="5">
                <a:latin typeface="Cambria Math"/>
                <a:cs typeface="Cambria Math"/>
              </a:rPr>
              <a:t>2</a:t>
            </a:r>
            <a:endParaRPr sz="2000">
              <a:latin typeface="Cambria Math"/>
              <a:cs typeface="Cambria Math"/>
            </a:endParaRPr>
          </a:p>
        </p:txBody>
      </p:sp>
      <p:sp>
        <p:nvSpPr>
          <p:cNvPr id="13" name="object 13"/>
          <p:cNvSpPr txBox="1"/>
          <p:nvPr/>
        </p:nvSpPr>
        <p:spPr>
          <a:xfrm>
            <a:off x="10399394" y="2459736"/>
            <a:ext cx="892810" cy="449580"/>
          </a:xfrm>
          <a:prstGeom prst="rect">
            <a:avLst/>
          </a:prstGeom>
        </p:spPr>
        <p:txBody>
          <a:bodyPr vert="horz" wrap="square" lIns="0" tIns="16510" rIns="0" bIns="0" rtlCol="0">
            <a:spAutoFit/>
          </a:bodyPr>
          <a:lstStyle/>
          <a:p>
            <a:pPr marL="38100">
              <a:lnSpc>
                <a:spcPct val="100000"/>
              </a:lnSpc>
              <a:spcBef>
                <a:spcPts val="130"/>
              </a:spcBef>
            </a:pPr>
            <a:r>
              <a:rPr sz="4125" spc="112" baseline="-22222">
                <a:latin typeface="Cambria Math"/>
                <a:cs typeface="Cambria Math"/>
              </a:rPr>
              <a:t>𝑐</a:t>
            </a:r>
            <a:r>
              <a:rPr sz="2000" spc="75">
                <a:latin typeface="Cambria Math"/>
                <a:cs typeface="Cambria Math"/>
              </a:rPr>
              <a:t>𝐹𝑃32</a:t>
            </a:r>
            <a:endParaRPr sz="2000">
              <a:latin typeface="Cambria Math"/>
              <a:cs typeface="Cambria Math"/>
            </a:endParaRPr>
          </a:p>
        </p:txBody>
      </p:sp>
      <p:sp>
        <p:nvSpPr>
          <p:cNvPr id="14" name="object 14"/>
          <p:cNvSpPr txBox="1"/>
          <p:nvPr/>
        </p:nvSpPr>
        <p:spPr>
          <a:xfrm>
            <a:off x="10416540" y="3873817"/>
            <a:ext cx="877569" cy="334645"/>
          </a:xfrm>
          <a:prstGeom prst="rect">
            <a:avLst/>
          </a:prstGeom>
        </p:spPr>
        <p:txBody>
          <a:bodyPr vert="horz" wrap="square" lIns="0" tIns="15875" rIns="0" bIns="0" rtlCol="0">
            <a:spAutoFit/>
          </a:bodyPr>
          <a:lstStyle/>
          <a:p>
            <a:pPr marL="12700">
              <a:lnSpc>
                <a:spcPct val="100000"/>
              </a:lnSpc>
              <a:spcBef>
                <a:spcPts val="125"/>
              </a:spcBef>
            </a:pPr>
            <a:r>
              <a:rPr sz="2000" spc="105">
                <a:solidFill>
                  <a:srgbClr val="9BBA58"/>
                </a:solidFill>
                <a:latin typeface="Trebuchet MS"/>
                <a:cs typeface="Trebuchet MS"/>
              </a:rPr>
              <a:t>4</a:t>
            </a:r>
            <a:r>
              <a:rPr sz="2000" spc="-125">
                <a:solidFill>
                  <a:srgbClr val="9BBA58"/>
                </a:solidFill>
                <a:latin typeface="Trebuchet MS"/>
                <a:cs typeface="Trebuchet MS"/>
              </a:rPr>
              <a:t> </a:t>
            </a:r>
            <a:r>
              <a:rPr sz="2000" spc="-10">
                <a:solidFill>
                  <a:srgbClr val="9BBA58"/>
                </a:solidFill>
                <a:latin typeface="Trebuchet MS"/>
                <a:cs typeface="Trebuchet MS"/>
              </a:rPr>
              <a:t>bytes</a:t>
            </a:r>
            <a:endParaRPr sz="2000">
              <a:latin typeface="Trebuchet MS"/>
              <a:cs typeface="Trebuchet MS"/>
            </a:endParaRPr>
          </a:p>
        </p:txBody>
      </p:sp>
      <p:sp>
        <p:nvSpPr>
          <p:cNvPr id="15" name="object 15"/>
          <p:cNvSpPr txBox="1"/>
          <p:nvPr/>
        </p:nvSpPr>
        <p:spPr>
          <a:xfrm>
            <a:off x="3739260" y="5080000"/>
            <a:ext cx="4389755" cy="1043940"/>
          </a:xfrm>
          <a:prstGeom prst="rect">
            <a:avLst/>
          </a:prstGeom>
        </p:spPr>
        <p:txBody>
          <a:bodyPr vert="horz" wrap="square" lIns="0" tIns="16510" rIns="0" bIns="0" rtlCol="0">
            <a:spAutoFit/>
          </a:bodyPr>
          <a:lstStyle/>
          <a:p>
            <a:pPr marL="12700">
              <a:lnSpc>
                <a:spcPct val="100000"/>
              </a:lnSpc>
              <a:spcBef>
                <a:spcPts val="130"/>
              </a:spcBef>
            </a:pPr>
            <a:r>
              <a:rPr sz="2750">
                <a:solidFill>
                  <a:srgbClr val="585858"/>
                </a:solidFill>
                <a:latin typeface="Trebuchet MS"/>
                <a:cs typeface="Trebuchet MS"/>
              </a:rPr>
              <a:t>So,</a:t>
            </a:r>
            <a:r>
              <a:rPr sz="2750" spc="-65">
                <a:solidFill>
                  <a:srgbClr val="585858"/>
                </a:solidFill>
                <a:latin typeface="Trebuchet MS"/>
                <a:cs typeface="Trebuchet MS"/>
              </a:rPr>
              <a:t> </a:t>
            </a:r>
            <a:r>
              <a:rPr sz="2750" spc="110">
                <a:solidFill>
                  <a:srgbClr val="585858"/>
                </a:solidFill>
                <a:latin typeface="Trebuchet MS"/>
                <a:cs typeface="Trebuchet MS"/>
              </a:rPr>
              <a:t>in</a:t>
            </a:r>
            <a:r>
              <a:rPr sz="2750" spc="-80">
                <a:solidFill>
                  <a:srgbClr val="585858"/>
                </a:solidFill>
                <a:latin typeface="Trebuchet MS"/>
                <a:cs typeface="Trebuchet MS"/>
              </a:rPr>
              <a:t> </a:t>
            </a:r>
            <a:r>
              <a:rPr sz="2750" spc="-10">
                <a:solidFill>
                  <a:srgbClr val="585858"/>
                </a:solidFill>
                <a:latin typeface="Trebuchet MS"/>
                <a:cs typeface="Trebuchet MS"/>
              </a:rPr>
              <a:t>total:</a:t>
            </a:r>
            <a:endParaRPr sz="2750">
              <a:latin typeface="Trebuchet MS"/>
              <a:cs typeface="Trebuchet MS"/>
            </a:endParaRPr>
          </a:p>
          <a:p>
            <a:pPr marL="1461135">
              <a:lnSpc>
                <a:spcPct val="100000"/>
              </a:lnSpc>
              <a:spcBef>
                <a:spcPts val="1805"/>
              </a:spcBef>
            </a:pPr>
            <a:r>
              <a:rPr sz="2400" spc="125">
                <a:solidFill>
                  <a:srgbClr val="9BBA58"/>
                </a:solidFill>
                <a:latin typeface="Trebuchet MS"/>
                <a:cs typeface="Trebuchet MS"/>
              </a:rPr>
              <a:t>25</a:t>
            </a:r>
            <a:r>
              <a:rPr sz="2400" spc="-155">
                <a:solidFill>
                  <a:srgbClr val="9BBA58"/>
                </a:solidFill>
                <a:latin typeface="Trebuchet MS"/>
                <a:cs typeface="Trebuchet MS"/>
              </a:rPr>
              <a:t> </a:t>
            </a:r>
            <a:r>
              <a:rPr sz="2400">
                <a:solidFill>
                  <a:srgbClr val="9BBA58"/>
                </a:solidFill>
                <a:latin typeface="Trebuchet MS"/>
                <a:cs typeface="Trebuchet MS"/>
              </a:rPr>
              <a:t>+</a:t>
            </a:r>
            <a:r>
              <a:rPr sz="2400" spc="-140">
                <a:solidFill>
                  <a:srgbClr val="9BBA58"/>
                </a:solidFill>
                <a:latin typeface="Trebuchet MS"/>
                <a:cs typeface="Trebuchet MS"/>
              </a:rPr>
              <a:t> </a:t>
            </a:r>
            <a:r>
              <a:rPr sz="2400" spc="100">
                <a:solidFill>
                  <a:srgbClr val="9BBA58"/>
                </a:solidFill>
                <a:latin typeface="Trebuchet MS"/>
                <a:cs typeface="Trebuchet MS"/>
              </a:rPr>
              <a:t>5</a:t>
            </a:r>
            <a:r>
              <a:rPr sz="2400" spc="-155">
                <a:solidFill>
                  <a:srgbClr val="9BBA58"/>
                </a:solidFill>
                <a:latin typeface="Trebuchet MS"/>
                <a:cs typeface="Trebuchet MS"/>
              </a:rPr>
              <a:t> </a:t>
            </a:r>
            <a:r>
              <a:rPr sz="2400">
                <a:solidFill>
                  <a:srgbClr val="9BBA58"/>
                </a:solidFill>
                <a:latin typeface="Trebuchet MS"/>
                <a:cs typeface="Trebuchet MS"/>
              </a:rPr>
              <a:t>+</a:t>
            </a:r>
            <a:r>
              <a:rPr sz="2400" spc="-140">
                <a:solidFill>
                  <a:srgbClr val="9BBA58"/>
                </a:solidFill>
                <a:latin typeface="Trebuchet MS"/>
                <a:cs typeface="Trebuchet MS"/>
              </a:rPr>
              <a:t> </a:t>
            </a:r>
            <a:r>
              <a:rPr sz="2400" spc="110">
                <a:solidFill>
                  <a:srgbClr val="9BBA58"/>
                </a:solidFill>
                <a:latin typeface="Trebuchet MS"/>
                <a:cs typeface="Trebuchet MS"/>
              </a:rPr>
              <a:t>4</a:t>
            </a:r>
            <a:r>
              <a:rPr sz="2400" spc="-160">
                <a:solidFill>
                  <a:srgbClr val="9BBA58"/>
                </a:solidFill>
                <a:latin typeface="Trebuchet MS"/>
                <a:cs typeface="Trebuchet MS"/>
              </a:rPr>
              <a:t> </a:t>
            </a:r>
            <a:r>
              <a:rPr sz="2400">
                <a:solidFill>
                  <a:srgbClr val="9BBA58"/>
                </a:solidFill>
                <a:latin typeface="Trebuchet MS"/>
                <a:cs typeface="Trebuchet MS"/>
              </a:rPr>
              <a:t>=</a:t>
            </a:r>
            <a:r>
              <a:rPr sz="2400" spc="-100">
                <a:solidFill>
                  <a:srgbClr val="9BBA58"/>
                </a:solidFill>
                <a:latin typeface="Trebuchet MS"/>
                <a:cs typeface="Trebuchet MS"/>
              </a:rPr>
              <a:t> </a:t>
            </a:r>
            <a:r>
              <a:rPr sz="2400" b="1" spc="125">
                <a:solidFill>
                  <a:srgbClr val="9BBA58"/>
                </a:solidFill>
                <a:latin typeface="Trebuchet MS"/>
                <a:cs typeface="Trebuchet MS"/>
              </a:rPr>
              <a:t>34</a:t>
            </a:r>
            <a:r>
              <a:rPr sz="2400" b="1" spc="-80">
                <a:solidFill>
                  <a:srgbClr val="9BBA58"/>
                </a:solidFill>
                <a:latin typeface="Trebuchet MS"/>
                <a:cs typeface="Trebuchet MS"/>
              </a:rPr>
              <a:t> </a:t>
            </a:r>
            <a:r>
              <a:rPr sz="2400" b="1" spc="45">
                <a:solidFill>
                  <a:srgbClr val="9BBA58"/>
                </a:solidFill>
                <a:latin typeface="Trebuchet MS"/>
                <a:cs typeface="Trebuchet MS"/>
              </a:rPr>
              <a:t>bytes</a:t>
            </a:r>
            <a:endParaRPr sz="2400">
              <a:latin typeface="Trebuchet MS"/>
              <a:cs typeface="Trebuchet MS"/>
            </a:endParaRPr>
          </a:p>
        </p:txBody>
      </p:sp>
      <p:pic>
        <p:nvPicPr>
          <p:cNvPr id="16" name="object 16"/>
          <p:cNvPicPr/>
          <p:nvPr/>
        </p:nvPicPr>
        <p:blipFill>
          <a:blip r:embed="rId2" cstate="print"/>
          <a:stretch>
            <a:fillRect/>
          </a:stretch>
        </p:blipFill>
        <p:spPr>
          <a:xfrm>
            <a:off x="11029950" y="47625"/>
            <a:ext cx="809625" cy="809625"/>
          </a:xfrm>
          <a:prstGeom prst="rect">
            <a:avLst/>
          </a:prstGeom>
        </p:spPr>
      </p:pic>
      <p:sp>
        <p:nvSpPr>
          <p:cNvPr id="17" name="object 1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88265">
              <a:lnSpc>
                <a:spcPct val="100000"/>
              </a:lnSpc>
            </a:pPr>
            <a:r>
              <a:rPr spc="65"/>
              <a:t>91</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029949" y="47625"/>
            <a:ext cx="809625" cy="80962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90"/>
              <a:t> </a:t>
            </a:r>
            <a:r>
              <a:rPr spc="50"/>
              <a:t>Ingredient</a:t>
            </a:r>
            <a:r>
              <a:rPr spc="-170"/>
              <a:t> </a:t>
            </a:r>
            <a:r>
              <a:rPr spc="215"/>
              <a:t>2</a:t>
            </a:r>
            <a:r>
              <a:rPr spc="-155"/>
              <a:t> </a:t>
            </a:r>
            <a:r>
              <a:rPr spc="-390"/>
              <a:t>:</a:t>
            </a:r>
            <a:r>
              <a:rPr spc="-220"/>
              <a:t> </a:t>
            </a:r>
            <a:r>
              <a:rPr spc="80">
                <a:solidFill>
                  <a:srgbClr val="C0504D"/>
                </a:solidFill>
              </a:rPr>
              <a:t>Double</a:t>
            </a:r>
            <a:r>
              <a:rPr spc="-225">
                <a:solidFill>
                  <a:srgbClr val="C0504D"/>
                </a:solidFill>
              </a:rPr>
              <a:t> </a:t>
            </a:r>
            <a:r>
              <a:rPr spc="70">
                <a:solidFill>
                  <a:srgbClr val="C0504D"/>
                </a:solidFill>
              </a:rPr>
              <a:t>Quantization</a:t>
            </a:r>
          </a:p>
        </p:txBody>
      </p:sp>
      <p:sp>
        <p:nvSpPr>
          <p:cNvPr id="14" name="object 14"/>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88265">
              <a:lnSpc>
                <a:spcPct val="100000"/>
              </a:lnSpc>
            </a:pPr>
            <a:r>
              <a:rPr spc="65"/>
              <a:t>92</a:t>
            </a:r>
          </a:p>
        </p:txBody>
      </p:sp>
      <p:sp>
        <p:nvSpPr>
          <p:cNvPr id="4" name="object 4"/>
          <p:cNvSpPr txBox="1"/>
          <p:nvPr/>
        </p:nvSpPr>
        <p:spPr>
          <a:xfrm>
            <a:off x="9039479" y="1054798"/>
            <a:ext cx="1318895" cy="517525"/>
          </a:xfrm>
          <a:prstGeom prst="rect">
            <a:avLst/>
          </a:prstGeom>
        </p:spPr>
        <p:txBody>
          <a:bodyPr vert="horz" wrap="square" lIns="0" tIns="15875" rIns="0" bIns="0" rtlCol="0">
            <a:spAutoFit/>
          </a:bodyPr>
          <a:lstStyle/>
          <a:p>
            <a:pPr marL="12700">
              <a:lnSpc>
                <a:spcPct val="100000"/>
              </a:lnSpc>
              <a:spcBef>
                <a:spcPts val="125"/>
              </a:spcBef>
            </a:pPr>
            <a:r>
              <a:rPr sz="3200" b="1" spc="-10">
                <a:solidFill>
                  <a:srgbClr val="C0504D"/>
                </a:solidFill>
                <a:latin typeface="Trebuchet MS"/>
                <a:cs typeface="Trebuchet MS"/>
              </a:rPr>
              <a:t>Before</a:t>
            </a:r>
            <a:endParaRPr sz="3200">
              <a:latin typeface="Trebuchet MS"/>
              <a:cs typeface="Trebuchet MS"/>
            </a:endParaRPr>
          </a:p>
        </p:txBody>
      </p:sp>
      <p:sp>
        <p:nvSpPr>
          <p:cNvPr id="5" name="object 5"/>
          <p:cNvSpPr txBox="1"/>
          <p:nvPr/>
        </p:nvSpPr>
        <p:spPr>
          <a:xfrm>
            <a:off x="8353425" y="3695700"/>
            <a:ext cx="254317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C0504D"/>
                </a:solidFill>
                <a:latin typeface="Trebuchet MS"/>
                <a:cs typeface="Trebuchet MS"/>
              </a:rPr>
              <a:t>25x4=100</a:t>
            </a:r>
            <a:r>
              <a:rPr sz="2750" spc="-130">
                <a:solidFill>
                  <a:srgbClr val="C0504D"/>
                </a:solidFill>
                <a:latin typeface="Trebuchet MS"/>
                <a:cs typeface="Trebuchet MS"/>
              </a:rPr>
              <a:t> </a:t>
            </a:r>
            <a:r>
              <a:rPr sz="2750" spc="65">
                <a:solidFill>
                  <a:srgbClr val="C0504D"/>
                </a:solidFill>
                <a:latin typeface="Trebuchet MS"/>
                <a:cs typeface="Trebuchet MS"/>
              </a:rPr>
              <a:t>bytes</a:t>
            </a:r>
            <a:endParaRPr sz="2750">
              <a:latin typeface="Trebuchet MS"/>
              <a:cs typeface="Trebuchet MS"/>
            </a:endParaRPr>
          </a:p>
        </p:txBody>
      </p:sp>
      <p:sp>
        <p:nvSpPr>
          <p:cNvPr id="6" name="object 6"/>
          <p:cNvSpPr txBox="1"/>
          <p:nvPr/>
        </p:nvSpPr>
        <p:spPr>
          <a:xfrm>
            <a:off x="2618994" y="1054798"/>
            <a:ext cx="1028065" cy="517525"/>
          </a:xfrm>
          <a:prstGeom prst="rect">
            <a:avLst/>
          </a:prstGeom>
        </p:spPr>
        <p:txBody>
          <a:bodyPr vert="horz" wrap="square" lIns="0" tIns="15875" rIns="0" bIns="0" rtlCol="0">
            <a:spAutoFit/>
          </a:bodyPr>
          <a:lstStyle/>
          <a:p>
            <a:pPr marL="12700">
              <a:lnSpc>
                <a:spcPct val="100000"/>
              </a:lnSpc>
              <a:spcBef>
                <a:spcPts val="125"/>
              </a:spcBef>
            </a:pPr>
            <a:r>
              <a:rPr sz="3200" b="1" spc="-10">
                <a:solidFill>
                  <a:srgbClr val="9BBA58"/>
                </a:solidFill>
                <a:latin typeface="Trebuchet MS"/>
                <a:cs typeface="Trebuchet MS"/>
              </a:rPr>
              <a:t>After</a:t>
            </a:r>
            <a:endParaRPr sz="3200">
              <a:latin typeface="Trebuchet MS"/>
              <a:cs typeface="Trebuchet MS"/>
            </a:endParaRPr>
          </a:p>
        </p:txBody>
      </p:sp>
      <p:sp>
        <p:nvSpPr>
          <p:cNvPr id="7" name="object 7"/>
          <p:cNvSpPr txBox="1"/>
          <p:nvPr/>
        </p:nvSpPr>
        <p:spPr>
          <a:xfrm>
            <a:off x="1653285" y="3695700"/>
            <a:ext cx="3430904" cy="449580"/>
          </a:xfrm>
          <a:prstGeom prst="rect">
            <a:avLst/>
          </a:prstGeom>
        </p:spPr>
        <p:txBody>
          <a:bodyPr vert="horz" wrap="square" lIns="0" tIns="16510" rIns="0" bIns="0" rtlCol="0">
            <a:spAutoFit/>
          </a:bodyPr>
          <a:lstStyle/>
          <a:p>
            <a:pPr marL="12700">
              <a:lnSpc>
                <a:spcPct val="100000"/>
              </a:lnSpc>
              <a:spcBef>
                <a:spcPts val="130"/>
              </a:spcBef>
            </a:pPr>
            <a:r>
              <a:rPr sz="2750" spc="170">
                <a:solidFill>
                  <a:srgbClr val="9BBA58"/>
                </a:solidFill>
                <a:latin typeface="Trebuchet MS"/>
                <a:cs typeface="Trebuchet MS"/>
              </a:rPr>
              <a:t>25</a:t>
            </a:r>
            <a:r>
              <a:rPr sz="2750" spc="-85">
                <a:solidFill>
                  <a:srgbClr val="9BBA58"/>
                </a:solidFill>
                <a:latin typeface="Trebuchet MS"/>
                <a:cs typeface="Trebuchet MS"/>
              </a:rPr>
              <a:t> </a:t>
            </a:r>
            <a:r>
              <a:rPr sz="2750">
                <a:solidFill>
                  <a:srgbClr val="9BBA58"/>
                </a:solidFill>
                <a:latin typeface="Trebuchet MS"/>
                <a:cs typeface="Trebuchet MS"/>
              </a:rPr>
              <a:t>+</a:t>
            </a:r>
            <a:r>
              <a:rPr sz="2750" spc="-135">
                <a:solidFill>
                  <a:srgbClr val="9BBA58"/>
                </a:solidFill>
                <a:latin typeface="Trebuchet MS"/>
                <a:cs typeface="Trebuchet MS"/>
              </a:rPr>
              <a:t> </a:t>
            </a:r>
            <a:r>
              <a:rPr sz="2750" spc="140">
                <a:solidFill>
                  <a:srgbClr val="9BBA58"/>
                </a:solidFill>
                <a:latin typeface="Trebuchet MS"/>
                <a:cs typeface="Trebuchet MS"/>
              </a:rPr>
              <a:t>5</a:t>
            </a:r>
            <a:r>
              <a:rPr sz="2750" spc="-170">
                <a:solidFill>
                  <a:srgbClr val="9BBA58"/>
                </a:solidFill>
                <a:latin typeface="Trebuchet MS"/>
                <a:cs typeface="Trebuchet MS"/>
              </a:rPr>
              <a:t> </a:t>
            </a:r>
            <a:r>
              <a:rPr sz="2750">
                <a:solidFill>
                  <a:srgbClr val="9BBA58"/>
                </a:solidFill>
                <a:latin typeface="Trebuchet MS"/>
                <a:cs typeface="Trebuchet MS"/>
              </a:rPr>
              <a:t>+</a:t>
            </a:r>
            <a:r>
              <a:rPr sz="2750" spc="-140">
                <a:solidFill>
                  <a:srgbClr val="9BBA58"/>
                </a:solidFill>
                <a:latin typeface="Trebuchet MS"/>
                <a:cs typeface="Trebuchet MS"/>
              </a:rPr>
              <a:t> </a:t>
            </a:r>
            <a:r>
              <a:rPr sz="2750" spc="155">
                <a:solidFill>
                  <a:srgbClr val="9BBA58"/>
                </a:solidFill>
                <a:latin typeface="Trebuchet MS"/>
                <a:cs typeface="Trebuchet MS"/>
              </a:rPr>
              <a:t>4</a:t>
            </a:r>
            <a:r>
              <a:rPr sz="2750" spc="-100">
                <a:solidFill>
                  <a:srgbClr val="9BBA58"/>
                </a:solidFill>
                <a:latin typeface="Trebuchet MS"/>
                <a:cs typeface="Trebuchet MS"/>
              </a:rPr>
              <a:t> </a:t>
            </a:r>
            <a:r>
              <a:rPr sz="2750">
                <a:solidFill>
                  <a:srgbClr val="9BBA58"/>
                </a:solidFill>
                <a:latin typeface="Trebuchet MS"/>
                <a:cs typeface="Trebuchet MS"/>
              </a:rPr>
              <a:t>=</a:t>
            </a:r>
            <a:r>
              <a:rPr sz="2750" spc="-110">
                <a:solidFill>
                  <a:srgbClr val="9BBA58"/>
                </a:solidFill>
                <a:latin typeface="Trebuchet MS"/>
                <a:cs typeface="Trebuchet MS"/>
              </a:rPr>
              <a:t> </a:t>
            </a:r>
            <a:r>
              <a:rPr sz="2750" b="1" spc="190">
                <a:solidFill>
                  <a:srgbClr val="9BBA58"/>
                </a:solidFill>
                <a:latin typeface="Trebuchet MS"/>
                <a:cs typeface="Trebuchet MS"/>
              </a:rPr>
              <a:t>34</a:t>
            </a:r>
            <a:r>
              <a:rPr sz="2750" b="1" spc="-110">
                <a:solidFill>
                  <a:srgbClr val="9BBA58"/>
                </a:solidFill>
                <a:latin typeface="Trebuchet MS"/>
                <a:cs typeface="Trebuchet MS"/>
              </a:rPr>
              <a:t> </a:t>
            </a:r>
            <a:r>
              <a:rPr sz="2750" b="1" spc="80">
                <a:solidFill>
                  <a:srgbClr val="9BBA58"/>
                </a:solidFill>
                <a:latin typeface="Trebuchet MS"/>
                <a:cs typeface="Trebuchet MS"/>
              </a:rPr>
              <a:t>bytes</a:t>
            </a:r>
            <a:endParaRPr sz="2750">
              <a:latin typeface="Trebuchet MS"/>
              <a:cs typeface="Trebuchet MS"/>
            </a:endParaRPr>
          </a:p>
        </p:txBody>
      </p:sp>
      <p:sp>
        <p:nvSpPr>
          <p:cNvPr id="8" name="object 8"/>
          <p:cNvSpPr txBox="1"/>
          <p:nvPr/>
        </p:nvSpPr>
        <p:spPr>
          <a:xfrm>
            <a:off x="2457450" y="4810125"/>
            <a:ext cx="7277100" cy="828675"/>
          </a:xfrm>
          <a:prstGeom prst="rect">
            <a:avLst/>
          </a:prstGeom>
          <a:solidFill>
            <a:srgbClr val="4F81BC"/>
          </a:solidFill>
          <a:ln w="38100">
            <a:solidFill>
              <a:srgbClr val="0F243E"/>
            </a:solidFill>
          </a:ln>
        </p:spPr>
        <p:txBody>
          <a:bodyPr vert="horz" wrap="square" lIns="0" tIns="32384" rIns="0" bIns="0" rtlCol="0">
            <a:spAutoFit/>
          </a:bodyPr>
          <a:lstStyle/>
          <a:p>
            <a:pPr marL="2540" algn="ctr">
              <a:lnSpc>
                <a:spcPct val="100000"/>
              </a:lnSpc>
              <a:spcBef>
                <a:spcPts val="254"/>
              </a:spcBef>
            </a:pPr>
            <a:r>
              <a:rPr sz="2400">
                <a:solidFill>
                  <a:srgbClr val="FFFFFF"/>
                </a:solidFill>
                <a:latin typeface="Trebuchet MS"/>
                <a:cs typeface="Trebuchet MS"/>
              </a:rPr>
              <a:t>That</a:t>
            </a:r>
            <a:r>
              <a:rPr sz="2400" spc="-90">
                <a:solidFill>
                  <a:srgbClr val="FFFFFF"/>
                </a:solidFill>
                <a:latin typeface="Trebuchet MS"/>
                <a:cs typeface="Trebuchet MS"/>
              </a:rPr>
              <a:t> </a:t>
            </a:r>
            <a:r>
              <a:rPr sz="2400" spc="170">
                <a:solidFill>
                  <a:srgbClr val="FFFFFF"/>
                </a:solidFill>
                <a:latin typeface="Trebuchet MS"/>
                <a:cs typeface="Trebuchet MS"/>
              </a:rPr>
              <a:t>is</a:t>
            </a:r>
            <a:r>
              <a:rPr sz="2400" spc="-50">
                <a:solidFill>
                  <a:srgbClr val="FFFFFF"/>
                </a:solidFill>
                <a:latin typeface="Trebuchet MS"/>
                <a:cs typeface="Trebuchet MS"/>
              </a:rPr>
              <a:t> </a:t>
            </a:r>
            <a:r>
              <a:rPr sz="2400" spc="114">
                <a:solidFill>
                  <a:srgbClr val="FFFFFF"/>
                </a:solidFill>
                <a:latin typeface="Trebuchet MS"/>
                <a:cs typeface="Trebuchet MS"/>
              </a:rPr>
              <a:t>an</a:t>
            </a:r>
            <a:r>
              <a:rPr sz="2400" spc="-30">
                <a:solidFill>
                  <a:srgbClr val="FFFFFF"/>
                </a:solidFill>
                <a:latin typeface="Trebuchet MS"/>
                <a:cs typeface="Trebuchet MS"/>
              </a:rPr>
              <a:t> </a:t>
            </a:r>
            <a:r>
              <a:rPr sz="2400" spc="50">
                <a:solidFill>
                  <a:srgbClr val="FFFFFF"/>
                </a:solidFill>
                <a:latin typeface="Trebuchet MS"/>
                <a:cs typeface="Trebuchet MS"/>
              </a:rPr>
              <a:t>approximate</a:t>
            </a:r>
            <a:r>
              <a:rPr sz="2400" spc="-114">
                <a:solidFill>
                  <a:srgbClr val="FFFFFF"/>
                </a:solidFill>
                <a:latin typeface="Trebuchet MS"/>
                <a:cs typeface="Trebuchet MS"/>
              </a:rPr>
              <a:t> </a:t>
            </a:r>
            <a:r>
              <a:rPr sz="2400" spc="140">
                <a:solidFill>
                  <a:srgbClr val="FFFFFF"/>
                </a:solidFill>
                <a:latin typeface="Trebuchet MS"/>
                <a:cs typeface="Trebuchet MS"/>
              </a:rPr>
              <a:t>70%</a:t>
            </a:r>
            <a:r>
              <a:rPr sz="2400" spc="-50">
                <a:solidFill>
                  <a:srgbClr val="FFFFFF"/>
                </a:solidFill>
                <a:latin typeface="Trebuchet MS"/>
                <a:cs typeface="Trebuchet MS"/>
              </a:rPr>
              <a:t> </a:t>
            </a:r>
            <a:r>
              <a:rPr sz="2400">
                <a:solidFill>
                  <a:srgbClr val="FFFFFF"/>
                </a:solidFill>
                <a:latin typeface="Trebuchet MS"/>
                <a:cs typeface="Trebuchet MS"/>
              </a:rPr>
              <a:t>reduction</a:t>
            </a:r>
            <a:r>
              <a:rPr sz="2400" spc="-30">
                <a:solidFill>
                  <a:srgbClr val="FFFFFF"/>
                </a:solidFill>
                <a:latin typeface="Trebuchet MS"/>
                <a:cs typeface="Trebuchet MS"/>
              </a:rPr>
              <a:t> </a:t>
            </a:r>
            <a:r>
              <a:rPr sz="2400" spc="100">
                <a:solidFill>
                  <a:srgbClr val="FFFFFF"/>
                </a:solidFill>
                <a:latin typeface="Trebuchet MS"/>
                <a:cs typeface="Trebuchet MS"/>
              </a:rPr>
              <a:t>in</a:t>
            </a:r>
            <a:r>
              <a:rPr sz="2400" spc="-110">
                <a:solidFill>
                  <a:srgbClr val="FFFFFF"/>
                </a:solidFill>
                <a:latin typeface="Trebuchet MS"/>
                <a:cs typeface="Trebuchet MS"/>
              </a:rPr>
              <a:t> </a:t>
            </a:r>
            <a:r>
              <a:rPr sz="2400" spc="55">
                <a:solidFill>
                  <a:srgbClr val="FFFFFF"/>
                </a:solidFill>
                <a:latin typeface="Trebuchet MS"/>
                <a:cs typeface="Trebuchet MS"/>
              </a:rPr>
              <a:t>memory</a:t>
            </a:r>
            <a:endParaRPr sz="2400">
              <a:latin typeface="Trebuchet MS"/>
              <a:cs typeface="Trebuchet MS"/>
            </a:endParaRPr>
          </a:p>
          <a:p>
            <a:pPr marL="10160" algn="ctr">
              <a:lnSpc>
                <a:spcPct val="100000"/>
              </a:lnSpc>
              <a:spcBef>
                <a:spcPts val="50"/>
              </a:spcBef>
            </a:pPr>
            <a:r>
              <a:rPr sz="2400" spc="-10">
                <a:solidFill>
                  <a:srgbClr val="FFFFFF"/>
                </a:solidFill>
                <a:latin typeface="Trebuchet MS"/>
                <a:cs typeface="Trebuchet MS"/>
              </a:rPr>
              <a:t>usage!!</a:t>
            </a:r>
            <a:endParaRPr sz="2400">
              <a:latin typeface="Trebuchet MS"/>
              <a:cs typeface="Trebuchet MS"/>
            </a:endParaRPr>
          </a:p>
        </p:txBody>
      </p:sp>
      <p:graphicFrame>
        <p:nvGraphicFramePr>
          <p:cNvPr id="9" name="object 9"/>
          <p:cNvGraphicFramePr>
            <a:graphicFrameLocks noGrp="1"/>
          </p:cNvGraphicFramePr>
          <p:nvPr/>
        </p:nvGraphicFramePr>
        <p:xfrm>
          <a:off x="885825" y="1924113"/>
          <a:ext cx="1619250" cy="1333500"/>
        </p:xfrm>
        <a:graphic>
          <a:graphicData uri="http://schemas.openxmlformats.org/drawingml/2006/table">
            <a:tbl>
              <a:tblPr firstRow="1" bandRow="1">
                <a:tableStyleId>{2D5ABB26-0587-4C30-8999-92F81FD0307C}</a:tableStyleId>
              </a:tblPr>
              <a:tblGrid>
                <a:gridCol w="323850">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3850">
                  <a:extLst>
                    <a:ext uri="{9D8B030D-6E8A-4147-A177-3AD203B41FA5}">
                      <a16:colId xmlns:a16="http://schemas.microsoft.com/office/drawing/2014/main" val="20002"/>
                    </a:ext>
                  </a:extLst>
                </a:gridCol>
                <a:gridCol w="323850">
                  <a:extLst>
                    <a:ext uri="{9D8B030D-6E8A-4147-A177-3AD203B41FA5}">
                      <a16:colId xmlns:a16="http://schemas.microsoft.com/office/drawing/2014/main" val="20003"/>
                    </a:ext>
                  </a:extLst>
                </a:gridCol>
                <a:gridCol w="323850">
                  <a:extLst>
                    <a:ext uri="{9D8B030D-6E8A-4147-A177-3AD203B41FA5}">
                      <a16:colId xmlns:a16="http://schemas.microsoft.com/office/drawing/2014/main" val="20004"/>
                    </a:ext>
                  </a:extLst>
                </a:gridCol>
              </a:tblGrid>
              <a:tr h="266700">
                <a:tc>
                  <a:txBody>
                    <a:bodyPr/>
                    <a:lstStyle/>
                    <a:p>
                      <a:pPr marL="92075">
                        <a:lnSpc>
                          <a:spcPct val="100000"/>
                        </a:lnSpc>
                        <a:spcBef>
                          <a:spcPts val="680"/>
                        </a:spcBef>
                      </a:pPr>
                      <a:r>
                        <a:rPr sz="600" spc="-25">
                          <a:solidFill>
                            <a:srgbClr val="FFFFFF"/>
                          </a:solidFill>
                          <a:latin typeface="Trebuchet MS"/>
                          <a:cs typeface="Trebuchet MS"/>
                        </a:rPr>
                        <a:t>-127</a:t>
                      </a:r>
                      <a:endParaRPr sz="600">
                        <a:latin typeface="Trebuchet MS"/>
                        <a:cs typeface="Trebuchet MS"/>
                      </a:endParaRPr>
                    </a:p>
                  </a:txBody>
                  <a:tcPr marL="0" marR="0" marT="863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3175" algn="ctr">
                        <a:lnSpc>
                          <a:spcPct val="100000"/>
                        </a:lnSpc>
                        <a:spcBef>
                          <a:spcPts val="680"/>
                        </a:spcBef>
                      </a:pPr>
                      <a:r>
                        <a:rPr sz="600" spc="-25">
                          <a:solidFill>
                            <a:srgbClr val="FFFFFF"/>
                          </a:solidFill>
                          <a:latin typeface="Trebuchet MS"/>
                          <a:cs typeface="Trebuchet MS"/>
                        </a:rPr>
                        <a:t>-</a:t>
                      </a:r>
                      <a:r>
                        <a:rPr sz="600" spc="35">
                          <a:solidFill>
                            <a:srgbClr val="FFFFFF"/>
                          </a:solidFill>
                          <a:latin typeface="Trebuchet MS"/>
                          <a:cs typeface="Trebuchet MS"/>
                        </a:rPr>
                        <a:t>54</a:t>
                      </a:r>
                      <a:endParaRPr sz="600">
                        <a:latin typeface="Trebuchet MS"/>
                        <a:cs typeface="Trebuchet MS"/>
                      </a:endParaRPr>
                    </a:p>
                  </a:txBody>
                  <a:tcPr marL="0" marR="0" marT="863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680"/>
                        </a:spcBef>
                      </a:pPr>
                      <a:r>
                        <a:rPr sz="600">
                          <a:solidFill>
                            <a:srgbClr val="FFFFFF"/>
                          </a:solidFill>
                          <a:latin typeface="Trebuchet MS"/>
                          <a:cs typeface="Trebuchet MS"/>
                        </a:rPr>
                        <a:t>0</a:t>
                      </a:r>
                      <a:endParaRPr sz="600">
                        <a:latin typeface="Trebuchet MS"/>
                        <a:cs typeface="Trebuchet MS"/>
                      </a:endParaRPr>
                    </a:p>
                  </a:txBody>
                  <a:tcPr marL="0" marR="0" marT="863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680"/>
                        </a:spcBef>
                      </a:pPr>
                      <a:r>
                        <a:rPr sz="600" spc="-25">
                          <a:solidFill>
                            <a:srgbClr val="FFFFFF"/>
                          </a:solidFill>
                          <a:latin typeface="Trebuchet MS"/>
                          <a:cs typeface="Trebuchet MS"/>
                        </a:rPr>
                        <a:t>-73</a:t>
                      </a:r>
                      <a:endParaRPr sz="600">
                        <a:latin typeface="Trebuchet MS"/>
                        <a:cs typeface="Trebuchet MS"/>
                      </a:endParaRPr>
                    </a:p>
                  </a:txBody>
                  <a:tcPr marL="0" marR="0" marT="863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3175" algn="ctr">
                        <a:lnSpc>
                          <a:spcPct val="100000"/>
                        </a:lnSpc>
                        <a:spcBef>
                          <a:spcPts val="680"/>
                        </a:spcBef>
                      </a:pPr>
                      <a:r>
                        <a:rPr sz="600" spc="35">
                          <a:solidFill>
                            <a:srgbClr val="FFFFFF"/>
                          </a:solidFill>
                          <a:latin typeface="Trebuchet MS"/>
                          <a:cs typeface="Trebuchet MS"/>
                        </a:rPr>
                        <a:t>54</a:t>
                      </a:r>
                      <a:endParaRPr sz="600">
                        <a:latin typeface="Trebuchet MS"/>
                        <a:cs typeface="Trebuchet MS"/>
                      </a:endParaRPr>
                    </a:p>
                  </a:txBody>
                  <a:tcPr marL="0" marR="0" marT="863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0"/>
                  </a:ext>
                </a:extLst>
              </a:tr>
              <a:tr h="266700">
                <a:tc>
                  <a:txBody>
                    <a:bodyPr/>
                    <a:lstStyle/>
                    <a:p>
                      <a:pPr marL="109220">
                        <a:lnSpc>
                          <a:spcPct val="100000"/>
                        </a:lnSpc>
                        <a:spcBef>
                          <a:spcPts val="675"/>
                        </a:spcBef>
                      </a:pPr>
                      <a:r>
                        <a:rPr sz="600" spc="-20">
                          <a:solidFill>
                            <a:srgbClr val="FFFFFF"/>
                          </a:solidFill>
                          <a:latin typeface="Trebuchet MS"/>
                          <a:cs typeface="Trebuchet MS"/>
                        </a:rPr>
                        <a:t>-</a:t>
                      </a:r>
                      <a:r>
                        <a:rPr sz="600" spc="-35">
                          <a:solidFill>
                            <a:srgbClr val="FFFFFF"/>
                          </a:solidFill>
                          <a:latin typeface="Trebuchet MS"/>
                          <a:cs typeface="Trebuchet MS"/>
                        </a:rPr>
                        <a:t>77</a:t>
                      </a:r>
                      <a:endParaRPr sz="600">
                        <a:latin typeface="Trebuchet MS"/>
                        <a:cs typeface="Trebuchet MS"/>
                      </a:endParaRPr>
                    </a:p>
                  </a:txBody>
                  <a:tcPr marL="0" marR="0" marT="857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635" algn="ctr">
                        <a:lnSpc>
                          <a:spcPct val="100000"/>
                        </a:lnSpc>
                        <a:spcBef>
                          <a:spcPts val="675"/>
                        </a:spcBef>
                      </a:pPr>
                      <a:r>
                        <a:rPr sz="600" spc="-25">
                          <a:solidFill>
                            <a:srgbClr val="FFFFFF"/>
                          </a:solidFill>
                          <a:latin typeface="Trebuchet MS"/>
                          <a:cs typeface="Trebuchet MS"/>
                        </a:rPr>
                        <a:t>13</a:t>
                      </a:r>
                      <a:endParaRPr sz="600">
                        <a:latin typeface="Trebuchet MS"/>
                        <a:cs typeface="Trebuchet MS"/>
                      </a:endParaRPr>
                    </a:p>
                  </a:txBody>
                  <a:tcPr marL="0" marR="0" marT="857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marL="5080" algn="ctr">
                        <a:lnSpc>
                          <a:spcPct val="100000"/>
                        </a:lnSpc>
                        <a:spcBef>
                          <a:spcPts val="675"/>
                        </a:spcBef>
                      </a:pPr>
                      <a:r>
                        <a:rPr sz="600" spc="-25">
                          <a:solidFill>
                            <a:srgbClr val="FFFFFF"/>
                          </a:solidFill>
                          <a:latin typeface="Trebuchet MS"/>
                          <a:cs typeface="Trebuchet MS"/>
                        </a:rPr>
                        <a:t>51</a:t>
                      </a:r>
                      <a:endParaRPr sz="600">
                        <a:latin typeface="Trebuchet MS"/>
                        <a:cs typeface="Trebuchet MS"/>
                      </a:endParaRPr>
                    </a:p>
                  </a:txBody>
                  <a:tcPr marL="0" marR="0" marT="857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675"/>
                        </a:spcBef>
                      </a:pPr>
                      <a:r>
                        <a:rPr sz="600" spc="-25">
                          <a:solidFill>
                            <a:srgbClr val="FFFFFF"/>
                          </a:solidFill>
                          <a:latin typeface="Trebuchet MS"/>
                          <a:cs typeface="Trebuchet MS"/>
                        </a:rPr>
                        <a:t>127</a:t>
                      </a:r>
                      <a:endParaRPr sz="600">
                        <a:latin typeface="Trebuchet MS"/>
                        <a:cs typeface="Trebuchet MS"/>
                      </a:endParaRPr>
                    </a:p>
                  </a:txBody>
                  <a:tcPr marL="0" marR="0" marT="857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gn="ctr">
                        <a:lnSpc>
                          <a:spcPct val="100000"/>
                        </a:lnSpc>
                        <a:spcBef>
                          <a:spcPts val="675"/>
                        </a:spcBef>
                      </a:pPr>
                      <a:r>
                        <a:rPr sz="600" spc="-20">
                          <a:solidFill>
                            <a:srgbClr val="FFFFFF"/>
                          </a:solidFill>
                          <a:latin typeface="Trebuchet MS"/>
                          <a:cs typeface="Trebuchet MS"/>
                        </a:rPr>
                        <a:t>-</a:t>
                      </a:r>
                      <a:r>
                        <a:rPr sz="600" spc="-35">
                          <a:solidFill>
                            <a:srgbClr val="FFFFFF"/>
                          </a:solidFill>
                          <a:latin typeface="Trebuchet MS"/>
                          <a:cs typeface="Trebuchet MS"/>
                        </a:rPr>
                        <a:t>74</a:t>
                      </a:r>
                      <a:endParaRPr sz="600">
                        <a:latin typeface="Trebuchet MS"/>
                        <a:cs typeface="Trebuchet MS"/>
                      </a:endParaRPr>
                    </a:p>
                  </a:txBody>
                  <a:tcPr marL="0" marR="0" marT="857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1"/>
                  </a:ext>
                </a:extLst>
              </a:tr>
              <a:tr h="266700">
                <a:tc>
                  <a:txBody>
                    <a:bodyPr/>
                    <a:lstStyle/>
                    <a:p>
                      <a:pPr>
                        <a:lnSpc>
                          <a:spcPct val="100000"/>
                        </a:lnSpc>
                        <a:spcBef>
                          <a:spcPts val="10"/>
                        </a:spcBef>
                      </a:pPr>
                      <a:endParaRPr sz="600">
                        <a:latin typeface="Times New Roman"/>
                        <a:cs typeface="Times New Roman"/>
                      </a:endParaRPr>
                    </a:p>
                    <a:p>
                      <a:pPr marL="123825">
                        <a:lnSpc>
                          <a:spcPct val="100000"/>
                        </a:lnSpc>
                        <a:spcBef>
                          <a:spcPts val="5"/>
                        </a:spcBef>
                      </a:pPr>
                      <a:r>
                        <a:rPr sz="600" spc="-20">
                          <a:solidFill>
                            <a:srgbClr val="FFFFFF"/>
                          </a:solidFill>
                          <a:latin typeface="Trebuchet MS"/>
                          <a:cs typeface="Trebuchet MS"/>
                        </a:rPr>
                        <a:t>-</a:t>
                      </a:r>
                      <a:r>
                        <a:rPr sz="600" spc="-50">
                          <a:solidFill>
                            <a:srgbClr val="FFFFFF"/>
                          </a:solidFill>
                          <a:latin typeface="Trebuchet MS"/>
                          <a:cs typeface="Trebuchet MS"/>
                        </a:rPr>
                        <a:t>9</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algn="ctr">
                        <a:lnSpc>
                          <a:spcPct val="100000"/>
                        </a:lnSpc>
                        <a:spcBef>
                          <a:spcPts val="5"/>
                        </a:spcBef>
                      </a:pPr>
                      <a:r>
                        <a:rPr sz="600" spc="-20">
                          <a:solidFill>
                            <a:srgbClr val="FFFFFF"/>
                          </a:solidFill>
                          <a:latin typeface="Trebuchet MS"/>
                          <a:cs typeface="Trebuchet MS"/>
                        </a:rPr>
                        <a:t>-</a:t>
                      </a:r>
                      <a:r>
                        <a:rPr sz="600" spc="-25">
                          <a:solidFill>
                            <a:srgbClr val="FFFFFF"/>
                          </a:solidFill>
                          <a:latin typeface="Trebuchet MS"/>
                          <a:cs typeface="Trebuchet MS"/>
                        </a:rPr>
                        <a:t>127</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marL="1270" algn="ctr">
                        <a:lnSpc>
                          <a:spcPct val="100000"/>
                        </a:lnSpc>
                        <a:spcBef>
                          <a:spcPts val="5"/>
                        </a:spcBef>
                      </a:pPr>
                      <a:r>
                        <a:rPr sz="600" spc="-20">
                          <a:solidFill>
                            <a:srgbClr val="FFFFFF"/>
                          </a:solidFill>
                          <a:latin typeface="Trebuchet MS"/>
                          <a:cs typeface="Trebuchet MS"/>
                        </a:rPr>
                        <a:t>-</a:t>
                      </a:r>
                      <a:r>
                        <a:rPr sz="600" spc="-35">
                          <a:solidFill>
                            <a:srgbClr val="FFFFFF"/>
                          </a:solidFill>
                          <a:latin typeface="Trebuchet MS"/>
                          <a:cs typeface="Trebuchet MS"/>
                        </a:rPr>
                        <a:t>12</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algn="ctr">
                        <a:lnSpc>
                          <a:spcPct val="100000"/>
                        </a:lnSpc>
                        <a:spcBef>
                          <a:spcPts val="5"/>
                        </a:spcBef>
                      </a:pPr>
                      <a:r>
                        <a:rPr sz="600" spc="-25">
                          <a:solidFill>
                            <a:srgbClr val="FFFFFF"/>
                          </a:solidFill>
                          <a:latin typeface="Trebuchet MS"/>
                          <a:cs typeface="Trebuchet MS"/>
                        </a:rPr>
                        <a:t>70</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marL="3175" algn="ctr">
                        <a:lnSpc>
                          <a:spcPct val="100000"/>
                        </a:lnSpc>
                        <a:spcBef>
                          <a:spcPts val="5"/>
                        </a:spcBef>
                      </a:pPr>
                      <a:r>
                        <a:rPr sz="600" spc="40">
                          <a:solidFill>
                            <a:srgbClr val="FFFFFF"/>
                          </a:solidFill>
                          <a:latin typeface="Trebuchet MS"/>
                          <a:cs typeface="Trebuchet MS"/>
                        </a:rPr>
                        <a:t>40</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2"/>
                  </a:ext>
                </a:extLst>
              </a:tr>
              <a:tr h="266700">
                <a:tc>
                  <a:txBody>
                    <a:bodyPr/>
                    <a:lstStyle/>
                    <a:p>
                      <a:pPr>
                        <a:lnSpc>
                          <a:spcPct val="100000"/>
                        </a:lnSpc>
                        <a:spcBef>
                          <a:spcPts val="10"/>
                        </a:spcBef>
                      </a:pPr>
                      <a:endParaRPr sz="600">
                        <a:latin typeface="Times New Roman"/>
                        <a:cs typeface="Times New Roman"/>
                      </a:endParaRPr>
                    </a:p>
                    <a:p>
                      <a:pPr marL="114300">
                        <a:lnSpc>
                          <a:spcPct val="100000"/>
                        </a:lnSpc>
                      </a:pPr>
                      <a:r>
                        <a:rPr sz="600" spc="30">
                          <a:solidFill>
                            <a:srgbClr val="FFFFFF"/>
                          </a:solidFill>
                          <a:latin typeface="Trebuchet MS"/>
                          <a:cs typeface="Trebuchet MS"/>
                        </a:rPr>
                        <a:t>93</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algn="ctr">
                        <a:lnSpc>
                          <a:spcPct val="100000"/>
                        </a:lnSpc>
                      </a:pPr>
                      <a:r>
                        <a:rPr sz="600" spc="-25">
                          <a:solidFill>
                            <a:srgbClr val="FFFFFF"/>
                          </a:solidFill>
                          <a:latin typeface="Trebuchet MS"/>
                          <a:cs typeface="Trebuchet MS"/>
                        </a:rPr>
                        <a:t>-127</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marL="635" algn="ctr">
                        <a:lnSpc>
                          <a:spcPct val="100000"/>
                        </a:lnSpc>
                      </a:pPr>
                      <a:r>
                        <a:rPr sz="600" spc="-25">
                          <a:solidFill>
                            <a:srgbClr val="FFFFFF"/>
                          </a:solidFill>
                          <a:latin typeface="Trebuchet MS"/>
                          <a:cs typeface="Trebuchet MS"/>
                        </a:rPr>
                        <a:t>-</a:t>
                      </a:r>
                      <a:r>
                        <a:rPr sz="600" spc="30">
                          <a:solidFill>
                            <a:srgbClr val="FFFFFF"/>
                          </a:solidFill>
                          <a:latin typeface="Trebuchet MS"/>
                          <a:cs typeface="Trebuchet MS"/>
                        </a:rPr>
                        <a:t>64</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marL="635" algn="ctr">
                        <a:lnSpc>
                          <a:spcPct val="100000"/>
                        </a:lnSpc>
                      </a:pPr>
                      <a:r>
                        <a:rPr sz="600" spc="-25">
                          <a:solidFill>
                            <a:srgbClr val="FFFFFF"/>
                          </a:solidFill>
                          <a:latin typeface="Trebuchet MS"/>
                          <a:cs typeface="Trebuchet MS"/>
                        </a:rPr>
                        <a:t>-</a:t>
                      </a:r>
                      <a:r>
                        <a:rPr sz="600" spc="25">
                          <a:solidFill>
                            <a:srgbClr val="FFFFFF"/>
                          </a:solidFill>
                          <a:latin typeface="Trebuchet MS"/>
                          <a:cs typeface="Trebuchet MS"/>
                        </a:rPr>
                        <a:t>24</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10"/>
                        </a:spcBef>
                      </a:pPr>
                      <a:endParaRPr sz="600">
                        <a:latin typeface="Times New Roman"/>
                        <a:cs typeface="Times New Roman"/>
                      </a:endParaRPr>
                    </a:p>
                    <a:p>
                      <a:pPr marL="4445" algn="ctr">
                        <a:lnSpc>
                          <a:spcPct val="100000"/>
                        </a:lnSpc>
                      </a:pPr>
                      <a:r>
                        <a:rPr sz="600" spc="35">
                          <a:solidFill>
                            <a:srgbClr val="FFFFFF"/>
                          </a:solidFill>
                          <a:latin typeface="Trebuchet MS"/>
                          <a:cs typeface="Trebuchet MS"/>
                        </a:rPr>
                        <a:t>52</a:t>
                      </a:r>
                      <a:endParaRPr sz="600">
                        <a:latin typeface="Trebuchet MS"/>
                        <a:cs typeface="Trebuchet MS"/>
                      </a:endParaRPr>
                    </a:p>
                  </a:txBody>
                  <a:tcPr marL="0" marR="0" marT="127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3"/>
                  </a:ext>
                </a:extLst>
              </a:tr>
              <a:tr h="266700">
                <a:tc>
                  <a:txBody>
                    <a:bodyPr/>
                    <a:lstStyle/>
                    <a:p>
                      <a:pPr>
                        <a:lnSpc>
                          <a:spcPct val="100000"/>
                        </a:lnSpc>
                        <a:spcBef>
                          <a:spcPts val="20"/>
                        </a:spcBef>
                      </a:pPr>
                      <a:endParaRPr sz="600">
                        <a:latin typeface="Times New Roman"/>
                        <a:cs typeface="Times New Roman"/>
                      </a:endParaRPr>
                    </a:p>
                    <a:p>
                      <a:pPr marL="114300">
                        <a:lnSpc>
                          <a:spcPct val="100000"/>
                        </a:lnSpc>
                      </a:pPr>
                      <a:r>
                        <a:rPr sz="600" spc="35">
                          <a:solidFill>
                            <a:srgbClr val="FFFFFF"/>
                          </a:solidFill>
                          <a:latin typeface="Trebuchet MS"/>
                          <a:cs typeface="Trebuchet MS"/>
                        </a:rPr>
                        <a:t>22</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20"/>
                        </a:spcBef>
                      </a:pPr>
                      <a:endParaRPr sz="600">
                        <a:latin typeface="Times New Roman"/>
                        <a:cs typeface="Times New Roman"/>
                      </a:endParaRPr>
                    </a:p>
                    <a:p>
                      <a:pPr algn="ctr">
                        <a:lnSpc>
                          <a:spcPct val="100000"/>
                        </a:lnSpc>
                      </a:pPr>
                      <a:r>
                        <a:rPr sz="600" spc="10">
                          <a:solidFill>
                            <a:srgbClr val="FFFFFF"/>
                          </a:solidFill>
                          <a:latin typeface="Trebuchet MS"/>
                          <a:cs typeface="Trebuchet MS"/>
                        </a:rPr>
                        <a:t>8</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20"/>
                        </a:spcBef>
                      </a:pPr>
                      <a:endParaRPr sz="600">
                        <a:latin typeface="Times New Roman"/>
                        <a:cs typeface="Times New Roman"/>
                      </a:endParaRPr>
                    </a:p>
                    <a:p>
                      <a:pPr algn="ctr">
                        <a:lnSpc>
                          <a:spcPct val="100000"/>
                        </a:lnSpc>
                      </a:pPr>
                      <a:r>
                        <a:rPr sz="600" spc="-25">
                          <a:solidFill>
                            <a:srgbClr val="FFFFFF"/>
                          </a:solidFill>
                          <a:latin typeface="Trebuchet MS"/>
                          <a:cs typeface="Trebuchet MS"/>
                        </a:rPr>
                        <a:t>-81</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20"/>
                        </a:spcBef>
                      </a:pPr>
                      <a:endParaRPr sz="600">
                        <a:latin typeface="Times New Roman"/>
                        <a:cs typeface="Times New Roman"/>
                      </a:endParaRPr>
                    </a:p>
                    <a:p>
                      <a:pPr algn="ctr">
                        <a:lnSpc>
                          <a:spcPct val="100000"/>
                        </a:lnSpc>
                      </a:pPr>
                      <a:r>
                        <a:rPr sz="600" spc="-25">
                          <a:solidFill>
                            <a:srgbClr val="FFFFFF"/>
                          </a:solidFill>
                          <a:latin typeface="Trebuchet MS"/>
                          <a:cs typeface="Trebuchet MS"/>
                        </a:rPr>
                        <a:t>127</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tc>
                  <a:txBody>
                    <a:bodyPr/>
                    <a:lstStyle/>
                    <a:p>
                      <a:pPr>
                        <a:lnSpc>
                          <a:spcPct val="100000"/>
                        </a:lnSpc>
                        <a:spcBef>
                          <a:spcPts val="20"/>
                        </a:spcBef>
                      </a:pPr>
                      <a:endParaRPr sz="600">
                        <a:latin typeface="Times New Roman"/>
                        <a:cs typeface="Times New Roman"/>
                      </a:endParaRPr>
                    </a:p>
                    <a:p>
                      <a:pPr marL="1905" algn="ctr">
                        <a:lnSpc>
                          <a:spcPct val="100000"/>
                        </a:lnSpc>
                      </a:pPr>
                      <a:r>
                        <a:rPr sz="600" spc="-25">
                          <a:solidFill>
                            <a:srgbClr val="FFFFFF"/>
                          </a:solidFill>
                          <a:latin typeface="Trebuchet MS"/>
                          <a:cs typeface="Trebuchet MS"/>
                        </a:rPr>
                        <a:t>-</a:t>
                      </a:r>
                      <a:r>
                        <a:rPr sz="600" spc="30">
                          <a:solidFill>
                            <a:srgbClr val="FFFFFF"/>
                          </a:solidFill>
                          <a:latin typeface="Trebuchet MS"/>
                          <a:cs typeface="Trebuchet MS"/>
                        </a:rPr>
                        <a:t>66</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4F81BC"/>
                    </a:solidFill>
                  </a:tcPr>
                </a:tc>
                <a:extLst>
                  <a:ext uri="{0D108BD9-81ED-4DB2-BD59-A6C34878D82A}">
                    <a16:rowId xmlns:a16="http://schemas.microsoft.com/office/drawing/2014/main" val="10004"/>
                  </a:ext>
                </a:extLst>
              </a:tr>
            </a:tbl>
          </a:graphicData>
        </a:graphic>
      </p:graphicFrame>
      <p:graphicFrame>
        <p:nvGraphicFramePr>
          <p:cNvPr id="10" name="object 10"/>
          <p:cNvGraphicFramePr>
            <a:graphicFrameLocks noGrp="1"/>
          </p:cNvGraphicFramePr>
          <p:nvPr/>
        </p:nvGraphicFramePr>
        <p:xfrm>
          <a:off x="3286188" y="1905063"/>
          <a:ext cx="2085975" cy="419100"/>
        </p:xfrm>
        <a:graphic>
          <a:graphicData uri="http://schemas.openxmlformats.org/drawingml/2006/table">
            <a:tbl>
              <a:tblPr firstRow="1" bandRow="1">
                <a:tableStyleId>{2D5ABB26-0587-4C30-8999-92F81FD0307C}</a:tableStyleId>
              </a:tblPr>
              <a:tblGrid>
                <a:gridCol w="419100">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19100">
                  <a:extLst>
                    <a:ext uri="{9D8B030D-6E8A-4147-A177-3AD203B41FA5}">
                      <a16:colId xmlns:a16="http://schemas.microsoft.com/office/drawing/2014/main" val="20002"/>
                    </a:ext>
                  </a:extLst>
                </a:gridCol>
                <a:gridCol w="419100">
                  <a:extLst>
                    <a:ext uri="{9D8B030D-6E8A-4147-A177-3AD203B41FA5}">
                      <a16:colId xmlns:a16="http://schemas.microsoft.com/office/drawing/2014/main" val="20003"/>
                    </a:ext>
                  </a:extLst>
                </a:gridCol>
                <a:gridCol w="419100">
                  <a:extLst>
                    <a:ext uri="{9D8B030D-6E8A-4147-A177-3AD203B41FA5}">
                      <a16:colId xmlns:a16="http://schemas.microsoft.com/office/drawing/2014/main" val="20004"/>
                    </a:ext>
                  </a:extLst>
                </a:gridCol>
              </a:tblGrid>
              <a:tr h="419100">
                <a:tc>
                  <a:txBody>
                    <a:bodyPr/>
                    <a:lstStyle/>
                    <a:p>
                      <a:pPr marL="194945">
                        <a:lnSpc>
                          <a:spcPct val="100000"/>
                        </a:lnSpc>
                        <a:spcBef>
                          <a:spcPts val="40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𝑖</a:t>
                      </a:r>
                      <a:endParaRPr sz="1650" baseline="-17676">
                        <a:latin typeface="Cambria Math"/>
                        <a:cs typeface="Cambria Math"/>
                      </a:endParaRPr>
                    </a:p>
                  </a:txBody>
                  <a:tcPr marL="0" marR="0" marT="508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60020">
                        <a:lnSpc>
                          <a:spcPct val="100000"/>
                        </a:lnSpc>
                        <a:spcBef>
                          <a:spcPts val="40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𝑗</a:t>
                      </a:r>
                      <a:endParaRPr sz="1650" baseline="-17676">
                        <a:latin typeface="Cambria Math"/>
                        <a:cs typeface="Cambria Math"/>
                      </a:endParaRPr>
                    </a:p>
                  </a:txBody>
                  <a:tcPr marL="0" marR="0" marT="508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76530">
                        <a:lnSpc>
                          <a:spcPct val="100000"/>
                        </a:lnSpc>
                        <a:spcBef>
                          <a:spcPts val="36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𝑘</a:t>
                      </a:r>
                      <a:endParaRPr sz="1650" baseline="-17676">
                        <a:latin typeface="Cambria Math"/>
                        <a:cs typeface="Cambria Math"/>
                      </a:endParaRPr>
                    </a:p>
                  </a:txBody>
                  <a:tcPr marL="0" marR="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74625">
                        <a:lnSpc>
                          <a:spcPct val="100000"/>
                        </a:lnSpc>
                        <a:spcBef>
                          <a:spcPts val="36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𝑙</a:t>
                      </a:r>
                      <a:endParaRPr sz="1650" baseline="-17676">
                        <a:latin typeface="Cambria Math"/>
                        <a:cs typeface="Cambria Math"/>
                      </a:endParaRPr>
                    </a:p>
                  </a:txBody>
                  <a:tcPr marL="0" marR="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tc>
                  <a:txBody>
                    <a:bodyPr/>
                    <a:lstStyle/>
                    <a:p>
                      <a:pPr marL="172720">
                        <a:lnSpc>
                          <a:spcPct val="100000"/>
                        </a:lnSpc>
                        <a:spcBef>
                          <a:spcPts val="400"/>
                        </a:spcBef>
                      </a:pPr>
                      <a:r>
                        <a:rPr sz="1550" spc="-25">
                          <a:solidFill>
                            <a:srgbClr val="464646"/>
                          </a:solidFill>
                          <a:latin typeface="Cambria Math"/>
                          <a:cs typeface="Cambria Math"/>
                        </a:rPr>
                        <a:t>𝑐</a:t>
                      </a:r>
                      <a:r>
                        <a:rPr sz="1650" spc="-37" baseline="-17676">
                          <a:solidFill>
                            <a:srgbClr val="464646"/>
                          </a:solidFill>
                          <a:latin typeface="Cambria Math"/>
                          <a:cs typeface="Cambria Math"/>
                        </a:rPr>
                        <a:t>𝑚</a:t>
                      </a:r>
                      <a:endParaRPr sz="1650" baseline="-17676">
                        <a:latin typeface="Cambria Math"/>
                        <a:cs typeface="Cambria Math"/>
                      </a:endParaRPr>
                    </a:p>
                  </a:txBody>
                  <a:tcPr marL="0" marR="0" marT="5080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3D59B"/>
                    </a:solidFill>
                  </a:tcPr>
                </a:tc>
                <a:extLst>
                  <a:ext uri="{0D108BD9-81ED-4DB2-BD59-A6C34878D82A}">
                    <a16:rowId xmlns:a16="http://schemas.microsoft.com/office/drawing/2014/main" val="10000"/>
                  </a:ext>
                </a:extLst>
              </a:tr>
            </a:tbl>
          </a:graphicData>
        </a:graphic>
      </p:graphicFrame>
      <p:sp>
        <p:nvSpPr>
          <p:cNvPr id="11" name="object 11"/>
          <p:cNvSpPr txBox="1"/>
          <p:nvPr/>
        </p:nvSpPr>
        <p:spPr>
          <a:xfrm>
            <a:off x="4132834" y="2834957"/>
            <a:ext cx="174625" cy="334645"/>
          </a:xfrm>
          <a:prstGeom prst="rect">
            <a:avLst/>
          </a:prstGeom>
        </p:spPr>
        <p:txBody>
          <a:bodyPr vert="horz" wrap="square" lIns="0" tIns="15875" rIns="0" bIns="0" rtlCol="0">
            <a:spAutoFit/>
          </a:bodyPr>
          <a:lstStyle/>
          <a:p>
            <a:pPr marL="12700">
              <a:lnSpc>
                <a:spcPct val="100000"/>
              </a:lnSpc>
              <a:spcBef>
                <a:spcPts val="125"/>
              </a:spcBef>
            </a:pPr>
            <a:r>
              <a:rPr sz="2000" spc="5">
                <a:latin typeface="Cambria Math"/>
                <a:cs typeface="Cambria Math"/>
              </a:rPr>
              <a:t>2</a:t>
            </a:r>
            <a:endParaRPr sz="2000">
              <a:latin typeface="Cambria Math"/>
              <a:cs typeface="Cambria Math"/>
            </a:endParaRPr>
          </a:p>
        </p:txBody>
      </p:sp>
      <p:sp>
        <p:nvSpPr>
          <p:cNvPr id="12" name="object 12"/>
          <p:cNvSpPr txBox="1"/>
          <p:nvPr/>
        </p:nvSpPr>
        <p:spPr>
          <a:xfrm>
            <a:off x="3952494" y="2520568"/>
            <a:ext cx="892175" cy="449580"/>
          </a:xfrm>
          <a:prstGeom prst="rect">
            <a:avLst/>
          </a:prstGeom>
        </p:spPr>
        <p:txBody>
          <a:bodyPr vert="horz" wrap="square" lIns="0" tIns="16510" rIns="0" bIns="0" rtlCol="0">
            <a:spAutoFit/>
          </a:bodyPr>
          <a:lstStyle/>
          <a:p>
            <a:pPr marL="38100">
              <a:lnSpc>
                <a:spcPct val="100000"/>
              </a:lnSpc>
              <a:spcBef>
                <a:spcPts val="130"/>
              </a:spcBef>
            </a:pPr>
            <a:r>
              <a:rPr sz="4125" spc="112" baseline="-22222">
                <a:latin typeface="Cambria Math"/>
                <a:cs typeface="Cambria Math"/>
              </a:rPr>
              <a:t>𝑐</a:t>
            </a:r>
            <a:r>
              <a:rPr sz="2000" spc="75">
                <a:latin typeface="Cambria Math"/>
                <a:cs typeface="Cambria Math"/>
              </a:rPr>
              <a:t>𝐹𝑃32</a:t>
            </a:r>
            <a:endParaRPr sz="2000">
              <a:latin typeface="Cambria Math"/>
              <a:cs typeface="Cambria Math"/>
            </a:endParaRPr>
          </a:p>
        </p:txBody>
      </p:sp>
      <p:graphicFrame>
        <p:nvGraphicFramePr>
          <p:cNvPr id="13" name="object 13"/>
          <p:cNvGraphicFramePr>
            <a:graphicFrameLocks noGrp="1"/>
          </p:cNvGraphicFramePr>
          <p:nvPr/>
        </p:nvGraphicFramePr>
        <p:xfrm>
          <a:off x="8810688" y="1905063"/>
          <a:ext cx="1609725" cy="1351915"/>
        </p:xfrm>
        <a:graphic>
          <a:graphicData uri="http://schemas.openxmlformats.org/drawingml/2006/table">
            <a:tbl>
              <a:tblPr firstRow="1" bandRow="1">
                <a:tableStyleId>{2D5ABB26-0587-4C30-8999-92F81FD0307C}</a:tableStyleId>
              </a:tblPr>
              <a:tblGrid>
                <a:gridCol w="323850">
                  <a:extLst>
                    <a:ext uri="{9D8B030D-6E8A-4147-A177-3AD203B41FA5}">
                      <a16:colId xmlns:a16="http://schemas.microsoft.com/office/drawing/2014/main" val="20000"/>
                    </a:ext>
                  </a:extLst>
                </a:gridCol>
                <a:gridCol w="314325">
                  <a:extLst>
                    <a:ext uri="{9D8B030D-6E8A-4147-A177-3AD203B41FA5}">
                      <a16:colId xmlns:a16="http://schemas.microsoft.com/office/drawing/2014/main" val="20001"/>
                    </a:ext>
                  </a:extLst>
                </a:gridCol>
                <a:gridCol w="323850">
                  <a:extLst>
                    <a:ext uri="{9D8B030D-6E8A-4147-A177-3AD203B41FA5}">
                      <a16:colId xmlns:a16="http://schemas.microsoft.com/office/drawing/2014/main" val="20002"/>
                    </a:ext>
                  </a:extLst>
                </a:gridCol>
                <a:gridCol w="323850">
                  <a:extLst>
                    <a:ext uri="{9D8B030D-6E8A-4147-A177-3AD203B41FA5}">
                      <a16:colId xmlns:a16="http://schemas.microsoft.com/office/drawing/2014/main" val="20003"/>
                    </a:ext>
                  </a:extLst>
                </a:gridCol>
                <a:gridCol w="323850">
                  <a:extLst>
                    <a:ext uri="{9D8B030D-6E8A-4147-A177-3AD203B41FA5}">
                      <a16:colId xmlns:a16="http://schemas.microsoft.com/office/drawing/2014/main" val="20004"/>
                    </a:ext>
                  </a:extLst>
                </a:gridCol>
              </a:tblGrid>
              <a:tr h="266700">
                <a:tc>
                  <a:txBody>
                    <a:bodyPr/>
                    <a:lstStyle/>
                    <a:p>
                      <a:pPr algn="ctr">
                        <a:lnSpc>
                          <a:spcPct val="100000"/>
                        </a:lnSpc>
                        <a:spcBef>
                          <a:spcPts val="685"/>
                        </a:spcBef>
                      </a:pPr>
                      <a:r>
                        <a:rPr sz="600" spc="-25">
                          <a:latin typeface="Trebuchet MS"/>
                          <a:cs typeface="Trebuchet MS"/>
                        </a:rPr>
                        <a:t>-0.7</a:t>
                      </a:r>
                      <a:endParaRPr sz="600">
                        <a:latin typeface="Trebuchet MS"/>
                        <a:cs typeface="Trebuchet MS"/>
                      </a:endParaRPr>
                    </a:p>
                  </a:txBody>
                  <a:tcPr marL="0" marR="0" marT="869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635" algn="ctr">
                        <a:lnSpc>
                          <a:spcPct val="100000"/>
                        </a:lnSpc>
                        <a:spcBef>
                          <a:spcPts val="685"/>
                        </a:spcBef>
                      </a:pPr>
                      <a:r>
                        <a:rPr sz="600" spc="-25">
                          <a:latin typeface="Trebuchet MS"/>
                          <a:cs typeface="Trebuchet MS"/>
                        </a:rPr>
                        <a:t>-0.3</a:t>
                      </a:r>
                      <a:endParaRPr sz="600">
                        <a:latin typeface="Trebuchet MS"/>
                        <a:cs typeface="Trebuchet MS"/>
                      </a:endParaRPr>
                    </a:p>
                  </a:txBody>
                  <a:tcPr marL="0" marR="0" marT="869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6985" algn="ctr">
                        <a:lnSpc>
                          <a:spcPct val="100000"/>
                        </a:lnSpc>
                        <a:spcBef>
                          <a:spcPts val="685"/>
                        </a:spcBef>
                      </a:pPr>
                      <a:r>
                        <a:rPr sz="600" spc="-25">
                          <a:latin typeface="Trebuchet MS"/>
                          <a:cs typeface="Trebuchet MS"/>
                        </a:rPr>
                        <a:t>0.0</a:t>
                      </a:r>
                      <a:endParaRPr sz="600">
                        <a:latin typeface="Trebuchet MS"/>
                        <a:cs typeface="Trebuchet MS"/>
                      </a:endParaRPr>
                    </a:p>
                  </a:txBody>
                  <a:tcPr marL="0" marR="0" marT="869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685"/>
                        </a:spcBef>
                      </a:pPr>
                      <a:r>
                        <a:rPr sz="600" spc="-25">
                          <a:latin typeface="Trebuchet MS"/>
                          <a:cs typeface="Trebuchet MS"/>
                        </a:rPr>
                        <a:t>-0.4</a:t>
                      </a:r>
                      <a:endParaRPr sz="600">
                        <a:latin typeface="Trebuchet MS"/>
                        <a:cs typeface="Trebuchet MS"/>
                      </a:endParaRPr>
                    </a:p>
                  </a:txBody>
                  <a:tcPr marL="0" marR="0" marT="869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gn="ctr">
                        <a:lnSpc>
                          <a:spcPct val="100000"/>
                        </a:lnSpc>
                        <a:spcBef>
                          <a:spcPts val="685"/>
                        </a:spcBef>
                      </a:pPr>
                      <a:r>
                        <a:rPr sz="600" spc="-25">
                          <a:latin typeface="Trebuchet MS"/>
                          <a:cs typeface="Trebuchet MS"/>
                        </a:rPr>
                        <a:t>0.3</a:t>
                      </a:r>
                      <a:endParaRPr sz="600">
                        <a:latin typeface="Trebuchet MS"/>
                        <a:cs typeface="Trebuchet MS"/>
                      </a:endParaRPr>
                    </a:p>
                  </a:txBody>
                  <a:tcPr marL="0" marR="0" marT="8699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0"/>
                  </a:ext>
                </a:extLst>
              </a:tr>
              <a:tr h="276225">
                <a:tc>
                  <a:txBody>
                    <a:bodyPr/>
                    <a:lstStyle/>
                    <a:p>
                      <a:pPr>
                        <a:lnSpc>
                          <a:spcPct val="100000"/>
                        </a:lnSpc>
                        <a:spcBef>
                          <a:spcPts val="20"/>
                        </a:spcBef>
                      </a:pPr>
                      <a:endParaRPr sz="600">
                        <a:latin typeface="Times New Roman"/>
                        <a:cs typeface="Times New Roman"/>
                      </a:endParaRPr>
                    </a:p>
                    <a:p>
                      <a:pPr algn="ctr">
                        <a:lnSpc>
                          <a:spcPct val="100000"/>
                        </a:lnSpc>
                        <a:spcBef>
                          <a:spcPts val="5"/>
                        </a:spcBef>
                      </a:pPr>
                      <a:r>
                        <a:rPr sz="600" spc="-25">
                          <a:latin typeface="Trebuchet MS"/>
                          <a:cs typeface="Trebuchet MS"/>
                        </a:rPr>
                        <a:t>-1.0</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20"/>
                        </a:spcBef>
                      </a:pPr>
                      <a:endParaRPr sz="600">
                        <a:latin typeface="Times New Roman"/>
                        <a:cs typeface="Times New Roman"/>
                      </a:endParaRPr>
                    </a:p>
                    <a:p>
                      <a:pPr marL="1270" algn="ctr">
                        <a:lnSpc>
                          <a:spcPct val="100000"/>
                        </a:lnSpc>
                        <a:spcBef>
                          <a:spcPts val="5"/>
                        </a:spcBef>
                      </a:pPr>
                      <a:r>
                        <a:rPr sz="600" spc="-25">
                          <a:latin typeface="Trebuchet MS"/>
                          <a:cs typeface="Trebuchet MS"/>
                        </a:rPr>
                        <a:t>0.2</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20"/>
                        </a:spcBef>
                      </a:pPr>
                      <a:endParaRPr sz="600">
                        <a:latin typeface="Times New Roman"/>
                        <a:cs typeface="Times New Roman"/>
                      </a:endParaRPr>
                    </a:p>
                    <a:p>
                      <a:pPr marL="6985" algn="ctr">
                        <a:lnSpc>
                          <a:spcPct val="100000"/>
                        </a:lnSpc>
                        <a:spcBef>
                          <a:spcPts val="5"/>
                        </a:spcBef>
                      </a:pPr>
                      <a:r>
                        <a:rPr sz="600" spc="-25">
                          <a:latin typeface="Trebuchet MS"/>
                          <a:cs typeface="Trebuchet MS"/>
                        </a:rPr>
                        <a:t>0.7</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20"/>
                        </a:spcBef>
                      </a:pPr>
                      <a:endParaRPr sz="600">
                        <a:latin typeface="Times New Roman"/>
                        <a:cs typeface="Times New Roman"/>
                      </a:endParaRPr>
                    </a:p>
                    <a:p>
                      <a:pPr marL="5080" algn="ctr">
                        <a:lnSpc>
                          <a:spcPct val="100000"/>
                        </a:lnSpc>
                        <a:spcBef>
                          <a:spcPts val="5"/>
                        </a:spcBef>
                      </a:pPr>
                      <a:r>
                        <a:rPr sz="600" spc="-25">
                          <a:latin typeface="Trebuchet MS"/>
                          <a:cs typeface="Trebuchet MS"/>
                        </a:rPr>
                        <a:t>1.7</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20"/>
                        </a:spcBef>
                      </a:pPr>
                      <a:endParaRPr sz="600">
                        <a:latin typeface="Times New Roman"/>
                        <a:cs typeface="Times New Roman"/>
                      </a:endParaRPr>
                    </a:p>
                    <a:p>
                      <a:pPr marL="635" algn="ctr">
                        <a:lnSpc>
                          <a:spcPct val="100000"/>
                        </a:lnSpc>
                        <a:spcBef>
                          <a:spcPts val="5"/>
                        </a:spcBef>
                      </a:pPr>
                      <a:r>
                        <a:rPr sz="600" spc="-25">
                          <a:latin typeface="Trebuchet MS"/>
                          <a:cs typeface="Trebuchet MS"/>
                        </a:rPr>
                        <a:t>-0.9</a:t>
                      </a:r>
                      <a:endParaRPr sz="600">
                        <a:latin typeface="Trebuchet MS"/>
                        <a:cs typeface="Trebuchet MS"/>
                      </a:endParaRPr>
                    </a:p>
                  </a:txBody>
                  <a:tcPr marL="0" marR="0" marT="2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1"/>
                  </a:ext>
                </a:extLst>
              </a:tr>
              <a:tr h="266700">
                <a:tc>
                  <a:txBody>
                    <a:bodyPr/>
                    <a:lstStyle/>
                    <a:p>
                      <a:pPr algn="ctr">
                        <a:lnSpc>
                          <a:spcPct val="100000"/>
                        </a:lnSpc>
                        <a:spcBef>
                          <a:spcPts val="665"/>
                        </a:spcBef>
                      </a:pPr>
                      <a:r>
                        <a:rPr sz="600" spc="-20">
                          <a:latin typeface="Trebuchet MS"/>
                          <a:cs typeface="Trebuchet MS"/>
                        </a:rPr>
                        <a:t>-</a:t>
                      </a:r>
                      <a:r>
                        <a:rPr sz="600" spc="-25">
                          <a:latin typeface="Trebuchet MS"/>
                          <a:cs typeface="Trebuchet MS"/>
                        </a:rPr>
                        <a:t>0.1</a:t>
                      </a:r>
                      <a:endParaRPr sz="600">
                        <a:latin typeface="Trebuchet MS"/>
                        <a:cs typeface="Trebuchet MS"/>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2540" algn="ctr">
                        <a:lnSpc>
                          <a:spcPct val="100000"/>
                        </a:lnSpc>
                        <a:spcBef>
                          <a:spcPts val="665"/>
                        </a:spcBef>
                      </a:pPr>
                      <a:r>
                        <a:rPr sz="600" spc="-20">
                          <a:latin typeface="Trebuchet MS"/>
                          <a:cs typeface="Trebuchet MS"/>
                        </a:rPr>
                        <a:t>-</a:t>
                      </a:r>
                      <a:r>
                        <a:rPr sz="600" spc="-25">
                          <a:latin typeface="Trebuchet MS"/>
                          <a:cs typeface="Trebuchet MS"/>
                        </a:rPr>
                        <a:t>1.5</a:t>
                      </a:r>
                      <a:endParaRPr sz="600">
                        <a:latin typeface="Trebuchet MS"/>
                        <a:cs typeface="Trebuchet MS"/>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7620" algn="ctr">
                        <a:lnSpc>
                          <a:spcPct val="100000"/>
                        </a:lnSpc>
                        <a:spcBef>
                          <a:spcPts val="665"/>
                        </a:spcBef>
                      </a:pPr>
                      <a:r>
                        <a:rPr sz="600" spc="-20">
                          <a:latin typeface="Trebuchet MS"/>
                          <a:cs typeface="Trebuchet MS"/>
                        </a:rPr>
                        <a:t>-</a:t>
                      </a:r>
                      <a:r>
                        <a:rPr sz="600" spc="-25">
                          <a:latin typeface="Trebuchet MS"/>
                          <a:cs typeface="Trebuchet MS"/>
                        </a:rPr>
                        <a:t>0.1</a:t>
                      </a:r>
                      <a:endParaRPr sz="600">
                        <a:latin typeface="Trebuchet MS"/>
                        <a:cs typeface="Trebuchet MS"/>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3810" algn="ctr">
                        <a:lnSpc>
                          <a:spcPct val="100000"/>
                        </a:lnSpc>
                        <a:spcBef>
                          <a:spcPts val="665"/>
                        </a:spcBef>
                      </a:pPr>
                      <a:r>
                        <a:rPr sz="600" spc="-25">
                          <a:latin typeface="Trebuchet MS"/>
                          <a:cs typeface="Trebuchet MS"/>
                        </a:rPr>
                        <a:t>0.8</a:t>
                      </a:r>
                      <a:endParaRPr sz="600">
                        <a:latin typeface="Trebuchet MS"/>
                        <a:cs typeface="Trebuchet MS"/>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tc>
                  <a:txBody>
                    <a:bodyPr/>
                    <a:lstStyle/>
                    <a:p>
                      <a:pPr marL="635" algn="ctr">
                        <a:lnSpc>
                          <a:spcPct val="100000"/>
                        </a:lnSpc>
                        <a:spcBef>
                          <a:spcPts val="665"/>
                        </a:spcBef>
                      </a:pPr>
                      <a:r>
                        <a:rPr sz="600" spc="-25">
                          <a:latin typeface="Trebuchet MS"/>
                          <a:cs typeface="Trebuchet MS"/>
                        </a:rPr>
                        <a:t>0.5</a:t>
                      </a:r>
                      <a:endParaRPr sz="600">
                        <a:latin typeface="Trebuchet MS"/>
                        <a:cs typeface="Trebuchet MS"/>
                      </a:endParaRPr>
                    </a:p>
                  </a:txBody>
                  <a:tcPr marL="0" marR="0" marT="8445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2"/>
                  </a:ext>
                </a:extLst>
              </a:tr>
              <a:tr h="271145">
                <a:tc>
                  <a:txBody>
                    <a:bodyPr/>
                    <a:lstStyle/>
                    <a:p>
                      <a:pPr>
                        <a:lnSpc>
                          <a:spcPct val="100000"/>
                        </a:lnSpc>
                      </a:pPr>
                      <a:endParaRPr sz="600">
                        <a:latin typeface="Times New Roman"/>
                        <a:cs typeface="Times New Roman"/>
                      </a:endParaRPr>
                    </a:p>
                    <a:p>
                      <a:pPr algn="ctr">
                        <a:lnSpc>
                          <a:spcPct val="100000"/>
                        </a:lnSpc>
                      </a:pPr>
                      <a:r>
                        <a:rPr sz="600" spc="-25">
                          <a:latin typeface="Trebuchet MS"/>
                          <a:cs typeface="Trebuchet MS"/>
                        </a:rPr>
                        <a:t>1.2</a:t>
                      </a:r>
                      <a:endParaRPr sz="6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nSpc>
                          <a:spcPct val="100000"/>
                        </a:lnSpc>
                      </a:pPr>
                      <a:endParaRPr sz="600">
                        <a:latin typeface="Times New Roman"/>
                        <a:cs typeface="Times New Roman"/>
                      </a:endParaRPr>
                    </a:p>
                    <a:p>
                      <a:pPr marL="1905" algn="ctr">
                        <a:lnSpc>
                          <a:spcPct val="100000"/>
                        </a:lnSpc>
                      </a:pPr>
                      <a:r>
                        <a:rPr sz="600" spc="-20">
                          <a:latin typeface="Trebuchet MS"/>
                          <a:cs typeface="Trebuchet MS"/>
                        </a:rPr>
                        <a:t>-</a:t>
                      </a:r>
                      <a:r>
                        <a:rPr sz="600" spc="-25">
                          <a:latin typeface="Trebuchet MS"/>
                          <a:cs typeface="Trebuchet MS"/>
                        </a:rPr>
                        <a:t>1.7</a:t>
                      </a:r>
                      <a:endParaRPr sz="6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nSpc>
                          <a:spcPct val="100000"/>
                        </a:lnSpc>
                      </a:pPr>
                      <a:endParaRPr sz="600">
                        <a:latin typeface="Times New Roman"/>
                        <a:cs typeface="Times New Roman"/>
                      </a:endParaRPr>
                    </a:p>
                    <a:p>
                      <a:pPr marL="7620" algn="ctr">
                        <a:lnSpc>
                          <a:spcPct val="100000"/>
                        </a:lnSpc>
                      </a:pPr>
                      <a:r>
                        <a:rPr sz="600" spc="-20">
                          <a:latin typeface="Trebuchet MS"/>
                          <a:cs typeface="Trebuchet MS"/>
                        </a:rPr>
                        <a:t>-</a:t>
                      </a:r>
                      <a:r>
                        <a:rPr sz="600" spc="-25">
                          <a:latin typeface="Trebuchet MS"/>
                          <a:cs typeface="Trebuchet MS"/>
                        </a:rPr>
                        <a:t>0.9</a:t>
                      </a:r>
                      <a:endParaRPr sz="6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nSpc>
                          <a:spcPct val="100000"/>
                        </a:lnSpc>
                      </a:pPr>
                      <a:endParaRPr sz="600">
                        <a:latin typeface="Times New Roman"/>
                        <a:cs typeface="Times New Roman"/>
                      </a:endParaRPr>
                    </a:p>
                    <a:p>
                      <a:pPr marL="3175" algn="ctr">
                        <a:lnSpc>
                          <a:spcPct val="100000"/>
                        </a:lnSpc>
                      </a:pPr>
                      <a:r>
                        <a:rPr sz="600" spc="-20">
                          <a:latin typeface="Trebuchet MS"/>
                          <a:cs typeface="Trebuchet MS"/>
                        </a:rPr>
                        <a:t>-</a:t>
                      </a:r>
                      <a:r>
                        <a:rPr sz="600" spc="-25">
                          <a:latin typeface="Trebuchet MS"/>
                          <a:cs typeface="Trebuchet MS"/>
                        </a:rPr>
                        <a:t>0.3</a:t>
                      </a:r>
                      <a:endParaRPr sz="6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tc>
                  <a:txBody>
                    <a:bodyPr/>
                    <a:lstStyle/>
                    <a:p>
                      <a:pPr>
                        <a:lnSpc>
                          <a:spcPct val="100000"/>
                        </a:lnSpc>
                      </a:pPr>
                      <a:endParaRPr sz="600">
                        <a:latin typeface="Times New Roman"/>
                        <a:cs typeface="Times New Roman"/>
                      </a:endParaRPr>
                    </a:p>
                    <a:p>
                      <a:pPr algn="ctr">
                        <a:lnSpc>
                          <a:spcPct val="100000"/>
                        </a:lnSpc>
                      </a:pPr>
                      <a:r>
                        <a:rPr sz="600" spc="-25">
                          <a:latin typeface="Trebuchet MS"/>
                          <a:cs typeface="Trebuchet MS"/>
                        </a:rPr>
                        <a:t>0.7</a:t>
                      </a:r>
                      <a:endParaRPr sz="600">
                        <a:latin typeface="Trebuchet MS"/>
                        <a:cs typeface="Trebuchet M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19050">
                      <a:solidFill>
                        <a:srgbClr val="000000"/>
                      </a:solidFill>
                      <a:prstDash val="solid"/>
                    </a:lnB>
                    <a:solidFill>
                      <a:srgbClr val="D99593"/>
                    </a:solidFill>
                  </a:tcPr>
                </a:tc>
                <a:extLst>
                  <a:ext uri="{0D108BD9-81ED-4DB2-BD59-A6C34878D82A}">
                    <a16:rowId xmlns:a16="http://schemas.microsoft.com/office/drawing/2014/main" val="10003"/>
                  </a:ext>
                </a:extLst>
              </a:tr>
              <a:tr h="271145">
                <a:tc>
                  <a:txBody>
                    <a:bodyPr/>
                    <a:lstStyle/>
                    <a:p>
                      <a:pPr>
                        <a:lnSpc>
                          <a:spcPct val="100000"/>
                        </a:lnSpc>
                        <a:spcBef>
                          <a:spcPts val="30"/>
                        </a:spcBef>
                      </a:pPr>
                      <a:endParaRPr sz="600">
                        <a:latin typeface="Times New Roman"/>
                        <a:cs typeface="Times New Roman"/>
                      </a:endParaRPr>
                    </a:p>
                    <a:p>
                      <a:pPr algn="ctr">
                        <a:lnSpc>
                          <a:spcPct val="100000"/>
                        </a:lnSpc>
                        <a:spcBef>
                          <a:spcPts val="5"/>
                        </a:spcBef>
                      </a:pPr>
                      <a:r>
                        <a:rPr sz="600" spc="-25">
                          <a:latin typeface="Trebuchet MS"/>
                          <a:cs typeface="Trebuchet MS"/>
                        </a:rPr>
                        <a:t>0.4</a:t>
                      </a:r>
                      <a:endParaRPr sz="600">
                        <a:latin typeface="Trebuchet MS"/>
                        <a:cs typeface="Trebuchet MS"/>
                      </a:endParaRPr>
                    </a:p>
                  </a:txBody>
                  <a:tcPr marL="0" marR="0" marT="381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30"/>
                        </a:spcBef>
                      </a:pPr>
                      <a:endParaRPr sz="600">
                        <a:latin typeface="Times New Roman"/>
                        <a:cs typeface="Times New Roman"/>
                      </a:endParaRPr>
                    </a:p>
                    <a:p>
                      <a:pPr marL="1270" algn="ctr">
                        <a:lnSpc>
                          <a:spcPct val="100000"/>
                        </a:lnSpc>
                        <a:spcBef>
                          <a:spcPts val="5"/>
                        </a:spcBef>
                      </a:pPr>
                      <a:r>
                        <a:rPr sz="600" spc="-25">
                          <a:latin typeface="Trebuchet MS"/>
                          <a:cs typeface="Trebuchet MS"/>
                        </a:rPr>
                        <a:t>0.1</a:t>
                      </a:r>
                      <a:endParaRPr sz="600">
                        <a:latin typeface="Trebuchet MS"/>
                        <a:cs typeface="Trebuchet MS"/>
                      </a:endParaRPr>
                    </a:p>
                  </a:txBody>
                  <a:tcPr marL="0" marR="0" marT="381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30"/>
                        </a:spcBef>
                      </a:pPr>
                      <a:endParaRPr sz="600">
                        <a:latin typeface="Times New Roman"/>
                        <a:cs typeface="Times New Roman"/>
                      </a:endParaRPr>
                    </a:p>
                    <a:p>
                      <a:pPr marL="6985" algn="ctr">
                        <a:lnSpc>
                          <a:spcPct val="100000"/>
                        </a:lnSpc>
                        <a:spcBef>
                          <a:spcPts val="5"/>
                        </a:spcBef>
                      </a:pPr>
                      <a:r>
                        <a:rPr sz="600" spc="-25">
                          <a:latin typeface="Trebuchet MS"/>
                          <a:cs typeface="Trebuchet MS"/>
                        </a:rPr>
                        <a:t>-1.4</a:t>
                      </a:r>
                      <a:endParaRPr sz="600">
                        <a:latin typeface="Trebuchet MS"/>
                        <a:cs typeface="Trebuchet MS"/>
                      </a:endParaRPr>
                    </a:p>
                  </a:txBody>
                  <a:tcPr marL="0" marR="0" marT="381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30"/>
                        </a:spcBef>
                      </a:pPr>
                      <a:endParaRPr sz="600">
                        <a:latin typeface="Times New Roman"/>
                        <a:cs typeface="Times New Roman"/>
                      </a:endParaRPr>
                    </a:p>
                    <a:p>
                      <a:pPr marL="5080" algn="ctr">
                        <a:lnSpc>
                          <a:spcPct val="100000"/>
                        </a:lnSpc>
                        <a:spcBef>
                          <a:spcPts val="5"/>
                        </a:spcBef>
                      </a:pPr>
                      <a:r>
                        <a:rPr sz="600" spc="-25">
                          <a:latin typeface="Trebuchet MS"/>
                          <a:cs typeface="Trebuchet MS"/>
                        </a:rPr>
                        <a:t>2.2</a:t>
                      </a:r>
                      <a:endParaRPr sz="600">
                        <a:latin typeface="Trebuchet MS"/>
                        <a:cs typeface="Trebuchet MS"/>
                      </a:endParaRPr>
                    </a:p>
                  </a:txBody>
                  <a:tcPr marL="0" marR="0" marT="381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tc>
                  <a:txBody>
                    <a:bodyPr/>
                    <a:lstStyle/>
                    <a:p>
                      <a:pPr>
                        <a:lnSpc>
                          <a:spcPct val="100000"/>
                        </a:lnSpc>
                        <a:spcBef>
                          <a:spcPts val="30"/>
                        </a:spcBef>
                      </a:pPr>
                      <a:endParaRPr sz="600">
                        <a:latin typeface="Times New Roman"/>
                        <a:cs typeface="Times New Roman"/>
                      </a:endParaRPr>
                    </a:p>
                    <a:p>
                      <a:pPr marL="1905" algn="ctr">
                        <a:lnSpc>
                          <a:spcPct val="100000"/>
                        </a:lnSpc>
                        <a:spcBef>
                          <a:spcPts val="5"/>
                        </a:spcBef>
                      </a:pPr>
                      <a:r>
                        <a:rPr sz="600" spc="-25">
                          <a:latin typeface="Trebuchet MS"/>
                          <a:cs typeface="Trebuchet MS"/>
                        </a:rPr>
                        <a:t>-1.1</a:t>
                      </a:r>
                      <a:endParaRPr sz="600">
                        <a:latin typeface="Trebuchet MS"/>
                        <a:cs typeface="Trebuchet MS"/>
                      </a:endParaRPr>
                    </a:p>
                  </a:txBody>
                  <a:tcPr marL="0" marR="0" marT="3810" marB="0">
                    <a:lnL w="9525">
                      <a:solidFill>
                        <a:srgbClr val="000000"/>
                      </a:solidFill>
                      <a:prstDash val="solid"/>
                    </a:lnL>
                    <a:lnR w="9525">
                      <a:solidFill>
                        <a:srgbClr val="000000"/>
                      </a:solidFill>
                      <a:prstDash val="solid"/>
                    </a:lnR>
                    <a:lnT w="19050">
                      <a:solidFill>
                        <a:srgbClr val="000000"/>
                      </a:solidFill>
                      <a:prstDash val="solid"/>
                    </a:lnT>
                    <a:lnB w="9525">
                      <a:solidFill>
                        <a:srgbClr val="000000"/>
                      </a:solidFill>
                      <a:prstDash val="solid"/>
                    </a:lnB>
                    <a:solidFill>
                      <a:srgbClr val="D9959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0" y="2428875"/>
            <a:ext cx="2209800" cy="2200275"/>
          </a:xfrm>
          <a:prstGeom prst="rect">
            <a:avLst/>
          </a:prstGeom>
        </p:spPr>
      </p:pic>
      <p:pic>
        <p:nvPicPr>
          <p:cNvPr id="3" name="object 3"/>
          <p:cNvPicPr/>
          <p:nvPr/>
        </p:nvPicPr>
        <p:blipFill>
          <a:blip r:embed="rId3" cstate="print"/>
          <a:stretch>
            <a:fillRect/>
          </a:stretch>
        </p:blipFill>
        <p:spPr>
          <a:xfrm>
            <a:off x="4943475" y="2428875"/>
            <a:ext cx="2457450" cy="2457450"/>
          </a:xfrm>
          <a:prstGeom prst="rect">
            <a:avLst/>
          </a:prstGeom>
        </p:spPr>
      </p:pic>
      <p:sp>
        <p:nvSpPr>
          <p:cNvPr id="4" name="object 4"/>
          <p:cNvSpPr txBox="1"/>
          <p:nvPr/>
        </p:nvSpPr>
        <p:spPr>
          <a:xfrm>
            <a:off x="487680" y="4884673"/>
            <a:ext cx="296862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4-Bit</a:t>
            </a:r>
            <a:r>
              <a:rPr sz="2750" spc="-100">
                <a:solidFill>
                  <a:srgbClr val="464646"/>
                </a:solidFill>
                <a:latin typeface="Trebuchet MS"/>
                <a:cs typeface="Trebuchet MS"/>
              </a:rPr>
              <a:t> </a:t>
            </a:r>
            <a:r>
              <a:rPr sz="2750" spc="75">
                <a:solidFill>
                  <a:srgbClr val="464646"/>
                </a:solidFill>
                <a:latin typeface="Trebuchet MS"/>
                <a:cs typeface="Trebuchet MS"/>
              </a:rPr>
              <a:t>NormalFloat</a:t>
            </a:r>
            <a:endParaRPr sz="2750">
              <a:latin typeface="Trebuchet MS"/>
              <a:cs typeface="Trebuchet MS"/>
            </a:endParaRPr>
          </a:p>
        </p:txBody>
      </p:sp>
      <p:sp>
        <p:nvSpPr>
          <p:cNvPr id="5" name="object 5"/>
          <p:cNvSpPr txBox="1"/>
          <p:nvPr/>
        </p:nvSpPr>
        <p:spPr>
          <a:xfrm>
            <a:off x="428307" y="1337373"/>
            <a:ext cx="928116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There</a:t>
            </a:r>
            <a:r>
              <a:rPr sz="2750" spc="-160">
                <a:solidFill>
                  <a:srgbClr val="464646"/>
                </a:solidFill>
                <a:latin typeface="Trebuchet MS"/>
                <a:cs typeface="Trebuchet MS"/>
              </a:rPr>
              <a:t> </a:t>
            </a:r>
            <a:r>
              <a:rPr sz="2750">
                <a:solidFill>
                  <a:srgbClr val="464646"/>
                </a:solidFill>
                <a:latin typeface="Trebuchet MS"/>
                <a:cs typeface="Trebuchet MS"/>
              </a:rPr>
              <a:t>are</a:t>
            </a:r>
            <a:r>
              <a:rPr sz="2750" spc="-85">
                <a:solidFill>
                  <a:srgbClr val="464646"/>
                </a:solidFill>
                <a:latin typeface="Trebuchet MS"/>
                <a:cs typeface="Trebuchet MS"/>
              </a:rPr>
              <a:t> </a:t>
            </a:r>
            <a:r>
              <a:rPr sz="2750" spc="229">
                <a:solidFill>
                  <a:srgbClr val="464646"/>
                </a:solidFill>
                <a:latin typeface="Trebuchet MS"/>
                <a:cs typeface="Trebuchet MS"/>
              </a:rPr>
              <a:t>3</a:t>
            </a:r>
            <a:r>
              <a:rPr sz="2750" spc="-114">
                <a:solidFill>
                  <a:srgbClr val="464646"/>
                </a:solidFill>
                <a:latin typeface="Trebuchet MS"/>
                <a:cs typeface="Trebuchet MS"/>
              </a:rPr>
              <a:t> </a:t>
            </a:r>
            <a:r>
              <a:rPr sz="2750" spc="50">
                <a:solidFill>
                  <a:srgbClr val="464646"/>
                </a:solidFill>
                <a:latin typeface="Trebuchet MS"/>
                <a:cs typeface="Trebuchet MS"/>
              </a:rPr>
              <a:t>key</a:t>
            </a:r>
            <a:r>
              <a:rPr sz="2750" spc="-130">
                <a:solidFill>
                  <a:srgbClr val="464646"/>
                </a:solidFill>
                <a:latin typeface="Trebuchet MS"/>
                <a:cs typeface="Trebuchet MS"/>
              </a:rPr>
              <a:t> </a:t>
            </a:r>
            <a:r>
              <a:rPr sz="2750" spc="95">
                <a:solidFill>
                  <a:srgbClr val="464646"/>
                </a:solidFill>
                <a:latin typeface="Trebuchet MS"/>
                <a:cs typeface="Trebuchet MS"/>
              </a:rPr>
              <a:t>ingredients</a:t>
            </a:r>
            <a:r>
              <a:rPr sz="2750" spc="-105">
                <a:solidFill>
                  <a:srgbClr val="464646"/>
                </a:solidFill>
                <a:latin typeface="Trebuchet MS"/>
                <a:cs typeface="Trebuchet MS"/>
              </a:rPr>
              <a:t> </a:t>
            </a:r>
            <a:r>
              <a:rPr sz="2750" spc="120">
                <a:solidFill>
                  <a:srgbClr val="464646"/>
                </a:solidFill>
                <a:latin typeface="Trebuchet MS"/>
                <a:cs typeface="Trebuchet MS"/>
              </a:rPr>
              <a:t>which</a:t>
            </a:r>
            <a:r>
              <a:rPr sz="2750" spc="-114">
                <a:solidFill>
                  <a:srgbClr val="464646"/>
                </a:solidFill>
                <a:latin typeface="Trebuchet MS"/>
                <a:cs typeface="Trebuchet MS"/>
              </a:rPr>
              <a:t> </a:t>
            </a:r>
            <a:r>
              <a:rPr sz="2750" spc="114">
                <a:solidFill>
                  <a:srgbClr val="464646"/>
                </a:solidFill>
                <a:latin typeface="Trebuchet MS"/>
                <a:cs typeface="Trebuchet MS"/>
              </a:rPr>
              <a:t>helps</a:t>
            </a:r>
            <a:r>
              <a:rPr sz="2750" spc="-110">
                <a:solidFill>
                  <a:srgbClr val="464646"/>
                </a:solidFill>
                <a:latin typeface="Trebuchet MS"/>
                <a:cs typeface="Trebuchet MS"/>
              </a:rPr>
              <a:t> </a:t>
            </a:r>
            <a:r>
              <a:rPr sz="2750" spc="270">
                <a:solidFill>
                  <a:srgbClr val="464646"/>
                </a:solidFill>
                <a:latin typeface="Trebuchet MS"/>
                <a:cs typeface="Trebuchet MS"/>
              </a:rPr>
              <a:t>us</a:t>
            </a:r>
            <a:r>
              <a:rPr sz="2750" spc="-105">
                <a:solidFill>
                  <a:srgbClr val="464646"/>
                </a:solidFill>
                <a:latin typeface="Trebuchet MS"/>
                <a:cs typeface="Trebuchet MS"/>
              </a:rPr>
              <a:t> </a:t>
            </a:r>
            <a:r>
              <a:rPr sz="2750" spc="155">
                <a:solidFill>
                  <a:srgbClr val="464646"/>
                </a:solidFill>
                <a:latin typeface="Trebuchet MS"/>
                <a:cs typeface="Trebuchet MS"/>
              </a:rPr>
              <a:t>make</a:t>
            </a:r>
            <a:r>
              <a:rPr sz="2750" spc="-55">
                <a:solidFill>
                  <a:srgbClr val="464646"/>
                </a:solidFill>
                <a:latin typeface="Trebuchet MS"/>
                <a:cs typeface="Trebuchet MS"/>
              </a:rPr>
              <a:t> </a:t>
            </a:r>
            <a:r>
              <a:rPr sz="2750" spc="-10">
                <a:solidFill>
                  <a:srgbClr val="4F81BC"/>
                </a:solidFill>
                <a:latin typeface="Trebuchet MS"/>
                <a:cs typeface="Trebuchet MS"/>
              </a:rPr>
              <a:t>QLoRA</a:t>
            </a:r>
            <a:r>
              <a:rPr sz="2750" spc="-10">
                <a:solidFill>
                  <a:srgbClr val="464646"/>
                </a:solidFill>
                <a:latin typeface="Trebuchet MS"/>
                <a:cs typeface="Trebuchet MS"/>
              </a:rPr>
              <a:t>:</a:t>
            </a:r>
            <a:endParaRPr sz="2750">
              <a:latin typeface="Trebuchet MS"/>
              <a:cs typeface="Trebuchet MS"/>
            </a:endParaRPr>
          </a:p>
        </p:txBody>
      </p:sp>
      <p:pic>
        <p:nvPicPr>
          <p:cNvPr id="6" name="object 6"/>
          <p:cNvPicPr/>
          <p:nvPr/>
        </p:nvPicPr>
        <p:blipFill>
          <a:blip r:embed="rId4" cstate="print"/>
          <a:stretch>
            <a:fillRect/>
          </a:stretch>
        </p:blipFill>
        <p:spPr>
          <a:xfrm>
            <a:off x="581025" y="1885950"/>
            <a:ext cx="3038475" cy="3028950"/>
          </a:xfrm>
          <a:prstGeom prst="rect">
            <a:avLst/>
          </a:prstGeom>
        </p:spPr>
      </p:pic>
      <p:sp>
        <p:nvSpPr>
          <p:cNvPr id="7" name="object 7"/>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90"/>
              <a:t> </a:t>
            </a:r>
            <a:r>
              <a:rPr spc="409"/>
              <a:t>–</a:t>
            </a:r>
            <a:r>
              <a:rPr spc="-200"/>
              <a:t> </a:t>
            </a:r>
            <a:r>
              <a:rPr spc="-20"/>
              <a:t>The</a:t>
            </a:r>
            <a:r>
              <a:rPr spc="-175"/>
              <a:t> </a:t>
            </a:r>
            <a:r>
              <a:rPr spc="65"/>
              <a:t>Ingredients</a:t>
            </a:r>
          </a:p>
        </p:txBody>
      </p:sp>
      <p:sp>
        <p:nvSpPr>
          <p:cNvPr id="10" name="object 10"/>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95</a:t>
            </a:r>
          </a:p>
        </p:txBody>
      </p:sp>
      <p:sp>
        <p:nvSpPr>
          <p:cNvPr id="8" name="object 8"/>
          <p:cNvSpPr txBox="1"/>
          <p:nvPr/>
        </p:nvSpPr>
        <p:spPr>
          <a:xfrm>
            <a:off x="8870950" y="4884673"/>
            <a:ext cx="2748915" cy="449580"/>
          </a:xfrm>
          <a:prstGeom prst="rect">
            <a:avLst/>
          </a:prstGeom>
        </p:spPr>
        <p:txBody>
          <a:bodyPr vert="horz" wrap="square" lIns="0" tIns="16510" rIns="0" bIns="0" rtlCol="0">
            <a:spAutoFit/>
          </a:bodyPr>
          <a:lstStyle/>
          <a:p>
            <a:pPr marL="12700">
              <a:lnSpc>
                <a:spcPct val="100000"/>
              </a:lnSpc>
              <a:spcBef>
                <a:spcPts val="130"/>
              </a:spcBef>
            </a:pPr>
            <a:r>
              <a:rPr sz="2750" spc="90">
                <a:solidFill>
                  <a:srgbClr val="464646"/>
                </a:solidFill>
                <a:latin typeface="Trebuchet MS"/>
                <a:cs typeface="Trebuchet MS"/>
              </a:rPr>
              <a:t>Paged</a:t>
            </a:r>
            <a:r>
              <a:rPr sz="2750" spc="-95">
                <a:solidFill>
                  <a:srgbClr val="464646"/>
                </a:solidFill>
                <a:latin typeface="Trebuchet MS"/>
                <a:cs typeface="Trebuchet MS"/>
              </a:rPr>
              <a:t> </a:t>
            </a:r>
            <a:r>
              <a:rPr sz="2750" spc="45">
                <a:solidFill>
                  <a:srgbClr val="464646"/>
                </a:solidFill>
                <a:latin typeface="Trebuchet MS"/>
                <a:cs typeface="Trebuchet MS"/>
              </a:rPr>
              <a:t>Optimizer</a:t>
            </a:r>
            <a:endParaRPr sz="2750">
              <a:latin typeface="Trebuchet MS"/>
              <a:cs typeface="Trebuchet MS"/>
            </a:endParaRPr>
          </a:p>
        </p:txBody>
      </p:sp>
      <p:sp>
        <p:nvSpPr>
          <p:cNvPr id="9" name="object 9"/>
          <p:cNvSpPr txBox="1"/>
          <p:nvPr/>
        </p:nvSpPr>
        <p:spPr>
          <a:xfrm>
            <a:off x="4345559" y="4884673"/>
            <a:ext cx="3422650" cy="449580"/>
          </a:xfrm>
          <a:prstGeom prst="rect">
            <a:avLst/>
          </a:prstGeom>
        </p:spPr>
        <p:txBody>
          <a:bodyPr vert="horz" wrap="square" lIns="0" tIns="16510" rIns="0" bIns="0" rtlCol="0">
            <a:spAutoFit/>
          </a:bodyPr>
          <a:lstStyle/>
          <a:p>
            <a:pPr marL="12700">
              <a:lnSpc>
                <a:spcPct val="100000"/>
              </a:lnSpc>
              <a:spcBef>
                <a:spcPts val="130"/>
              </a:spcBef>
            </a:pPr>
            <a:r>
              <a:rPr sz="2750" spc="85">
                <a:solidFill>
                  <a:srgbClr val="464646"/>
                </a:solidFill>
                <a:latin typeface="Trebuchet MS"/>
                <a:cs typeface="Trebuchet MS"/>
              </a:rPr>
              <a:t>Double</a:t>
            </a:r>
            <a:r>
              <a:rPr sz="2750" spc="-95">
                <a:solidFill>
                  <a:srgbClr val="464646"/>
                </a:solidFill>
                <a:latin typeface="Trebuchet MS"/>
                <a:cs typeface="Trebuchet MS"/>
              </a:rPr>
              <a:t> </a:t>
            </a:r>
            <a:r>
              <a:rPr sz="2750" spc="70">
                <a:solidFill>
                  <a:srgbClr val="464646"/>
                </a:solidFill>
                <a:latin typeface="Trebuchet MS"/>
                <a:cs typeface="Trebuchet MS"/>
              </a:rPr>
              <a:t>Quantization</a:t>
            </a:r>
            <a:endParaRPr sz="2750">
              <a:latin typeface="Trebuchet MS"/>
              <a:cs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sp>
        <p:nvSpPr>
          <p:cNvPr id="7" name="object 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96</a:t>
            </a:r>
          </a:p>
        </p:txBody>
      </p:sp>
      <p:sp>
        <p:nvSpPr>
          <p:cNvPr id="4" name="object 4"/>
          <p:cNvSpPr txBox="1"/>
          <p:nvPr/>
        </p:nvSpPr>
        <p:spPr>
          <a:xfrm>
            <a:off x="428307" y="4384357"/>
            <a:ext cx="11061065" cy="1724660"/>
          </a:xfrm>
          <a:prstGeom prst="rect">
            <a:avLst/>
          </a:prstGeom>
        </p:spPr>
        <p:txBody>
          <a:bodyPr vert="horz" wrap="square" lIns="0" tIns="5715" rIns="0" bIns="0" rtlCol="0">
            <a:spAutoFit/>
          </a:bodyPr>
          <a:lstStyle/>
          <a:p>
            <a:pPr marL="12700" marR="5080">
              <a:lnSpc>
                <a:spcPct val="102400"/>
              </a:lnSpc>
              <a:spcBef>
                <a:spcPts val="45"/>
              </a:spcBef>
            </a:pPr>
            <a:r>
              <a:rPr sz="2750">
                <a:solidFill>
                  <a:srgbClr val="464646"/>
                </a:solidFill>
                <a:latin typeface="Trebuchet MS"/>
                <a:cs typeface="Trebuchet MS"/>
              </a:rPr>
              <a:t>So,</a:t>
            </a:r>
            <a:r>
              <a:rPr sz="2750" spc="-105">
                <a:solidFill>
                  <a:srgbClr val="464646"/>
                </a:solidFill>
                <a:latin typeface="Trebuchet MS"/>
                <a:cs typeface="Trebuchet MS"/>
              </a:rPr>
              <a:t> </a:t>
            </a:r>
            <a:r>
              <a:rPr sz="2750" spc="75">
                <a:solidFill>
                  <a:srgbClr val="464646"/>
                </a:solidFill>
                <a:latin typeface="Trebuchet MS"/>
                <a:cs typeface="Trebuchet MS"/>
              </a:rPr>
              <a:t>how</a:t>
            </a:r>
            <a:r>
              <a:rPr sz="2750" spc="-90">
                <a:solidFill>
                  <a:srgbClr val="464646"/>
                </a:solidFill>
                <a:latin typeface="Trebuchet MS"/>
                <a:cs typeface="Trebuchet MS"/>
              </a:rPr>
              <a:t> </a:t>
            </a:r>
            <a:r>
              <a:rPr sz="2750" spc="75">
                <a:solidFill>
                  <a:srgbClr val="464646"/>
                </a:solidFill>
                <a:latin typeface="Trebuchet MS"/>
                <a:cs typeface="Trebuchet MS"/>
              </a:rPr>
              <a:t>do</a:t>
            </a:r>
            <a:r>
              <a:rPr sz="2750" spc="-105">
                <a:solidFill>
                  <a:srgbClr val="464646"/>
                </a:solidFill>
                <a:latin typeface="Trebuchet MS"/>
                <a:cs typeface="Trebuchet MS"/>
              </a:rPr>
              <a:t> </a:t>
            </a:r>
            <a:r>
              <a:rPr sz="2750">
                <a:solidFill>
                  <a:srgbClr val="464646"/>
                </a:solidFill>
                <a:latin typeface="Trebuchet MS"/>
                <a:cs typeface="Trebuchet MS"/>
              </a:rPr>
              <a:t>we</a:t>
            </a:r>
            <a:r>
              <a:rPr sz="2750" spc="-160">
                <a:solidFill>
                  <a:srgbClr val="464646"/>
                </a:solidFill>
                <a:latin typeface="Trebuchet MS"/>
                <a:cs typeface="Trebuchet MS"/>
              </a:rPr>
              <a:t> </a:t>
            </a:r>
            <a:r>
              <a:rPr sz="2750" spc="65">
                <a:solidFill>
                  <a:srgbClr val="464646"/>
                </a:solidFill>
                <a:latin typeface="Trebuchet MS"/>
                <a:cs typeface="Trebuchet MS"/>
              </a:rPr>
              <a:t>train</a:t>
            </a:r>
            <a:r>
              <a:rPr sz="2750" spc="-114">
                <a:solidFill>
                  <a:srgbClr val="464646"/>
                </a:solidFill>
                <a:latin typeface="Trebuchet MS"/>
                <a:cs typeface="Trebuchet MS"/>
              </a:rPr>
              <a:t> </a:t>
            </a:r>
            <a:r>
              <a:rPr sz="2750" spc="114">
                <a:solidFill>
                  <a:srgbClr val="464646"/>
                </a:solidFill>
                <a:latin typeface="Trebuchet MS"/>
                <a:cs typeface="Trebuchet MS"/>
              </a:rPr>
              <a:t>a</a:t>
            </a:r>
            <a:r>
              <a:rPr sz="2750" spc="-60">
                <a:solidFill>
                  <a:srgbClr val="464646"/>
                </a:solidFill>
                <a:latin typeface="Trebuchet MS"/>
                <a:cs typeface="Trebuchet MS"/>
              </a:rPr>
              <a:t> </a:t>
            </a:r>
            <a:r>
              <a:rPr sz="2750" spc="110">
                <a:solidFill>
                  <a:srgbClr val="464646"/>
                </a:solidFill>
                <a:latin typeface="Trebuchet MS"/>
                <a:cs typeface="Trebuchet MS"/>
              </a:rPr>
              <a:t>modern</a:t>
            </a:r>
            <a:r>
              <a:rPr sz="2750" spc="-120">
                <a:solidFill>
                  <a:srgbClr val="464646"/>
                </a:solidFill>
                <a:latin typeface="Trebuchet MS"/>
                <a:cs typeface="Trebuchet MS"/>
              </a:rPr>
              <a:t> </a:t>
            </a:r>
            <a:r>
              <a:rPr sz="2750" spc="65">
                <a:solidFill>
                  <a:srgbClr val="464646"/>
                </a:solidFill>
                <a:latin typeface="Trebuchet MS"/>
                <a:cs typeface="Trebuchet MS"/>
              </a:rPr>
              <a:t>Neural</a:t>
            </a:r>
            <a:r>
              <a:rPr sz="2750" spc="-114">
                <a:solidFill>
                  <a:srgbClr val="464646"/>
                </a:solidFill>
                <a:latin typeface="Trebuchet MS"/>
                <a:cs typeface="Trebuchet MS"/>
              </a:rPr>
              <a:t> </a:t>
            </a:r>
            <a:r>
              <a:rPr sz="2750" spc="95">
                <a:solidFill>
                  <a:srgbClr val="464646"/>
                </a:solidFill>
                <a:latin typeface="Trebuchet MS"/>
                <a:cs typeface="Trebuchet MS"/>
              </a:rPr>
              <a:t>Networks</a:t>
            </a:r>
            <a:r>
              <a:rPr sz="2750" spc="-105">
                <a:solidFill>
                  <a:srgbClr val="464646"/>
                </a:solidFill>
                <a:latin typeface="Trebuchet MS"/>
                <a:cs typeface="Trebuchet MS"/>
              </a:rPr>
              <a:t> </a:t>
            </a:r>
            <a:r>
              <a:rPr sz="2750" spc="75">
                <a:solidFill>
                  <a:srgbClr val="464646"/>
                </a:solidFill>
                <a:latin typeface="Trebuchet MS"/>
                <a:cs typeface="Trebuchet MS"/>
              </a:rPr>
              <a:t>without</a:t>
            </a:r>
            <a:r>
              <a:rPr sz="2750" spc="-155">
                <a:solidFill>
                  <a:srgbClr val="464646"/>
                </a:solidFill>
                <a:latin typeface="Trebuchet MS"/>
                <a:cs typeface="Trebuchet MS"/>
              </a:rPr>
              <a:t> </a:t>
            </a:r>
            <a:r>
              <a:rPr sz="2750" spc="140">
                <a:solidFill>
                  <a:srgbClr val="464646"/>
                </a:solidFill>
                <a:latin typeface="Trebuchet MS"/>
                <a:cs typeface="Trebuchet MS"/>
              </a:rPr>
              <a:t>taking</a:t>
            </a:r>
            <a:r>
              <a:rPr sz="2750" spc="-150">
                <a:solidFill>
                  <a:srgbClr val="464646"/>
                </a:solidFill>
                <a:latin typeface="Trebuchet MS"/>
                <a:cs typeface="Trebuchet MS"/>
              </a:rPr>
              <a:t> </a:t>
            </a:r>
            <a:r>
              <a:rPr sz="2750" spc="114">
                <a:solidFill>
                  <a:srgbClr val="464646"/>
                </a:solidFill>
                <a:latin typeface="Trebuchet MS"/>
                <a:cs typeface="Trebuchet MS"/>
              </a:rPr>
              <a:t>a</a:t>
            </a:r>
            <a:r>
              <a:rPr sz="2750" spc="-145">
                <a:solidFill>
                  <a:srgbClr val="464646"/>
                </a:solidFill>
                <a:latin typeface="Trebuchet MS"/>
                <a:cs typeface="Trebuchet MS"/>
              </a:rPr>
              <a:t> </a:t>
            </a:r>
            <a:r>
              <a:rPr sz="2750" spc="70">
                <a:solidFill>
                  <a:srgbClr val="464646"/>
                </a:solidFill>
                <a:latin typeface="Trebuchet MS"/>
                <a:cs typeface="Trebuchet MS"/>
              </a:rPr>
              <a:t>hit </a:t>
            </a:r>
            <a:r>
              <a:rPr sz="2750" spc="140">
                <a:solidFill>
                  <a:srgbClr val="464646"/>
                </a:solidFill>
                <a:latin typeface="Trebuchet MS"/>
                <a:cs typeface="Trebuchet MS"/>
              </a:rPr>
              <a:t>on</a:t>
            </a:r>
            <a:r>
              <a:rPr sz="2750" spc="-75">
                <a:solidFill>
                  <a:srgbClr val="464646"/>
                </a:solidFill>
                <a:latin typeface="Trebuchet MS"/>
                <a:cs typeface="Trebuchet MS"/>
              </a:rPr>
              <a:t> </a:t>
            </a:r>
            <a:r>
              <a:rPr sz="2750">
                <a:solidFill>
                  <a:srgbClr val="464646"/>
                </a:solidFill>
                <a:latin typeface="Trebuchet MS"/>
                <a:cs typeface="Trebuchet MS"/>
              </a:rPr>
              <a:t>the</a:t>
            </a:r>
            <a:r>
              <a:rPr sz="2750" spc="-35">
                <a:solidFill>
                  <a:srgbClr val="464646"/>
                </a:solidFill>
                <a:latin typeface="Trebuchet MS"/>
                <a:cs typeface="Trebuchet MS"/>
              </a:rPr>
              <a:t> </a:t>
            </a:r>
            <a:r>
              <a:rPr sz="2750" spc="130">
                <a:solidFill>
                  <a:srgbClr val="464646"/>
                </a:solidFill>
                <a:latin typeface="Trebuchet MS"/>
                <a:cs typeface="Trebuchet MS"/>
              </a:rPr>
              <a:t>memory?</a:t>
            </a:r>
            <a:endParaRPr sz="2750">
              <a:latin typeface="Trebuchet MS"/>
              <a:cs typeface="Trebuchet MS"/>
            </a:endParaRPr>
          </a:p>
          <a:p>
            <a:pPr>
              <a:lnSpc>
                <a:spcPct val="100000"/>
              </a:lnSpc>
              <a:spcBef>
                <a:spcPts val="175"/>
              </a:spcBef>
            </a:pPr>
            <a:endParaRPr sz="2750">
              <a:latin typeface="Trebuchet MS"/>
              <a:cs typeface="Trebuchet MS"/>
            </a:endParaRPr>
          </a:p>
          <a:p>
            <a:pPr marL="147320" algn="ctr">
              <a:lnSpc>
                <a:spcPct val="100000"/>
              </a:lnSpc>
            </a:pPr>
            <a:r>
              <a:rPr sz="2750">
                <a:solidFill>
                  <a:srgbClr val="404040"/>
                </a:solidFill>
                <a:latin typeface="Trebuchet MS"/>
                <a:cs typeface="Trebuchet MS"/>
              </a:rPr>
              <a:t>We</a:t>
            </a:r>
            <a:r>
              <a:rPr sz="2750" spc="-80">
                <a:solidFill>
                  <a:srgbClr val="404040"/>
                </a:solidFill>
                <a:latin typeface="Trebuchet MS"/>
                <a:cs typeface="Trebuchet MS"/>
              </a:rPr>
              <a:t> </a:t>
            </a:r>
            <a:r>
              <a:rPr sz="2750" spc="150">
                <a:solidFill>
                  <a:srgbClr val="404040"/>
                </a:solidFill>
                <a:latin typeface="Trebuchet MS"/>
                <a:cs typeface="Trebuchet MS"/>
              </a:rPr>
              <a:t>use</a:t>
            </a:r>
            <a:r>
              <a:rPr sz="2750" spc="-85">
                <a:solidFill>
                  <a:srgbClr val="404040"/>
                </a:solidFill>
                <a:latin typeface="Trebuchet MS"/>
                <a:cs typeface="Trebuchet MS"/>
              </a:rPr>
              <a:t> </a:t>
            </a:r>
            <a:r>
              <a:rPr sz="2750" spc="80">
                <a:solidFill>
                  <a:srgbClr val="548ED4"/>
                </a:solidFill>
                <a:latin typeface="Trebuchet MS"/>
                <a:cs typeface="Trebuchet MS"/>
              </a:rPr>
              <a:t>gradient</a:t>
            </a:r>
            <a:r>
              <a:rPr sz="2750" spc="-75">
                <a:solidFill>
                  <a:srgbClr val="548ED4"/>
                </a:solidFill>
                <a:latin typeface="Trebuchet MS"/>
                <a:cs typeface="Trebuchet MS"/>
              </a:rPr>
              <a:t> </a:t>
            </a:r>
            <a:r>
              <a:rPr sz="2750" spc="60">
                <a:solidFill>
                  <a:srgbClr val="548ED4"/>
                </a:solidFill>
                <a:latin typeface="Trebuchet MS"/>
                <a:cs typeface="Trebuchet MS"/>
              </a:rPr>
              <a:t>checkpointing</a:t>
            </a:r>
            <a:r>
              <a:rPr sz="2750" spc="60">
                <a:latin typeface="Trebuchet MS"/>
                <a:cs typeface="Trebuchet MS"/>
              </a:rPr>
              <a:t>.</a:t>
            </a:r>
            <a:endParaRPr sz="2750">
              <a:latin typeface="Trebuchet MS"/>
              <a:cs typeface="Trebuchet MS"/>
            </a:endParaRPr>
          </a:p>
        </p:txBody>
      </p:sp>
      <p:sp>
        <p:nvSpPr>
          <p:cNvPr id="5" name="object 5"/>
          <p:cNvSpPr txBox="1"/>
          <p:nvPr/>
        </p:nvSpPr>
        <p:spPr>
          <a:xfrm>
            <a:off x="4038600" y="3457575"/>
            <a:ext cx="4219575" cy="523875"/>
          </a:xfrm>
          <a:prstGeom prst="rect">
            <a:avLst/>
          </a:prstGeom>
          <a:solidFill>
            <a:srgbClr val="C0504D"/>
          </a:solidFill>
          <a:ln w="38100">
            <a:solidFill>
              <a:srgbClr val="622422"/>
            </a:solidFill>
          </a:ln>
        </p:spPr>
        <p:txBody>
          <a:bodyPr vert="horz" wrap="square" lIns="0" tIns="36830" rIns="0" bIns="0" rtlCol="0">
            <a:spAutoFit/>
          </a:bodyPr>
          <a:lstStyle/>
          <a:p>
            <a:pPr marL="108585">
              <a:lnSpc>
                <a:spcPct val="100000"/>
              </a:lnSpc>
              <a:spcBef>
                <a:spcPts val="290"/>
              </a:spcBef>
            </a:pPr>
            <a:r>
              <a:rPr sz="2750" spc="180">
                <a:solidFill>
                  <a:srgbClr val="FFFFFF"/>
                </a:solidFill>
                <a:latin typeface="Trebuchet MS"/>
                <a:cs typeface="Trebuchet MS"/>
              </a:rPr>
              <a:t>Running</a:t>
            </a:r>
            <a:r>
              <a:rPr sz="2750" spc="-145">
                <a:solidFill>
                  <a:srgbClr val="FFFFFF"/>
                </a:solidFill>
                <a:latin typeface="Trebuchet MS"/>
                <a:cs typeface="Trebuchet MS"/>
              </a:rPr>
              <a:t> </a:t>
            </a:r>
            <a:r>
              <a:rPr sz="2750" spc="65">
                <a:solidFill>
                  <a:srgbClr val="FFFFFF"/>
                </a:solidFill>
                <a:latin typeface="Trebuchet MS"/>
                <a:cs typeface="Trebuchet MS"/>
              </a:rPr>
              <a:t>Out</a:t>
            </a:r>
            <a:r>
              <a:rPr sz="2750" spc="-150">
                <a:solidFill>
                  <a:srgbClr val="FFFFFF"/>
                </a:solidFill>
                <a:latin typeface="Trebuchet MS"/>
                <a:cs typeface="Trebuchet MS"/>
              </a:rPr>
              <a:t> </a:t>
            </a:r>
            <a:r>
              <a:rPr sz="2750">
                <a:solidFill>
                  <a:srgbClr val="FFFFFF"/>
                </a:solidFill>
                <a:latin typeface="Trebuchet MS"/>
                <a:cs typeface="Trebuchet MS"/>
              </a:rPr>
              <a:t>of</a:t>
            </a:r>
            <a:r>
              <a:rPr sz="2750" spc="-145">
                <a:solidFill>
                  <a:srgbClr val="FFFFFF"/>
                </a:solidFill>
                <a:latin typeface="Trebuchet MS"/>
                <a:cs typeface="Trebuchet MS"/>
              </a:rPr>
              <a:t> </a:t>
            </a:r>
            <a:r>
              <a:rPr sz="2750" spc="70">
                <a:solidFill>
                  <a:srgbClr val="FFFFFF"/>
                </a:solidFill>
                <a:latin typeface="Trebuchet MS"/>
                <a:cs typeface="Trebuchet MS"/>
              </a:rPr>
              <a:t>Memory!</a:t>
            </a:r>
            <a:endParaRPr sz="2750">
              <a:latin typeface="Trebuchet MS"/>
              <a:cs typeface="Trebuchet MS"/>
            </a:endParaRPr>
          </a:p>
        </p:txBody>
      </p:sp>
      <p:sp>
        <p:nvSpPr>
          <p:cNvPr id="6" name="object 6"/>
          <p:cNvSpPr txBox="1"/>
          <p:nvPr/>
        </p:nvSpPr>
        <p:spPr>
          <a:xfrm>
            <a:off x="428307" y="1170305"/>
            <a:ext cx="10930890" cy="2157730"/>
          </a:xfrm>
          <a:prstGeom prst="rect">
            <a:avLst/>
          </a:prstGeom>
        </p:spPr>
        <p:txBody>
          <a:bodyPr vert="horz" wrap="square" lIns="0" tIns="16510" rIns="0" bIns="0" rtlCol="0">
            <a:spAutoFit/>
          </a:bodyPr>
          <a:lstStyle/>
          <a:p>
            <a:pPr marL="12700">
              <a:lnSpc>
                <a:spcPct val="100000"/>
              </a:lnSpc>
              <a:spcBef>
                <a:spcPts val="130"/>
              </a:spcBef>
            </a:pPr>
            <a:r>
              <a:rPr sz="2750">
                <a:solidFill>
                  <a:srgbClr val="464646"/>
                </a:solidFill>
                <a:latin typeface="Trebuchet MS"/>
                <a:cs typeface="Trebuchet MS"/>
              </a:rPr>
              <a:t>Before</a:t>
            </a:r>
            <a:r>
              <a:rPr sz="2750" spc="-105">
                <a:solidFill>
                  <a:srgbClr val="464646"/>
                </a:solidFill>
                <a:latin typeface="Trebuchet MS"/>
                <a:cs typeface="Trebuchet MS"/>
              </a:rPr>
              <a:t> </a:t>
            </a:r>
            <a:r>
              <a:rPr sz="2750">
                <a:solidFill>
                  <a:srgbClr val="464646"/>
                </a:solidFill>
                <a:latin typeface="Trebuchet MS"/>
                <a:cs typeface="Trebuchet MS"/>
              </a:rPr>
              <a:t>we</a:t>
            </a:r>
            <a:r>
              <a:rPr sz="2750" spc="-90">
                <a:solidFill>
                  <a:srgbClr val="464646"/>
                </a:solidFill>
                <a:latin typeface="Trebuchet MS"/>
                <a:cs typeface="Trebuchet MS"/>
              </a:rPr>
              <a:t> </a:t>
            </a:r>
            <a:r>
              <a:rPr sz="2750" spc="70">
                <a:solidFill>
                  <a:srgbClr val="464646"/>
                </a:solidFill>
                <a:latin typeface="Trebuchet MS"/>
                <a:cs typeface="Trebuchet MS"/>
              </a:rPr>
              <a:t>talk</a:t>
            </a:r>
            <a:r>
              <a:rPr sz="2750" spc="-100">
                <a:solidFill>
                  <a:srgbClr val="464646"/>
                </a:solidFill>
                <a:latin typeface="Trebuchet MS"/>
                <a:cs typeface="Trebuchet MS"/>
              </a:rPr>
              <a:t> </a:t>
            </a:r>
            <a:r>
              <a:rPr sz="2750" spc="95">
                <a:solidFill>
                  <a:srgbClr val="464646"/>
                </a:solidFill>
                <a:latin typeface="Trebuchet MS"/>
                <a:cs typeface="Trebuchet MS"/>
              </a:rPr>
              <a:t>about</a:t>
            </a:r>
            <a:r>
              <a:rPr sz="2750" spc="-85">
                <a:solidFill>
                  <a:srgbClr val="464646"/>
                </a:solidFill>
                <a:latin typeface="Trebuchet MS"/>
                <a:cs typeface="Trebuchet MS"/>
              </a:rPr>
              <a:t> </a:t>
            </a:r>
            <a:r>
              <a:rPr sz="2750">
                <a:solidFill>
                  <a:srgbClr val="464646"/>
                </a:solidFill>
                <a:latin typeface="Trebuchet MS"/>
                <a:cs typeface="Trebuchet MS"/>
              </a:rPr>
              <a:t>the</a:t>
            </a:r>
            <a:r>
              <a:rPr sz="2750" spc="-100">
                <a:solidFill>
                  <a:srgbClr val="464646"/>
                </a:solidFill>
                <a:latin typeface="Trebuchet MS"/>
                <a:cs typeface="Trebuchet MS"/>
              </a:rPr>
              <a:t> </a:t>
            </a:r>
            <a:r>
              <a:rPr sz="2750" spc="55">
                <a:solidFill>
                  <a:srgbClr val="464646"/>
                </a:solidFill>
                <a:latin typeface="Trebuchet MS"/>
                <a:cs typeface="Trebuchet MS"/>
              </a:rPr>
              <a:t>third</a:t>
            </a:r>
            <a:r>
              <a:rPr sz="2750" spc="-90">
                <a:solidFill>
                  <a:srgbClr val="464646"/>
                </a:solidFill>
                <a:latin typeface="Trebuchet MS"/>
                <a:cs typeface="Trebuchet MS"/>
              </a:rPr>
              <a:t> </a:t>
            </a:r>
            <a:r>
              <a:rPr sz="2750" spc="75">
                <a:solidFill>
                  <a:srgbClr val="464646"/>
                </a:solidFill>
                <a:latin typeface="Trebuchet MS"/>
                <a:cs typeface="Trebuchet MS"/>
              </a:rPr>
              <a:t>ingredient</a:t>
            </a:r>
            <a:r>
              <a:rPr sz="2750" spc="-160">
                <a:solidFill>
                  <a:srgbClr val="464646"/>
                </a:solidFill>
                <a:latin typeface="Trebuchet MS"/>
                <a:cs typeface="Trebuchet MS"/>
              </a:rPr>
              <a:t> </a:t>
            </a:r>
            <a:r>
              <a:rPr sz="2750" spc="145">
                <a:solidFill>
                  <a:srgbClr val="464646"/>
                </a:solidFill>
                <a:latin typeface="Trebuchet MS"/>
                <a:cs typeface="Trebuchet MS"/>
              </a:rPr>
              <a:t>in</a:t>
            </a:r>
            <a:r>
              <a:rPr sz="2750" spc="-85">
                <a:solidFill>
                  <a:srgbClr val="464646"/>
                </a:solidFill>
                <a:latin typeface="Trebuchet MS"/>
                <a:cs typeface="Trebuchet MS"/>
              </a:rPr>
              <a:t> </a:t>
            </a:r>
            <a:r>
              <a:rPr sz="2750" spc="-30">
                <a:solidFill>
                  <a:srgbClr val="4F81BC"/>
                </a:solidFill>
                <a:latin typeface="Trebuchet MS"/>
                <a:cs typeface="Trebuchet MS"/>
              </a:rPr>
              <a:t>QLoRA</a:t>
            </a:r>
            <a:r>
              <a:rPr sz="2750" spc="-30">
                <a:solidFill>
                  <a:srgbClr val="464646"/>
                </a:solidFill>
                <a:latin typeface="Trebuchet MS"/>
                <a:cs typeface="Trebuchet MS"/>
              </a:rPr>
              <a:t>,</a:t>
            </a:r>
            <a:r>
              <a:rPr sz="2750" spc="-105">
                <a:solidFill>
                  <a:srgbClr val="464646"/>
                </a:solidFill>
                <a:latin typeface="Trebuchet MS"/>
                <a:cs typeface="Trebuchet MS"/>
              </a:rPr>
              <a:t> </a:t>
            </a:r>
            <a:r>
              <a:rPr sz="2750" spc="-10">
                <a:solidFill>
                  <a:srgbClr val="464646"/>
                </a:solidFill>
                <a:latin typeface="Trebuchet MS"/>
                <a:cs typeface="Trebuchet MS"/>
              </a:rPr>
              <a:t>let’s</a:t>
            </a:r>
            <a:r>
              <a:rPr sz="2750" spc="-110">
                <a:solidFill>
                  <a:srgbClr val="464646"/>
                </a:solidFill>
                <a:latin typeface="Trebuchet MS"/>
                <a:cs typeface="Trebuchet MS"/>
              </a:rPr>
              <a:t> </a:t>
            </a:r>
            <a:r>
              <a:rPr sz="2750" spc="70">
                <a:solidFill>
                  <a:srgbClr val="464646"/>
                </a:solidFill>
                <a:latin typeface="Trebuchet MS"/>
                <a:cs typeface="Trebuchet MS"/>
              </a:rPr>
              <a:t>talk</a:t>
            </a:r>
            <a:r>
              <a:rPr sz="2750" spc="-95">
                <a:solidFill>
                  <a:srgbClr val="464646"/>
                </a:solidFill>
                <a:latin typeface="Trebuchet MS"/>
                <a:cs typeface="Trebuchet MS"/>
              </a:rPr>
              <a:t> </a:t>
            </a:r>
            <a:r>
              <a:rPr sz="2750" spc="85">
                <a:solidFill>
                  <a:srgbClr val="464646"/>
                </a:solidFill>
                <a:latin typeface="Trebuchet MS"/>
                <a:cs typeface="Trebuchet MS"/>
              </a:rPr>
              <a:t>about</a:t>
            </a:r>
            <a:endParaRPr sz="2750">
              <a:latin typeface="Trebuchet MS"/>
              <a:cs typeface="Trebuchet MS"/>
            </a:endParaRPr>
          </a:p>
          <a:p>
            <a:pPr marL="12700">
              <a:lnSpc>
                <a:spcPct val="100000"/>
              </a:lnSpc>
              <a:spcBef>
                <a:spcPts val="80"/>
              </a:spcBef>
            </a:pPr>
            <a:r>
              <a:rPr sz="2750" spc="114">
                <a:solidFill>
                  <a:srgbClr val="464646"/>
                </a:solidFill>
                <a:latin typeface="Trebuchet MS"/>
                <a:cs typeface="Trebuchet MS"/>
              </a:rPr>
              <a:t>a</a:t>
            </a:r>
            <a:r>
              <a:rPr sz="2750" spc="-155">
                <a:solidFill>
                  <a:srgbClr val="464646"/>
                </a:solidFill>
                <a:latin typeface="Trebuchet MS"/>
                <a:cs typeface="Trebuchet MS"/>
              </a:rPr>
              <a:t> </a:t>
            </a:r>
            <a:r>
              <a:rPr sz="2750" spc="-10">
                <a:solidFill>
                  <a:srgbClr val="464646"/>
                </a:solidFill>
                <a:latin typeface="Trebuchet MS"/>
                <a:cs typeface="Trebuchet MS"/>
              </a:rPr>
              <a:t>problem.</a:t>
            </a:r>
            <a:endParaRPr sz="2750">
              <a:latin typeface="Trebuchet MS"/>
              <a:cs typeface="Trebuchet MS"/>
            </a:endParaRPr>
          </a:p>
          <a:p>
            <a:pPr>
              <a:lnSpc>
                <a:spcPct val="100000"/>
              </a:lnSpc>
              <a:spcBef>
                <a:spcPts val="114"/>
              </a:spcBef>
            </a:pPr>
            <a:endParaRPr sz="2750">
              <a:latin typeface="Trebuchet MS"/>
              <a:cs typeface="Trebuchet MS"/>
            </a:endParaRPr>
          </a:p>
          <a:p>
            <a:pPr marL="12700" marR="1025525">
              <a:lnSpc>
                <a:spcPct val="102400"/>
              </a:lnSpc>
              <a:spcBef>
                <a:spcPts val="5"/>
              </a:spcBef>
            </a:pPr>
            <a:r>
              <a:rPr sz="2750">
                <a:solidFill>
                  <a:srgbClr val="464646"/>
                </a:solidFill>
                <a:latin typeface="Trebuchet MS"/>
                <a:cs typeface="Trebuchet MS"/>
              </a:rPr>
              <a:t>A</a:t>
            </a:r>
            <a:r>
              <a:rPr sz="2750" spc="-30">
                <a:solidFill>
                  <a:srgbClr val="464646"/>
                </a:solidFill>
                <a:latin typeface="Trebuchet MS"/>
                <a:cs typeface="Trebuchet MS"/>
              </a:rPr>
              <a:t> </a:t>
            </a:r>
            <a:r>
              <a:rPr sz="2750" spc="70">
                <a:solidFill>
                  <a:srgbClr val="464646"/>
                </a:solidFill>
                <a:latin typeface="Trebuchet MS"/>
                <a:cs typeface="Trebuchet MS"/>
              </a:rPr>
              <a:t>problem</a:t>
            </a:r>
            <a:r>
              <a:rPr sz="2750" spc="-10">
                <a:solidFill>
                  <a:srgbClr val="464646"/>
                </a:solidFill>
                <a:latin typeface="Trebuchet MS"/>
                <a:cs typeface="Trebuchet MS"/>
              </a:rPr>
              <a:t> </a:t>
            </a:r>
            <a:r>
              <a:rPr sz="2750" spc="105">
                <a:solidFill>
                  <a:srgbClr val="464646"/>
                </a:solidFill>
                <a:latin typeface="Trebuchet MS"/>
                <a:cs typeface="Trebuchet MS"/>
              </a:rPr>
              <a:t>which</a:t>
            </a:r>
            <a:r>
              <a:rPr sz="2750" spc="-70">
                <a:solidFill>
                  <a:srgbClr val="464646"/>
                </a:solidFill>
                <a:latin typeface="Trebuchet MS"/>
                <a:cs typeface="Trebuchet MS"/>
              </a:rPr>
              <a:t> </a:t>
            </a:r>
            <a:r>
              <a:rPr sz="2750">
                <a:solidFill>
                  <a:srgbClr val="464646"/>
                </a:solidFill>
                <a:latin typeface="Trebuchet MS"/>
                <a:cs typeface="Trebuchet MS"/>
              </a:rPr>
              <a:t>all</a:t>
            </a:r>
            <a:r>
              <a:rPr sz="2750" spc="-75">
                <a:solidFill>
                  <a:srgbClr val="464646"/>
                </a:solidFill>
                <a:latin typeface="Trebuchet MS"/>
                <a:cs typeface="Trebuchet MS"/>
              </a:rPr>
              <a:t> </a:t>
            </a:r>
            <a:r>
              <a:rPr sz="2750">
                <a:solidFill>
                  <a:srgbClr val="464646"/>
                </a:solidFill>
                <a:latin typeface="Trebuchet MS"/>
                <a:cs typeface="Trebuchet MS"/>
              </a:rPr>
              <a:t>of</a:t>
            </a:r>
            <a:r>
              <a:rPr sz="2750" spc="-105">
                <a:solidFill>
                  <a:srgbClr val="464646"/>
                </a:solidFill>
                <a:latin typeface="Trebuchet MS"/>
                <a:cs typeface="Trebuchet MS"/>
              </a:rPr>
              <a:t> </a:t>
            </a:r>
            <a:r>
              <a:rPr sz="2750" spc="275">
                <a:solidFill>
                  <a:srgbClr val="464646"/>
                </a:solidFill>
                <a:latin typeface="Trebuchet MS"/>
                <a:cs typeface="Trebuchet MS"/>
              </a:rPr>
              <a:t>us</a:t>
            </a:r>
            <a:r>
              <a:rPr sz="2750" spc="-55">
                <a:solidFill>
                  <a:srgbClr val="464646"/>
                </a:solidFill>
                <a:latin typeface="Trebuchet MS"/>
                <a:cs typeface="Trebuchet MS"/>
              </a:rPr>
              <a:t> </a:t>
            </a:r>
            <a:r>
              <a:rPr sz="2750" spc="80">
                <a:solidFill>
                  <a:srgbClr val="464646"/>
                </a:solidFill>
                <a:latin typeface="Trebuchet MS"/>
                <a:cs typeface="Trebuchet MS"/>
              </a:rPr>
              <a:t>have</a:t>
            </a:r>
            <a:r>
              <a:rPr sz="2750" spc="-45">
                <a:solidFill>
                  <a:srgbClr val="464646"/>
                </a:solidFill>
                <a:latin typeface="Trebuchet MS"/>
                <a:cs typeface="Trebuchet MS"/>
              </a:rPr>
              <a:t> </a:t>
            </a:r>
            <a:r>
              <a:rPr sz="2750">
                <a:solidFill>
                  <a:srgbClr val="464646"/>
                </a:solidFill>
                <a:latin typeface="Trebuchet MS"/>
                <a:cs typeface="Trebuchet MS"/>
              </a:rPr>
              <a:t>faced</a:t>
            </a:r>
            <a:r>
              <a:rPr sz="2750" spc="-45">
                <a:solidFill>
                  <a:srgbClr val="464646"/>
                </a:solidFill>
                <a:latin typeface="Trebuchet MS"/>
                <a:cs typeface="Trebuchet MS"/>
              </a:rPr>
              <a:t> </a:t>
            </a:r>
            <a:r>
              <a:rPr sz="2750">
                <a:solidFill>
                  <a:srgbClr val="464646"/>
                </a:solidFill>
                <a:latin typeface="Trebuchet MS"/>
                <a:cs typeface="Trebuchet MS"/>
              </a:rPr>
              <a:t>while</a:t>
            </a:r>
            <a:r>
              <a:rPr sz="2750" spc="-35">
                <a:solidFill>
                  <a:srgbClr val="464646"/>
                </a:solidFill>
                <a:latin typeface="Trebuchet MS"/>
                <a:cs typeface="Trebuchet MS"/>
              </a:rPr>
              <a:t> </a:t>
            </a:r>
            <a:r>
              <a:rPr sz="2750" spc="105">
                <a:solidFill>
                  <a:srgbClr val="464646"/>
                </a:solidFill>
                <a:latin typeface="Trebuchet MS"/>
                <a:cs typeface="Trebuchet MS"/>
              </a:rPr>
              <a:t>training</a:t>
            </a:r>
            <a:r>
              <a:rPr sz="2750" spc="-110">
                <a:solidFill>
                  <a:srgbClr val="464646"/>
                </a:solidFill>
                <a:latin typeface="Trebuchet MS"/>
                <a:cs typeface="Trebuchet MS"/>
              </a:rPr>
              <a:t> </a:t>
            </a:r>
            <a:r>
              <a:rPr sz="2750" spc="114">
                <a:solidFill>
                  <a:srgbClr val="464646"/>
                </a:solidFill>
                <a:latin typeface="Trebuchet MS"/>
                <a:cs typeface="Trebuchet MS"/>
              </a:rPr>
              <a:t>a</a:t>
            </a:r>
            <a:r>
              <a:rPr sz="2750" spc="-95">
                <a:solidFill>
                  <a:srgbClr val="464646"/>
                </a:solidFill>
                <a:latin typeface="Trebuchet MS"/>
                <a:cs typeface="Trebuchet MS"/>
              </a:rPr>
              <a:t> </a:t>
            </a:r>
            <a:r>
              <a:rPr sz="2750" spc="65">
                <a:solidFill>
                  <a:srgbClr val="464646"/>
                </a:solidFill>
                <a:latin typeface="Trebuchet MS"/>
                <a:cs typeface="Trebuchet MS"/>
              </a:rPr>
              <a:t>Neural </a:t>
            </a:r>
            <a:r>
              <a:rPr sz="2750" spc="40">
                <a:solidFill>
                  <a:srgbClr val="464646"/>
                </a:solidFill>
                <a:latin typeface="Trebuchet MS"/>
                <a:cs typeface="Trebuchet MS"/>
              </a:rPr>
              <a:t>Network</a:t>
            </a:r>
            <a:endParaRPr sz="2750">
              <a:latin typeface="Trebuchet MS"/>
              <a:cs typeface="Trebuchet M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sp>
        <p:nvSpPr>
          <p:cNvPr id="4" name="object 4"/>
          <p:cNvSpPr txBox="1"/>
          <p:nvPr/>
        </p:nvSpPr>
        <p:spPr>
          <a:xfrm>
            <a:off x="912812" y="1222692"/>
            <a:ext cx="5915660" cy="448945"/>
          </a:xfrm>
          <a:prstGeom prst="rect">
            <a:avLst/>
          </a:prstGeom>
        </p:spPr>
        <p:txBody>
          <a:bodyPr vert="horz" wrap="square" lIns="0" tIns="15875" rIns="0" bIns="0" rtlCol="0">
            <a:spAutoFit/>
          </a:bodyPr>
          <a:lstStyle/>
          <a:p>
            <a:pPr marL="12700">
              <a:lnSpc>
                <a:spcPct val="100000"/>
              </a:lnSpc>
              <a:spcBef>
                <a:spcPts val="125"/>
              </a:spcBef>
            </a:pPr>
            <a:r>
              <a:rPr sz="2750" spc="135">
                <a:solidFill>
                  <a:srgbClr val="464646"/>
                </a:solidFill>
                <a:latin typeface="Trebuchet MS"/>
                <a:cs typeface="Trebuchet MS"/>
              </a:rPr>
              <a:t>Imagine</a:t>
            </a:r>
            <a:r>
              <a:rPr sz="2750" spc="-95">
                <a:solidFill>
                  <a:srgbClr val="464646"/>
                </a:solidFill>
                <a:latin typeface="Trebuchet MS"/>
                <a:cs typeface="Trebuchet MS"/>
              </a:rPr>
              <a:t> </a:t>
            </a:r>
            <a:r>
              <a:rPr sz="2750" spc="155">
                <a:solidFill>
                  <a:srgbClr val="464646"/>
                </a:solidFill>
                <a:latin typeface="Trebuchet MS"/>
                <a:cs typeface="Trebuchet MS"/>
              </a:rPr>
              <a:t>this</a:t>
            </a:r>
            <a:r>
              <a:rPr sz="2750" spc="-190">
                <a:solidFill>
                  <a:srgbClr val="464646"/>
                </a:solidFill>
                <a:latin typeface="Trebuchet MS"/>
                <a:cs typeface="Trebuchet MS"/>
              </a:rPr>
              <a:t> </a:t>
            </a:r>
            <a:r>
              <a:rPr sz="2750" spc="140">
                <a:solidFill>
                  <a:srgbClr val="464646"/>
                </a:solidFill>
                <a:latin typeface="Trebuchet MS"/>
                <a:cs typeface="Trebuchet MS"/>
              </a:rPr>
              <a:t>simple</a:t>
            </a:r>
            <a:r>
              <a:rPr sz="2750" spc="-95">
                <a:solidFill>
                  <a:srgbClr val="464646"/>
                </a:solidFill>
                <a:latin typeface="Trebuchet MS"/>
                <a:cs typeface="Trebuchet MS"/>
              </a:rPr>
              <a:t> </a:t>
            </a:r>
            <a:r>
              <a:rPr sz="2750" spc="70">
                <a:solidFill>
                  <a:srgbClr val="464646"/>
                </a:solidFill>
                <a:latin typeface="Trebuchet MS"/>
                <a:cs typeface="Trebuchet MS"/>
              </a:rPr>
              <a:t>neural</a:t>
            </a:r>
            <a:r>
              <a:rPr sz="2750" spc="-125">
                <a:solidFill>
                  <a:srgbClr val="464646"/>
                </a:solidFill>
                <a:latin typeface="Trebuchet MS"/>
                <a:cs typeface="Trebuchet MS"/>
              </a:rPr>
              <a:t> </a:t>
            </a:r>
            <a:r>
              <a:rPr sz="2750" spc="45">
                <a:solidFill>
                  <a:srgbClr val="464646"/>
                </a:solidFill>
                <a:latin typeface="Trebuchet MS"/>
                <a:cs typeface="Trebuchet MS"/>
              </a:rPr>
              <a:t>network</a:t>
            </a:r>
            <a:endParaRPr sz="2750">
              <a:latin typeface="Trebuchet MS"/>
              <a:cs typeface="Trebuchet MS"/>
            </a:endParaRPr>
          </a:p>
        </p:txBody>
      </p:sp>
      <p:grpSp>
        <p:nvGrpSpPr>
          <p:cNvPr id="5" name="object 5"/>
          <p:cNvGrpSpPr/>
          <p:nvPr/>
        </p:nvGrpSpPr>
        <p:grpSpPr>
          <a:xfrm>
            <a:off x="2114550" y="2411476"/>
            <a:ext cx="7418705" cy="1044575"/>
            <a:chOff x="2114550" y="2411476"/>
            <a:chExt cx="7418705" cy="1044575"/>
          </a:xfrm>
        </p:grpSpPr>
        <p:sp>
          <p:nvSpPr>
            <p:cNvPr id="6" name="object 6"/>
            <p:cNvSpPr/>
            <p:nvPr/>
          </p:nvSpPr>
          <p:spPr>
            <a:xfrm>
              <a:off x="3262375" y="2424176"/>
              <a:ext cx="1009650" cy="1019175"/>
            </a:xfrm>
            <a:custGeom>
              <a:avLst/>
              <a:gdLst/>
              <a:ahLst/>
              <a:cxnLst/>
              <a:rect l="l" t="t" r="r" b="b"/>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p:spPr>
          <p:txBody>
            <a:bodyPr wrap="square" lIns="0" tIns="0" rIns="0" bIns="0" rtlCol="0"/>
            <a:lstStyle/>
            <a:p>
              <a:endParaRPr/>
            </a:p>
          </p:txBody>
        </p:sp>
        <p:sp>
          <p:nvSpPr>
            <p:cNvPr id="7" name="object 7"/>
            <p:cNvSpPr/>
            <p:nvPr/>
          </p:nvSpPr>
          <p:spPr>
            <a:xfrm>
              <a:off x="3262375" y="2424176"/>
              <a:ext cx="1009650" cy="1019175"/>
            </a:xfrm>
            <a:custGeom>
              <a:avLst/>
              <a:gdLst/>
              <a:ahLst/>
              <a:cxnLst/>
              <a:rect l="l" t="t" r="r" b="b"/>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ln w="25400">
              <a:solidFill>
                <a:srgbClr val="4F81BC"/>
              </a:solidFill>
            </a:ln>
          </p:spPr>
          <p:txBody>
            <a:bodyPr wrap="square" lIns="0" tIns="0" rIns="0" bIns="0" rtlCol="0"/>
            <a:lstStyle/>
            <a:p>
              <a:endParaRPr/>
            </a:p>
          </p:txBody>
        </p:sp>
        <p:sp>
          <p:nvSpPr>
            <p:cNvPr id="8" name="object 8"/>
            <p:cNvSpPr/>
            <p:nvPr/>
          </p:nvSpPr>
          <p:spPr>
            <a:xfrm>
              <a:off x="5014976" y="2424176"/>
              <a:ext cx="1009650" cy="1019175"/>
            </a:xfrm>
            <a:custGeom>
              <a:avLst/>
              <a:gdLst/>
              <a:ahLst/>
              <a:cxnLst/>
              <a:rect l="l" t="t" r="r" b="b"/>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p:spPr>
          <p:txBody>
            <a:bodyPr wrap="square" lIns="0" tIns="0" rIns="0" bIns="0" rtlCol="0"/>
            <a:lstStyle/>
            <a:p>
              <a:endParaRPr/>
            </a:p>
          </p:txBody>
        </p:sp>
        <p:sp>
          <p:nvSpPr>
            <p:cNvPr id="9" name="object 9"/>
            <p:cNvSpPr/>
            <p:nvPr/>
          </p:nvSpPr>
          <p:spPr>
            <a:xfrm>
              <a:off x="5014976" y="2424176"/>
              <a:ext cx="1009650" cy="1019175"/>
            </a:xfrm>
            <a:custGeom>
              <a:avLst/>
              <a:gdLst/>
              <a:ahLst/>
              <a:cxnLst/>
              <a:rect l="l" t="t" r="r" b="b"/>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ln w="25400">
              <a:solidFill>
                <a:srgbClr val="4F81BC"/>
              </a:solidFill>
            </a:ln>
          </p:spPr>
          <p:txBody>
            <a:bodyPr wrap="square" lIns="0" tIns="0" rIns="0" bIns="0" rtlCol="0"/>
            <a:lstStyle/>
            <a:p>
              <a:endParaRPr/>
            </a:p>
          </p:txBody>
        </p:sp>
        <p:sp>
          <p:nvSpPr>
            <p:cNvPr id="10" name="object 10"/>
            <p:cNvSpPr/>
            <p:nvPr/>
          </p:nvSpPr>
          <p:spPr>
            <a:xfrm>
              <a:off x="6758051" y="2424176"/>
              <a:ext cx="1019175" cy="1019175"/>
            </a:xfrm>
            <a:custGeom>
              <a:avLst/>
              <a:gdLst/>
              <a:ahLst/>
              <a:cxnLst/>
              <a:rect l="l" t="t" r="r" b="b"/>
              <a:pathLst>
                <a:path w="1019175" h="1019175">
                  <a:moveTo>
                    <a:pt x="509524" y="0"/>
                  </a:moveTo>
                  <a:lnTo>
                    <a:pt x="460448" y="2332"/>
                  </a:lnTo>
                  <a:lnTo>
                    <a:pt x="412694" y="9186"/>
                  </a:lnTo>
                  <a:lnTo>
                    <a:pt x="366474" y="20349"/>
                  </a:lnTo>
                  <a:lnTo>
                    <a:pt x="322001" y="35607"/>
                  </a:lnTo>
                  <a:lnTo>
                    <a:pt x="279490" y="54747"/>
                  </a:lnTo>
                  <a:lnTo>
                    <a:pt x="239153" y="77555"/>
                  </a:lnTo>
                  <a:lnTo>
                    <a:pt x="201204" y="103818"/>
                  </a:lnTo>
                  <a:lnTo>
                    <a:pt x="165856" y="133323"/>
                  </a:lnTo>
                  <a:lnTo>
                    <a:pt x="133323" y="165856"/>
                  </a:lnTo>
                  <a:lnTo>
                    <a:pt x="103818" y="201204"/>
                  </a:lnTo>
                  <a:lnTo>
                    <a:pt x="77555" y="239153"/>
                  </a:lnTo>
                  <a:lnTo>
                    <a:pt x="54747" y="279490"/>
                  </a:lnTo>
                  <a:lnTo>
                    <a:pt x="35607" y="322001"/>
                  </a:lnTo>
                  <a:lnTo>
                    <a:pt x="20349" y="366474"/>
                  </a:lnTo>
                  <a:lnTo>
                    <a:pt x="9186" y="412694"/>
                  </a:lnTo>
                  <a:lnTo>
                    <a:pt x="2332" y="460448"/>
                  </a:lnTo>
                  <a:lnTo>
                    <a:pt x="0" y="509524"/>
                  </a:lnTo>
                  <a:lnTo>
                    <a:pt x="2332" y="558600"/>
                  </a:lnTo>
                  <a:lnTo>
                    <a:pt x="9186" y="606358"/>
                  </a:lnTo>
                  <a:lnTo>
                    <a:pt x="20349" y="652584"/>
                  </a:lnTo>
                  <a:lnTo>
                    <a:pt x="35607" y="697063"/>
                  </a:lnTo>
                  <a:lnTo>
                    <a:pt x="54747" y="739584"/>
                  </a:lnTo>
                  <a:lnTo>
                    <a:pt x="77555" y="779930"/>
                  </a:lnTo>
                  <a:lnTo>
                    <a:pt x="103818" y="817890"/>
                  </a:lnTo>
                  <a:lnTo>
                    <a:pt x="133323" y="853249"/>
                  </a:lnTo>
                  <a:lnTo>
                    <a:pt x="165856" y="885793"/>
                  </a:lnTo>
                  <a:lnTo>
                    <a:pt x="201204" y="915309"/>
                  </a:lnTo>
                  <a:lnTo>
                    <a:pt x="239153" y="941583"/>
                  </a:lnTo>
                  <a:lnTo>
                    <a:pt x="279490" y="964401"/>
                  </a:lnTo>
                  <a:lnTo>
                    <a:pt x="322001" y="983549"/>
                  </a:lnTo>
                  <a:lnTo>
                    <a:pt x="366474" y="998815"/>
                  </a:lnTo>
                  <a:lnTo>
                    <a:pt x="412694" y="1009983"/>
                  </a:lnTo>
                  <a:lnTo>
                    <a:pt x="460448" y="1016841"/>
                  </a:lnTo>
                  <a:lnTo>
                    <a:pt x="509524" y="1019175"/>
                  </a:lnTo>
                  <a:lnTo>
                    <a:pt x="558600" y="1016841"/>
                  </a:lnTo>
                  <a:lnTo>
                    <a:pt x="606358" y="1009983"/>
                  </a:lnTo>
                  <a:lnTo>
                    <a:pt x="652584" y="998815"/>
                  </a:lnTo>
                  <a:lnTo>
                    <a:pt x="697063" y="983549"/>
                  </a:lnTo>
                  <a:lnTo>
                    <a:pt x="739584" y="964401"/>
                  </a:lnTo>
                  <a:lnTo>
                    <a:pt x="779930" y="941583"/>
                  </a:lnTo>
                  <a:lnTo>
                    <a:pt x="817890" y="915309"/>
                  </a:lnTo>
                  <a:lnTo>
                    <a:pt x="853249" y="885793"/>
                  </a:lnTo>
                  <a:lnTo>
                    <a:pt x="885793" y="853249"/>
                  </a:lnTo>
                  <a:lnTo>
                    <a:pt x="915309" y="817890"/>
                  </a:lnTo>
                  <a:lnTo>
                    <a:pt x="941583" y="779930"/>
                  </a:lnTo>
                  <a:lnTo>
                    <a:pt x="964401" y="739584"/>
                  </a:lnTo>
                  <a:lnTo>
                    <a:pt x="983549" y="697063"/>
                  </a:lnTo>
                  <a:lnTo>
                    <a:pt x="998815" y="652584"/>
                  </a:lnTo>
                  <a:lnTo>
                    <a:pt x="1009983" y="606358"/>
                  </a:lnTo>
                  <a:lnTo>
                    <a:pt x="1016841" y="558600"/>
                  </a:lnTo>
                  <a:lnTo>
                    <a:pt x="1019175" y="509524"/>
                  </a:lnTo>
                  <a:lnTo>
                    <a:pt x="1016841" y="460448"/>
                  </a:lnTo>
                  <a:lnTo>
                    <a:pt x="1009983" y="412694"/>
                  </a:lnTo>
                  <a:lnTo>
                    <a:pt x="998815" y="366474"/>
                  </a:lnTo>
                  <a:lnTo>
                    <a:pt x="983549" y="322001"/>
                  </a:lnTo>
                  <a:lnTo>
                    <a:pt x="964401" y="279490"/>
                  </a:lnTo>
                  <a:lnTo>
                    <a:pt x="941583" y="239153"/>
                  </a:lnTo>
                  <a:lnTo>
                    <a:pt x="915309" y="201204"/>
                  </a:lnTo>
                  <a:lnTo>
                    <a:pt x="885793" y="165856"/>
                  </a:lnTo>
                  <a:lnTo>
                    <a:pt x="853249" y="133323"/>
                  </a:lnTo>
                  <a:lnTo>
                    <a:pt x="817890" y="103818"/>
                  </a:lnTo>
                  <a:lnTo>
                    <a:pt x="779930" y="77555"/>
                  </a:lnTo>
                  <a:lnTo>
                    <a:pt x="739584" y="54747"/>
                  </a:lnTo>
                  <a:lnTo>
                    <a:pt x="697063" y="35607"/>
                  </a:lnTo>
                  <a:lnTo>
                    <a:pt x="652584" y="20349"/>
                  </a:lnTo>
                  <a:lnTo>
                    <a:pt x="606358" y="9186"/>
                  </a:lnTo>
                  <a:lnTo>
                    <a:pt x="558600" y="2332"/>
                  </a:lnTo>
                  <a:lnTo>
                    <a:pt x="509524" y="0"/>
                  </a:lnTo>
                  <a:close/>
                </a:path>
              </a:pathLst>
            </a:custGeom>
            <a:solidFill>
              <a:srgbClr val="FFFFFF"/>
            </a:solidFill>
          </p:spPr>
          <p:txBody>
            <a:bodyPr wrap="square" lIns="0" tIns="0" rIns="0" bIns="0" rtlCol="0"/>
            <a:lstStyle/>
            <a:p>
              <a:endParaRPr/>
            </a:p>
          </p:txBody>
        </p:sp>
        <p:sp>
          <p:nvSpPr>
            <p:cNvPr id="11" name="object 11"/>
            <p:cNvSpPr/>
            <p:nvPr/>
          </p:nvSpPr>
          <p:spPr>
            <a:xfrm>
              <a:off x="6758051" y="2424176"/>
              <a:ext cx="1019175" cy="1019175"/>
            </a:xfrm>
            <a:custGeom>
              <a:avLst/>
              <a:gdLst/>
              <a:ahLst/>
              <a:cxnLst/>
              <a:rect l="l" t="t" r="r" b="b"/>
              <a:pathLst>
                <a:path w="1019175" h="1019175">
                  <a:moveTo>
                    <a:pt x="0" y="509524"/>
                  </a:moveTo>
                  <a:lnTo>
                    <a:pt x="2332" y="460448"/>
                  </a:lnTo>
                  <a:lnTo>
                    <a:pt x="9186" y="412694"/>
                  </a:lnTo>
                  <a:lnTo>
                    <a:pt x="20349" y="366474"/>
                  </a:lnTo>
                  <a:lnTo>
                    <a:pt x="35607" y="322001"/>
                  </a:lnTo>
                  <a:lnTo>
                    <a:pt x="54747" y="279490"/>
                  </a:lnTo>
                  <a:lnTo>
                    <a:pt x="77555" y="239153"/>
                  </a:lnTo>
                  <a:lnTo>
                    <a:pt x="103818" y="201204"/>
                  </a:lnTo>
                  <a:lnTo>
                    <a:pt x="133323" y="165856"/>
                  </a:lnTo>
                  <a:lnTo>
                    <a:pt x="165856" y="133323"/>
                  </a:lnTo>
                  <a:lnTo>
                    <a:pt x="201204" y="103818"/>
                  </a:lnTo>
                  <a:lnTo>
                    <a:pt x="239153" y="77555"/>
                  </a:lnTo>
                  <a:lnTo>
                    <a:pt x="279490" y="54747"/>
                  </a:lnTo>
                  <a:lnTo>
                    <a:pt x="322001" y="35607"/>
                  </a:lnTo>
                  <a:lnTo>
                    <a:pt x="366474" y="20349"/>
                  </a:lnTo>
                  <a:lnTo>
                    <a:pt x="412694" y="9186"/>
                  </a:lnTo>
                  <a:lnTo>
                    <a:pt x="460448" y="2332"/>
                  </a:lnTo>
                  <a:lnTo>
                    <a:pt x="509524" y="0"/>
                  </a:lnTo>
                  <a:lnTo>
                    <a:pt x="558600" y="2332"/>
                  </a:lnTo>
                  <a:lnTo>
                    <a:pt x="606358" y="9186"/>
                  </a:lnTo>
                  <a:lnTo>
                    <a:pt x="652584" y="20349"/>
                  </a:lnTo>
                  <a:lnTo>
                    <a:pt x="697063" y="35607"/>
                  </a:lnTo>
                  <a:lnTo>
                    <a:pt x="739584" y="54747"/>
                  </a:lnTo>
                  <a:lnTo>
                    <a:pt x="779930" y="77555"/>
                  </a:lnTo>
                  <a:lnTo>
                    <a:pt x="817890" y="103818"/>
                  </a:lnTo>
                  <a:lnTo>
                    <a:pt x="853249" y="133323"/>
                  </a:lnTo>
                  <a:lnTo>
                    <a:pt x="885793" y="165856"/>
                  </a:lnTo>
                  <a:lnTo>
                    <a:pt x="915309" y="201204"/>
                  </a:lnTo>
                  <a:lnTo>
                    <a:pt x="941583" y="239153"/>
                  </a:lnTo>
                  <a:lnTo>
                    <a:pt x="964401" y="279490"/>
                  </a:lnTo>
                  <a:lnTo>
                    <a:pt x="983549" y="322001"/>
                  </a:lnTo>
                  <a:lnTo>
                    <a:pt x="998815" y="366474"/>
                  </a:lnTo>
                  <a:lnTo>
                    <a:pt x="1009983" y="412694"/>
                  </a:lnTo>
                  <a:lnTo>
                    <a:pt x="1016841" y="460448"/>
                  </a:lnTo>
                  <a:lnTo>
                    <a:pt x="1019175" y="509524"/>
                  </a:lnTo>
                  <a:lnTo>
                    <a:pt x="1016841" y="558600"/>
                  </a:lnTo>
                  <a:lnTo>
                    <a:pt x="1009983" y="606358"/>
                  </a:lnTo>
                  <a:lnTo>
                    <a:pt x="998815" y="652584"/>
                  </a:lnTo>
                  <a:lnTo>
                    <a:pt x="983549" y="697063"/>
                  </a:lnTo>
                  <a:lnTo>
                    <a:pt x="964401" y="739584"/>
                  </a:lnTo>
                  <a:lnTo>
                    <a:pt x="941583" y="779930"/>
                  </a:lnTo>
                  <a:lnTo>
                    <a:pt x="915309" y="817890"/>
                  </a:lnTo>
                  <a:lnTo>
                    <a:pt x="885793" y="853249"/>
                  </a:lnTo>
                  <a:lnTo>
                    <a:pt x="853249" y="885793"/>
                  </a:lnTo>
                  <a:lnTo>
                    <a:pt x="817890" y="915309"/>
                  </a:lnTo>
                  <a:lnTo>
                    <a:pt x="779930" y="941583"/>
                  </a:lnTo>
                  <a:lnTo>
                    <a:pt x="739584" y="964401"/>
                  </a:lnTo>
                  <a:lnTo>
                    <a:pt x="697063" y="983549"/>
                  </a:lnTo>
                  <a:lnTo>
                    <a:pt x="652584" y="998815"/>
                  </a:lnTo>
                  <a:lnTo>
                    <a:pt x="606358" y="1009983"/>
                  </a:lnTo>
                  <a:lnTo>
                    <a:pt x="558600" y="1016841"/>
                  </a:lnTo>
                  <a:lnTo>
                    <a:pt x="509524" y="1019175"/>
                  </a:lnTo>
                  <a:lnTo>
                    <a:pt x="460448" y="1016841"/>
                  </a:lnTo>
                  <a:lnTo>
                    <a:pt x="412694" y="1009983"/>
                  </a:lnTo>
                  <a:lnTo>
                    <a:pt x="366474" y="998815"/>
                  </a:lnTo>
                  <a:lnTo>
                    <a:pt x="322001" y="983549"/>
                  </a:lnTo>
                  <a:lnTo>
                    <a:pt x="279490" y="964401"/>
                  </a:lnTo>
                  <a:lnTo>
                    <a:pt x="239153" y="941583"/>
                  </a:lnTo>
                  <a:lnTo>
                    <a:pt x="201204" y="915309"/>
                  </a:lnTo>
                  <a:lnTo>
                    <a:pt x="165856" y="885793"/>
                  </a:lnTo>
                  <a:lnTo>
                    <a:pt x="133323" y="853249"/>
                  </a:lnTo>
                  <a:lnTo>
                    <a:pt x="103818" y="817890"/>
                  </a:lnTo>
                  <a:lnTo>
                    <a:pt x="77555" y="779930"/>
                  </a:lnTo>
                  <a:lnTo>
                    <a:pt x="54747" y="739584"/>
                  </a:lnTo>
                  <a:lnTo>
                    <a:pt x="35607" y="697063"/>
                  </a:lnTo>
                  <a:lnTo>
                    <a:pt x="20349" y="652584"/>
                  </a:lnTo>
                  <a:lnTo>
                    <a:pt x="9186" y="606358"/>
                  </a:lnTo>
                  <a:lnTo>
                    <a:pt x="2332" y="558600"/>
                  </a:lnTo>
                  <a:lnTo>
                    <a:pt x="0" y="509524"/>
                  </a:lnTo>
                  <a:close/>
                </a:path>
              </a:pathLst>
            </a:custGeom>
            <a:ln w="25400">
              <a:solidFill>
                <a:srgbClr val="4F81BC"/>
              </a:solidFill>
            </a:ln>
          </p:spPr>
          <p:txBody>
            <a:bodyPr wrap="square" lIns="0" tIns="0" rIns="0" bIns="0" rtlCol="0"/>
            <a:lstStyle/>
            <a:p>
              <a:endParaRPr/>
            </a:p>
          </p:txBody>
        </p:sp>
        <p:sp>
          <p:nvSpPr>
            <p:cNvPr id="12" name="object 12"/>
            <p:cNvSpPr/>
            <p:nvPr/>
          </p:nvSpPr>
          <p:spPr>
            <a:xfrm>
              <a:off x="8510651" y="2424176"/>
              <a:ext cx="1009650" cy="1019175"/>
            </a:xfrm>
            <a:custGeom>
              <a:avLst/>
              <a:gdLst/>
              <a:ahLst/>
              <a:cxnLst/>
              <a:rect l="l" t="t" r="r" b="b"/>
              <a:pathLst>
                <a:path w="1009650" h="1019175">
                  <a:moveTo>
                    <a:pt x="504825" y="0"/>
                  </a:moveTo>
                  <a:lnTo>
                    <a:pt x="456193" y="2332"/>
                  </a:lnTo>
                  <a:lnTo>
                    <a:pt x="408873" y="9186"/>
                  </a:lnTo>
                  <a:lnTo>
                    <a:pt x="363074" y="20349"/>
                  </a:lnTo>
                  <a:lnTo>
                    <a:pt x="319009" y="35607"/>
                  </a:lnTo>
                  <a:lnTo>
                    <a:pt x="276888" y="54747"/>
                  </a:lnTo>
                  <a:lnTo>
                    <a:pt x="236923" y="77555"/>
                  </a:lnTo>
                  <a:lnTo>
                    <a:pt x="199325" y="103818"/>
                  </a:lnTo>
                  <a:lnTo>
                    <a:pt x="164305" y="133323"/>
                  </a:lnTo>
                  <a:lnTo>
                    <a:pt x="132074" y="165856"/>
                  </a:lnTo>
                  <a:lnTo>
                    <a:pt x="102844" y="201204"/>
                  </a:lnTo>
                  <a:lnTo>
                    <a:pt x="76826" y="239153"/>
                  </a:lnTo>
                  <a:lnTo>
                    <a:pt x="54232" y="279490"/>
                  </a:lnTo>
                  <a:lnTo>
                    <a:pt x="35271" y="322001"/>
                  </a:lnTo>
                  <a:lnTo>
                    <a:pt x="20157" y="366474"/>
                  </a:lnTo>
                  <a:lnTo>
                    <a:pt x="9099" y="412694"/>
                  </a:lnTo>
                  <a:lnTo>
                    <a:pt x="2310" y="460448"/>
                  </a:lnTo>
                  <a:lnTo>
                    <a:pt x="0" y="509524"/>
                  </a:lnTo>
                  <a:lnTo>
                    <a:pt x="2310" y="558600"/>
                  </a:lnTo>
                  <a:lnTo>
                    <a:pt x="9099" y="606358"/>
                  </a:lnTo>
                  <a:lnTo>
                    <a:pt x="20157" y="652584"/>
                  </a:lnTo>
                  <a:lnTo>
                    <a:pt x="35271" y="697063"/>
                  </a:lnTo>
                  <a:lnTo>
                    <a:pt x="54232" y="739584"/>
                  </a:lnTo>
                  <a:lnTo>
                    <a:pt x="76826" y="779930"/>
                  </a:lnTo>
                  <a:lnTo>
                    <a:pt x="102844" y="817890"/>
                  </a:lnTo>
                  <a:lnTo>
                    <a:pt x="132074" y="853249"/>
                  </a:lnTo>
                  <a:lnTo>
                    <a:pt x="164305" y="885793"/>
                  </a:lnTo>
                  <a:lnTo>
                    <a:pt x="199325" y="915309"/>
                  </a:lnTo>
                  <a:lnTo>
                    <a:pt x="236923" y="941583"/>
                  </a:lnTo>
                  <a:lnTo>
                    <a:pt x="276888" y="964401"/>
                  </a:lnTo>
                  <a:lnTo>
                    <a:pt x="319009" y="983549"/>
                  </a:lnTo>
                  <a:lnTo>
                    <a:pt x="363074" y="998815"/>
                  </a:lnTo>
                  <a:lnTo>
                    <a:pt x="408873" y="1009983"/>
                  </a:lnTo>
                  <a:lnTo>
                    <a:pt x="456193" y="1016841"/>
                  </a:lnTo>
                  <a:lnTo>
                    <a:pt x="504825" y="1019175"/>
                  </a:lnTo>
                  <a:lnTo>
                    <a:pt x="553436" y="1016841"/>
                  </a:lnTo>
                  <a:lnTo>
                    <a:pt x="600741" y="1009983"/>
                  </a:lnTo>
                  <a:lnTo>
                    <a:pt x="646529" y="998815"/>
                  </a:lnTo>
                  <a:lnTo>
                    <a:pt x="690588" y="983549"/>
                  </a:lnTo>
                  <a:lnTo>
                    <a:pt x="732705" y="964401"/>
                  </a:lnTo>
                  <a:lnTo>
                    <a:pt x="772670" y="941583"/>
                  </a:lnTo>
                  <a:lnTo>
                    <a:pt x="810270" y="915309"/>
                  </a:lnTo>
                  <a:lnTo>
                    <a:pt x="845294" y="885793"/>
                  </a:lnTo>
                  <a:lnTo>
                    <a:pt x="877530" y="853249"/>
                  </a:lnTo>
                  <a:lnTo>
                    <a:pt x="906767" y="817890"/>
                  </a:lnTo>
                  <a:lnTo>
                    <a:pt x="932792" y="779930"/>
                  </a:lnTo>
                  <a:lnTo>
                    <a:pt x="955394" y="739584"/>
                  </a:lnTo>
                  <a:lnTo>
                    <a:pt x="974361" y="697063"/>
                  </a:lnTo>
                  <a:lnTo>
                    <a:pt x="989482" y="652584"/>
                  </a:lnTo>
                  <a:lnTo>
                    <a:pt x="1000545" y="606358"/>
                  </a:lnTo>
                  <a:lnTo>
                    <a:pt x="1007338" y="558600"/>
                  </a:lnTo>
                  <a:lnTo>
                    <a:pt x="1009650" y="509524"/>
                  </a:lnTo>
                  <a:lnTo>
                    <a:pt x="1007338" y="460448"/>
                  </a:lnTo>
                  <a:lnTo>
                    <a:pt x="1000545" y="412694"/>
                  </a:lnTo>
                  <a:lnTo>
                    <a:pt x="989482" y="366474"/>
                  </a:lnTo>
                  <a:lnTo>
                    <a:pt x="974361" y="322001"/>
                  </a:lnTo>
                  <a:lnTo>
                    <a:pt x="955394" y="279490"/>
                  </a:lnTo>
                  <a:lnTo>
                    <a:pt x="932792" y="239153"/>
                  </a:lnTo>
                  <a:lnTo>
                    <a:pt x="906767" y="201204"/>
                  </a:lnTo>
                  <a:lnTo>
                    <a:pt x="877530" y="165856"/>
                  </a:lnTo>
                  <a:lnTo>
                    <a:pt x="845294" y="133323"/>
                  </a:lnTo>
                  <a:lnTo>
                    <a:pt x="810270" y="103818"/>
                  </a:lnTo>
                  <a:lnTo>
                    <a:pt x="772670" y="77555"/>
                  </a:lnTo>
                  <a:lnTo>
                    <a:pt x="732705" y="54747"/>
                  </a:lnTo>
                  <a:lnTo>
                    <a:pt x="690588" y="35607"/>
                  </a:lnTo>
                  <a:lnTo>
                    <a:pt x="646529" y="20349"/>
                  </a:lnTo>
                  <a:lnTo>
                    <a:pt x="600741" y="9186"/>
                  </a:lnTo>
                  <a:lnTo>
                    <a:pt x="553436" y="2332"/>
                  </a:lnTo>
                  <a:lnTo>
                    <a:pt x="504825" y="0"/>
                  </a:lnTo>
                  <a:close/>
                </a:path>
              </a:pathLst>
            </a:custGeom>
            <a:solidFill>
              <a:srgbClr val="FFFFFF"/>
            </a:solidFill>
          </p:spPr>
          <p:txBody>
            <a:bodyPr wrap="square" lIns="0" tIns="0" rIns="0" bIns="0" rtlCol="0"/>
            <a:lstStyle/>
            <a:p>
              <a:endParaRPr/>
            </a:p>
          </p:txBody>
        </p:sp>
        <p:sp>
          <p:nvSpPr>
            <p:cNvPr id="13" name="object 13"/>
            <p:cNvSpPr/>
            <p:nvPr/>
          </p:nvSpPr>
          <p:spPr>
            <a:xfrm>
              <a:off x="8510651" y="2424176"/>
              <a:ext cx="1009650" cy="1019175"/>
            </a:xfrm>
            <a:custGeom>
              <a:avLst/>
              <a:gdLst/>
              <a:ahLst/>
              <a:cxnLst/>
              <a:rect l="l" t="t" r="r" b="b"/>
              <a:pathLst>
                <a:path w="1009650" h="1019175">
                  <a:moveTo>
                    <a:pt x="0" y="509524"/>
                  </a:moveTo>
                  <a:lnTo>
                    <a:pt x="2310" y="460448"/>
                  </a:lnTo>
                  <a:lnTo>
                    <a:pt x="9099" y="412694"/>
                  </a:lnTo>
                  <a:lnTo>
                    <a:pt x="20157" y="366474"/>
                  </a:lnTo>
                  <a:lnTo>
                    <a:pt x="35271" y="322001"/>
                  </a:lnTo>
                  <a:lnTo>
                    <a:pt x="54232" y="279490"/>
                  </a:lnTo>
                  <a:lnTo>
                    <a:pt x="76826" y="239153"/>
                  </a:lnTo>
                  <a:lnTo>
                    <a:pt x="102844" y="201204"/>
                  </a:lnTo>
                  <a:lnTo>
                    <a:pt x="132074" y="165856"/>
                  </a:lnTo>
                  <a:lnTo>
                    <a:pt x="164305" y="133323"/>
                  </a:lnTo>
                  <a:lnTo>
                    <a:pt x="199325" y="103818"/>
                  </a:lnTo>
                  <a:lnTo>
                    <a:pt x="236923" y="77555"/>
                  </a:lnTo>
                  <a:lnTo>
                    <a:pt x="276888" y="54747"/>
                  </a:lnTo>
                  <a:lnTo>
                    <a:pt x="319009" y="35607"/>
                  </a:lnTo>
                  <a:lnTo>
                    <a:pt x="363074" y="20349"/>
                  </a:lnTo>
                  <a:lnTo>
                    <a:pt x="408873" y="9186"/>
                  </a:lnTo>
                  <a:lnTo>
                    <a:pt x="456193" y="2332"/>
                  </a:lnTo>
                  <a:lnTo>
                    <a:pt x="504825" y="0"/>
                  </a:lnTo>
                  <a:lnTo>
                    <a:pt x="553436" y="2332"/>
                  </a:lnTo>
                  <a:lnTo>
                    <a:pt x="600741" y="9186"/>
                  </a:lnTo>
                  <a:lnTo>
                    <a:pt x="646529" y="20349"/>
                  </a:lnTo>
                  <a:lnTo>
                    <a:pt x="690588" y="35607"/>
                  </a:lnTo>
                  <a:lnTo>
                    <a:pt x="732705" y="54747"/>
                  </a:lnTo>
                  <a:lnTo>
                    <a:pt x="772670" y="77555"/>
                  </a:lnTo>
                  <a:lnTo>
                    <a:pt x="810270" y="103818"/>
                  </a:lnTo>
                  <a:lnTo>
                    <a:pt x="845294" y="133323"/>
                  </a:lnTo>
                  <a:lnTo>
                    <a:pt x="877530" y="165856"/>
                  </a:lnTo>
                  <a:lnTo>
                    <a:pt x="906767" y="201204"/>
                  </a:lnTo>
                  <a:lnTo>
                    <a:pt x="932792" y="239153"/>
                  </a:lnTo>
                  <a:lnTo>
                    <a:pt x="955394" y="279490"/>
                  </a:lnTo>
                  <a:lnTo>
                    <a:pt x="974361" y="322001"/>
                  </a:lnTo>
                  <a:lnTo>
                    <a:pt x="989482" y="366474"/>
                  </a:lnTo>
                  <a:lnTo>
                    <a:pt x="1000545" y="412694"/>
                  </a:lnTo>
                  <a:lnTo>
                    <a:pt x="1007338" y="460448"/>
                  </a:lnTo>
                  <a:lnTo>
                    <a:pt x="1009650" y="509524"/>
                  </a:lnTo>
                  <a:lnTo>
                    <a:pt x="1007338" y="558600"/>
                  </a:lnTo>
                  <a:lnTo>
                    <a:pt x="1000545" y="606358"/>
                  </a:lnTo>
                  <a:lnTo>
                    <a:pt x="989482" y="652584"/>
                  </a:lnTo>
                  <a:lnTo>
                    <a:pt x="974361" y="697063"/>
                  </a:lnTo>
                  <a:lnTo>
                    <a:pt x="955394" y="739584"/>
                  </a:lnTo>
                  <a:lnTo>
                    <a:pt x="932792" y="779930"/>
                  </a:lnTo>
                  <a:lnTo>
                    <a:pt x="906767" y="817890"/>
                  </a:lnTo>
                  <a:lnTo>
                    <a:pt x="877530" y="853249"/>
                  </a:lnTo>
                  <a:lnTo>
                    <a:pt x="845294" y="885793"/>
                  </a:lnTo>
                  <a:lnTo>
                    <a:pt x="810270" y="915309"/>
                  </a:lnTo>
                  <a:lnTo>
                    <a:pt x="772670" y="941583"/>
                  </a:lnTo>
                  <a:lnTo>
                    <a:pt x="732705" y="964401"/>
                  </a:lnTo>
                  <a:lnTo>
                    <a:pt x="690588" y="983549"/>
                  </a:lnTo>
                  <a:lnTo>
                    <a:pt x="646529" y="998815"/>
                  </a:lnTo>
                  <a:lnTo>
                    <a:pt x="600741" y="1009983"/>
                  </a:lnTo>
                  <a:lnTo>
                    <a:pt x="553436" y="1016841"/>
                  </a:lnTo>
                  <a:lnTo>
                    <a:pt x="504825" y="1019175"/>
                  </a:lnTo>
                  <a:lnTo>
                    <a:pt x="456193" y="1016841"/>
                  </a:lnTo>
                  <a:lnTo>
                    <a:pt x="408873" y="1009983"/>
                  </a:lnTo>
                  <a:lnTo>
                    <a:pt x="363074" y="998815"/>
                  </a:lnTo>
                  <a:lnTo>
                    <a:pt x="319009" y="983549"/>
                  </a:lnTo>
                  <a:lnTo>
                    <a:pt x="276888" y="964401"/>
                  </a:lnTo>
                  <a:lnTo>
                    <a:pt x="236923" y="941583"/>
                  </a:lnTo>
                  <a:lnTo>
                    <a:pt x="199325" y="915309"/>
                  </a:lnTo>
                  <a:lnTo>
                    <a:pt x="164305" y="885793"/>
                  </a:lnTo>
                  <a:lnTo>
                    <a:pt x="132074" y="853249"/>
                  </a:lnTo>
                  <a:lnTo>
                    <a:pt x="102844" y="817890"/>
                  </a:lnTo>
                  <a:lnTo>
                    <a:pt x="76826" y="779930"/>
                  </a:lnTo>
                  <a:lnTo>
                    <a:pt x="54232" y="739584"/>
                  </a:lnTo>
                  <a:lnTo>
                    <a:pt x="35271" y="697063"/>
                  </a:lnTo>
                  <a:lnTo>
                    <a:pt x="20157" y="652584"/>
                  </a:lnTo>
                  <a:lnTo>
                    <a:pt x="9099" y="606358"/>
                  </a:lnTo>
                  <a:lnTo>
                    <a:pt x="2310" y="558600"/>
                  </a:lnTo>
                  <a:lnTo>
                    <a:pt x="0" y="509524"/>
                  </a:lnTo>
                  <a:close/>
                </a:path>
              </a:pathLst>
            </a:custGeom>
            <a:ln w="25400">
              <a:solidFill>
                <a:srgbClr val="4F81BC"/>
              </a:solidFill>
            </a:ln>
          </p:spPr>
          <p:txBody>
            <a:bodyPr wrap="square" lIns="0" tIns="0" rIns="0" bIns="0" rtlCol="0"/>
            <a:lstStyle/>
            <a:p>
              <a:endParaRPr/>
            </a:p>
          </p:txBody>
        </p:sp>
        <p:pic>
          <p:nvPicPr>
            <p:cNvPr id="14" name="object 14"/>
            <p:cNvPicPr/>
            <p:nvPr/>
          </p:nvPicPr>
          <p:blipFill>
            <a:blip r:embed="rId3" cstate="print"/>
            <a:stretch>
              <a:fillRect/>
            </a:stretch>
          </p:blipFill>
          <p:spPr>
            <a:xfrm>
              <a:off x="4219575" y="2828861"/>
              <a:ext cx="919162" cy="261937"/>
            </a:xfrm>
            <a:prstGeom prst="rect">
              <a:avLst/>
            </a:prstGeom>
          </p:spPr>
        </p:pic>
        <p:sp>
          <p:nvSpPr>
            <p:cNvPr id="15" name="object 15"/>
            <p:cNvSpPr/>
            <p:nvPr/>
          </p:nvSpPr>
          <p:spPr>
            <a:xfrm>
              <a:off x="4271898" y="2900426"/>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6" name="object 16"/>
            <p:cNvPicPr/>
            <p:nvPr/>
          </p:nvPicPr>
          <p:blipFill>
            <a:blip r:embed="rId3" cstate="print"/>
            <a:stretch>
              <a:fillRect/>
            </a:stretch>
          </p:blipFill>
          <p:spPr>
            <a:xfrm>
              <a:off x="5972175" y="2819336"/>
              <a:ext cx="919162" cy="261937"/>
            </a:xfrm>
            <a:prstGeom prst="rect">
              <a:avLst/>
            </a:prstGeom>
          </p:spPr>
        </p:pic>
        <p:sp>
          <p:nvSpPr>
            <p:cNvPr id="17" name="object 17"/>
            <p:cNvSpPr/>
            <p:nvPr/>
          </p:nvSpPr>
          <p:spPr>
            <a:xfrm>
              <a:off x="6024498" y="2890901"/>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8" name="object 18"/>
            <p:cNvPicPr/>
            <p:nvPr/>
          </p:nvPicPr>
          <p:blipFill>
            <a:blip r:embed="rId3" cstate="print"/>
            <a:stretch>
              <a:fillRect/>
            </a:stretch>
          </p:blipFill>
          <p:spPr>
            <a:xfrm>
              <a:off x="7724775" y="2828861"/>
              <a:ext cx="919162" cy="261937"/>
            </a:xfrm>
            <a:prstGeom prst="rect">
              <a:avLst/>
            </a:prstGeom>
          </p:spPr>
        </p:pic>
        <p:sp>
          <p:nvSpPr>
            <p:cNvPr id="19" name="object 19"/>
            <p:cNvSpPr/>
            <p:nvPr/>
          </p:nvSpPr>
          <p:spPr>
            <a:xfrm>
              <a:off x="7777098" y="2900426"/>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20" name="object 20"/>
            <p:cNvPicPr/>
            <p:nvPr/>
          </p:nvPicPr>
          <p:blipFill>
            <a:blip r:embed="rId4" cstate="print"/>
            <a:stretch>
              <a:fillRect/>
            </a:stretch>
          </p:blipFill>
          <p:spPr>
            <a:xfrm>
              <a:off x="2114550" y="2828861"/>
              <a:ext cx="1271524" cy="261937"/>
            </a:xfrm>
            <a:prstGeom prst="rect">
              <a:avLst/>
            </a:prstGeom>
          </p:spPr>
        </p:pic>
        <p:sp>
          <p:nvSpPr>
            <p:cNvPr id="21" name="object 21"/>
            <p:cNvSpPr/>
            <p:nvPr/>
          </p:nvSpPr>
          <p:spPr>
            <a:xfrm>
              <a:off x="2166873" y="2900426"/>
              <a:ext cx="1092200" cy="76200"/>
            </a:xfrm>
            <a:custGeom>
              <a:avLst/>
              <a:gdLst/>
              <a:ahLst/>
              <a:cxnLst/>
              <a:rect l="l" t="t" r="r" b="b"/>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p:spPr>
          <p:txBody>
            <a:bodyPr wrap="square" lIns="0" tIns="0" rIns="0" bIns="0" rtlCol="0"/>
            <a:lstStyle/>
            <a:p>
              <a:endParaRPr/>
            </a:p>
          </p:txBody>
        </p:sp>
      </p:grpSp>
      <p:sp>
        <p:nvSpPr>
          <p:cNvPr id="22" name="object 22"/>
          <p:cNvSpPr txBox="1"/>
          <p:nvPr/>
        </p:nvSpPr>
        <p:spPr>
          <a:xfrm>
            <a:off x="3415029" y="3534346"/>
            <a:ext cx="71247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395">
                <a:latin typeface="Trebuchet MS"/>
                <a:cs typeface="Trebuchet MS"/>
              </a:rPr>
              <a:t>1</a:t>
            </a:r>
            <a:endParaRPr sz="1800">
              <a:latin typeface="Trebuchet MS"/>
              <a:cs typeface="Trebuchet MS"/>
            </a:endParaRPr>
          </a:p>
        </p:txBody>
      </p:sp>
      <p:sp>
        <p:nvSpPr>
          <p:cNvPr id="32" name="object 32"/>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97</a:t>
            </a:r>
          </a:p>
        </p:txBody>
      </p:sp>
      <p:sp>
        <p:nvSpPr>
          <p:cNvPr id="23" name="object 23"/>
          <p:cNvSpPr txBox="1"/>
          <p:nvPr/>
        </p:nvSpPr>
        <p:spPr>
          <a:xfrm>
            <a:off x="5166995" y="3534346"/>
            <a:ext cx="76962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60">
                <a:latin typeface="Trebuchet MS"/>
                <a:cs typeface="Trebuchet MS"/>
              </a:rPr>
              <a:t>2</a:t>
            </a:r>
            <a:endParaRPr sz="1800">
              <a:latin typeface="Trebuchet MS"/>
              <a:cs typeface="Trebuchet MS"/>
            </a:endParaRPr>
          </a:p>
        </p:txBody>
      </p:sp>
      <p:sp>
        <p:nvSpPr>
          <p:cNvPr id="24" name="object 24"/>
          <p:cNvSpPr txBox="1"/>
          <p:nvPr/>
        </p:nvSpPr>
        <p:spPr>
          <a:xfrm>
            <a:off x="6918706" y="3534346"/>
            <a:ext cx="77216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80">
                <a:latin typeface="Trebuchet MS"/>
                <a:cs typeface="Trebuchet MS"/>
              </a:rPr>
              <a:t>3</a:t>
            </a:r>
            <a:endParaRPr sz="1800">
              <a:latin typeface="Trebuchet MS"/>
              <a:cs typeface="Trebuchet MS"/>
            </a:endParaRPr>
          </a:p>
        </p:txBody>
      </p:sp>
      <p:sp>
        <p:nvSpPr>
          <p:cNvPr id="25" name="object 25"/>
          <p:cNvSpPr txBox="1"/>
          <p:nvPr/>
        </p:nvSpPr>
        <p:spPr>
          <a:xfrm>
            <a:off x="8670290" y="3534346"/>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25">
                <a:latin typeface="Trebuchet MS"/>
                <a:cs typeface="Trebuchet MS"/>
              </a:rPr>
              <a:t>4</a:t>
            </a:r>
            <a:endParaRPr sz="1800">
              <a:latin typeface="Trebuchet MS"/>
              <a:cs typeface="Trebuchet MS"/>
            </a:endParaRPr>
          </a:p>
        </p:txBody>
      </p:sp>
      <p:sp>
        <p:nvSpPr>
          <p:cNvPr id="26" name="object 26"/>
          <p:cNvSpPr txBox="1"/>
          <p:nvPr/>
        </p:nvSpPr>
        <p:spPr>
          <a:xfrm>
            <a:off x="1012189" y="4690364"/>
            <a:ext cx="9908540" cy="878840"/>
          </a:xfrm>
          <a:prstGeom prst="rect">
            <a:avLst/>
          </a:prstGeom>
        </p:spPr>
        <p:txBody>
          <a:bodyPr vert="horz" wrap="square" lIns="0" tIns="6350" rIns="0" bIns="0" rtlCol="0">
            <a:spAutoFit/>
          </a:bodyPr>
          <a:lstStyle/>
          <a:p>
            <a:pPr marL="12700" marR="5080">
              <a:lnSpc>
                <a:spcPct val="102400"/>
              </a:lnSpc>
              <a:spcBef>
                <a:spcPts val="50"/>
              </a:spcBef>
            </a:pPr>
            <a:r>
              <a:rPr sz="2750" spc="145">
                <a:solidFill>
                  <a:srgbClr val="464646"/>
                </a:solidFill>
                <a:latin typeface="Trebuchet MS"/>
                <a:cs typeface="Trebuchet MS"/>
              </a:rPr>
              <a:t>When</a:t>
            </a:r>
            <a:r>
              <a:rPr sz="2750" spc="-100">
                <a:solidFill>
                  <a:srgbClr val="464646"/>
                </a:solidFill>
                <a:latin typeface="Trebuchet MS"/>
                <a:cs typeface="Trebuchet MS"/>
              </a:rPr>
              <a:t> </a:t>
            </a:r>
            <a:r>
              <a:rPr sz="2750">
                <a:solidFill>
                  <a:srgbClr val="464646"/>
                </a:solidFill>
                <a:latin typeface="Trebuchet MS"/>
                <a:cs typeface="Trebuchet MS"/>
              </a:rPr>
              <a:t>we</a:t>
            </a:r>
            <a:r>
              <a:rPr sz="2750" spc="-55">
                <a:solidFill>
                  <a:srgbClr val="464646"/>
                </a:solidFill>
                <a:latin typeface="Trebuchet MS"/>
                <a:cs typeface="Trebuchet MS"/>
              </a:rPr>
              <a:t> </a:t>
            </a:r>
            <a:r>
              <a:rPr sz="2750" spc="75">
                <a:solidFill>
                  <a:srgbClr val="464646"/>
                </a:solidFill>
                <a:latin typeface="Trebuchet MS"/>
                <a:cs typeface="Trebuchet MS"/>
              </a:rPr>
              <a:t>do</a:t>
            </a:r>
            <a:r>
              <a:rPr sz="2750" spc="-80">
                <a:solidFill>
                  <a:srgbClr val="464646"/>
                </a:solidFill>
                <a:latin typeface="Trebuchet MS"/>
                <a:cs typeface="Trebuchet MS"/>
              </a:rPr>
              <a:t> </a:t>
            </a:r>
            <a:r>
              <a:rPr sz="2750" spc="114">
                <a:solidFill>
                  <a:srgbClr val="464646"/>
                </a:solidFill>
                <a:latin typeface="Trebuchet MS"/>
                <a:cs typeface="Trebuchet MS"/>
              </a:rPr>
              <a:t>a</a:t>
            </a:r>
            <a:r>
              <a:rPr sz="2750" spc="-120">
                <a:solidFill>
                  <a:srgbClr val="464646"/>
                </a:solidFill>
                <a:latin typeface="Trebuchet MS"/>
                <a:cs typeface="Trebuchet MS"/>
              </a:rPr>
              <a:t> </a:t>
            </a:r>
            <a:r>
              <a:rPr sz="2750">
                <a:solidFill>
                  <a:srgbClr val="464646"/>
                </a:solidFill>
                <a:latin typeface="Trebuchet MS"/>
                <a:cs typeface="Trebuchet MS"/>
              </a:rPr>
              <a:t>forward-</a:t>
            </a:r>
            <a:r>
              <a:rPr sz="2750" spc="114">
                <a:solidFill>
                  <a:srgbClr val="464646"/>
                </a:solidFill>
                <a:latin typeface="Trebuchet MS"/>
                <a:cs typeface="Trebuchet MS"/>
              </a:rPr>
              <a:t>pass,</a:t>
            </a:r>
            <a:r>
              <a:rPr sz="2750" spc="-145">
                <a:solidFill>
                  <a:srgbClr val="464646"/>
                </a:solidFill>
                <a:latin typeface="Trebuchet MS"/>
                <a:cs typeface="Trebuchet MS"/>
              </a:rPr>
              <a:t> </a:t>
            </a:r>
            <a:r>
              <a:rPr sz="2750">
                <a:solidFill>
                  <a:srgbClr val="464646"/>
                </a:solidFill>
                <a:latin typeface="Trebuchet MS"/>
                <a:cs typeface="Trebuchet MS"/>
              </a:rPr>
              <a:t>we</a:t>
            </a:r>
            <a:r>
              <a:rPr sz="2750" spc="-65">
                <a:solidFill>
                  <a:srgbClr val="464646"/>
                </a:solidFill>
                <a:latin typeface="Trebuchet MS"/>
                <a:cs typeface="Trebuchet MS"/>
              </a:rPr>
              <a:t> </a:t>
            </a:r>
            <a:r>
              <a:rPr sz="2750" spc="60">
                <a:solidFill>
                  <a:srgbClr val="464646"/>
                </a:solidFill>
                <a:latin typeface="Trebuchet MS"/>
                <a:cs typeface="Trebuchet MS"/>
              </a:rPr>
              <a:t>calculate</a:t>
            </a:r>
            <a:r>
              <a:rPr sz="2750" spc="-65">
                <a:solidFill>
                  <a:srgbClr val="464646"/>
                </a:solidFill>
                <a:latin typeface="Trebuchet MS"/>
                <a:cs typeface="Trebuchet MS"/>
              </a:rPr>
              <a:t> </a:t>
            </a:r>
            <a:r>
              <a:rPr sz="2750">
                <a:solidFill>
                  <a:srgbClr val="464646"/>
                </a:solidFill>
                <a:latin typeface="Trebuchet MS"/>
                <a:cs typeface="Trebuchet MS"/>
              </a:rPr>
              <a:t>the</a:t>
            </a:r>
            <a:r>
              <a:rPr sz="2750" spc="-135">
                <a:solidFill>
                  <a:srgbClr val="464646"/>
                </a:solidFill>
                <a:latin typeface="Trebuchet MS"/>
                <a:cs typeface="Trebuchet MS"/>
              </a:rPr>
              <a:t> </a:t>
            </a:r>
            <a:r>
              <a:rPr sz="2750" spc="105">
                <a:solidFill>
                  <a:srgbClr val="464646"/>
                </a:solidFill>
                <a:latin typeface="Trebuchet MS"/>
                <a:cs typeface="Trebuchet MS"/>
              </a:rPr>
              <a:t>activations</a:t>
            </a:r>
            <a:r>
              <a:rPr sz="2750" spc="-80">
                <a:solidFill>
                  <a:srgbClr val="464646"/>
                </a:solidFill>
                <a:latin typeface="Trebuchet MS"/>
                <a:cs typeface="Trebuchet MS"/>
              </a:rPr>
              <a:t> </a:t>
            </a:r>
            <a:r>
              <a:rPr sz="2750" spc="-25">
                <a:solidFill>
                  <a:srgbClr val="464646"/>
                </a:solidFill>
                <a:latin typeface="Trebuchet MS"/>
                <a:cs typeface="Trebuchet MS"/>
              </a:rPr>
              <a:t>for </a:t>
            </a:r>
            <a:r>
              <a:rPr sz="2750" spc="85">
                <a:solidFill>
                  <a:srgbClr val="464646"/>
                </a:solidFill>
                <a:latin typeface="Trebuchet MS"/>
                <a:cs typeface="Trebuchet MS"/>
              </a:rPr>
              <a:t>each</a:t>
            </a:r>
            <a:r>
              <a:rPr sz="2750" spc="-114">
                <a:solidFill>
                  <a:srgbClr val="464646"/>
                </a:solidFill>
                <a:latin typeface="Trebuchet MS"/>
                <a:cs typeface="Trebuchet MS"/>
              </a:rPr>
              <a:t> </a:t>
            </a:r>
            <a:r>
              <a:rPr sz="2750" spc="-10">
                <a:solidFill>
                  <a:srgbClr val="464646"/>
                </a:solidFill>
                <a:latin typeface="Trebuchet MS"/>
                <a:cs typeface="Trebuchet MS"/>
              </a:rPr>
              <a:t>layer.</a:t>
            </a:r>
            <a:endParaRPr sz="2750">
              <a:latin typeface="Trebuchet MS"/>
              <a:cs typeface="Trebuchet MS"/>
            </a:endParaRPr>
          </a:p>
        </p:txBody>
      </p:sp>
      <p:sp>
        <p:nvSpPr>
          <p:cNvPr id="27" name="object 27"/>
          <p:cNvSpPr txBox="1"/>
          <p:nvPr/>
        </p:nvSpPr>
        <p:spPr>
          <a:xfrm>
            <a:off x="1939035" y="2771838"/>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sp>
        <p:nvSpPr>
          <p:cNvPr id="28" name="object 28"/>
          <p:cNvSpPr txBox="1"/>
          <p:nvPr/>
        </p:nvSpPr>
        <p:spPr>
          <a:xfrm>
            <a:off x="3611879" y="2764472"/>
            <a:ext cx="29781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1</a:t>
            </a:r>
            <a:endParaRPr sz="2025" baseline="-14403">
              <a:latin typeface="Cambria Math"/>
              <a:cs typeface="Cambria Math"/>
            </a:endParaRPr>
          </a:p>
        </p:txBody>
      </p:sp>
      <p:sp>
        <p:nvSpPr>
          <p:cNvPr id="29" name="object 29"/>
          <p:cNvSpPr txBox="1"/>
          <p:nvPr/>
        </p:nvSpPr>
        <p:spPr>
          <a:xfrm>
            <a:off x="5356605" y="2771838"/>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2</a:t>
            </a:r>
            <a:endParaRPr sz="2025" baseline="-14403">
              <a:latin typeface="Cambria Math"/>
              <a:cs typeface="Cambria Math"/>
            </a:endParaRPr>
          </a:p>
        </p:txBody>
      </p:sp>
      <p:sp>
        <p:nvSpPr>
          <p:cNvPr id="30" name="object 30"/>
          <p:cNvSpPr txBox="1"/>
          <p:nvPr/>
        </p:nvSpPr>
        <p:spPr>
          <a:xfrm>
            <a:off x="7112381" y="2764472"/>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3</a:t>
            </a:r>
            <a:endParaRPr sz="2025" baseline="-14403">
              <a:latin typeface="Cambria Math"/>
              <a:cs typeface="Cambria Math"/>
            </a:endParaRPr>
          </a:p>
        </p:txBody>
      </p:sp>
      <p:sp>
        <p:nvSpPr>
          <p:cNvPr id="31" name="object 31"/>
          <p:cNvSpPr txBox="1"/>
          <p:nvPr/>
        </p:nvSpPr>
        <p:spPr>
          <a:xfrm>
            <a:off x="8940165" y="2773616"/>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sp>
        <p:nvSpPr>
          <p:cNvPr id="4" name="object 4"/>
          <p:cNvSpPr txBox="1"/>
          <p:nvPr/>
        </p:nvSpPr>
        <p:spPr>
          <a:xfrm>
            <a:off x="428307" y="4249991"/>
            <a:ext cx="10128885" cy="1898650"/>
          </a:xfrm>
          <a:prstGeom prst="rect">
            <a:avLst/>
          </a:prstGeom>
        </p:spPr>
        <p:txBody>
          <a:bodyPr vert="horz" wrap="square" lIns="0" tIns="15875" rIns="0" bIns="0" rtlCol="0">
            <a:spAutoFit/>
          </a:bodyPr>
          <a:lstStyle/>
          <a:p>
            <a:pPr marL="12700" marR="5080">
              <a:lnSpc>
                <a:spcPct val="100000"/>
              </a:lnSpc>
              <a:spcBef>
                <a:spcPts val="125"/>
              </a:spcBef>
            </a:pPr>
            <a:r>
              <a:rPr sz="2750" spc="105">
                <a:solidFill>
                  <a:srgbClr val="464646"/>
                </a:solidFill>
                <a:latin typeface="Trebuchet MS"/>
                <a:cs typeface="Trebuchet MS"/>
              </a:rPr>
              <a:t>Modern-</a:t>
            </a:r>
            <a:r>
              <a:rPr sz="2750" spc="85">
                <a:solidFill>
                  <a:srgbClr val="464646"/>
                </a:solidFill>
                <a:latin typeface="Trebuchet MS"/>
                <a:cs typeface="Trebuchet MS"/>
              </a:rPr>
              <a:t>day</a:t>
            </a:r>
            <a:r>
              <a:rPr sz="2750" spc="-90">
                <a:solidFill>
                  <a:srgbClr val="464646"/>
                </a:solidFill>
                <a:latin typeface="Trebuchet MS"/>
                <a:cs typeface="Trebuchet MS"/>
              </a:rPr>
              <a:t> </a:t>
            </a:r>
            <a:r>
              <a:rPr sz="2750" spc="110">
                <a:solidFill>
                  <a:srgbClr val="464646"/>
                </a:solidFill>
                <a:latin typeface="Trebuchet MS"/>
                <a:cs typeface="Trebuchet MS"/>
              </a:rPr>
              <a:t>computers</a:t>
            </a:r>
            <a:r>
              <a:rPr sz="2750" spc="-65">
                <a:solidFill>
                  <a:srgbClr val="464646"/>
                </a:solidFill>
                <a:latin typeface="Trebuchet MS"/>
                <a:cs typeface="Trebuchet MS"/>
              </a:rPr>
              <a:t> </a:t>
            </a:r>
            <a:r>
              <a:rPr sz="2750" spc="80">
                <a:solidFill>
                  <a:srgbClr val="464646"/>
                </a:solidFill>
                <a:latin typeface="Trebuchet MS"/>
                <a:cs typeface="Trebuchet MS"/>
              </a:rPr>
              <a:t>have</a:t>
            </a:r>
            <a:r>
              <a:rPr sz="2750" spc="-45">
                <a:solidFill>
                  <a:srgbClr val="464646"/>
                </a:solidFill>
                <a:latin typeface="Trebuchet MS"/>
                <a:cs typeface="Trebuchet MS"/>
              </a:rPr>
              <a:t> </a:t>
            </a:r>
            <a:r>
              <a:rPr sz="2750" spc="80">
                <a:solidFill>
                  <a:srgbClr val="464646"/>
                </a:solidFill>
                <a:latin typeface="Trebuchet MS"/>
                <a:cs typeface="Trebuchet MS"/>
              </a:rPr>
              <a:t>become</a:t>
            </a:r>
            <a:r>
              <a:rPr sz="2750" spc="-45">
                <a:solidFill>
                  <a:srgbClr val="464646"/>
                </a:solidFill>
                <a:latin typeface="Trebuchet MS"/>
                <a:cs typeface="Trebuchet MS"/>
              </a:rPr>
              <a:t> </a:t>
            </a:r>
            <a:r>
              <a:rPr sz="2750" spc="-10">
                <a:solidFill>
                  <a:srgbClr val="464646"/>
                </a:solidFill>
                <a:latin typeface="Trebuchet MS"/>
                <a:cs typeface="Trebuchet MS"/>
              </a:rPr>
              <a:t>very</a:t>
            </a:r>
            <a:r>
              <a:rPr sz="2750" spc="-95">
                <a:solidFill>
                  <a:srgbClr val="464646"/>
                </a:solidFill>
                <a:latin typeface="Trebuchet MS"/>
                <a:cs typeface="Trebuchet MS"/>
              </a:rPr>
              <a:t> </a:t>
            </a:r>
            <a:r>
              <a:rPr sz="2750">
                <a:solidFill>
                  <a:srgbClr val="464646"/>
                </a:solidFill>
                <a:latin typeface="Trebuchet MS"/>
                <a:cs typeface="Trebuchet MS"/>
              </a:rPr>
              <a:t>efficient</a:t>
            </a:r>
            <a:r>
              <a:rPr sz="2750" spc="-45">
                <a:solidFill>
                  <a:srgbClr val="464646"/>
                </a:solidFill>
                <a:latin typeface="Trebuchet MS"/>
                <a:cs typeface="Trebuchet MS"/>
              </a:rPr>
              <a:t> </a:t>
            </a:r>
            <a:r>
              <a:rPr sz="2750">
                <a:solidFill>
                  <a:srgbClr val="464646"/>
                </a:solidFill>
                <a:latin typeface="Trebuchet MS"/>
                <a:cs typeface="Trebuchet MS"/>
              </a:rPr>
              <a:t>at</a:t>
            </a:r>
            <a:r>
              <a:rPr sz="2750" spc="35">
                <a:solidFill>
                  <a:srgbClr val="464646"/>
                </a:solidFill>
                <a:latin typeface="Trebuchet MS"/>
                <a:cs typeface="Trebuchet MS"/>
              </a:rPr>
              <a:t> </a:t>
            </a:r>
            <a:r>
              <a:rPr sz="2750" spc="-10">
                <a:solidFill>
                  <a:srgbClr val="C0504D"/>
                </a:solidFill>
                <a:latin typeface="Trebuchet MS"/>
                <a:cs typeface="Trebuchet MS"/>
              </a:rPr>
              <a:t>parallel </a:t>
            </a:r>
            <a:r>
              <a:rPr sz="2750" spc="80">
                <a:solidFill>
                  <a:srgbClr val="C0504D"/>
                </a:solidFill>
                <a:latin typeface="Trebuchet MS"/>
                <a:cs typeface="Trebuchet MS"/>
              </a:rPr>
              <a:t>processing</a:t>
            </a:r>
            <a:r>
              <a:rPr sz="2750" spc="80">
                <a:solidFill>
                  <a:srgbClr val="464646"/>
                </a:solidFill>
                <a:latin typeface="Trebuchet MS"/>
                <a:cs typeface="Trebuchet MS"/>
              </a:rPr>
              <a:t>.</a:t>
            </a:r>
            <a:r>
              <a:rPr sz="2750" spc="-125">
                <a:solidFill>
                  <a:srgbClr val="464646"/>
                </a:solidFill>
                <a:latin typeface="Trebuchet MS"/>
                <a:cs typeface="Trebuchet MS"/>
              </a:rPr>
              <a:t> </a:t>
            </a:r>
            <a:r>
              <a:rPr sz="2750" spc="140">
                <a:solidFill>
                  <a:srgbClr val="464646"/>
                </a:solidFill>
                <a:latin typeface="Trebuchet MS"/>
                <a:cs typeface="Trebuchet MS"/>
              </a:rPr>
              <a:t>What</a:t>
            </a:r>
            <a:r>
              <a:rPr sz="2750" spc="-130">
                <a:solidFill>
                  <a:srgbClr val="464646"/>
                </a:solidFill>
                <a:latin typeface="Trebuchet MS"/>
                <a:cs typeface="Trebuchet MS"/>
              </a:rPr>
              <a:t> </a:t>
            </a:r>
            <a:r>
              <a:rPr sz="2750">
                <a:solidFill>
                  <a:srgbClr val="464646"/>
                </a:solidFill>
                <a:latin typeface="Trebuchet MS"/>
                <a:cs typeface="Trebuchet MS"/>
              </a:rPr>
              <a:t>they</a:t>
            </a:r>
            <a:r>
              <a:rPr sz="2750" spc="-100">
                <a:solidFill>
                  <a:srgbClr val="464646"/>
                </a:solidFill>
                <a:latin typeface="Trebuchet MS"/>
                <a:cs typeface="Trebuchet MS"/>
              </a:rPr>
              <a:t> </a:t>
            </a:r>
            <a:r>
              <a:rPr sz="2750" spc="95">
                <a:solidFill>
                  <a:srgbClr val="464646"/>
                </a:solidFill>
                <a:latin typeface="Trebuchet MS"/>
                <a:cs typeface="Trebuchet MS"/>
              </a:rPr>
              <a:t>lack</a:t>
            </a:r>
            <a:r>
              <a:rPr sz="2750" spc="-60">
                <a:solidFill>
                  <a:srgbClr val="464646"/>
                </a:solidFill>
                <a:latin typeface="Trebuchet MS"/>
                <a:cs typeface="Trebuchet MS"/>
              </a:rPr>
              <a:t> </a:t>
            </a:r>
            <a:r>
              <a:rPr sz="2750" spc="220">
                <a:solidFill>
                  <a:srgbClr val="464646"/>
                </a:solidFill>
                <a:latin typeface="Trebuchet MS"/>
                <a:cs typeface="Trebuchet MS"/>
              </a:rPr>
              <a:t>is</a:t>
            </a:r>
            <a:r>
              <a:rPr sz="2750" spc="-75">
                <a:solidFill>
                  <a:srgbClr val="464646"/>
                </a:solidFill>
                <a:latin typeface="Trebuchet MS"/>
                <a:cs typeface="Trebuchet MS"/>
              </a:rPr>
              <a:t> </a:t>
            </a:r>
            <a:r>
              <a:rPr sz="2750" spc="-10">
                <a:solidFill>
                  <a:srgbClr val="464646"/>
                </a:solidFill>
                <a:latin typeface="Trebuchet MS"/>
                <a:cs typeface="Trebuchet MS"/>
              </a:rPr>
              <a:t>memory.</a:t>
            </a:r>
            <a:endParaRPr sz="2750">
              <a:latin typeface="Trebuchet MS"/>
              <a:cs typeface="Trebuchet MS"/>
            </a:endParaRPr>
          </a:p>
          <a:p>
            <a:pPr>
              <a:lnSpc>
                <a:spcPct val="100000"/>
              </a:lnSpc>
              <a:spcBef>
                <a:spcPts val="1620"/>
              </a:spcBef>
            </a:pPr>
            <a:endParaRPr sz="2750">
              <a:latin typeface="Trebuchet MS"/>
              <a:cs typeface="Trebuchet MS"/>
            </a:endParaRPr>
          </a:p>
          <a:p>
            <a:pPr marL="12700">
              <a:lnSpc>
                <a:spcPct val="100000"/>
              </a:lnSpc>
              <a:spcBef>
                <a:spcPts val="5"/>
              </a:spcBef>
            </a:pPr>
            <a:r>
              <a:rPr sz="2750" spc="55">
                <a:solidFill>
                  <a:srgbClr val="464646"/>
                </a:solidFill>
                <a:latin typeface="Trebuchet MS"/>
                <a:cs typeface="Trebuchet MS"/>
              </a:rPr>
              <a:t>We</a:t>
            </a:r>
            <a:r>
              <a:rPr sz="2750" spc="-50">
                <a:solidFill>
                  <a:srgbClr val="464646"/>
                </a:solidFill>
                <a:latin typeface="Trebuchet MS"/>
                <a:cs typeface="Trebuchet MS"/>
              </a:rPr>
              <a:t> </a:t>
            </a:r>
            <a:r>
              <a:rPr sz="2750">
                <a:solidFill>
                  <a:srgbClr val="464646"/>
                </a:solidFill>
                <a:latin typeface="Trebuchet MS"/>
                <a:cs typeface="Trebuchet MS"/>
              </a:rPr>
              <a:t>don’t</a:t>
            </a:r>
            <a:r>
              <a:rPr sz="2750" spc="-125">
                <a:solidFill>
                  <a:srgbClr val="464646"/>
                </a:solidFill>
                <a:latin typeface="Trebuchet MS"/>
                <a:cs typeface="Trebuchet MS"/>
              </a:rPr>
              <a:t> </a:t>
            </a:r>
            <a:r>
              <a:rPr sz="2750" spc="60">
                <a:solidFill>
                  <a:srgbClr val="464646"/>
                </a:solidFill>
                <a:latin typeface="Trebuchet MS"/>
                <a:cs typeface="Trebuchet MS"/>
              </a:rPr>
              <a:t>need</a:t>
            </a:r>
            <a:r>
              <a:rPr sz="2750" spc="-55">
                <a:solidFill>
                  <a:srgbClr val="464646"/>
                </a:solidFill>
                <a:latin typeface="Trebuchet MS"/>
                <a:cs typeface="Trebuchet MS"/>
              </a:rPr>
              <a:t> </a:t>
            </a:r>
            <a:r>
              <a:rPr sz="2750">
                <a:solidFill>
                  <a:srgbClr val="464646"/>
                </a:solidFill>
                <a:latin typeface="Trebuchet MS"/>
                <a:cs typeface="Trebuchet MS"/>
              </a:rPr>
              <a:t>to</a:t>
            </a:r>
            <a:r>
              <a:rPr sz="2750" spc="-80">
                <a:solidFill>
                  <a:srgbClr val="464646"/>
                </a:solidFill>
                <a:latin typeface="Trebuchet MS"/>
                <a:cs typeface="Trebuchet MS"/>
              </a:rPr>
              <a:t> </a:t>
            </a:r>
            <a:r>
              <a:rPr sz="2750" spc="65">
                <a:solidFill>
                  <a:srgbClr val="464646"/>
                </a:solidFill>
                <a:latin typeface="Trebuchet MS"/>
                <a:cs typeface="Trebuchet MS"/>
              </a:rPr>
              <a:t>store</a:t>
            </a:r>
            <a:r>
              <a:rPr sz="2750" spc="-130">
                <a:solidFill>
                  <a:srgbClr val="464646"/>
                </a:solidFill>
                <a:latin typeface="Trebuchet MS"/>
                <a:cs typeface="Trebuchet MS"/>
              </a:rPr>
              <a:t> </a:t>
            </a:r>
            <a:r>
              <a:rPr sz="2750">
                <a:solidFill>
                  <a:srgbClr val="464646"/>
                </a:solidFill>
                <a:latin typeface="Trebuchet MS"/>
                <a:cs typeface="Trebuchet MS"/>
              </a:rPr>
              <a:t>all</a:t>
            </a:r>
            <a:r>
              <a:rPr sz="2750" spc="-95">
                <a:solidFill>
                  <a:srgbClr val="464646"/>
                </a:solidFill>
                <a:latin typeface="Trebuchet MS"/>
                <a:cs typeface="Trebuchet MS"/>
              </a:rPr>
              <a:t> </a:t>
            </a:r>
            <a:r>
              <a:rPr sz="2750">
                <a:solidFill>
                  <a:srgbClr val="464646"/>
                </a:solidFill>
                <a:latin typeface="Trebuchet MS"/>
                <a:cs typeface="Trebuchet MS"/>
              </a:rPr>
              <a:t>the</a:t>
            </a:r>
            <a:r>
              <a:rPr sz="2750" spc="-60">
                <a:solidFill>
                  <a:srgbClr val="464646"/>
                </a:solidFill>
                <a:latin typeface="Trebuchet MS"/>
                <a:cs typeface="Trebuchet MS"/>
              </a:rPr>
              <a:t> </a:t>
            </a:r>
            <a:r>
              <a:rPr sz="2750" spc="114">
                <a:solidFill>
                  <a:srgbClr val="464646"/>
                </a:solidFill>
                <a:latin typeface="Trebuchet MS"/>
                <a:cs typeface="Trebuchet MS"/>
              </a:rPr>
              <a:t>hidden</a:t>
            </a:r>
            <a:r>
              <a:rPr sz="2750" spc="-85">
                <a:solidFill>
                  <a:srgbClr val="464646"/>
                </a:solidFill>
                <a:latin typeface="Trebuchet MS"/>
                <a:cs typeface="Trebuchet MS"/>
              </a:rPr>
              <a:t> </a:t>
            </a:r>
            <a:r>
              <a:rPr sz="2750" spc="-10">
                <a:solidFill>
                  <a:srgbClr val="464646"/>
                </a:solidFill>
                <a:latin typeface="Trebuchet MS"/>
                <a:cs typeface="Trebuchet MS"/>
              </a:rPr>
              <a:t>states.</a:t>
            </a:r>
            <a:endParaRPr sz="2750">
              <a:latin typeface="Trebuchet MS"/>
              <a:cs typeface="Trebuchet MS"/>
            </a:endParaRPr>
          </a:p>
        </p:txBody>
      </p:sp>
      <p:grpSp>
        <p:nvGrpSpPr>
          <p:cNvPr id="5" name="object 5"/>
          <p:cNvGrpSpPr/>
          <p:nvPr/>
        </p:nvGrpSpPr>
        <p:grpSpPr>
          <a:xfrm>
            <a:off x="2057400" y="1411350"/>
            <a:ext cx="7428230" cy="1035050"/>
            <a:chOff x="2057400" y="1411350"/>
            <a:chExt cx="7428230" cy="1035050"/>
          </a:xfrm>
        </p:grpSpPr>
        <p:sp>
          <p:nvSpPr>
            <p:cNvPr id="6" name="object 6"/>
            <p:cNvSpPr/>
            <p:nvPr/>
          </p:nvSpPr>
          <p:spPr>
            <a:xfrm>
              <a:off x="3205225" y="1424050"/>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p:spPr>
          <p:txBody>
            <a:bodyPr wrap="square" lIns="0" tIns="0" rIns="0" bIns="0" rtlCol="0"/>
            <a:lstStyle/>
            <a:p>
              <a:endParaRPr/>
            </a:p>
          </p:txBody>
        </p:sp>
        <p:sp>
          <p:nvSpPr>
            <p:cNvPr id="7" name="object 7"/>
            <p:cNvSpPr/>
            <p:nvPr/>
          </p:nvSpPr>
          <p:spPr>
            <a:xfrm>
              <a:off x="3205225" y="1424050"/>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8" name="object 8"/>
            <p:cNvSpPr/>
            <p:nvPr/>
          </p:nvSpPr>
          <p:spPr>
            <a:xfrm>
              <a:off x="4957826" y="1424050"/>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p:spPr>
          <p:txBody>
            <a:bodyPr wrap="square" lIns="0" tIns="0" rIns="0" bIns="0" rtlCol="0"/>
            <a:lstStyle/>
            <a:p>
              <a:endParaRPr/>
            </a:p>
          </p:txBody>
        </p:sp>
        <p:sp>
          <p:nvSpPr>
            <p:cNvPr id="9" name="object 9"/>
            <p:cNvSpPr/>
            <p:nvPr/>
          </p:nvSpPr>
          <p:spPr>
            <a:xfrm>
              <a:off x="4957826" y="1424050"/>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0" name="object 10"/>
            <p:cNvSpPr/>
            <p:nvPr/>
          </p:nvSpPr>
          <p:spPr>
            <a:xfrm>
              <a:off x="6710426" y="1424050"/>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p:spPr>
          <p:txBody>
            <a:bodyPr wrap="square" lIns="0" tIns="0" rIns="0" bIns="0" rtlCol="0"/>
            <a:lstStyle/>
            <a:p>
              <a:endParaRPr/>
            </a:p>
          </p:txBody>
        </p:sp>
        <p:sp>
          <p:nvSpPr>
            <p:cNvPr id="11" name="object 11"/>
            <p:cNvSpPr/>
            <p:nvPr/>
          </p:nvSpPr>
          <p:spPr>
            <a:xfrm>
              <a:off x="6710426" y="1424050"/>
              <a:ext cx="2762250" cy="1009650"/>
            </a:xfrm>
            <a:custGeom>
              <a:avLst/>
              <a:gdLst/>
              <a:ahLst/>
              <a:cxnLst/>
              <a:rect l="l" t="t" r="r" b="b"/>
              <a:pathLst>
                <a:path w="27622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 w="2762250" h="1009650">
                  <a:moveTo>
                    <a:pt x="1743075" y="504825"/>
                  </a:moveTo>
                  <a:lnTo>
                    <a:pt x="1745407" y="456193"/>
                  </a:lnTo>
                  <a:lnTo>
                    <a:pt x="1752261" y="408873"/>
                  </a:lnTo>
                  <a:lnTo>
                    <a:pt x="1763424" y="363074"/>
                  </a:lnTo>
                  <a:lnTo>
                    <a:pt x="1778682" y="319009"/>
                  </a:lnTo>
                  <a:lnTo>
                    <a:pt x="1797822" y="276888"/>
                  </a:lnTo>
                  <a:lnTo>
                    <a:pt x="1820630" y="236923"/>
                  </a:lnTo>
                  <a:lnTo>
                    <a:pt x="1846893" y="199325"/>
                  </a:lnTo>
                  <a:lnTo>
                    <a:pt x="1876398" y="164305"/>
                  </a:lnTo>
                  <a:lnTo>
                    <a:pt x="1908931" y="132074"/>
                  </a:lnTo>
                  <a:lnTo>
                    <a:pt x="1944279" y="102844"/>
                  </a:lnTo>
                  <a:lnTo>
                    <a:pt x="1982228" y="76826"/>
                  </a:lnTo>
                  <a:lnTo>
                    <a:pt x="2022565" y="54232"/>
                  </a:lnTo>
                  <a:lnTo>
                    <a:pt x="2065076" y="35271"/>
                  </a:lnTo>
                  <a:lnTo>
                    <a:pt x="2109549" y="20157"/>
                  </a:lnTo>
                  <a:lnTo>
                    <a:pt x="2155769" y="9099"/>
                  </a:lnTo>
                  <a:lnTo>
                    <a:pt x="2203523" y="2310"/>
                  </a:lnTo>
                  <a:lnTo>
                    <a:pt x="2252599" y="0"/>
                  </a:lnTo>
                  <a:lnTo>
                    <a:pt x="2301675" y="2310"/>
                  </a:lnTo>
                  <a:lnTo>
                    <a:pt x="2349433" y="9099"/>
                  </a:lnTo>
                  <a:lnTo>
                    <a:pt x="2395659" y="20157"/>
                  </a:lnTo>
                  <a:lnTo>
                    <a:pt x="2440138" y="35271"/>
                  </a:lnTo>
                  <a:lnTo>
                    <a:pt x="2482659" y="54232"/>
                  </a:lnTo>
                  <a:lnTo>
                    <a:pt x="2523005" y="76826"/>
                  </a:lnTo>
                  <a:lnTo>
                    <a:pt x="2560965" y="102844"/>
                  </a:lnTo>
                  <a:lnTo>
                    <a:pt x="2596324" y="132074"/>
                  </a:lnTo>
                  <a:lnTo>
                    <a:pt x="2628868" y="164305"/>
                  </a:lnTo>
                  <a:lnTo>
                    <a:pt x="2658384" y="199325"/>
                  </a:lnTo>
                  <a:lnTo>
                    <a:pt x="2684658" y="236923"/>
                  </a:lnTo>
                  <a:lnTo>
                    <a:pt x="2707476" y="276888"/>
                  </a:lnTo>
                  <a:lnTo>
                    <a:pt x="2726624" y="319009"/>
                  </a:lnTo>
                  <a:lnTo>
                    <a:pt x="2741890" y="363074"/>
                  </a:lnTo>
                  <a:lnTo>
                    <a:pt x="2753058" y="408873"/>
                  </a:lnTo>
                  <a:lnTo>
                    <a:pt x="2759916" y="456193"/>
                  </a:lnTo>
                  <a:lnTo>
                    <a:pt x="2762250" y="504825"/>
                  </a:lnTo>
                  <a:lnTo>
                    <a:pt x="2759916" y="553436"/>
                  </a:lnTo>
                  <a:lnTo>
                    <a:pt x="2753058" y="600741"/>
                  </a:lnTo>
                  <a:lnTo>
                    <a:pt x="2741890" y="646529"/>
                  </a:lnTo>
                  <a:lnTo>
                    <a:pt x="2726624" y="690588"/>
                  </a:lnTo>
                  <a:lnTo>
                    <a:pt x="2707476" y="732705"/>
                  </a:lnTo>
                  <a:lnTo>
                    <a:pt x="2684658" y="772670"/>
                  </a:lnTo>
                  <a:lnTo>
                    <a:pt x="2658384" y="810270"/>
                  </a:lnTo>
                  <a:lnTo>
                    <a:pt x="2628868" y="845294"/>
                  </a:lnTo>
                  <a:lnTo>
                    <a:pt x="2596324" y="877530"/>
                  </a:lnTo>
                  <a:lnTo>
                    <a:pt x="2560965" y="906767"/>
                  </a:lnTo>
                  <a:lnTo>
                    <a:pt x="2523005" y="932792"/>
                  </a:lnTo>
                  <a:lnTo>
                    <a:pt x="2482659" y="955394"/>
                  </a:lnTo>
                  <a:lnTo>
                    <a:pt x="2440138" y="974361"/>
                  </a:lnTo>
                  <a:lnTo>
                    <a:pt x="2395659" y="989482"/>
                  </a:lnTo>
                  <a:lnTo>
                    <a:pt x="2349433" y="1000545"/>
                  </a:lnTo>
                  <a:lnTo>
                    <a:pt x="2301675" y="1007338"/>
                  </a:lnTo>
                  <a:lnTo>
                    <a:pt x="2252599" y="1009650"/>
                  </a:lnTo>
                  <a:lnTo>
                    <a:pt x="2203523" y="1007338"/>
                  </a:lnTo>
                  <a:lnTo>
                    <a:pt x="2155769" y="1000545"/>
                  </a:lnTo>
                  <a:lnTo>
                    <a:pt x="2109549" y="989482"/>
                  </a:lnTo>
                  <a:lnTo>
                    <a:pt x="2065076" y="974361"/>
                  </a:lnTo>
                  <a:lnTo>
                    <a:pt x="2022565" y="955394"/>
                  </a:lnTo>
                  <a:lnTo>
                    <a:pt x="1982228" y="932792"/>
                  </a:lnTo>
                  <a:lnTo>
                    <a:pt x="1944279" y="906767"/>
                  </a:lnTo>
                  <a:lnTo>
                    <a:pt x="1908931" y="877530"/>
                  </a:lnTo>
                  <a:lnTo>
                    <a:pt x="1876398" y="845294"/>
                  </a:lnTo>
                  <a:lnTo>
                    <a:pt x="1846893" y="810270"/>
                  </a:lnTo>
                  <a:lnTo>
                    <a:pt x="1820630" y="772670"/>
                  </a:lnTo>
                  <a:lnTo>
                    <a:pt x="1797822" y="732705"/>
                  </a:lnTo>
                  <a:lnTo>
                    <a:pt x="1778682" y="690588"/>
                  </a:lnTo>
                  <a:lnTo>
                    <a:pt x="1763424" y="646529"/>
                  </a:lnTo>
                  <a:lnTo>
                    <a:pt x="1752261" y="600741"/>
                  </a:lnTo>
                  <a:lnTo>
                    <a:pt x="1745407" y="553436"/>
                  </a:lnTo>
                  <a:lnTo>
                    <a:pt x="1743075" y="504825"/>
                  </a:lnTo>
                  <a:close/>
                </a:path>
              </a:pathLst>
            </a:custGeom>
            <a:ln w="25400">
              <a:solidFill>
                <a:srgbClr val="4F81BC"/>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4162425" y="1819211"/>
              <a:ext cx="919162" cy="261937"/>
            </a:xfrm>
            <a:prstGeom prst="rect">
              <a:avLst/>
            </a:prstGeom>
          </p:spPr>
        </p:pic>
        <p:sp>
          <p:nvSpPr>
            <p:cNvPr id="13" name="object 13"/>
            <p:cNvSpPr/>
            <p:nvPr/>
          </p:nvSpPr>
          <p:spPr>
            <a:xfrm>
              <a:off x="4214748" y="1890775"/>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4" name="object 14"/>
            <p:cNvPicPr/>
            <p:nvPr/>
          </p:nvPicPr>
          <p:blipFill>
            <a:blip r:embed="rId3" cstate="print"/>
            <a:stretch>
              <a:fillRect/>
            </a:stretch>
          </p:blipFill>
          <p:spPr>
            <a:xfrm>
              <a:off x="5915025" y="1809686"/>
              <a:ext cx="919162" cy="261937"/>
            </a:xfrm>
            <a:prstGeom prst="rect">
              <a:avLst/>
            </a:prstGeom>
          </p:spPr>
        </p:pic>
        <p:sp>
          <p:nvSpPr>
            <p:cNvPr id="15" name="object 15"/>
            <p:cNvSpPr/>
            <p:nvPr/>
          </p:nvSpPr>
          <p:spPr>
            <a:xfrm>
              <a:off x="5967348" y="18812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6" name="object 16"/>
            <p:cNvPicPr/>
            <p:nvPr/>
          </p:nvPicPr>
          <p:blipFill>
            <a:blip r:embed="rId3" cstate="print"/>
            <a:stretch>
              <a:fillRect/>
            </a:stretch>
          </p:blipFill>
          <p:spPr>
            <a:xfrm>
              <a:off x="7667625" y="1819211"/>
              <a:ext cx="919162" cy="261937"/>
            </a:xfrm>
            <a:prstGeom prst="rect">
              <a:avLst/>
            </a:prstGeom>
          </p:spPr>
        </p:pic>
        <p:sp>
          <p:nvSpPr>
            <p:cNvPr id="17" name="object 17"/>
            <p:cNvSpPr/>
            <p:nvPr/>
          </p:nvSpPr>
          <p:spPr>
            <a:xfrm>
              <a:off x="7719948" y="1890775"/>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8" name="object 18"/>
            <p:cNvPicPr/>
            <p:nvPr/>
          </p:nvPicPr>
          <p:blipFill>
            <a:blip r:embed="rId4" cstate="print"/>
            <a:stretch>
              <a:fillRect/>
            </a:stretch>
          </p:blipFill>
          <p:spPr>
            <a:xfrm>
              <a:off x="2057400" y="1819211"/>
              <a:ext cx="1271524" cy="261937"/>
            </a:xfrm>
            <a:prstGeom prst="rect">
              <a:avLst/>
            </a:prstGeom>
          </p:spPr>
        </p:pic>
        <p:sp>
          <p:nvSpPr>
            <p:cNvPr id="19" name="object 19"/>
            <p:cNvSpPr/>
            <p:nvPr/>
          </p:nvSpPr>
          <p:spPr>
            <a:xfrm>
              <a:off x="2109723" y="1890775"/>
              <a:ext cx="1092200" cy="76200"/>
            </a:xfrm>
            <a:custGeom>
              <a:avLst/>
              <a:gdLst/>
              <a:ahLst/>
              <a:cxnLst/>
              <a:rect l="l" t="t" r="r" b="b"/>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p:spPr>
          <p:txBody>
            <a:bodyPr wrap="square" lIns="0" tIns="0" rIns="0" bIns="0" rtlCol="0"/>
            <a:lstStyle/>
            <a:p>
              <a:endParaRPr/>
            </a:p>
          </p:txBody>
        </p:sp>
      </p:grpSp>
      <p:sp>
        <p:nvSpPr>
          <p:cNvPr id="20" name="object 20"/>
          <p:cNvSpPr txBox="1"/>
          <p:nvPr/>
        </p:nvSpPr>
        <p:spPr>
          <a:xfrm>
            <a:off x="428307" y="2530411"/>
            <a:ext cx="7207884" cy="1138555"/>
          </a:xfrm>
          <a:prstGeom prst="rect">
            <a:avLst/>
          </a:prstGeom>
        </p:spPr>
        <p:txBody>
          <a:bodyPr vert="horz" wrap="square" lIns="0" tIns="12700" rIns="0" bIns="0" rtlCol="0">
            <a:spAutoFit/>
          </a:bodyPr>
          <a:lstStyle/>
          <a:p>
            <a:pPr marL="2944495">
              <a:lnSpc>
                <a:spcPct val="100000"/>
              </a:lnSpc>
              <a:spcBef>
                <a:spcPts val="100"/>
              </a:spcBef>
              <a:tabLst>
                <a:tab pos="4696460" algn="l"/>
                <a:tab pos="6447790" algn="l"/>
              </a:tabLst>
            </a:pPr>
            <a:r>
              <a:rPr sz="1800" spc="-25">
                <a:latin typeface="Trebuchet MS"/>
                <a:cs typeface="Trebuchet MS"/>
              </a:rPr>
              <a:t>Layer</a:t>
            </a:r>
            <a:r>
              <a:rPr sz="1800" spc="-95">
                <a:latin typeface="Trebuchet MS"/>
                <a:cs typeface="Trebuchet MS"/>
              </a:rPr>
              <a:t> </a:t>
            </a:r>
            <a:r>
              <a:rPr sz="1800" spc="-395">
                <a:latin typeface="Trebuchet MS"/>
                <a:cs typeface="Trebuchet MS"/>
              </a:rPr>
              <a:t>1</a:t>
            </a:r>
            <a:r>
              <a:rPr sz="1800">
                <a:latin typeface="Trebuchet MS"/>
                <a:cs typeface="Trebuchet MS"/>
              </a:rPr>
              <a:t>	</a:t>
            </a:r>
            <a:r>
              <a:rPr sz="1800" spc="-25">
                <a:latin typeface="Trebuchet MS"/>
                <a:cs typeface="Trebuchet MS"/>
              </a:rPr>
              <a:t>Layer</a:t>
            </a:r>
            <a:r>
              <a:rPr sz="1800" spc="-100">
                <a:latin typeface="Trebuchet MS"/>
                <a:cs typeface="Trebuchet MS"/>
              </a:rPr>
              <a:t> </a:t>
            </a:r>
            <a:r>
              <a:rPr sz="1800" spc="60">
                <a:latin typeface="Trebuchet MS"/>
                <a:cs typeface="Trebuchet MS"/>
              </a:rPr>
              <a:t>2</a:t>
            </a:r>
            <a:r>
              <a:rPr sz="1800">
                <a:latin typeface="Trebuchet MS"/>
                <a:cs typeface="Trebuchet MS"/>
              </a:rPr>
              <a:t>	</a:t>
            </a:r>
            <a:r>
              <a:rPr sz="1800" spc="-25">
                <a:latin typeface="Trebuchet MS"/>
                <a:cs typeface="Trebuchet MS"/>
              </a:rPr>
              <a:t>Layer</a:t>
            </a:r>
            <a:r>
              <a:rPr sz="1800" spc="-95">
                <a:latin typeface="Trebuchet MS"/>
                <a:cs typeface="Trebuchet MS"/>
              </a:rPr>
              <a:t> </a:t>
            </a:r>
            <a:r>
              <a:rPr sz="1800" spc="80">
                <a:latin typeface="Trebuchet MS"/>
                <a:cs typeface="Trebuchet MS"/>
              </a:rPr>
              <a:t>3</a:t>
            </a:r>
            <a:endParaRPr sz="1800">
              <a:latin typeface="Trebuchet MS"/>
              <a:cs typeface="Trebuchet MS"/>
            </a:endParaRPr>
          </a:p>
          <a:p>
            <a:pPr>
              <a:lnSpc>
                <a:spcPct val="100000"/>
              </a:lnSpc>
              <a:spcBef>
                <a:spcPts val="1205"/>
              </a:spcBef>
            </a:pPr>
            <a:endParaRPr sz="1800">
              <a:latin typeface="Trebuchet MS"/>
              <a:cs typeface="Trebuchet MS"/>
            </a:endParaRPr>
          </a:p>
          <a:p>
            <a:pPr marL="12700">
              <a:lnSpc>
                <a:spcPct val="100000"/>
              </a:lnSpc>
            </a:pPr>
            <a:r>
              <a:rPr sz="2750" spc="-40">
                <a:solidFill>
                  <a:srgbClr val="464646"/>
                </a:solidFill>
                <a:latin typeface="Trebuchet MS"/>
                <a:cs typeface="Trebuchet MS"/>
              </a:rPr>
              <a:t>However,</a:t>
            </a:r>
            <a:r>
              <a:rPr sz="2750" spc="-165">
                <a:solidFill>
                  <a:srgbClr val="464646"/>
                </a:solidFill>
                <a:latin typeface="Trebuchet MS"/>
                <a:cs typeface="Trebuchet MS"/>
              </a:rPr>
              <a:t> </a:t>
            </a:r>
            <a:r>
              <a:rPr sz="2750" spc="150">
                <a:solidFill>
                  <a:srgbClr val="464646"/>
                </a:solidFill>
                <a:latin typeface="Trebuchet MS"/>
                <a:cs typeface="Trebuchet MS"/>
              </a:rPr>
              <a:t>this</a:t>
            </a:r>
            <a:r>
              <a:rPr sz="2750" spc="-100">
                <a:solidFill>
                  <a:srgbClr val="464646"/>
                </a:solidFill>
                <a:latin typeface="Trebuchet MS"/>
                <a:cs typeface="Trebuchet MS"/>
              </a:rPr>
              <a:t> </a:t>
            </a:r>
            <a:r>
              <a:rPr sz="2750" spc="130">
                <a:solidFill>
                  <a:srgbClr val="464646"/>
                </a:solidFill>
                <a:latin typeface="Trebuchet MS"/>
                <a:cs typeface="Trebuchet MS"/>
              </a:rPr>
              <a:t>takes</a:t>
            </a:r>
            <a:r>
              <a:rPr sz="2750" spc="-170">
                <a:solidFill>
                  <a:srgbClr val="464646"/>
                </a:solidFill>
                <a:latin typeface="Trebuchet MS"/>
                <a:cs typeface="Trebuchet MS"/>
              </a:rPr>
              <a:t> </a:t>
            </a:r>
            <a:r>
              <a:rPr sz="2750" spc="155">
                <a:solidFill>
                  <a:srgbClr val="464646"/>
                </a:solidFill>
                <a:latin typeface="Trebuchet MS"/>
                <a:cs typeface="Trebuchet MS"/>
              </a:rPr>
              <a:t>up</a:t>
            </a:r>
            <a:r>
              <a:rPr sz="2750" spc="-60">
                <a:solidFill>
                  <a:srgbClr val="464646"/>
                </a:solidFill>
                <a:latin typeface="Trebuchet MS"/>
                <a:cs typeface="Trebuchet MS"/>
              </a:rPr>
              <a:t> </a:t>
            </a:r>
            <a:r>
              <a:rPr sz="2750" spc="95">
                <a:solidFill>
                  <a:srgbClr val="464646"/>
                </a:solidFill>
                <a:latin typeface="Trebuchet MS"/>
                <a:cs typeface="Trebuchet MS"/>
              </a:rPr>
              <a:t>precious</a:t>
            </a:r>
            <a:r>
              <a:rPr sz="2750" spc="-95">
                <a:solidFill>
                  <a:srgbClr val="464646"/>
                </a:solidFill>
                <a:latin typeface="Trebuchet MS"/>
                <a:cs typeface="Trebuchet MS"/>
              </a:rPr>
              <a:t> </a:t>
            </a:r>
            <a:r>
              <a:rPr sz="2750" spc="-10">
                <a:solidFill>
                  <a:srgbClr val="464646"/>
                </a:solidFill>
                <a:latin typeface="Trebuchet MS"/>
                <a:cs typeface="Trebuchet MS"/>
              </a:rPr>
              <a:t>memory.</a:t>
            </a:r>
            <a:endParaRPr sz="2750">
              <a:latin typeface="Trebuchet MS"/>
              <a:cs typeface="Trebuchet MS"/>
            </a:endParaRPr>
          </a:p>
        </p:txBody>
      </p:sp>
      <p:sp>
        <p:nvSpPr>
          <p:cNvPr id="27" name="object 2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98</a:t>
            </a:r>
          </a:p>
        </p:txBody>
      </p:sp>
      <p:sp>
        <p:nvSpPr>
          <p:cNvPr id="21" name="object 21"/>
          <p:cNvSpPr txBox="1"/>
          <p:nvPr/>
        </p:nvSpPr>
        <p:spPr>
          <a:xfrm>
            <a:off x="8615426" y="2530411"/>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25">
                <a:latin typeface="Trebuchet MS"/>
                <a:cs typeface="Trebuchet MS"/>
              </a:rPr>
              <a:t>4</a:t>
            </a:r>
            <a:endParaRPr sz="1800">
              <a:latin typeface="Trebuchet MS"/>
              <a:cs typeface="Trebuchet MS"/>
            </a:endParaRPr>
          </a:p>
        </p:txBody>
      </p:sp>
      <p:sp>
        <p:nvSpPr>
          <p:cNvPr id="22" name="object 22"/>
          <p:cNvSpPr txBox="1"/>
          <p:nvPr/>
        </p:nvSpPr>
        <p:spPr>
          <a:xfrm>
            <a:off x="1884045" y="1767522"/>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sp>
        <p:nvSpPr>
          <p:cNvPr id="23" name="object 23"/>
          <p:cNvSpPr txBox="1"/>
          <p:nvPr/>
        </p:nvSpPr>
        <p:spPr>
          <a:xfrm>
            <a:off x="3557015" y="1760156"/>
            <a:ext cx="29781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1</a:t>
            </a:r>
            <a:endParaRPr sz="2025" baseline="-14403">
              <a:latin typeface="Cambria Math"/>
              <a:cs typeface="Cambria Math"/>
            </a:endParaRPr>
          </a:p>
        </p:txBody>
      </p:sp>
      <p:sp>
        <p:nvSpPr>
          <p:cNvPr id="24" name="object 24"/>
          <p:cNvSpPr txBox="1"/>
          <p:nvPr/>
        </p:nvSpPr>
        <p:spPr>
          <a:xfrm>
            <a:off x="5301615" y="1767522"/>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2</a:t>
            </a:r>
            <a:endParaRPr sz="2025" baseline="-14403">
              <a:latin typeface="Cambria Math"/>
              <a:cs typeface="Cambria Math"/>
            </a:endParaRPr>
          </a:p>
        </p:txBody>
      </p:sp>
      <p:sp>
        <p:nvSpPr>
          <p:cNvPr id="25" name="object 25"/>
          <p:cNvSpPr txBox="1"/>
          <p:nvPr/>
        </p:nvSpPr>
        <p:spPr>
          <a:xfrm>
            <a:off x="7057390" y="1760156"/>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3</a:t>
            </a:r>
            <a:endParaRPr sz="2025" baseline="-14403">
              <a:latin typeface="Cambria Math"/>
              <a:cs typeface="Cambria Math"/>
            </a:endParaRPr>
          </a:p>
        </p:txBody>
      </p:sp>
      <p:sp>
        <p:nvSpPr>
          <p:cNvPr id="26" name="object 26"/>
          <p:cNvSpPr txBox="1"/>
          <p:nvPr/>
        </p:nvSpPr>
        <p:spPr>
          <a:xfrm>
            <a:off x="8885301" y="1769427"/>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grpSp>
        <p:nvGrpSpPr>
          <p:cNvPr id="4" name="object 4"/>
          <p:cNvGrpSpPr/>
          <p:nvPr/>
        </p:nvGrpSpPr>
        <p:grpSpPr>
          <a:xfrm>
            <a:off x="2105025" y="4610036"/>
            <a:ext cx="1271905" cy="262255"/>
            <a:chOff x="2105025" y="4610036"/>
            <a:chExt cx="1271905" cy="262255"/>
          </a:xfrm>
        </p:grpSpPr>
        <p:pic>
          <p:nvPicPr>
            <p:cNvPr id="5" name="object 5"/>
            <p:cNvPicPr/>
            <p:nvPr/>
          </p:nvPicPr>
          <p:blipFill>
            <a:blip r:embed="rId3" cstate="print"/>
            <a:stretch>
              <a:fillRect/>
            </a:stretch>
          </p:blipFill>
          <p:spPr>
            <a:xfrm>
              <a:off x="2105025" y="4610036"/>
              <a:ext cx="1271524" cy="261937"/>
            </a:xfrm>
            <a:prstGeom prst="rect">
              <a:avLst/>
            </a:prstGeom>
          </p:spPr>
        </p:pic>
        <p:sp>
          <p:nvSpPr>
            <p:cNvPr id="6" name="object 6"/>
            <p:cNvSpPr/>
            <p:nvPr/>
          </p:nvSpPr>
          <p:spPr>
            <a:xfrm>
              <a:off x="2157348" y="4681600"/>
              <a:ext cx="1092200" cy="76200"/>
            </a:xfrm>
            <a:custGeom>
              <a:avLst/>
              <a:gdLst/>
              <a:ahLst/>
              <a:cxnLst/>
              <a:rect l="l" t="t" r="r" b="b"/>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p:spPr>
          <p:txBody>
            <a:bodyPr wrap="square" lIns="0" tIns="0" rIns="0" bIns="0" rtlCol="0"/>
            <a:lstStyle/>
            <a:p>
              <a:endParaRPr/>
            </a:p>
          </p:txBody>
        </p:sp>
      </p:grpSp>
      <p:sp>
        <p:nvSpPr>
          <p:cNvPr id="7" name="object 7"/>
          <p:cNvSpPr txBox="1"/>
          <p:nvPr/>
        </p:nvSpPr>
        <p:spPr>
          <a:xfrm>
            <a:off x="1926970" y="4558347"/>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grpSp>
        <p:nvGrpSpPr>
          <p:cNvPr id="8" name="object 8"/>
          <p:cNvGrpSpPr/>
          <p:nvPr/>
        </p:nvGrpSpPr>
        <p:grpSpPr>
          <a:xfrm>
            <a:off x="3240151" y="4202176"/>
            <a:ext cx="6283325" cy="1035050"/>
            <a:chOff x="3240151" y="4202176"/>
            <a:chExt cx="6283325" cy="1035050"/>
          </a:xfrm>
        </p:grpSpPr>
        <p:sp>
          <p:nvSpPr>
            <p:cNvPr id="9" name="object 9"/>
            <p:cNvSpPr/>
            <p:nvPr/>
          </p:nvSpPr>
          <p:spPr>
            <a:xfrm>
              <a:off x="3252851" y="4214876"/>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0" name="object 10"/>
            <p:cNvSpPr/>
            <p:nvPr/>
          </p:nvSpPr>
          <p:spPr>
            <a:xfrm>
              <a:off x="3252851" y="4214876"/>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1" name="object 11"/>
            <p:cNvSpPr/>
            <p:nvPr/>
          </p:nvSpPr>
          <p:spPr>
            <a:xfrm>
              <a:off x="4995926" y="4214876"/>
              <a:ext cx="1019175" cy="1009650"/>
            </a:xfrm>
            <a:custGeom>
              <a:avLst/>
              <a:gdLst/>
              <a:ahLst/>
              <a:cxnLst/>
              <a:rect l="l" t="t" r="r" b="b"/>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p:spPr>
          <p:txBody>
            <a:bodyPr wrap="square" lIns="0" tIns="0" rIns="0" bIns="0" rtlCol="0"/>
            <a:lstStyle/>
            <a:p>
              <a:endParaRPr/>
            </a:p>
          </p:txBody>
        </p:sp>
        <p:sp>
          <p:nvSpPr>
            <p:cNvPr id="12" name="object 12"/>
            <p:cNvSpPr/>
            <p:nvPr/>
          </p:nvSpPr>
          <p:spPr>
            <a:xfrm>
              <a:off x="4995926" y="4214876"/>
              <a:ext cx="1019175" cy="1009650"/>
            </a:xfrm>
            <a:custGeom>
              <a:avLst/>
              <a:gdLst/>
              <a:ahLst/>
              <a:cxnLst/>
              <a:rect l="l" t="t" r="r" b="b"/>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ln w="25400">
              <a:solidFill>
                <a:srgbClr val="4F81BC"/>
              </a:solidFill>
            </a:ln>
          </p:spPr>
          <p:txBody>
            <a:bodyPr wrap="square" lIns="0" tIns="0" rIns="0" bIns="0" rtlCol="0"/>
            <a:lstStyle/>
            <a:p>
              <a:endParaRPr/>
            </a:p>
          </p:txBody>
        </p:sp>
        <p:sp>
          <p:nvSpPr>
            <p:cNvPr id="13" name="object 13"/>
            <p:cNvSpPr/>
            <p:nvPr/>
          </p:nvSpPr>
          <p:spPr>
            <a:xfrm>
              <a:off x="6748526" y="4214876"/>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4" name="object 14"/>
            <p:cNvSpPr/>
            <p:nvPr/>
          </p:nvSpPr>
          <p:spPr>
            <a:xfrm>
              <a:off x="6748526" y="4214876"/>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5" name="object 15"/>
            <p:cNvSpPr/>
            <p:nvPr/>
          </p:nvSpPr>
          <p:spPr>
            <a:xfrm>
              <a:off x="8501126" y="4214876"/>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6" name="object 16"/>
            <p:cNvSpPr/>
            <p:nvPr/>
          </p:nvSpPr>
          <p:spPr>
            <a:xfrm>
              <a:off x="8501126" y="4214876"/>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4210050" y="4610036"/>
              <a:ext cx="919162" cy="261937"/>
            </a:xfrm>
            <a:prstGeom prst="rect">
              <a:avLst/>
            </a:prstGeom>
          </p:spPr>
        </p:pic>
        <p:sp>
          <p:nvSpPr>
            <p:cNvPr id="18" name="object 18"/>
            <p:cNvSpPr/>
            <p:nvPr/>
          </p:nvSpPr>
          <p:spPr>
            <a:xfrm>
              <a:off x="4262374" y="4681601"/>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9" name="object 19"/>
            <p:cNvPicPr/>
            <p:nvPr/>
          </p:nvPicPr>
          <p:blipFill>
            <a:blip r:embed="rId4" cstate="print"/>
            <a:stretch>
              <a:fillRect/>
            </a:stretch>
          </p:blipFill>
          <p:spPr>
            <a:xfrm>
              <a:off x="5962650" y="4600511"/>
              <a:ext cx="919162" cy="261937"/>
            </a:xfrm>
            <a:prstGeom prst="rect">
              <a:avLst/>
            </a:prstGeom>
          </p:spPr>
        </p:pic>
        <p:sp>
          <p:nvSpPr>
            <p:cNvPr id="20" name="object 20"/>
            <p:cNvSpPr/>
            <p:nvPr/>
          </p:nvSpPr>
          <p:spPr>
            <a:xfrm>
              <a:off x="6014974" y="4672076"/>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21" name="object 21"/>
            <p:cNvPicPr/>
            <p:nvPr/>
          </p:nvPicPr>
          <p:blipFill>
            <a:blip r:embed="rId4" cstate="print"/>
            <a:stretch>
              <a:fillRect/>
            </a:stretch>
          </p:blipFill>
          <p:spPr>
            <a:xfrm>
              <a:off x="7705725" y="4610036"/>
              <a:ext cx="919162" cy="261937"/>
            </a:xfrm>
            <a:prstGeom prst="rect">
              <a:avLst/>
            </a:prstGeom>
          </p:spPr>
        </p:pic>
        <p:sp>
          <p:nvSpPr>
            <p:cNvPr id="22" name="object 22"/>
            <p:cNvSpPr/>
            <p:nvPr/>
          </p:nvSpPr>
          <p:spPr>
            <a:xfrm>
              <a:off x="7758048" y="4681601"/>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grpSp>
      <p:sp>
        <p:nvSpPr>
          <p:cNvPr id="23" name="object 23"/>
          <p:cNvSpPr txBox="1"/>
          <p:nvPr/>
        </p:nvSpPr>
        <p:spPr>
          <a:xfrm>
            <a:off x="3403346" y="5321236"/>
            <a:ext cx="71247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395">
                <a:latin typeface="Trebuchet MS"/>
                <a:cs typeface="Trebuchet MS"/>
              </a:rPr>
              <a:t>1</a:t>
            </a:r>
            <a:endParaRPr sz="1800">
              <a:latin typeface="Trebuchet MS"/>
              <a:cs typeface="Trebuchet MS"/>
            </a:endParaRPr>
          </a:p>
        </p:txBody>
      </p:sp>
      <p:sp>
        <p:nvSpPr>
          <p:cNvPr id="32" name="object 32"/>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99</a:t>
            </a:r>
          </a:p>
        </p:txBody>
      </p:sp>
      <p:sp>
        <p:nvSpPr>
          <p:cNvPr id="24" name="object 24"/>
          <p:cNvSpPr txBox="1"/>
          <p:nvPr/>
        </p:nvSpPr>
        <p:spPr>
          <a:xfrm>
            <a:off x="5154929" y="5321236"/>
            <a:ext cx="76962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60">
                <a:latin typeface="Trebuchet MS"/>
                <a:cs typeface="Trebuchet MS"/>
              </a:rPr>
              <a:t>2</a:t>
            </a:r>
            <a:endParaRPr sz="1800">
              <a:latin typeface="Trebuchet MS"/>
              <a:cs typeface="Trebuchet MS"/>
            </a:endParaRPr>
          </a:p>
        </p:txBody>
      </p:sp>
      <p:sp>
        <p:nvSpPr>
          <p:cNvPr id="25" name="object 25"/>
          <p:cNvSpPr txBox="1"/>
          <p:nvPr/>
        </p:nvSpPr>
        <p:spPr>
          <a:xfrm>
            <a:off x="6906641" y="5321236"/>
            <a:ext cx="77279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80">
                <a:latin typeface="Trebuchet MS"/>
                <a:cs typeface="Trebuchet MS"/>
              </a:rPr>
              <a:t>3</a:t>
            </a:r>
            <a:endParaRPr sz="1800">
              <a:latin typeface="Trebuchet MS"/>
              <a:cs typeface="Trebuchet MS"/>
            </a:endParaRPr>
          </a:p>
        </p:txBody>
      </p:sp>
      <p:sp>
        <p:nvSpPr>
          <p:cNvPr id="26" name="object 26"/>
          <p:cNvSpPr txBox="1"/>
          <p:nvPr/>
        </p:nvSpPr>
        <p:spPr>
          <a:xfrm>
            <a:off x="8658225" y="5321236"/>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25">
                <a:latin typeface="Trebuchet MS"/>
                <a:cs typeface="Trebuchet MS"/>
              </a:rPr>
              <a:t>4</a:t>
            </a:r>
            <a:endParaRPr sz="1800">
              <a:latin typeface="Trebuchet MS"/>
              <a:cs typeface="Trebuchet MS"/>
            </a:endParaRPr>
          </a:p>
        </p:txBody>
      </p:sp>
      <p:sp>
        <p:nvSpPr>
          <p:cNvPr id="27" name="object 27"/>
          <p:cNvSpPr txBox="1"/>
          <p:nvPr/>
        </p:nvSpPr>
        <p:spPr>
          <a:xfrm>
            <a:off x="3599815" y="4550981"/>
            <a:ext cx="29781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1</a:t>
            </a:r>
            <a:endParaRPr sz="2025" baseline="-14403">
              <a:latin typeface="Cambria Math"/>
              <a:cs typeface="Cambria Math"/>
            </a:endParaRPr>
          </a:p>
        </p:txBody>
      </p:sp>
      <p:sp>
        <p:nvSpPr>
          <p:cNvPr id="28" name="object 28"/>
          <p:cNvSpPr txBox="1"/>
          <p:nvPr/>
        </p:nvSpPr>
        <p:spPr>
          <a:xfrm>
            <a:off x="5344540" y="4558347"/>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2</a:t>
            </a:r>
            <a:endParaRPr sz="2025" baseline="-14403">
              <a:latin typeface="Cambria Math"/>
              <a:cs typeface="Cambria Math"/>
            </a:endParaRPr>
          </a:p>
        </p:txBody>
      </p:sp>
      <p:sp>
        <p:nvSpPr>
          <p:cNvPr id="29" name="object 29"/>
          <p:cNvSpPr txBox="1"/>
          <p:nvPr/>
        </p:nvSpPr>
        <p:spPr>
          <a:xfrm>
            <a:off x="7100316" y="4550981"/>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3</a:t>
            </a:r>
            <a:endParaRPr sz="2025" baseline="-14403">
              <a:latin typeface="Cambria Math"/>
              <a:cs typeface="Cambria Math"/>
            </a:endParaRPr>
          </a:p>
        </p:txBody>
      </p:sp>
      <p:sp>
        <p:nvSpPr>
          <p:cNvPr id="30" name="object 30"/>
          <p:cNvSpPr txBox="1"/>
          <p:nvPr/>
        </p:nvSpPr>
        <p:spPr>
          <a:xfrm>
            <a:off x="8928100" y="4560252"/>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
        <p:nvSpPr>
          <p:cNvPr id="31" name="object 31"/>
          <p:cNvSpPr txBox="1"/>
          <p:nvPr/>
        </p:nvSpPr>
        <p:spPr>
          <a:xfrm>
            <a:off x="428307" y="1099438"/>
            <a:ext cx="10395585" cy="2715260"/>
          </a:xfrm>
          <a:prstGeom prst="rect">
            <a:avLst/>
          </a:prstGeom>
        </p:spPr>
        <p:txBody>
          <a:bodyPr vert="horz" wrap="square" lIns="0" tIns="16510" rIns="0" bIns="0" rtlCol="0">
            <a:spAutoFit/>
          </a:bodyPr>
          <a:lstStyle/>
          <a:p>
            <a:pPr marL="12700">
              <a:lnSpc>
                <a:spcPct val="100000"/>
              </a:lnSpc>
              <a:spcBef>
                <a:spcPts val="130"/>
              </a:spcBef>
            </a:pPr>
            <a:r>
              <a:rPr sz="2750">
                <a:solidFill>
                  <a:srgbClr val="464646"/>
                </a:solidFill>
                <a:latin typeface="Trebuchet MS"/>
                <a:cs typeface="Trebuchet MS"/>
              </a:rPr>
              <a:t>We</a:t>
            </a:r>
            <a:r>
              <a:rPr sz="2750" spc="-85">
                <a:solidFill>
                  <a:srgbClr val="464646"/>
                </a:solidFill>
                <a:latin typeface="Trebuchet MS"/>
                <a:cs typeface="Trebuchet MS"/>
              </a:rPr>
              <a:t> </a:t>
            </a:r>
            <a:r>
              <a:rPr sz="2750" spc="55">
                <a:solidFill>
                  <a:srgbClr val="464646"/>
                </a:solidFill>
                <a:latin typeface="Trebuchet MS"/>
                <a:cs typeface="Trebuchet MS"/>
              </a:rPr>
              <a:t>only</a:t>
            </a:r>
            <a:r>
              <a:rPr sz="2750" spc="-120">
                <a:solidFill>
                  <a:srgbClr val="464646"/>
                </a:solidFill>
                <a:latin typeface="Trebuchet MS"/>
                <a:cs typeface="Trebuchet MS"/>
              </a:rPr>
              <a:t> </a:t>
            </a:r>
            <a:r>
              <a:rPr sz="2750" spc="65">
                <a:solidFill>
                  <a:srgbClr val="464646"/>
                </a:solidFill>
                <a:latin typeface="Trebuchet MS"/>
                <a:cs typeface="Trebuchet MS"/>
              </a:rPr>
              <a:t>store</a:t>
            </a:r>
            <a:r>
              <a:rPr sz="2750" spc="-160">
                <a:solidFill>
                  <a:srgbClr val="464646"/>
                </a:solidFill>
                <a:latin typeface="Trebuchet MS"/>
                <a:cs typeface="Trebuchet MS"/>
              </a:rPr>
              <a:t> </a:t>
            </a:r>
            <a:r>
              <a:rPr sz="2750" spc="145">
                <a:solidFill>
                  <a:srgbClr val="464646"/>
                </a:solidFill>
                <a:latin typeface="Trebuchet MS"/>
                <a:cs typeface="Trebuchet MS"/>
              </a:rPr>
              <a:t>in</a:t>
            </a:r>
            <a:r>
              <a:rPr sz="2750" spc="-110">
                <a:solidFill>
                  <a:srgbClr val="464646"/>
                </a:solidFill>
                <a:latin typeface="Trebuchet MS"/>
                <a:cs typeface="Trebuchet MS"/>
              </a:rPr>
              <a:t> </a:t>
            </a:r>
            <a:r>
              <a:rPr sz="2750" spc="110">
                <a:solidFill>
                  <a:srgbClr val="464646"/>
                </a:solidFill>
                <a:latin typeface="Trebuchet MS"/>
                <a:cs typeface="Trebuchet MS"/>
              </a:rPr>
              <a:t>memory</a:t>
            </a:r>
            <a:r>
              <a:rPr sz="2750" spc="-120">
                <a:solidFill>
                  <a:srgbClr val="464646"/>
                </a:solidFill>
                <a:latin typeface="Trebuchet MS"/>
                <a:cs typeface="Trebuchet MS"/>
              </a:rPr>
              <a:t> </a:t>
            </a:r>
            <a:r>
              <a:rPr sz="2750" spc="65">
                <a:solidFill>
                  <a:srgbClr val="464646"/>
                </a:solidFill>
                <a:latin typeface="Trebuchet MS"/>
                <a:cs typeface="Trebuchet MS"/>
              </a:rPr>
              <a:t>what</a:t>
            </a:r>
            <a:r>
              <a:rPr sz="2750" spc="-65">
                <a:solidFill>
                  <a:srgbClr val="464646"/>
                </a:solidFill>
                <a:latin typeface="Trebuchet MS"/>
                <a:cs typeface="Trebuchet MS"/>
              </a:rPr>
              <a:t> </a:t>
            </a:r>
            <a:r>
              <a:rPr sz="2750" spc="185">
                <a:solidFill>
                  <a:srgbClr val="464646"/>
                </a:solidFill>
                <a:latin typeface="Trebuchet MS"/>
                <a:cs typeface="Trebuchet MS"/>
              </a:rPr>
              <a:t>is</a:t>
            </a:r>
            <a:r>
              <a:rPr sz="2750" spc="-100">
                <a:solidFill>
                  <a:srgbClr val="464646"/>
                </a:solidFill>
                <a:latin typeface="Trebuchet MS"/>
                <a:cs typeface="Trebuchet MS"/>
              </a:rPr>
              <a:t> </a:t>
            </a:r>
            <a:r>
              <a:rPr sz="2750" spc="50">
                <a:solidFill>
                  <a:srgbClr val="464646"/>
                </a:solidFill>
                <a:latin typeface="Trebuchet MS"/>
                <a:cs typeface="Trebuchet MS"/>
              </a:rPr>
              <a:t>needed</a:t>
            </a:r>
            <a:r>
              <a:rPr sz="2750" spc="-80">
                <a:solidFill>
                  <a:srgbClr val="464646"/>
                </a:solidFill>
                <a:latin typeface="Trebuchet MS"/>
                <a:cs typeface="Trebuchet MS"/>
              </a:rPr>
              <a:t> </a:t>
            </a:r>
            <a:r>
              <a:rPr sz="2750">
                <a:solidFill>
                  <a:srgbClr val="464646"/>
                </a:solidFill>
                <a:latin typeface="Trebuchet MS"/>
                <a:cs typeface="Trebuchet MS"/>
              </a:rPr>
              <a:t>at</a:t>
            </a:r>
            <a:r>
              <a:rPr sz="2750" spc="-145">
                <a:solidFill>
                  <a:srgbClr val="464646"/>
                </a:solidFill>
                <a:latin typeface="Trebuchet MS"/>
                <a:cs typeface="Trebuchet MS"/>
              </a:rPr>
              <a:t> </a:t>
            </a:r>
            <a:r>
              <a:rPr sz="2750" spc="60">
                <a:solidFill>
                  <a:srgbClr val="464646"/>
                </a:solidFill>
                <a:latin typeface="Trebuchet MS"/>
                <a:cs typeface="Trebuchet MS"/>
              </a:rPr>
              <a:t>the</a:t>
            </a:r>
            <a:r>
              <a:rPr sz="2750" spc="-160">
                <a:solidFill>
                  <a:srgbClr val="464646"/>
                </a:solidFill>
                <a:latin typeface="Trebuchet MS"/>
                <a:cs typeface="Trebuchet MS"/>
              </a:rPr>
              <a:t> </a:t>
            </a:r>
            <a:r>
              <a:rPr sz="2750" spc="50">
                <a:solidFill>
                  <a:srgbClr val="464646"/>
                </a:solidFill>
                <a:latin typeface="Trebuchet MS"/>
                <a:cs typeface="Trebuchet MS"/>
              </a:rPr>
              <a:t>moment.</a:t>
            </a:r>
            <a:endParaRPr sz="2750">
              <a:latin typeface="Trebuchet MS"/>
              <a:cs typeface="Trebuchet MS"/>
            </a:endParaRPr>
          </a:p>
          <a:p>
            <a:pPr marL="12700" marR="5080">
              <a:lnSpc>
                <a:spcPct val="102400"/>
              </a:lnSpc>
              <a:spcBef>
                <a:spcPts val="2075"/>
              </a:spcBef>
            </a:pPr>
            <a:r>
              <a:rPr sz="2750" spc="55">
                <a:solidFill>
                  <a:srgbClr val="464646"/>
                </a:solidFill>
                <a:latin typeface="Trebuchet MS"/>
                <a:cs typeface="Trebuchet MS"/>
              </a:rPr>
              <a:t>We</a:t>
            </a:r>
            <a:r>
              <a:rPr sz="2750" spc="-30">
                <a:solidFill>
                  <a:srgbClr val="464646"/>
                </a:solidFill>
                <a:latin typeface="Trebuchet MS"/>
                <a:cs typeface="Trebuchet MS"/>
              </a:rPr>
              <a:t> </a:t>
            </a:r>
            <a:r>
              <a:rPr sz="2750" spc="50">
                <a:solidFill>
                  <a:srgbClr val="464646"/>
                </a:solidFill>
                <a:latin typeface="Trebuchet MS"/>
                <a:cs typeface="Trebuchet MS"/>
              </a:rPr>
              <a:t>keep</a:t>
            </a:r>
            <a:r>
              <a:rPr sz="2750" spc="-45">
                <a:solidFill>
                  <a:srgbClr val="464646"/>
                </a:solidFill>
                <a:latin typeface="Trebuchet MS"/>
                <a:cs typeface="Trebuchet MS"/>
              </a:rPr>
              <a:t> </a:t>
            </a:r>
            <a:r>
              <a:rPr sz="2750" spc="140">
                <a:solidFill>
                  <a:srgbClr val="C0504D"/>
                </a:solidFill>
                <a:latin typeface="Trebuchet MS"/>
                <a:cs typeface="Trebuchet MS"/>
              </a:rPr>
              <a:t>discarding</a:t>
            </a:r>
            <a:r>
              <a:rPr sz="2750" spc="-80">
                <a:solidFill>
                  <a:srgbClr val="C0504D"/>
                </a:solidFill>
                <a:latin typeface="Trebuchet MS"/>
                <a:cs typeface="Trebuchet MS"/>
              </a:rPr>
              <a:t> </a:t>
            </a:r>
            <a:r>
              <a:rPr sz="2750" spc="105">
                <a:solidFill>
                  <a:srgbClr val="4F81BC"/>
                </a:solidFill>
                <a:latin typeface="Trebuchet MS"/>
                <a:cs typeface="Trebuchet MS"/>
              </a:rPr>
              <a:t>activations</a:t>
            </a:r>
            <a:r>
              <a:rPr sz="2750" spc="-40">
                <a:solidFill>
                  <a:srgbClr val="4F81BC"/>
                </a:solidFill>
                <a:latin typeface="Trebuchet MS"/>
                <a:cs typeface="Trebuchet MS"/>
              </a:rPr>
              <a:t> </a:t>
            </a:r>
            <a:r>
              <a:rPr sz="2750" spc="60">
                <a:solidFill>
                  <a:srgbClr val="464646"/>
                </a:solidFill>
                <a:latin typeface="Trebuchet MS"/>
                <a:cs typeface="Trebuchet MS"/>
              </a:rPr>
              <a:t>that</a:t>
            </a:r>
            <a:r>
              <a:rPr sz="2750" spc="-25">
                <a:solidFill>
                  <a:srgbClr val="464646"/>
                </a:solidFill>
                <a:latin typeface="Trebuchet MS"/>
                <a:cs typeface="Trebuchet MS"/>
              </a:rPr>
              <a:t> </a:t>
            </a:r>
            <a:r>
              <a:rPr sz="2750" spc="80">
                <a:solidFill>
                  <a:srgbClr val="464646"/>
                </a:solidFill>
                <a:latin typeface="Trebuchet MS"/>
                <a:cs typeface="Trebuchet MS"/>
              </a:rPr>
              <a:t>have</a:t>
            </a:r>
            <a:r>
              <a:rPr sz="2750" spc="-45">
                <a:solidFill>
                  <a:srgbClr val="464646"/>
                </a:solidFill>
                <a:latin typeface="Trebuchet MS"/>
                <a:cs typeface="Trebuchet MS"/>
              </a:rPr>
              <a:t> </a:t>
            </a:r>
            <a:r>
              <a:rPr sz="2750">
                <a:solidFill>
                  <a:srgbClr val="464646"/>
                </a:solidFill>
                <a:latin typeface="Trebuchet MS"/>
                <a:cs typeface="Trebuchet MS"/>
              </a:rPr>
              <a:t>already</a:t>
            </a:r>
            <a:r>
              <a:rPr sz="2750" spc="-85">
                <a:solidFill>
                  <a:srgbClr val="464646"/>
                </a:solidFill>
                <a:latin typeface="Trebuchet MS"/>
                <a:cs typeface="Trebuchet MS"/>
              </a:rPr>
              <a:t> </a:t>
            </a:r>
            <a:r>
              <a:rPr sz="2750">
                <a:solidFill>
                  <a:srgbClr val="464646"/>
                </a:solidFill>
                <a:latin typeface="Trebuchet MS"/>
                <a:cs typeface="Trebuchet MS"/>
              </a:rPr>
              <a:t>been</a:t>
            </a:r>
            <a:r>
              <a:rPr sz="2750" spc="-65">
                <a:solidFill>
                  <a:srgbClr val="464646"/>
                </a:solidFill>
                <a:latin typeface="Trebuchet MS"/>
                <a:cs typeface="Trebuchet MS"/>
              </a:rPr>
              <a:t> </a:t>
            </a:r>
            <a:r>
              <a:rPr sz="2750" spc="170">
                <a:solidFill>
                  <a:srgbClr val="464646"/>
                </a:solidFill>
                <a:latin typeface="Trebuchet MS"/>
                <a:cs typeface="Trebuchet MS"/>
              </a:rPr>
              <a:t>used</a:t>
            </a:r>
            <a:r>
              <a:rPr sz="2750" spc="-114">
                <a:solidFill>
                  <a:srgbClr val="464646"/>
                </a:solidFill>
                <a:latin typeface="Trebuchet MS"/>
                <a:cs typeface="Trebuchet MS"/>
              </a:rPr>
              <a:t> </a:t>
            </a:r>
            <a:r>
              <a:rPr sz="2750" spc="-25">
                <a:solidFill>
                  <a:srgbClr val="464646"/>
                </a:solidFill>
                <a:latin typeface="Trebuchet MS"/>
                <a:cs typeface="Trebuchet MS"/>
              </a:rPr>
              <a:t>to </a:t>
            </a:r>
            <a:r>
              <a:rPr sz="2750" spc="60">
                <a:solidFill>
                  <a:srgbClr val="464646"/>
                </a:solidFill>
                <a:latin typeface="Trebuchet MS"/>
                <a:cs typeface="Trebuchet MS"/>
              </a:rPr>
              <a:t>calculate</a:t>
            </a:r>
            <a:r>
              <a:rPr sz="2750" spc="-70">
                <a:solidFill>
                  <a:srgbClr val="464646"/>
                </a:solidFill>
                <a:latin typeface="Trebuchet MS"/>
                <a:cs typeface="Trebuchet MS"/>
              </a:rPr>
              <a:t> </a:t>
            </a:r>
            <a:r>
              <a:rPr sz="2750">
                <a:solidFill>
                  <a:srgbClr val="464646"/>
                </a:solidFill>
                <a:latin typeface="Trebuchet MS"/>
                <a:cs typeface="Trebuchet MS"/>
              </a:rPr>
              <a:t>the</a:t>
            </a:r>
            <a:r>
              <a:rPr sz="2750" spc="-75">
                <a:solidFill>
                  <a:srgbClr val="464646"/>
                </a:solidFill>
                <a:latin typeface="Trebuchet MS"/>
                <a:cs typeface="Trebuchet MS"/>
              </a:rPr>
              <a:t> </a:t>
            </a:r>
            <a:r>
              <a:rPr sz="2750" spc="50">
                <a:solidFill>
                  <a:srgbClr val="4F81BC"/>
                </a:solidFill>
                <a:latin typeface="Trebuchet MS"/>
                <a:cs typeface="Trebuchet MS"/>
              </a:rPr>
              <a:t>next</a:t>
            </a:r>
            <a:r>
              <a:rPr sz="2750" spc="-60">
                <a:solidFill>
                  <a:srgbClr val="4F81BC"/>
                </a:solidFill>
                <a:latin typeface="Trebuchet MS"/>
                <a:cs typeface="Trebuchet MS"/>
              </a:rPr>
              <a:t> </a:t>
            </a:r>
            <a:r>
              <a:rPr sz="2750" spc="65">
                <a:solidFill>
                  <a:srgbClr val="4F81BC"/>
                </a:solidFill>
                <a:latin typeface="Trebuchet MS"/>
                <a:cs typeface="Trebuchet MS"/>
              </a:rPr>
              <a:t>dependent</a:t>
            </a:r>
            <a:r>
              <a:rPr sz="2750" spc="-65">
                <a:solidFill>
                  <a:srgbClr val="4F81BC"/>
                </a:solidFill>
                <a:latin typeface="Trebuchet MS"/>
                <a:cs typeface="Trebuchet MS"/>
              </a:rPr>
              <a:t> </a:t>
            </a:r>
            <a:r>
              <a:rPr sz="2750" spc="114">
                <a:solidFill>
                  <a:srgbClr val="4F81BC"/>
                </a:solidFill>
                <a:latin typeface="Trebuchet MS"/>
                <a:cs typeface="Trebuchet MS"/>
              </a:rPr>
              <a:t>hidden</a:t>
            </a:r>
            <a:r>
              <a:rPr sz="2750" spc="-100">
                <a:solidFill>
                  <a:srgbClr val="4F81BC"/>
                </a:solidFill>
                <a:latin typeface="Trebuchet MS"/>
                <a:cs typeface="Trebuchet MS"/>
              </a:rPr>
              <a:t> </a:t>
            </a:r>
            <a:r>
              <a:rPr sz="2750" spc="45">
                <a:solidFill>
                  <a:srgbClr val="4F81BC"/>
                </a:solidFill>
                <a:latin typeface="Trebuchet MS"/>
                <a:cs typeface="Trebuchet MS"/>
              </a:rPr>
              <a:t>state’s</a:t>
            </a:r>
            <a:r>
              <a:rPr sz="2750" spc="-85">
                <a:solidFill>
                  <a:srgbClr val="4F81BC"/>
                </a:solidFill>
                <a:latin typeface="Trebuchet MS"/>
                <a:cs typeface="Trebuchet MS"/>
              </a:rPr>
              <a:t> </a:t>
            </a:r>
            <a:r>
              <a:rPr sz="2750" spc="-10">
                <a:solidFill>
                  <a:srgbClr val="4F81BC"/>
                </a:solidFill>
                <a:latin typeface="Trebuchet MS"/>
                <a:cs typeface="Trebuchet MS"/>
              </a:rPr>
              <a:t>activation</a:t>
            </a:r>
            <a:r>
              <a:rPr sz="2750" spc="-10">
                <a:solidFill>
                  <a:srgbClr val="464646"/>
                </a:solidFill>
                <a:latin typeface="Trebuchet MS"/>
                <a:cs typeface="Trebuchet MS"/>
              </a:rPr>
              <a:t>.</a:t>
            </a:r>
            <a:endParaRPr sz="2750">
              <a:latin typeface="Trebuchet MS"/>
              <a:cs typeface="Trebuchet MS"/>
            </a:endParaRPr>
          </a:p>
          <a:p>
            <a:pPr>
              <a:lnSpc>
                <a:spcPct val="100000"/>
              </a:lnSpc>
              <a:spcBef>
                <a:spcPts val="2510"/>
              </a:spcBef>
            </a:pPr>
            <a:endParaRPr sz="2750">
              <a:latin typeface="Trebuchet MS"/>
              <a:cs typeface="Trebuchet MS"/>
            </a:endParaRPr>
          </a:p>
          <a:p>
            <a:pPr marL="12700">
              <a:lnSpc>
                <a:spcPct val="100000"/>
              </a:lnSpc>
            </a:pPr>
            <a:r>
              <a:rPr sz="2750">
                <a:solidFill>
                  <a:srgbClr val="464646"/>
                </a:solidFill>
                <a:latin typeface="Trebuchet MS"/>
                <a:cs typeface="Trebuchet MS"/>
              </a:rPr>
              <a:t>So,</a:t>
            </a:r>
            <a:r>
              <a:rPr sz="2750" spc="-90">
                <a:solidFill>
                  <a:srgbClr val="464646"/>
                </a:solidFill>
                <a:latin typeface="Trebuchet MS"/>
                <a:cs typeface="Trebuchet MS"/>
              </a:rPr>
              <a:t> </a:t>
            </a:r>
            <a:r>
              <a:rPr sz="2750" spc="-10">
                <a:solidFill>
                  <a:srgbClr val="464646"/>
                </a:solidFill>
                <a:latin typeface="Trebuchet MS"/>
                <a:cs typeface="Trebuchet MS"/>
              </a:rPr>
              <a:t>let’s</a:t>
            </a:r>
            <a:r>
              <a:rPr sz="2750" spc="-95">
                <a:solidFill>
                  <a:srgbClr val="464646"/>
                </a:solidFill>
                <a:latin typeface="Trebuchet MS"/>
                <a:cs typeface="Trebuchet MS"/>
              </a:rPr>
              <a:t> </a:t>
            </a:r>
            <a:r>
              <a:rPr sz="2750" spc="75">
                <a:solidFill>
                  <a:srgbClr val="464646"/>
                </a:solidFill>
                <a:latin typeface="Trebuchet MS"/>
                <a:cs typeface="Trebuchet MS"/>
              </a:rPr>
              <a:t>see</a:t>
            </a:r>
            <a:r>
              <a:rPr sz="2750" spc="-70">
                <a:solidFill>
                  <a:srgbClr val="464646"/>
                </a:solidFill>
                <a:latin typeface="Trebuchet MS"/>
                <a:cs typeface="Trebuchet MS"/>
              </a:rPr>
              <a:t> </a:t>
            </a:r>
            <a:r>
              <a:rPr sz="2750" spc="70">
                <a:solidFill>
                  <a:srgbClr val="464646"/>
                </a:solidFill>
                <a:latin typeface="Trebuchet MS"/>
                <a:cs typeface="Trebuchet MS"/>
              </a:rPr>
              <a:t>how</a:t>
            </a:r>
            <a:r>
              <a:rPr sz="2750" spc="-80">
                <a:solidFill>
                  <a:srgbClr val="464646"/>
                </a:solidFill>
                <a:latin typeface="Trebuchet MS"/>
                <a:cs typeface="Trebuchet MS"/>
              </a:rPr>
              <a:t> </a:t>
            </a:r>
            <a:r>
              <a:rPr sz="2750">
                <a:solidFill>
                  <a:srgbClr val="464646"/>
                </a:solidFill>
                <a:latin typeface="Trebuchet MS"/>
                <a:cs typeface="Trebuchet MS"/>
              </a:rPr>
              <a:t>it</a:t>
            </a:r>
            <a:r>
              <a:rPr sz="2750" spc="-140">
                <a:solidFill>
                  <a:srgbClr val="464646"/>
                </a:solidFill>
                <a:latin typeface="Trebuchet MS"/>
                <a:cs typeface="Trebuchet MS"/>
              </a:rPr>
              <a:t> </a:t>
            </a:r>
            <a:r>
              <a:rPr sz="2750" spc="60">
                <a:solidFill>
                  <a:srgbClr val="464646"/>
                </a:solidFill>
                <a:latin typeface="Trebuchet MS"/>
                <a:cs typeface="Trebuchet MS"/>
              </a:rPr>
              <a:t>looks!</a:t>
            </a:r>
            <a:endParaRPr sz="2750">
              <a:latin typeface="Trebuchet MS"/>
              <a:cs typeface="Trebuchet M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grpSp>
        <p:nvGrpSpPr>
          <p:cNvPr id="4" name="object 4"/>
          <p:cNvGrpSpPr/>
          <p:nvPr/>
        </p:nvGrpSpPr>
        <p:grpSpPr>
          <a:xfrm>
            <a:off x="2105025" y="1695386"/>
            <a:ext cx="1271905" cy="262255"/>
            <a:chOff x="2105025" y="1695386"/>
            <a:chExt cx="1271905" cy="262255"/>
          </a:xfrm>
        </p:grpSpPr>
        <p:pic>
          <p:nvPicPr>
            <p:cNvPr id="5" name="object 5"/>
            <p:cNvPicPr/>
            <p:nvPr/>
          </p:nvPicPr>
          <p:blipFill>
            <a:blip r:embed="rId3" cstate="print"/>
            <a:stretch>
              <a:fillRect/>
            </a:stretch>
          </p:blipFill>
          <p:spPr>
            <a:xfrm>
              <a:off x="2105025" y="1695386"/>
              <a:ext cx="1271524" cy="261937"/>
            </a:xfrm>
            <a:prstGeom prst="rect">
              <a:avLst/>
            </a:prstGeom>
          </p:spPr>
        </p:pic>
        <p:sp>
          <p:nvSpPr>
            <p:cNvPr id="6" name="object 6"/>
            <p:cNvSpPr/>
            <p:nvPr/>
          </p:nvSpPr>
          <p:spPr>
            <a:xfrm>
              <a:off x="2157348" y="1766950"/>
              <a:ext cx="1092200" cy="76200"/>
            </a:xfrm>
            <a:custGeom>
              <a:avLst/>
              <a:gdLst/>
              <a:ahLst/>
              <a:cxnLst/>
              <a:rect l="l" t="t" r="r" b="b"/>
              <a:pathLst>
                <a:path w="1092200" h="76200">
                  <a:moveTo>
                    <a:pt x="1015873" y="0"/>
                  </a:moveTo>
                  <a:lnTo>
                    <a:pt x="1015873" y="76200"/>
                  </a:lnTo>
                  <a:lnTo>
                    <a:pt x="1066673" y="50800"/>
                  </a:lnTo>
                  <a:lnTo>
                    <a:pt x="1028573" y="50800"/>
                  </a:lnTo>
                  <a:lnTo>
                    <a:pt x="1028573" y="25400"/>
                  </a:lnTo>
                  <a:lnTo>
                    <a:pt x="1066673" y="25400"/>
                  </a:lnTo>
                  <a:lnTo>
                    <a:pt x="1015873" y="0"/>
                  </a:lnTo>
                  <a:close/>
                </a:path>
                <a:path w="1092200" h="76200">
                  <a:moveTo>
                    <a:pt x="1015873" y="25400"/>
                  </a:moveTo>
                  <a:lnTo>
                    <a:pt x="0" y="25400"/>
                  </a:lnTo>
                  <a:lnTo>
                    <a:pt x="0" y="50800"/>
                  </a:lnTo>
                  <a:lnTo>
                    <a:pt x="1015873" y="50800"/>
                  </a:lnTo>
                  <a:lnTo>
                    <a:pt x="1015873" y="25400"/>
                  </a:lnTo>
                  <a:close/>
                </a:path>
                <a:path w="1092200" h="76200">
                  <a:moveTo>
                    <a:pt x="1066673" y="25400"/>
                  </a:moveTo>
                  <a:lnTo>
                    <a:pt x="1028573" y="25400"/>
                  </a:lnTo>
                  <a:lnTo>
                    <a:pt x="1028573" y="50800"/>
                  </a:lnTo>
                  <a:lnTo>
                    <a:pt x="1066673" y="50800"/>
                  </a:lnTo>
                  <a:lnTo>
                    <a:pt x="1092073" y="38100"/>
                  </a:lnTo>
                  <a:lnTo>
                    <a:pt x="1066673" y="25400"/>
                  </a:lnTo>
                  <a:close/>
                </a:path>
              </a:pathLst>
            </a:custGeom>
            <a:solidFill>
              <a:srgbClr val="4F81BC"/>
            </a:solidFill>
          </p:spPr>
          <p:txBody>
            <a:bodyPr wrap="square" lIns="0" tIns="0" rIns="0" bIns="0" rtlCol="0"/>
            <a:lstStyle/>
            <a:p>
              <a:endParaRPr/>
            </a:p>
          </p:txBody>
        </p:sp>
      </p:grpSp>
      <p:sp>
        <p:nvSpPr>
          <p:cNvPr id="7" name="object 7"/>
          <p:cNvSpPr txBox="1"/>
          <p:nvPr/>
        </p:nvSpPr>
        <p:spPr>
          <a:xfrm>
            <a:off x="1926970" y="1644586"/>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grpSp>
        <p:nvGrpSpPr>
          <p:cNvPr id="8" name="object 8"/>
          <p:cNvGrpSpPr/>
          <p:nvPr/>
        </p:nvGrpSpPr>
        <p:grpSpPr>
          <a:xfrm>
            <a:off x="3240151" y="1287525"/>
            <a:ext cx="6283325" cy="1035050"/>
            <a:chOff x="3240151" y="1287525"/>
            <a:chExt cx="6283325" cy="1035050"/>
          </a:xfrm>
        </p:grpSpPr>
        <p:sp>
          <p:nvSpPr>
            <p:cNvPr id="9" name="object 9"/>
            <p:cNvSpPr/>
            <p:nvPr/>
          </p:nvSpPr>
          <p:spPr>
            <a:xfrm>
              <a:off x="3252851" y="13002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0" name="object 10"/>
            <p:cNvSpPr/>
            <p:nvPr/>
          </p:nvSpPr>
          <p:spPr>
            <a:xfrm>
              <a:off x="3252851" y="13002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1" name="object 11"/>
            <p:cNvSpPr/>
            <p:nvPr/>
          </p:nvSpPr>
          <p:spPr>
            <a:xfrm>
              <a:off x="4995926" y="1300225"/>
              <a:ext cx="1019175" cy="1009650"/>
            </a:xfrm>
            <a:custGeom>
              <a:avLst/>
              <a:gdLst/>
              <a:ahLst/>
              <a:cxnLst/>
              <a:rect l="l" t="t" r="r" b="b"/>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p:spPr>
          <p:txBody>
            <a:bodyPr wrap="square" lIns="0" tIns="0" rIns="0" bIns="0" rtlCol="0"/>
            <a:lstStyle/>
            <a:p>
              <a:endParaRPr/>
            </a:p>
          </p:txBody>
        </p:sp>
        <p:sp>
          <p:nvSpPr>
            <p:cNvPr id="12" name="object 12"/>
            <p:cNvSpPr/>
            <p:nvPr/>
          </p:nvSpPr>
          <p:spPr>
            <a:xfrm>
              <a:off x="4995926" y="1300225"/>
              <a:ext cx="1019175" cy="1009650"/>
            </a:xfrm>
            <a:custGeom>
              <a:avLst/>
              <a:gdLst/>
              <a:ahLst/>
              <a:cxnLst/>
              <a:rect l="l" t="t" r="r" b="b"/>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ln w="25400">
              <a:solidFill>
                <a:srgbClr val="4F81BC"/>
              </a:solidFill>
            </a:ln>
          </p:spPr>
          <p:txBody>
            <a:bodyPr wrap="square" lIns="0" tIns="0" rIns="0" bIns="0" rtlCol="0"/>
            <a:lstStyle/>
            <a:p>
              <a:endParaRPr/>
            </a:p>
          </p:txBody>
        </p:sp>
        <p:sp>
          <p:nvSpPr>
            <p:cNvPr id="13" name="object 13"/>
            <p:cNvSpPr/>
            <p:nvPr/>
          </p:nvSpPr>
          <p:spPr>
            <a:xfrm>
              <a:off x="6748526" y="13002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4" name="object 14"/>
            <p:cNvSpPr/>
            <p:nvPr/>
          </p:nvSpPr>
          <p:spPr>
            <a:xfrm>
              <a:off x="6748526" y="13002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5" name="object 15"/>
            <p:cNvSpPr/>
            <p:nvPr/>
          </p:nvSpPr>
          <p:spPr>
            <a:xfrm>
              <a:off x="8501126" y="13002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6" name="object 16"/>
            <p:cNvSpPr/>
            <p:nvPr/>
          </p:nvSpPr>
          <p:spPr>
            <a:xfrm>
              <a:off x="8501126" y="13002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4210050" y="1695386"/>
              <a:ext cx="919162" cy="261937"/>
            </a:xfrm>
            <a:prstGeom prst="rect">
              <a:avLst/>
            </a:prstGeom>
          </p:spPr>
        </p:pic>
        <p:sp>
          <p:nvSpPr>
            <p:cNvPr id="18" name="object 18"/>
            <p:cNvSpPr/>
            <p:nvPr/>
          </p:nvSpPr>
          <p:spPr>
            <a:xfrm>
              <a:off x="4262374" y="17669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9" name="object 19"/>
            <p:cNvPicPr/>
            <p:nvPr/>
          </p:nvPicPr>
          <p:blipFill>
            <a:blip r:embed="rId4" cstate="print"/>
            <a:stretch>
              <a:fillRect/>
            </a:stretch>
          </p:blipFill>
          <p:spPr>
            <a:xfrm>
              <a:off x="5962650" y="1695386"/>
              <a:ext cx="919162" cy="261937"/>
            </a:xfrm>
            <a:prstGeom prst="rect">
              <a:avLst/>
            </a:prstGeom>
          </p:spPr>
        </p:pic>
        <p:sp>
          <p:nvSpPr>
            <p:cNvPr id="20" name="object 20"/>
            <p:cNvSpPr/>
            <p:nvPr/>
          </p:nvSpPr>
          <p:spPr>
            <a:xfrm>
              <a:off x="6014974" y="17669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21" name="object 21"/>
            <p:cNvPicPr/>
            <p:nvPr/>
          </p:nvPicPr>
          <p:blipFill>
            <a:blip r:embed="rId4" cstate="print"/>
            <a:stretch>
              <a:fillRect/>
            </a:stretch>
          </p:blipFill>
          <p:spPr>
            <a:xfrm>
              <a:off x="7705725" y="1695386"/>
              <a:ext cx="919162" cy="261937"/>
            </a:xfrm>
            <a:prstGeom prst="rect">
              <a:avLst/>
            </a:prstGeom>
          </p:spPr>
        </p:pic>
        <p:sp>
          <p:nvSpPr>
            <p:cNvPr id="22" name="object 22"/>
            <p:cNvSpPr/>
            <p:nvPr/>
          </p:nvSpPr>
          <p:spPr>
            <a:xfrm>
              <a:off x="7758048" y="17669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grpSp>
      <p:sp>
        <p:nvSpPr>
          <p:cNvPr id="23" name="object 23"/>
          <p:cNvSpPr txBox="1"/>
          <p:nvPr/>
        </p:nvSpPr>
        <p:spPr>
          <a:xfrm>
            <a:off x="3421379" y="2465641"/>
            <a:ext cx="71247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395">
                <a:latin typeface="Trebuchet MS"/>
                <a:cs typeface="Trebuchet MS"/>
              </a:rPr>
              <a:t>1</a:t>
            </a:r>
            <a:endParaRPr sz="1800">
              <a:latin typeface="Trebuchet MS"/>
              <a:cs typeface="Trebuchet MS"/>
            </a:endParaRPr>
          </a:p>
        </p:txBody>
      </p:sp>
      <p:sp>
        <p:nvSpPr>
          <p:cNvPr id="29" name="object 29"/>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100</a:t>
            </a:r>
          </a:p>
        </p:txBody>
      </p:sp>
      <p:sp>
        <p:nvSpPr>
          <p:cNvPr id="24" name="object 24"/>
          <p:cNvSpPr txBox="1"/>
          <p:nvPr/>
        </p:nvSpPr>
        <p:spPr>
          <a:xfrm>
            <a:off x="5173090" y="2465641"/>
            <a:ext cx="76962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60">
                <a:latin typeface="Trebuchet MS"/>
                <a:cs typeface="Trebuchet MS"/>
              </a:rPr>
              <a:t>2</a:t>
            </a:r>
            <a:endParaRPr sz="1800">
              <a:latin typeface="Trebuchet MS"/>
              <a:cs typeface="Trebuchet MS"/>
            </a:endParaRPr>
          </a:p>
        </p:txBody>
      </p:sp>
      <p:sp>
        <p:nvSpPr>
          <p:cNvPr id="25" name="object 25"/>
          <p:cNvSpPr txBox="1"/>
          <p:nvPr/>
        </p:nvSpPr>
        <p:spPr>
          <a:xfrm>
            <a:off x="6924675" y="2465641"/>
            <a:ext cx="774700"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Trebuchet MS"/>
                <a:cs typeface="Trebuchet MS"/>
              </a:rPr>
              <a:t>Layer</a:t>
            </a:r>
            <a:r>
              <a:rPr sz="1800" spc="-110">
                <a:latin typeface="Trebuchet MS"/>
                <a:cs typeface="Trebuchet MS"/>
              </a:rPr>
              <a:t> </a:t>
            </a:r>
            <a:r>
              <a:rPr sz="1800" spc="80">
                <a:latin typeface="Trebuchet MS"/>
                <a:cs typeface="Trebuchet MS"/>
              </a:rPr>
              <a:t>3</a:t>
            </a:r>
            <a:endParaRPr sz="1800">
              <a:latin typeface="Trebuchet MS"/>
              <a:cs typeface="Trebuchet MS"/>
            </a:endParaRPr>
          </a:p>
        </p:txBody>
      </p:sp>
      <p:sp>
        <p:nvSpPr>
          <p:cNvPr id="26" name="object 26"/>
          <p:cNvSpPr txBox="1"/>
          <p:nvPr/>
        </p:nvSpPr>
        <p:spPr>
          <a:xfrm>
            <a:off x="8676640" y="2465641"/>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25">
                <a:latin typeface="Trebuchet MS"/>
                <a:cs typeface="Trebuchet MS"/>
              </a:rPr>
              <a:t>4</a:t>
            </a:r>
            <a:endParaRPr sz="1800">
              <a:latin typeface="Trebuchet MS"/>
              <a:cs typeface="Trebuchet MS"/>
            </a:endParaRPr>
          </a:p>
        </p:txBody>
      </p:sp>
      <p:sp>
        <p:nvSpPr>
          <p:cNvPr id="27" name="object 27"/>
          <p:cNvSpPr txBox="1"/>
          <p:nvPr/>
        </p:nvSpPr>
        <p:spPr>
          <a:xfrm>
            <a:off x="8928100" y="1646491"/>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
        <p:nvSpPr>
          <p:cNvPr id="28" name="object 28"/>
          <p:cNvSpPr txBox="1"/>
          <p:nvPr/>
        </p:nvSpPr>
        <p:spPr>
          <a:xfrm>
            <a:off x="428307" y="3328035"/>
            <a:ext cx="10374630" cy="1578610"/>
          </a:xfrm>
          <a:prstGeom prst="rect">
            <a:avLst/>
          </a:prstGeom>
        </p:spPr>
        <p:txBody>
          <a:bodyPr vert="horz" wrap="square" lIns="0" tIns="6350" rIns="0" bIns="0" rtlCol="0">
            <a:spAutoFit/>
          </a:bodyPr>
          <a:lstStyle/>
          <a:p>
            <a:pPr marL="12700" marR="5080">
              <a:lnSpc>
                <a:spcPct val="102400"/>
              </a:lnSpc>
              <a:spcBef>
                <a:spcPts val="50"/>
              </a:spcBef>
            </a:pPr>
            <a:r>
              <a:rPr sz="2750" spc="140">
                <a:solidFill>
                  <a:srgbClr val="464646"/>
                </a:solidFill>
                <a:latin typeface="Trebuchet MS"/>
                <a:cs typeface="Trebuchet MS"/>
              </a:rPr>
              <a:t>During</a:t>
            </a:r>
            <a:r>
              <a:rPr sz="2750" spc="-135">
                <a:solidFill>
                  <a:srgbClr val="464646"/>
                </a:solidFill>
                <a:latin typeface="Trebuchet MS"/>
                <a:cs typeface="Trebuchet MS"/>
              </a:rPr>
              <a:t> </a:t>
            </a:r>
            <a:r>
              <a:rPr sz="2750" spc="75">
                <a:solidFill>
                  <a:srgbClr val="464646"/>
                </a:solidFill>
                <a:latin typeface="Trebuchet MS"/>
                <a:cs typeface="Trebuchet MS"/>
              </a:rPr>
              <a:t>backpropagation,</a:t>
            </a:r>
            <a:r>
              <a:rPr sz="2750" spc="-80">
                <a:solidFill>
                  <a:srgbClr val="464646"/>
                </a:solidFill>
                <a:latin typeface="Trebuchet MS"/>
                <a:cs typeface="Trebuchet MS"/>
              </a:rPr>
              <a:t> </a:t>
            </a:r>
            <a:r>
              <a:rPr sz="2750">
                <a:solidFill>
                  <a:srgbClr val="464646"/>
                </a:solidFill>
                <a:latin typeface="Trebuchet MS"/>
                <a:cs typeface="Trebuchet MS"/>
              </a:rPr>
              <a:t>we</a:t>
            </a:r>
            <a:r>
              <a:rPr sz="2750" spc="-60">
                <a:solidFill>
                  <a:srgbClr val="464646"/>
                </a:solidFill>
                <a:latin typeface="Trebuchet MS"/>
                <a:cs typeface="Trebuchet MS"/>
              </a:rPr>
              <a:t> </a:t>
            </a:r>
            <a:r>
              <a:rPr sz="2750" spc="225">
                <a:solidFill>
                  <a:srgbClr val="464646"/>
                </a:solidFill>
                <a:latin typeface="Trebuchet MS"/>
                <a:cs typeface="Trebuchet MS"/>
              </a:rPr>
              <a:t>must</a:t>
            </a:r>
            <a:r>
              <a:rPr sz="2750" spc="-135">
                <a:solidFill>
                  <a:srgbClr val="464646"/>
                </a:solidFill>
                <a:latin typeface="Trebuchet MS"/>
                <a:cs typeface="Trebuchet MS"/>
              </a:rPr>
              <a:t> </a:t>
            </a:r>
            <a:r>
              <a:rPr sz="2750" spc="70">
                <a:solidFill>
                  <a:srgbClr val="464646"/>
                </a:solidFill>
                <a:latin typeface="Trebuchet MS"/>
                <a:cs typeface="Trebuchet MS"/>
              </a:rPr>
              <a:t>recompute</a:t>
            </a:r>
            <a:r>
              <a:rPr sz="2750" spc="-60">
                <a:solidFill>
                  <a:srgbClr val="464646"/>
                </a:solidFill>
                <a:latin typeface="Trebuchet MS"/>
                <a:cs typeface="Trebuchet MS"/>
              </a:rPr>
              <a:t> </a:t>
            </a:r>
            <a:r>
              <a:rPr sz="2750">
                <a:solidFill>
                  <a:srgbClr val="464646"/>
                </a:solidFill>
                <a:latin typeface="Trebuchet MS"/>
                <a:cs typeface="Trebuchet MS"/>
              </a:rPr>
              <a:t>all</a:t>
            </a:r>
            <a:r>
              <a:rPr sz="2750" spc="-100">
                <a:solidFill>
                  <a:srgbClr val="464646"/>
                </a:solidFill>
                <a:latin typeface="Trebuchet MS"/>
                <a:cs typeface="Trebuchet MS"/>
              </a:rPr>
              <a:t> </a:t>
            </a:r>
            <a:r>
              <a:rPr sz="2750">
                <a:solidFill>
                  <a:srgbClr val="464646"/>
                </a:solidFill>
                <a:latin typeface="Trebuchet MS"/>
                <a:cs typeface="Trebuchet MS"/>
              </a:rPr>
              <a:t>the</a:t>
            </a:r>
            <a:r>
              <a:rPr sz="2750" spc="-65">
                <a:solidFill>
                  <a:srgbClr val="464646"/>
                </a:solidFill>
                <a:latin typeface="Trebuchet MS"/>
                <a:cs typeface="Trebuchet MS"/>
              </a:rPr>
              <a:t> </a:t>
            </a:r>
            <a:r>
              <a:rPr sz="2750" spc="90">
                <a:solidFill>
                  <a:srgbClr val="464646"/>
                </a:solidFill>
                <a:latin typeface="Trebuchet MS"/>
                <a:cs typeface="Trebuchet MS"/>
              </a:rPr>
              <a:t>discarded </a:t>
            </a:r>
            <a:r>
              <a:rPr sz="2750" spc="45">
                <a:solidFill>
                  <a:srgbClr val="464646"/>
                </a:solidFill>
                <a:latin typeface="Trebuchet MS"/>
                <a:cs typeface="Trebuchet MS"/>
              </a:rPr>
              <a:t>activations.</a:t>
            </a:r>
            <a:endParaRPr sz="2750">
              <a:latin typeface="Trebuchet MS"/>
              <a:cs typeface="Trebuchet MS"/>
            </a:endParaRPr>
          </a:p>
          <a:p>
            <a:pPr marL="12700">
              <a:lnSpc>
                <a:spcPct val="100000"/>
              </a:lnSpc>
              <a:spcBef>
                <a:spcPts val="2210"/>
              </a:spcBef>
            </a:pPr>
            <a:r>
              <a:rPr sz="2750" spc="-45">
                <a:solidFill>
                  <a:srgbClr val="404040"/>
                </a:solidFill>
                <a:latin typeface="Trebuchet MS"/>
                <a:cs typeface="Trebuchet MS"/>
              </a:rPr>
              <a:t>To</a:t>
            </a:r>
            <a:r>
              <a:rPr sz="2750" spc="-114">
                <a:solidFill>
                  <a:srgbClr val="404040"/>
                </a:solidFill>
                <a:latin typeface="Trebuchet MS"/>
                <a:cs typeface="Trebuchet MS"/>
              </a:rPr>
              <a:t> </a:t>
            </a:r>
            <a:r>
              <a:rPr sz="2750" spc="160">
                <a:solidFill>
                  <a:srgbClr val="404040"/>
                </a:solidFill>
                <a:latin typeface="Trebuchet MS"/>
                <a:cs typeface="Trebuchet MS"/>
              </a:rPr>
              <a:t>manage</a:t>
            </a:r>
            <a:r>
              <a:rPr sz="2750" spc="-165">
                <a:solidFill>
                  <a:srgbClr val="404040"/>
                </a:solidFill>
                <a:latin typeface="Trebuchet MS"/>
                <a:cs typeface="Trebuchet MS"/>
              </a:rPr>
              <a:t> </a:t>
            </a:r>
            <a:r>
              <a:rPr sz="2750" spc="55">
                <a:solidFill>
                  <a:srgbClr val="404040"/>
                </a:solidFill>
                <a:latin typeface="Trebuchet MS"/>
                <a:cs typeface="Trebuchet MS"/>
              </a:rPr>
              <a:t>this,</a:t>
            </a:r>
            <a:r>
              <a:rPr sz="2750" spc="-105">
                <a:solidFill>
                  <a:srgbClr val="404040"/>
                </a:solidFill>
                <a:latin typeface="Trebuchet MS"/>
                <a:cs typeface="Trebuchet MS"/>
              </a:rPr>
              <a:t> </a:t>
            </a:r>
            <a:r>
              <a:rPr sz="2750">
                <a:solidFill>
                  <a:srgbClr val="404040"/>
                </a:solidFill>
                <a:latin typeface="Trebuchet MS"/>
                <a:cs typeface="Trebuchet MS"/>
              </a:rPr>
              <a:t>we</a:t>
            </a:r>
            <a:r>
              <a:rPr sz="2750" spc="-95">
                <a:solidFill>
                  <a:srgbClr val="404040"/>
                </a:solidFill>
                <a:latin typeface="Trebuchet MS"/>
                <a:cs typeface="Trebuchet MS"/>
              </a:rPr>
              <a:t> </a:t>
            </a:r>
            <a:r>
              <a:rPr sz="2750" spc="70">
                <a:solidFill>
                  <a:srgbClr val="404040"/>
                </a:solidFill>
                <a:latin typeface="Trebuchet MS"/>
                <a:cs typeface="Trebuchet MS"/>
              </a:rPr>
              <a:t>introduce</a:t>
            </a:r>
            <a:r>
              <a:rPr sz="2750" spc="-90">
                <a:solidFill>
                  <a:srgbClr val="404040"/>
                </a:solidFill>
                <a:latin typeface="Trebuchet MS"/>
                <a:cs typeface="Trebuchet MS"/>
              </a:rPr>
              <a:t> </a:t>
            </a:r>
            <a:r>
              <a:rPr sz="2750" spc="120">
                <a:solidFill>
                  <a:srgbClr val="404040"/>
                </a:solidFill>
                <a:latin typeface="Trebuchet MS"/>
                <a:cs typeface="Trebuchet MS"/>
              </a:rPr>
              <a:t>checkpoints</a:t>
            </a:r>
            <a:r>
              <a:rPr sz="2750" spc="-110">
                <a:solidFill>
                  <a:srgbClr val="404040"/>
                </a:solidFill>
                <a:latin typeface="Trebuchet MS"/>
                <a:cs typeface="Trebuchet MS"/>
              </a:rPr>
              <a:t> </a:t>
            </a:r>
            <a:r>
              <a:rPr sz="2750" spc="145">
                <a:solidFill>
                  <a:srgbClr val="404040"/>
                </a:solidFill>
                <a:latin typeface="Trebuchet MS"/>
                <a:cs typeface="Trebuchet MS"/>
              </a:rPr>
              <a:t>in</a:t>
            </a:r>
            <a:r>
              <a:rPr sz="2750" spc="-120">
                <a:solidFill>
                  <a:srgbClr val="404040"/>
                </a:solidFill>
                <a:latin typeface="Trebuchet MS"/>
                <a:cs typeface="Trebuchet MS"/>
              </a:rPr>
              <a:t> </a:t>
            </a:r>
            <a:r>
              <a:rPr sz="2750">
                <a:solidFill>
                  <a:srgbClr val="404040"/>
                </a:solidFill>
                <a:latin typeface="Trebuchet MS"/>
                <a:cs typeface="Trebuchet MS"/>
              </a:rPr>
              <a:t>the</a:t>
            </a:r>
            <a:r>
              <a:rPr sz="2750" spc="-95">
                <a:solidFill>
                  <a:srgbClr val="404040"/>
                </a:solidFill>
                <a:latin typeface="Trebuchet MS"/>
                <a:cs typeface="Trebuchet MS"/>
              </a:rPr>
              <a:t> </a:t>
            </a:r>
            <a:r>
              <a:rPr sz="2750" spc="-10">
                <a:solidFill>
                  <a:srgbClr val="404040"/>
                </a:solidFill>
                <a:latin typeface="Trebuchet MS"/>
                <a:cs typeface="Trebuchet MS"/>
              </a:rPr>
              <a:t>middle.</a:t>
            </a:r>
            <a:endParaRPr sz="2750">
              <a:latin typeface="Trebuchet MS"/>
              <a:cs typeface="Trebuchet M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sp>
        <p:nvSpPr>
          <p:cNvPr id="4" name="object 4"/>
          <p:cNvSpPr/>
          <p:nvPr/>
        </p:nvSpPr>
        <p:spPr>
          <a:xfrm>
            <a:off x="7068184" y="3593719"/>
            <a:ext cx="440055" cy="341630"/>
          </a:xfrm>
          <a:custGeom>
            <a:avLst/>
            <a:gdLst/>
            <a:ahLst/>
            <a:cxnLst/>
            <a:rect l="l" t="t" r="r" b="b"/>
            <a:pathLst>
              <a:path w="440054" h="341629">
                <a:moveTo>
                  <a:pt x="440055" y="0"/>
                </a:moveTo>
                <a:lnTo>
                  <a:pt x="230505" y="0"/>
                </a:lnTo>
                <a:lnTo>
                  <a:pt x="230505" y="1904"/>
                </a:lnTo>
                <a:lnTo>
                  <a:pt x="202184" y="1904"/>
                </a:lnTo>
                <a:lnTo>
                  <a:pt x="117221" y="295655"/>
                </a:lnTo>
                <a:lnTo>
                  <a:pt x="56515" y="162051"/>
                </a:lnTo>
                <a:lnTo>
                  <a:pt x="0" y="187959"/>
                </a:lnTo>
                <a:lnTo>
                  <a:pt x="5334" y="200786"/>
                </a:lnTo>
                <a:lnTo>
                  <a:pt x="34417" y="187959"/>
                </a:lnTo>
                <a:lnTo>
                  <a:pt x="105664" y="341121"/>
                </a:lnTo>
                <a:lnTo>
                  <a:pt x="122428" y="341121"/>
                </a:lnTo>
                <a:lnTo>
                  <a:pt x="215011" y="24764"/>
                </a:lnTo>
                <a:lnTo>
                  <a:pt x="246125" y="24764"/>
                </a:lnTo>
                <a:lnTo>
                  <a:pt x="246125" y="19049"/>
                </a:lnTo>
                <a:lnTo>
                  <a:pt x="440055" y="19049"/>
                </a:lnTo>
                <a:lnTo>
                  <a:pt x="440055" y="0"/>
                </a:lnTo>
                <a:close/>
              </a:path>
            </a:pathLst>
          </a:custGeom>
          <a:solidFill>
            <a:srgbClr val="4F81BC"/>
          </a:solidFill>
        </p:spPr>
        <p:txBody>
          <a:bodyPr wrap="square" lIns="0" tIns="0" rIns="0" bIns="0" rtlCol="0"/>
          <a:lstStyle/>
          <a:p>
            <a:endParaRPr/>
          </a:p>
        </p:txBody>
      </p:sp>
      <p:sp>
        <p:nvSpPr>
          <p:cNvPr id="5" name="object 5"/>
          <p:cNvSpPr txBox="1"/>
          <p:nvPr/>
        </p:nvSpPr>
        <p:spPr>
          <a:xfrm>
            <a:off x="7288530" y="3509962"/>
            <a:ext cx="3790315" cy="448945"/>
          </a:xfrm>
          <a:prstGeom prst="rect">
            <a:avLst/>
          </a:prstGeom>
        </p:spPr>
        <p:txBody>
          <a:bodyPr vert="horz" wrap="square" lIns="0" tIns="15875" rIns="0" bIns="0" rtlCol="0">
            <a:spAutoFit/>
          </a:bodyPr>
          <a:lstStyle/>
          <a:p>
            <a:pPr marL="12700">
              <a:lnSpc>
                <a:spcPct val="100000"/>
              </a:lnSpc>
              <a:spcBef>
                <a:spcPts val="125"/>
              </a:spcBef>
            </a:pPr>
            <a:r>
              <a:rPr sz="2750">
                <a:solidFill>
                  <a:srgbClr val="4F81BC"/>
                </a:solidFill>
                <a:latin typeface="Cambria Math"/>
                <a:cs typeface="Cambria Math"/>
              </a:rPr>
              <a:t>𝑛</a:t>
            </a:r>
            <a:r>
              <a:rPr sz="2750" spc="175">
                <a:solidFill>
                  <a:srgbClr val="4F81BC"/>
                </a:solidFill>
                <a:latin typeface="Cambria Math"/>
                <a:cs typeface="Cambria Math"/>
              </a:rPr>
              <a:t> </a:t>
            </a:r>
            <a:r>
              <a:rPr sz="2750" spc="-60">
                <a:solidFill>
                  <a:srgbClr val="4F81BC"/>
                </a:solidFill>
                <a:latin typeface="Trebuchet MS"/>
                <a:cs typeface="Trebuchet MS"/>
              </a:rPr>
              <a:t>layer</a:t>
            </a:r>
            <a:r>
              <a:rPr sz="2750" spc="-60">
                <a:solidFill>
                  <a:srgbClr val="464646"/>
                </a:solidFill>
                <a:latin typeface="Trebuchet MS"/>
                <a:cs typeface="Trebuchet MS"/>
              </a:rPr>
              <a:t>,</a:t>
            </a:r>
            <a:r>
              <a:rPr sz="2750" spc="-95">
                <a:solidFill>
                  <a:srgbClr val="464646"/>
                </a:solidFill>
                <a:latin typeface="Trebuchet MS"/>
                <a:cs typeface="Trebuchet MS"/>
              </a:rPr>
              <a:t> </a:t>
            </a:r>
            <a:r>
              <a:rPr sz="2750" spc="120">
                <a:solidFill>
                  <a:srgbClr val="464646"/>
                </a:solidFill>
                <a:latin typeface="Trebuchet MS"/>
                <a:cs typeface="Trebuchet MS"/>
              </a:rPr>
              <a:t>considering</a:t>
            </a:r>
            <a:r>
              <a:rPr sz="2750" spc="-145">
                <a:solidFill>
                  <a:srgbClr val="464646"/>
                </a:solidFill>
                <a:latin typeface="Trebuchet MS"/>
                <a:cs typeface="Trebuchet MS"/>
              </a:rPr>
              <a:t> </a:t>
            </a:r>
            <a:r>
              <a:rPr sz="2750" spc="-25">
                <a:solidFill>
                  <a:srgbClr val="464646"/>
                </a:solidFill>
                <a:latin typeface="Trebuchet MS"/>
                <a:cs typeface="Trebuchet MS"/>
              </a:rPr>
              <a:t>we</a:t>
            </a:r>
            <a:endParaRPr sz="2750">
              <a:latin typeface="Trebuchet MS"/>
              <a:cs typeface="Trebuchet MS"/>
            </a:endParaRPr>
          </a:p>
        </p:txBody>
      </p:sp>
      <p:sp>
        <p:nvSpPr>
          <p:cNvPr id="6" name="object 6"/>
          <p:cNvSpPr txBox="1"/>
          <p:nvPr/>
        </p:nvSpPr>
        <p:spPr>
          <a:xfrm>
            <a:off x="428307" y="3509962"/>
            <a:ext cx="6560820" cy="868680"/>
          </a:xfrm>
          <a:prstGeom prst="rect">
            <a:avLst/>
          </a:prstGeom>
        </p:spPr>
        <p:txBody>
          <a:bodyPr vert="horz" wrap="square" lIns="0" tIns="15875" rIns="0" bIns="0" rtlCol="0">
            <a:spAutoFit/>
          </a:bodyPr>
          <a:lstStyle/>
          <a:p>
            <a:pPr marL="12700" marR="5080">
              <a:lnSpc>
                <a:spcPct val="100000"/>
              </a:lnSpc>
              <a:spcBef>
                <a:spcPts val="125"/>
              </a:spcBef>
            </a:pPr>
            <a:r>
              <a:rPr sz="2750" spc="120">
                <a:solidFill>
                  <a:srgbClr val="464646"/>
                </a:solidFill>
                <a:latin typeface="Trebuchet MS"/>
                <a:cs typeface="Trebuchet MS"/>
              </a:rPr>
              <a:t>Checkpoints</a:t>
            </a:r>
            <a:r>
              <a:rPr sz="2750" spc="-100">
                <a:solidFill>
                  <a:srgbClr val="464646"/>
                </a:solidFill>
                <a:latin typeface="Trebuchet MS"/>
                <a:cs typeface="Trebuchet MS"/>
              </a:rPr>
              <a:t> </a:t>
            </a:r>
            <a:r>
              <a:rPr sz="2750">
                <a:solidFill>
                  <a:srgbClr val="464646"/>
                </a:solidFill>
                <a:latin typeface="Trebuchet MS"/>
                <a:cs typeface="Trebuchet MS"/>
              </a:rPr>
              <a:t>are</a:t>
            </a:r>
            <a:r>
              <a:rPr sz="2750" spc="-80">
                <a:solidFill>
                  <a:srgbClr val="464646"/>
                </a:solidFill>
                <a:latin typeface="Trebuchet MS"/>
                <a:cs typeface="Trebuchet MS"/>
              </a:rPr>
              <a:t> </a:t>
            </a:r>
            <a:r>
              <a:rPr sz="2750" spc="120">
                <a:solidFill>
                  <a:srgbClr val="464646"/>
                </a:solidFill>
                <a:latin typeface="Trebuchet MS"/>
                <a:cs typeface="Trebuchet MS"/>
              </a:rPr>
              <a:t>usually</a:t>
            </a:r>
            <a:r>
              <a:rPr sz="2750" spc="-55">
                <a:solidFill>
                  <a:srgbClr val="464646"/>
                </a:solidFill>
                <a:latin typeface="Trebuchet MS"/>
                <a:cs typeface="Trebuchet MS"/>
              </a:rPr>
              <a:t> </a:t>
            </a:r>
            <a:r>
              <a:rPr sz="2750" spc="65">
                <a:solidFill>
                  <a:srgbClr val="464646"/>
                </a:solidFill>
                <a:latin typeface="Trebuchet MS"/>
                <a:cs typeface="Trebuchet MS"/>
              </a:rPr>
              <a:t>placed</a:t>
            </a:r>
            <a:r>
              <a:rPr sz="2750" spc="-150">
                <a:solidFill>
                  <a:srgbClr val="464646"/>
                </a:solidFill>
                <a:latin typeface="Trebuchet MS"/>
                <a:cs typeface="Trebuchet MS"/>
              </a:rPr>
              <a:t> </a:t>
            </a:r>
            <a:r>
              <a:rPr sz="2750" spc="80">
                <a:solidFill>
                  <a:srgbClr val="464646"/>
                </a:solidFill>
                <a:latin typeface="Trebuchet MS"/>
                <a:cs typeface="Trebuchet MS"/>
              </a:rPr>
              <a:t>at</a:t>
            </a:r>
            <a:r>
              <a:rPr sz="2750" spc="-150">
                <a:solidFill>
                  <a:srgbClr val="464646"/>
                </a:solidFill>
                <a:latin typeface="Trebuchet MS"/>
                <a:cs typeface="Trebuchet MS"/>
              </a:rPr>
              <a:t> </a:t>
            </a:r>
            <a:r>
              <a:rPr sz="2750" spc="-10">
                <a:solidFill>
                  <a:srgbClr val="464646"/>
                </a:solidFill>
                <a:latin typeface="Trebuchet MS"/>
                <a:cs typeface="Trebuchet MS"/>
              </a:rPr>
              <a:t>every </a:t>
            </a:r>
            <a:r>
              <a:rPr sz="2750" spc="85">
                <a:solidFill>
                  <a:srgbClr val="464646"/>
                </a:solidFill>
                <a:latin typeface="Trebuchet MS"/>
                <a:cs typeface="Trebuchet MS"/>
              </a:rPr>
              <a:t>have</a:t>
            </a:r>
            <a:r>
              <a:rPr sz="2750" spc="-80">
                <a:solidFill>
                  <a:srgbClr val="464646"/>
                </a:solidFill>
                <a:latin typeface="Trebuchet MS"/>
                <a:cs typeface="Trebuchet MS"/>
              </a:rPr>
              <a:t> </a:t>
            </a:r>
            <a:r>
              <a:rPr sz="2750" spc="114">
                <a:solidFill>
                  <a:srgbClr val="464646"/>
                </a:solidFill>
                <a:latin typeface="Trebuchet MS"/>
                <a:cs typeface="Trebuchet MS"/>
              </a:rPr>
              <a:t>a</a:t>
            </a:r>
            <a:r>
              <a:rPr sz="2750" spc="-135">
                <a:solidFill>
                  <a:srgbClr val="464646"/>
                </a:solidFill>
                <a:latin typeface="Trebuchet MS"/>
                <a:cs typeface="Trebuchet MS"/>
              </a:rPr>
              <a:t> </a:t>
            </a:r>
            <a:r>
              <a:rPr sz="2750" spc="90">
                <a:solidFill>
                  <a:srgbClr val="464646"/>
                </a:solidFill>
                <a:latin typeface="Trebuchet MS"/>
                <a:cs typeface="Trebuchet MS"/>
              </a:rPr>
              <a:t>n-</a:t>
            </a:r>
            <a:r>
              <a:rPr sz="2750">
                <a:solidFill>
                  <a:srgbClr val="464646"/>
                </a:solidFill>
                <a:latin typeface="Trebuchet MS"/>
                <a:cs typeface="Trebuchet MS"/>
              </a:rPr>
              <a:t>layer</a:t>
            </a:r>
            <a:r>
              <a:rPr sz="2750" spc="-120">
                <a:solidFill>
                  <a:srgbClr val="464646"/>
                </a:solidFill>
                <a:latin typeface="Trebuchet MS"/>
                <a:cs typeface="Trebuchet MS"/>
              </a:rPr>
              <a:t> </a:t>
            </a:r>
            <a:r>
              <a:rPr sz="2750" spc="65">
                <a:solidFill>
                  <a:srgbClr val="464646"/>
                </a:solidFill>
                <a:latin typeface="Trebuchet MS"/>
                <a:cs typeface="Trebuchet MS"/>
              </a:rPr>
              <a:t>neural</a:t>
            </a:r>
            <a:r>
              <a:rPr sz="2750" spc="-110">
                <a:solidFill>
                  <a:srgbClr val="464646"/>
                </a:solidFill>
                <a:latin typeface="Trebuchet MS"/>
                <a:cs typeface="Trebuchet MS"/>
              </a:rPr>
              <a:t> </a:t>
            </a:r>
            <a:r>
              <a:rPr sz="2750" spc="-10">
                <a:solidFill>
                  <a:srgbClr val="464646"/>
                </a:solidFill>
                <a:latin typeface="Trebuchet MS"/>
                <a:cs typeface="Trebuchet MS"/>
              </a:rPr>
              <a:t>network.</a:t>
            </a:r>
            <a:endParaRPr sz="2750">
              <a:latin typeface="Trebuchet MS"/>
              <a:cs typeface="Trebuchet MS"/>
            </a:endParaRPr>
          </a:p>
        </p:txBody>
      </p:sp>
      <p:sp>
        <p:nvSpPr>
          <p:cNvPr id="7" name="object 7"/>
          <p:cNvSpPr txBox="1"/>
          <p:nvPr/>
        </p:nvSpPr>
        <p:spPr>
          <a:xfrm>
            <a:off x="428307" y="4959350"/>
            <a:ext cx="10588625" cy="878840"/>
          </a:xfrm>
          <a:prstGeom prst="rect">
            <a:avLst/>
          </a:prstGeom>
        </p:spPr>
        <p:txBody>
          <a:bodyPr vert="horz" wrap="square" lIns="0" tIns="16510" rIns="0" bIns="0" rtlCol="0">
            <a:spAutoFit/>
          </a:bodyPr>
          <a:lstStyle/>
          <a:p>
            <a:pPr marL="12700">
              <a:lnSpc>
                <a:spcPct val="100000"/>
              </a:lnSpc>
              <a:spcBef>
                <a:spcPts val="130"/>
              </a:spcBef>
            </a:pPr>
            <a:r>
              <a:rPr sz="2750">
                <a:solidFill>
                  <a:srgbClr val="464646"/>
                </a:solidFill>
                <a:latin typeface="Trebuchet MS"/>
                <a:cs typeface="Trebuchet MS"/>
              </a:rPr>
              <a:t>So,</a:t>
            </a:r>
            <a:r>
              <a:rPr sz="2750" spc="-100">
                <a:solidFill>
                  <a:srgbClr val="464646"/>
                </a:solidFill>
                <a:latin typeface="Trebuchet MS"/>
                <a:cs typeface="Trebuchet MS"/>
              </a:rPr>
              <a:t> </a:t>
            </a:r>
            <a:r>
              <a:rPr sz="2750" spc="75">
                <a:solidFill>
                  <a:srgbClr val="464646"/>
                </a:solidFill>
                <a:latin typeface="Trebuchet MS"/>
                <a:cs typeface="Trebuchet MS"/>
              </a:rPr>
              <a:t>now</a:t>
            </a:r>
            <a:r>
              <a:rPr sz="2750" spc="-85">
                <a:solidFill>
                  <a:srgbClr val="464646"/>
                </a:solidFill>
                <a:latin typeface="Trebuchet MS"/>
                <a:cs typeface="Trebuchet MS"/>
              </a:rPr>
              <a:t> </a:t>
            </a:r>
            <a:r>
              <a:rPr sz="2750" spc="90">
                <a:solidFill>
                  <a:srgbClr val="464646"/>
                </a:solidFill>
                <a:latin typeface="Trebuchet MS"/>
                <a:cs typeface="Trebuchet MS"/>
              </a:rPr>
              <a:t>when</a:t>
            </a:r>
            <a:r>
              <a:rPr sz="2750" spc="-120">
                <a:solidFill>
                  <a:srgbClr val="464646"/>
                </a:solidFill>
                <a:latin typeface="Trebuchet MS"/>
                <a:cs typeface="Trebuchet MS"/>
              </a:rPr>
              <a:t> </a:t>
            </a:r>
            <a:r>
              <a:rPr sz="2750">
                <a:solidFill>
                  <a:srgbClr val="464646"/>
                </a:solidFill>
                <a:latin typeface="Trebuchet MS"/>
                <a:cs typeface="Trebuchet MS"/>
              </a:rPr>
              <a:t>we</a:t>
            </a:r>
            <a:r>
              <a:rPr sz="2750" spc="-80">
                <a:solidFill>
                  <a:srgbClr val="464646"/>
                </a:solidFill>
                <a:latin typeface="Trebuchet MS"/>
                <a:cs typeface="Trebuchet MS"/>
              </a:rPr>
              <a:t> </a:t>
            </a:r>
            <a:r>
              <a:rPr sz="2750" spc="-45">
                <a:solidFill>
                  <a:srgbClr val="464646"/>
                </a:solidFill>
                <a:latin typeface="Trebuchet MS"/>
                <a:cs typeface="Trebuchet MS"/>
              </a:rPr>
              <a:t>re-</a:t>
            </a:r>
            <a:r>
              <a:rPr sz="2750" spc="105">
                <a:solidFill>
                  <a:srgbClr val="464646"/>
                </a:solidFill>
                <a:latin typeface="Trebuchet MS"/>
                <a:cs typeface="Trebuchet MS"/>
              </a:rPr>
              <a:t>compute</a:t>
            </a:r>
            <a:r>
              <a:rPr sz="2750" spc="-85">
                <a:solidFill>
                  <a:srgbClr val="464646"/>
                </a:solidFill>
                <a:latin typeface="Trebuchet MS"/>
                <a:cs typeface="Trebuchet MS"/>
              </a:rPr>
              <a:t> </a:t>
            </a:r>
            <a:r>
              <a:rPr sz="2750">
                <a:solidFill>
                  <a:srgbClr val="464646"/>
                </a:solidFill>
                <a:latin typeface="Trebuchet MS"/>
                <a:cs typeface="Trebuchet MS"/>
              </a:rPr>
              <a:t>the</a:t>
            </a:r>
            <a:r>
              <a:rPr sz="2750" spc="-160">
                <a:solidFill>
                  <a:srgbClr val="464646"/>
                </a:solidFill>
                <a:latin typeface="Trebuchet MS"/>
                <a:cs typeface="Trebuchet MS"/>
              </a:rPr>
              <a:t> </a:t>
            </a:r>
            <a:r>
              <a:rPr sz="2750" spc="105">
                <a:solidFill>
                  <a:srgbClr val="464646"/>
                </a:solidFill>
                <a:latin typeface="Trebuchet MS"/>
                <a:cs typeface="Trebuchet MS"/>
              </a:rPr>
              <a:t>activations</a:t>
            </a:r>
            <a:r>
              <a:rPr sz="2750" spc="-100">
                <a:solidFill>
                  <a:srgbClr val="464646"/>
                </a:solidFill>
                <a:latin typeface="Trebuchet MS"/>
                <a:cs typeface="Trebuchet MS"/>
              </a:rPr>
              <a:t> </a:t>
            </a:r>
            <a:r>
              <a:rPr sz="2750">
                <a:solidFill>
                  <a:srgbClr val="464646"/>
                </a:solidFill>
                <a:latin typeface="Trebuchet MS"/>
                <a:cs typeface="Trebuchet MS"/>
              </a:rPr>
              <a:t>for</a:t>
            </a:r>
            <a:r>
              <a:rPr sz="2750" spc="-65">
                <a:solidFill>
                  <a:srgbClr val="464646"/>
                </a:solidFill>
                <a:latin typeface="Trebuchet MS"/>
                <a:cs typeface="Trebuchet MS"/>
              </a:rPr>
              <a:t> </a:t>
            </a:r>
            <a:r>
              <a:rPr sz="2750" spc="95">
                <a:solidFill>
                  <a:srgbClr val="4F81BC"/>
                </a:solidFill>
                <a:latin typeface="Trebuchet MS"/>
                <a:cs typeface="Trebuchet MS"/>
              </a:rPr>
              <a:t>backward</a:t>
            </a:r>
            <a:r>
              <a:rPr sz="2750" spc="-85">
                <a:solidFill>
                  <a:srgbClr val="4F81BC"/>
                </a:solidFill>
                <a:latin typeface="Trebuchet MS"/>
                <a:cs typeface="Trebuchet MS"/>
              </a:rPr>
              <a:t> </a:t>
            </a:r>
            <a:r>
              <a:rPr sz="2750" spc="105">
                <a:solidFill>
                  <a:srgbClr val="4F81BC"/>
                </a:solidFill>
                <a:latin typeface="Trebuchet MS"/>
                <a:cs typeface="Trebuchet MS"/>
              </a:rPr>
              <a:t>pass</a:t>
            </a:r>
            <a:r>
              <a:rPr sz="2750" spc="105">
                <a:solidFill>
                  <a:srgbClr val="464646"/>
                </a:solidFill>
                <a:latin typeface="Trebuchet MS"/>
                <a:cs typeface="Trebuchet MS"/>
              </a:rPr>
              <a:t>,</a:t>
            </a:r>
            <a:endParaRPr sz="2750">
              <a:latin typeface="Trebuchet MS"/>
              <a:cs typeface="Trebuchet MS"/>
            </a:endParaRPr>
          </a:p>
          <a:p>
            <a:pPr marL="12700">
              <a:lnSpc>
                <a:spcPct val="100000"/>
              </a:lnSpc>
              <a:spcBef>
                <a:spcPts val="80"/>
              </a:spcBef>
            </a:pPr>
            <a:r>
              <a:rPr sz="2750">
                <a:solidFill>
                  <a:srgbClr val="464646"/>
                </a:solidFill>
                <a:latin typeface="Trebuchet MS"/>
                <a:cs typeface="Trebuchet MS"/>
              </a:rPr>
              <a:t>we</a:t>
            </a:r>
            <a:r>
              <a:rPr sz="2750" spc="-140">
                <a:solidFill>
                  <a:srgbClr val="464646"/>
                </a:solidFill>
                <a:latin typeface="Trebuchet MS"/>
                <a:cs typeface="Trebuchet MS"/>
              </a:rPr>
              <a:t> </a:t>
            </a:r>
            <a:r>
              <a:rPr sz="2750">
                <a:solidFill>
                  <a:srgbClr val="464646"/>
                </a:solidFill>
                <a:latin typeface="Trebuchet MS"/>
                <a:cs typeface="Trebuchet MS"/>
              </a:rPr>
              <a:t>don’t</a:t>
            </a:r>
            <a:r>
              <a:rPr sz="2750" spc="-55">
                <a:solidFill>
                  <a:srgbClr val="464646"/>
                </a:solidFill>
                <a:latin typeface="Trebuchet MS"/>
                <a:cs typeface="Trebuchet MS"/>
              </a:rPr>
              <a:t> </a:t>
            </a:r>
            <a:r>
              <a:rPr sz="2750" spc="80">
                <a:solidFill>
                  <a:srgbClr val="464646"/>
                </a:solidFill>
                <a:latin typeface="Trebuchet MS"/>
                <a:cs typeface="Trebuchet MS"/>
              </a:rPr>
              <a:t>have</a:t>
            </a:r>
            <a:r>
              <a:rPr sz="2750" spc="-140">
                <a:solidFill>
                  <a:srgbClr val="464646"/>
                </a:solidFill>
                <a:latin typeface="Trebuchet MS"/>
                <a:cs typeface="Trebuchet MS"/>
              </a:rPr>
              <a:t> </a:t>
            </a:r>
            <a:r>
              <a:rPr sz="2750">
                <a:solidFill>
                  <a:srgbClr val="464646"/>
                </a:solidFill>
                <a:latin typeface="Trebuchet MS"/>
                <a:cs typeface="Trebuchet MS"/>
              </a:rPr>
              <a:t>to</a:t>
            </a:r>
            <a:r>
              <a:rPr sz="2750" spc="-160">
                <a:solidFill>
                  <a:srgbClr val="464646"/>
                </a:solidFill>
                <a:latin typeface="Trebuchet MS"/>
                <a:cs typeface="Trebuchet MS"/>
              </a:rPr>
              <a:t> </a:t>
            </a:r>
            <a:r>
              <a:rPr sz="2750" spc="90">
                <a:solidFill>
                  <a:srgbClr val="464646"/>
                </a:solidFill>
                <a:latin typeface="Trebuchet MS"/>
                <a:cs typeface="Trebuchet MS"/>
              </a:rPr>
              <a:t>start</a:t>
            </a:r>
            <a:r>
              <a:rPr sz="2750" spc="-130">
                <a:solidFill>
                  <a:srgbClr val="464646"/>
                </a:solidFill>
                <a:latin typeface="Trebuchet MS"/>
                <a:cs typeface="Trebuchet MS"/>
              </a:rPr>
              <a:t> </a:t>
            </a:r>
            <a:r>
              <a:rPr sz="2750" spc="80">
                <a:solidFill>
                  <a:srgbClr val="464646"/>
                </a:solidFill>
                <a:latin typeface="Trebuchet MS"/>
                <a:cs typeface="Trebuchet MS"/>
              </a:rPr>
              <a:t>from</a:t>
            </a:r>
            <a:r>
              <a:rPr sz="2750" spc="-105">
                <a:solidFill>
                  <a:srgbClr val="464646"/>
                </a:solidFill>
                <a:latin typeface="Trebuchet MS"/>
                <a:cs typeface="Trebuchet MS"/>
              </a:rPr>
              <a:t> </a:t>
            </a:r>
            <a:r>
              <a:rPr sz="2750">
                <a:solidFill>
                  <a:srgbClr val="464646"/>
                </a:solidFill>
                <a:latin typeface="Trebuchet MS"/>
                <a:cs typeface="Trebuchet MS"/>
              </a:rPr>
              <a:t>the</a:t>
            </a:r>
            <a:r>
              <a:rPr sz="2750" spc="-60">
                <a:solidFill>
                  <a:srgbClr val="464646"/>
                </a:solidFill>
                <a:latin typeface="Trebuchet MS"/>
                <a:cs typeface="Trebuchet MS"/>
              </a:rPr>
              <a:t> </a:t>
            </a:r>
            <a:r>
              <a:rPr sz="2750" spc="95">
                <a:solidFill>
                  <a:srgbClr val="464646"/>
                </a:solidFill>
                <a:latin typeface="Trebuchet MS"/>
                <a:cs typeface="Trebuchet MS"/>
              </a:rPr>
              <a:t>beginning!</a:t>
            </a:r>
            <a:endParaRPr sz="2750">
              <a:latin typeface="Trebuchet MS"/>
              <a:cs typeface="Trebuchet MS"/>
            </a:endParaRPr>
          </a:p>
        </p:txBody>
      </p:sp>
      <p:grpSp>
        <p:nvGrpSpPr>
          <p:cNvPr id="8" name="object 8"/>
          <p:cNvGrpSpPr/>
          <p:nvPr/>
        </p:nvGrpSpPr>
        <p:grpSpPr>
          <a:xfrm>
            <a:off x="2257425" y="1516125"/>
            <a:ext cx="7418705" cy="1035050"/>
            <a:chOff x="2257425" y="1516125"/>
            <a:chExt cx="7418705" cy="1035050"/>
          </a:xfrm>
        </p:grpSpPr>
        <p:sp>
          <p:nvSpPr>
            <p:cNvPr id="9" name="object 9"/>
            <p:cNvSpPr/>
            <p:nvPr/>
          </p:nvSpPr>
          <p:spPr>
            <a:xfrm>
              <a:off x="3395725" y="1528825"/>
              <a:ext cx="1019175" cy="1009650"/>
            </a:xfrm>
            <a:custGeom>
              <a:avLst/>
              <a:gdLst/>
              <a:ahLst/>
              <a:cxnLst/>
              <a:rect l="l" t="t" r="r" b="b"/>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p:spPr>
          <p:txBody>
            <a:bodyPr wrap="square" lIns="0" tIns="0" rIns="0" bIns="0" rtlCol="0"/>
            <a:lstStyle/>
            <a:p>
              <a:endParaRPr/>
            </a:p>
          </p:txBody>
        </p:sp>
        <p:sp>
          <p:nvSpPr>
            <p:cNvPr id="10" name="object 10"/>
            <p:cNvSpPr/>
            <p:nvPr/>
          </p:nvSpPr>
          <p:spPr>
            <a:xfrm>
              <a:off x="3395725" y="1528825"/>
              <a:ext cx="1019175" cy="1009650"/>
            </a:xfrm>
            <a:custGeom>
              <a:avLst/>
              <a:gdLst/>
              <a:ahLst/>
              <a:cxnLst/>
              <a:rect l="l" t="t" r="r" b="b"/>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ln w="25400">
              <a:solidFill>
                <a:srgbClr val="4F81BC"/>
              </a:solidFill>
            </a:ln>
          </p:spPr>
          <p:txBody>
            <a:bodyPr wrap="square" lIns="0" tIns="0" rIns="0" bIns="0" rtlCol="0"/>
            <a:lstStyle/>
            <a:p>
              <a:endParaRPr/>
            </a:p>
          </p:txBody>
        </p:sp>
        <p:sp>
          <p:nvSpPr>
            <p:cNvPr id="11" name="object 11"/>
            <p:cNvSpPr/>
            <p:nvPr/>
          </p:nvSpPr>
          <p:spPr>
            <a:xfrm>
              <a:off x="51483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2" name="object 12"/>
            <p:cNvSpPr/>
            <p:nvPr/>
          </p:nvSpPr>
          <p:spPr>
            <a:xfrm>
              <a:off x="51483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3" name="object 13"/>
            <p:cNvSpPr/>
            <p:nvPr/>
          </p:nvSpPr>
          <p:spPr>
            <a:xfrm>
              <a:off x="69009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4" name="object 14"/>
            <p:cNvSpPr/>
            <p:nvPr/>
          </p:nvSpPr>
          <p:spPr>
            <a:xfrm>
              <a:off x="69009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5" name="object 15"/>
            <p:cNvSpPr/>
            <p:nvPr/>
          </p:nvSpPr>
          <p:spPr>
            <a:xfrm>
              <a:off x="86535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6" name="object 16"/>
            <p:cNvSpPr/>
            <p:nvPr/>
          </p:nvSpPr>
          <p:spPr>
            <a:xfrm>
              <a:off x="86535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pic>
          <p:nvPicPr>
            <p:cNvPr id="17" name="object 17"/>
            <p:cNvPicPr/>
            <p:nvPr/>
          </p:nvPicPr>
          <p:blipFill>
            <a:blip r:embed="rId3" cstate="print"/>
            <a:stretch>
              <a:fillRect/>
            </a:stretch>
          </p:blipFill>
          <p:spPr>
            <a:xfrm>
              <a:off x="4362450" y="1923986"/>
              <a:ext cx="919162" cy="261937"/>
            </a:xfrm>
            <a:prstGeom prst="rect">
              <a:avLst/>
            </a:prstGeom>
          </p:spPr>
        </p:pic>
        <p:sp>
          <p:nvSpPr>
            <p:cNvPr id="18" name="object 18"/>
            <p:cNvSpPr/>
            <p:nvPr/>
          </p:nvSpPr>
          <p:spPr>
            <a:xfrm>
              <a:off x="4414773"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9" name="object 19"/>
            <p:cNvPicPr/>
            <p:nvPr/>
          </p:nvPicPr>
          <p:blipFill>
            <a:blip r:embed="rId3" cstate="print"/>
            <a:stretch>
              <a:fillRect/>
            </a:stretch>
          </p:blipFill>
          <p:spPr>
            <a:xfrm>
              <a:off x="6105525" y="1914461"/>
              <a:ext cx="919162" cy="261937"/>
            </a:xfrm>
            <a:prstGeom prst="rect">
              <a:avLst/>
            </a:prstGeom>
          </p:spPr>
        </p:pic>
        <p:sp>
          <p:nvSpPr>
            <p:cNvPr id="20" name="object 20"/>
            <p:cNvSpPr/>
            <p:nvPr/>
          </p:nvSpPr>
          <p:spPr>
            <a:xfrm>
              <a:off x="6157848" y="1986025"/>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21" name="object 21"/>
            <p:cNvPicPr/>
            <p:nvPr/>
          </p:nvPicPr>
          <p:blipFill>
            <a:blip r:embed="rId3" cstate="print"/>
            <a:stretch>
              <a:fillRect/>
            </a:stretch>
          </p:blipFill>
          <p:spPr>
            <a:xfrm>
              <a:off x="7858125" y="1923986"/>
              <a:ext cx="919162" cy="261937"/>
            </a:xfrm>
            <a:prstGeom prst="rect">
              <a:avLst/>
            </a:prstGeom>
          </p:spPr>
        </p:pic>
        <p:sp>
          <p:nvSpPr>
            <p:cNvPr id="22" name="object 22"/>
            <p:cNvSpPr/>
            <p:nvPr/>
          </p:nvSpPr>
          <p:spPr>
            <a:xfrm>
              <a:off x="7910448"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23" name="object 23"/>
            <p:cNvPicPr/>
            <p:nvPr/>
          </p:nvPicPr>
          <p:blipFill>
            <a:blip r:embed="rId4" cstate="print"/>
            <a:stretch>
              <a:fillRect/>
            </a:stretch>
          </p:blipFill>
          <p:spPr>
            <a:xfrm>
              <a:off x="2257425" y="1923986"/>
              <a:ext cx="1271524" cy="261937"/>
            </a:xfrm>
            <a:prstGeom prst="rect">
              <a:avLst/>
            </a:prstGeom>
          </p:spPr>
        </p:pic>
        <p:sp>
          <p:nvSpPr>
            <p:cNvPr id="24" name="object 24"/>
            <p:cNvSpPr/>
            <p:nvPr/>
          </p:nvSpPr>
          <p:spPr>
            <a:xfrm>
              <a:off x="2309876" y="1995550"/>
              <a:ext cx="1092200" cy="76200"/>
            </a:xfrm>
            <a:custGeom>
              <a:avLst/>
              <a:gdLst/>
              <a:ahLst/>
              <a:cxnLst/>
              <a:rect l="l" t="t" r="r" b="b"/>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p:spPr>
          <p:txBody>
            <a:bodyPr wrap="square" lIns="0" tIns="0" rIns="0" bIns="0" rtlCol="0"/>
            <a:lstStyle/>
            <a:p>
              <a:endParaRPr/>
            </a:p>
          </p:txBody>
        </p:sp>
      </p:grpSp>
      <p:sp>
        <p:nvSpPr>
          <p:cNvPr id="25" name="object 25"/>
          <p:cNvSpPr txBox="1"/>
          <p:nvPr/>
        </p:nvSpPr>
        <p:spPr>
          <a:xfrm>
            <a:off x="3554095" y="2631757"/>
            <a:ext cx="714375"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Trebuchet MS"/>
                <a:cs typeface="Trebuchet MS"/>
              </a:rPr>
              <a:t>Layer</a:t>
            </a:r>
            <a:r>
              <a:rPr sz="1800" spc="-110">
                <a:latin typeface="Trebuchet MS"/>
                <a:cs typeface="Trebuchet MS"/>
              </a:rPr>
              <a:t> </a:t>
            </a:r>
            <a:r>
              <a:rPr sz="1800" spc="-395">
                <a:latin typeface="Trebuchet MS"/>
                <a:cs typeface="Trebuchet MS"/>
              </a:rPr>
              <a:t>1</a:t>
            </a:r>
            <a:endParaRPr sz="1800">
              <a:latin typeface="Trebuchet MS"/>
              <a:cs typeface="Trebuchet MS"/>
            </a:endParaRPr>
          </a:p>
        </p:txBody>
      </p:sp>
      <p:sp>
        <p:nvSpPr>
          <p:cNvPr id="34" name="object 34"/>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101</a:t>
            </a:r>
          </a:p>
        </p:txBody>
      </p:sp>
      <p:sp>
        <p:nvSpPr>
          <p:cNvPr id="26" name="object 26"/>
          <p:cNvSpPr txBox="1"/>
          <p:nvPr/>
        </p:nvSpPr>
        <p:spPr>
          <a:xfrm>
            <a:off x="5306059" y="2631757"/>
            <a:ext cx="76898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60">
                <a:latin typeface="Trebuchet MS"/>
                <a:cs typeface="Trebuchet MS"/>
              </a:rPr>
              <a:t>2</a:t>
            </a:r>
            <a:endParaRPr sz="1800">
              <a:latin typeface="Trebuchet MS"/>
              <a:cs typeface="Trebuchet MS"/>
            </a:endParaRPr>
          </a:p>
        </p:txBody>
      </p:sp>
      <p:sp>
        <p:nvSpPr>
          <p:cNvPr id="27" name="object 27"/>
          <p:cNvSpPr txBox="1"/>
          <p:nvPr/>
        </p:nvSpPr>
        <p:spPr>
          <a:xfrm>
            <a:off x="7057643" y="2631757"/>
            <a:ext cx="77279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80">
                <a:latin typeface="Trebuchet MS"/>
                <a:cs typeface="Trebuchet MS"/>
              </a:rPr>
              <a:t>3</a:t>
            </a:r>
            <a:endParaRPr sz="1800">
              <a:latin typeface="Trebuchet MS"/>
              <a:cs typeface="Trebuchet MS"/>
            </a:endParaRPr>
          </a:p>
        </p:txBody>
      </p:sp>
      <p:sp>
        <p:nvSpPr>
          <p:cNvPr id="28" name="object 28"/>
          <p:cNvSpPr txBox="1"/>
          <p:nvPr/>
        </p:nvSpPr>
        <p:spPr>
          <a:xfrm>
            <a:off x="8809355" y="2631757"/>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100">
                <a:latin typeface="Trebuchet MS"/>
                <a:cs typeface="Trebuchet MS"/>
              </a:rPr>
              <a:t> </a:t>
            </a:r>
            <a:r>
              <a:rPr sz="1800" spc="25">
                <a:latin typeface="Trebuchet MS"/>
                <a:cs typeface="Trebuchet MS"/>
              </a:rPr>
              <a:t>4</a:t>
            </a:r>
            <a:endParaRPr sz="1800">
              <a:latin typeface="Trebuchet MS"/>
              <a:cs typeface="Trebuchet MS"/>
            </a:endParaRPr>
          </a:p>
        </p:txBody>
      </p:sp>
      <p:sp>
        <p:nvSpPr>
          <p:cNvPr id="29" name="object 29"/>
          <p:cNvSpPr txBox="1"/>
          <p:nvPr/>
        </p:nvSpPr>
        <p:spPr>
          <a:xfrm>
            <a:off x="2078101" y="1869122"/>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sp>
        <p:nvSpPr>
          <p:cNvPr id="30" name="object 30"/>
          <p:cNvSpPr txBox="1"/>
          <p:nvPr/>
        </p:nvSpPr>
        <p:spPr>
          <a:xfrm>
            <a:off x="3750945" y="1861502"/>
            <a:ext cx="29781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1</a:t>
            </a:r>
            <a:endParaRPr sz="2025" baseline="-14403">
              <a:latin typeface="Cambria Math"/>
              <a:cs typeface="Cambria Math"/>
            </a:endParaRPr>
          </a:p>
        </p:txBody>
      </p:sp>
      <p:sp>
        <p:nvSpPr>
          <p:cNvPr id="31" name="object 31"/>
          <p:cNvSpPr txBox="1"/>
          <p:nvPr/>
        </p:nvSpPr>
        <p:spPr>
          <a:xfrm>
            <a:off x="5495544" y="1869122"/>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2</a:t>
            </a:r>
            <a:endParaRPr sz="2025" baseline="-14403">
              <a:latin typeface="Cambria Math"/>
              <a:cs typeface="Cambria Math"/>
            </a:endParaRPr>
          </a:p>
        </p:txBody>
      </p:sp>
      <p:sp>
        <p:nvSpPr>
          <p:cNvPr id="32" name="object 32"/>
          <p:cNvSpPr txBox="1"/>
          <p:nvPr/>
        </p:nvSpPr>
        <p:spPr>
          <a:xfrm>
            <a:off x="7251445" y="1861502"/>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3</a:t>
            </a:r>
            <a:endParaRPr sz="2025" baseline="-14403">
              <a:latin typeface="Cambria Math"/>
              <a:cs typeface="Cambria Math"/>
            </a:endParaRPr>
          </a:p>
        </p:txBody>
      </p:sp>
      <p:sp>
        <p:nvSpPr>
          <p:cNvPr id="33" name="object 33"/>
          <p:cNvSpPr txBox="1"/>
          <p:nvPr/>
        </p:nvSpPr>
        <p:spPr>
          <a:xfrm>
            <a:off x="9078976" y="1870773"/>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p:nvPr/>
        </p:nvSpPr>
        <p:spPr>
          <a:xfrm>
            <a:off x="11750929" y="6478587"/>
            <a:ext cx="177800" cy="208915"/>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Trebuchet MS"/>
                <a:cs typeface="Trebuchet MS"/>
              </a:rPr>
              <a:t>16</a:t>
            </a:r>
            <a:endParaRPr sz="1200">
              <a:latin typeface="Trebuchet MS"/>
              <a:cs typeface="Trebuchet MS"/>
            </a:endParaRPr>
          </a:p>
        </p:txBody>
      </p:sp>
      <p:sp>
        <p:nvSpPr>
          <p:cNvPr id="5" name="object 5"/>
          <p:cNvSpPr txBox="1"/>
          <p:nvPr/>
        </p:nvSpPr>
        <p:spPr>
          <a:xfrm>
            <a:off x="428307" y="5130546"/>
            <a:ext cx="9962515" cy="449580"/>
          </a:xfrm>
          <a:prstGeom prst="rect">
            <a:avLst/>
          </a:prstGeom>
        </p:spPr>
        <p:txBody>
          <a:bodyPr vert="horz" wrap="square" lIns="0" tIns="16510" rIns="0" bIns="0" rtlCol="0">
            <a:spAutoFit/>
          </a:bodyPr>
          <a:lstStyle/>
          <a:p>
            <a:pPr marL="12700">
              <a:lnSpc>
                <a:spcPct val="100000"/>
              </a:lnSpc>
              <a:spcBef>
                <a:spcPts val="130"/>
              </a:spcBef>
            </a:pPr>
            <a:r>
              <a:rPr sz="2750" spc="114">
                <a:solidFill>
                  <a:srgbClr val="464646"/>
                </a:solidFill>
                <a:latin typeface="Trebuchet MS"/>
                <a:cs typeface="Trebuchet MS"/>
              </a:rPr>
              <a:t>This</a:t>
            </a:r>
            <a:r>
              <a:rPr sz="2750" spc="-114">
                <a:solidFill>
                  <a:srgbClr val="464646"/>
                </a:solidFill>
                <a:latin typeface="Trebuchet MS"/>
                <a:cs typeface="Trebuchet MS"/>
              </a:rPr>
              <a:t> </a:t>
            </a:r>
            <a:r>
              <a:rPr sz="2750" spc="185">
                <a:solidFill>
                  <a:srgbClr val="464646"/>
                </a:solidFill>
                <a:latin typeface="Trebuchet MS"/>
                <a:cs typeface="Trebuchet MS"/>
              </a:rPr>
              <a:t>is</a:t>
            </a:r>
            <a:r>
              <a:rPr sz="2750" spc="-110">
                <a:solidFill>
                  <a:srgbClr val="464646"/>
                </a:solidFill>
                <a:latin typeface="Trebuchet MS"/>
                <a:cs typeface="Trebuchet MS"/>
              </a:rPr>
              <a:t> </a:t>
            </a:r>
            <a:r>
              <a:rPr sz="2750" spc="145">
                <a:solidFill>
                  <a:srgbClr val="464646"/>
                </a:solidFill>
                <a:latin typeface="Trebuchet MS"/>
                <a:cs typeface="Trebuchet MS"/>
              </a:rPr>
              <a:t>an</a:t>
            </a:r>
            <a:r>
              <a:rPr sz="2750" spc="-120">
                <a:solidFill>
                  <a:srgbClr val="464646"/>
                </a:solidFill>
                <a:latin typeface="Trebuchet MS"/>
                <a:cs typeface="Trebuchet MS"/>
              </a:rPr>
              <a:t> </a:t>
            </a:r>
            <a:r>
              <a:rPr sz="2750" spc="85">
                <a:solidFill>
                  <a:srgbClr val="464646"/>
                </a:solidFill>
                <a:latin typeface="Trebuchet MS"/>
                <a:cs typeface="Trebuchet MS"/>
              </a:rPr>
              <a:t>example</a:t>
            </a:r>
            <a:r>
              <a:rPr sz="2750" spc="-95">
                <a:solidFill>
                  <a:srgbClr val="464646"/>
                </a:solidFill>
                <a:latin typeface="Trebuchet MS"/>
                <a:cs typeface="Trebuchet MS"/>
              </a:rPr>
              <a:t> </a:t>
            </a:r>
            <a:r>
              <a:rPr sz="2750">
                <a:solidFill>
                  <a:srgbClr val="464646"/>
                </a:solidFill>
                <a:latin typeface="Trebuchet MS"/>
                <a:cs typeface="Trebuchet MS"/>
              </a:rPr>
              <a:t>of</a:t>
            </a:r>
            <a:r>
              <a:rPr sz="2750" spc="-80">
                <a:solidFill>
                  <a:srgbClr val="464646"/>
                </a:solidFill>
                <a:latin typeface="Trebuchet MS"/>
                <a:cs typeface="Trebuchet MS"/>
              </a:rPr>
              <a:t> </a:t>
            </a:r>
            <a:r>
              <a:rPr sz="2750" spc="65">
                <a:solidFill>
                  <a:srgbClr val="464646"/>
                </a:solidFill>
                <a:latin typeface="Trebuchet MS"/>
                <a:cs typeface="Trebuchet MS"/>
              </a:rPr>
              <a:t>what</a:t>
            </a:r>
            <a:r>
              <a:rPr sz="2750" spc="-85">
                <a:solidFill>
                  <a:srgbClr val="464646"/>
                </a:solidFill>
                <a:latin typeface="Trebuchet MS"/>
                <a:cs typeface="Trebuchet MS"/>
              </a:rPr>
              <a:t> </a:t>
            </a:r>
            <a:r>
              <a:rPr sz="2750" spc="145">
                <a:solidFill>
                  <a:srgbClr val="464646"/>
                </a:solidFill>
                <a:latin typeface="Trebuchet MS"/>
                <a:cs typeface="Trebuchet MS"/>
              </a:rPr>
              <a:t>an</a:t>
            </a:r>
            <a:r>
              <a:rPr sz="2750" spc="-110">
                <a:solidFill>
                  <a:srgbClr val="464646"/>
                </a:solidFill>
                <a:latin typeface="Trebuchet MS"/>
                <a:cs typeface="Trebuchet MS"/>
              </a:rPr>
              <a:t> </a:t>
            </a:r>
            <a:r>
              <a:rPr sz="2750" spc="100">
                <a:solidFill>
                  <a:srgbClr val="464646"/>
                </a:solidFill>
                <a:latin typeface="Trebuchet MS"/>
                <a:cs typeface="Trebuchet MS"/>
              </a:rPr>
              <a:t>instruction</a:t>
            </a:r>
            <a:r>
              <a:rPr sz="2750" spc="-125">
                <a:solidFill>
                  <a:srgbClr val="464646"/>
                </a:solidFill>
                <a:latin typeface="Trebuchet MS"/>
                <a:cs typeface="Trebuchet MS"/>
              </a:rPr>
              <a:t> </a:t>
            </a:r>
            <a:r>
              <a:rPr sz="2750" spc="100">
                <a:solidFill>
                  <a:srgbClr val="464646"/>
                </a:solidFill>
                <a:latin typeface="Trebuchet MS"/>
                <a:cs typeface="Trebuchet MS"/>
              </a:rPr>
              <a:t>dataset</a:t>
            </a:r>
            <a:r>
              <a:rPr sz="2750" spc="-155">
                <a:solidFill>
                  <a:srgbClr val="464646"/>
                </a:solidFill>
                <a:latin typeface="Trebuchet MS"/>
                <a:cs typeface="Trebuchet MS"/>
              </a:rPr>
              <a:t> </a:t>
            </a:r>
            <a:r>
              <a:rPr sz="2750" spc="140">
                <a:solidFill>
                  <a:srgbClr val="464646"/>
                </a:solidFill>
                <a:latin typeface="Trebuchet MS"/>
                <a:cs typeface="Trebuchet MS"/>
              </a:rPr>
              <a:t>looks</a:t>
            </a:r>
            <a:r>
              <a:rPr sz="2750" spc="-114">
                <a:solidFill>
                  <a:srgbClr val="464646"/>
                </a:solidFill>
                <a:latin typeface="Trebuchet MS"/>
                <a:cs typeface="Trebuchet MS"/>
              </a:rPr>
              <a:t> </a:t>
            </a:r>
            <a:r>
              <a:rPr sz="2750" spc="-10">
                <a:solidFill>
                  <a:srgbClr val="464646"/>
                </a:solidFill>
                <a:latin typeface="Trebuchet MS"/>
                <a:cs typeface="Trebuchet MS"/>
              </a:rPr>
              <a:t>like.</a:t>
            </a:r>
            <a:endParaRPr sz="2750">
              <a:latin typeface="Trebuchet MS"/>
              <a:cs typeface="Trebuchet MS"/>
            </a:endParaRPr>
          </a:p>
        </p:txBody>
      </p:sp>
      <p:graphicFrame>
        <p:nvGraphicFramePr>
          <p:cNvPr id="6" name="object 6"/>
          <p:cNvGraphicFramePr>
            <a:graphicFrameLocks noGrp="1"/>
          </p:cNvGraphicFramePr>
          <p:nvPr/>
        </p:nvGraphicFramePr>
        <p:xfrm>
          <a:off x="742264" y="1185163"/>
          <a:ext cx="10694669" cy="3477895"/>
        </p:xfrm>
        <a:graphic>
          <a:graphicData uri="http://schemas.openxmlformats.org/drawingml/2006/table">
            <a:tbl>
              <a:tblPr firstRow="1" bandRow="1">
                <a:tableStyleId>{2D5ABB26-0587-4C30-8999-92F81FD0307C}</a:tableStyleId>
              </a:tblPr>
              <a:tblGrid>
                <a:gridCol w="3564890">
                  <a:extLst>
                    <a:ext uri="{9D8B030D-6E8A-4147-A177-3AD203B41FA5}">
                      <a16:colId xmlns:a16="http://schemas.microsoft.com/office/drawing/2014/main" val="20000"/>
                    </a:ext>
                  </a:extLst>
                </a:gridCol>
                <a:gridCol w="3564890">
                  <a:extLst>
                    <a:ext uri="{9D8B030D-6E8A-4147-A177-3AD203B41FA5}">
                      <a16:colId xmlns:a16="http://schemas.microsoft.com/office/drawing/2014/main" val="20001"/>
                    </a:ext>
                  </a:extLst>
                </a:gridCol>
                <a:gridCol w="3564889">
                  <a:extLst>
                    <a:ext uri="{9D8B030D-6E8A-4147-A177-3AD203B41FA5}">
                      <a16:colId xmlns:a16="http://schemas.microsoft.com/office/drawing/2014/main" val="20002"/>
                    </a:ext>
                  </a:extLst>
                </a:gridCol>
              </a:tblGrid>
              <a:tr h="443230">
                <a:tc>
                  <a:txBody>
                    <a:bodyPr/>
                    <a:lstStyle/>
                    <a:p>
                      <a:pPr marL="12700" algn="ctr">
                        <a:lnSpc>
                          <a:spcPct val="100000"/>
                        </a:lnSpc>
                        <a:spcBef>
                          <a:spcPts val="434"/>
                        </a:spcBef>
                      </a:pPr>
                      <a:r>
                        <a:rPr sz="2000" spc="40">
                          <a:solidFill>
                            <a:srgbClr val="FFFFFF"/>
                          </a:solidFill>
                          <a:latin typeface="Trebuchet MS"/>
                          <a:cs typeface="Trebuchet MS"/>
                        </a:rPr>
                        <a:t>Instruction</a:t>
                      </a:r>
                      <a:endParaRPr sz="2000">
                        <a:latin typeface="Trebuchet MS"/>
                        <a:cs typeface="Trebuchet MS"/>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8890" algn="ctr">
                        <a:lnSpc>
                          <a:spcPct val="100000"/>
                        </a:lnSpc>
                        <a:spcBef>
                          <a:spcPts val="434"/>
                        </a:spcBef>
                      </a:pPr>
                      <a:r>
                        <a:rPr sz="2000" spc="-10">
                          <a:solidFill>
                            <a:srgbClr val="FFFFFF"/>
                          </a:solidFill>
                          <a:latin typeface="Trebuchet MS"/>
                          <a:cs typeface="Trebuchet MS"/>
                        </a:rPr>
                        <a:t>Context</a:t>
                      </a:r>
                      <a:endParaRPr sz="2000">
                        <a:latin typeface="Trebuchet MS"/>
                        <a:cs typeface="Trebuchet MS"/>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17780" algn="ctr">
                        <a:lnSpc>
                          <a:spcPct val="100000"/>
                        </a:lnSpc>
                        <a:spcBef>
                          <a:spcPts val="434"/>
                        </a:spcBef>
                      </a:pPr>
                      <a:r>
                        <a:rPr sz="2000" spc="-10">
                          <a:solidFill>
                            <a:srgbClr val="FFFFFF"/>
                          </a:solidFill>
                          <a:latin typeface="Trebuchet MS"/>
                          <a:cs typeface="Trebuchet MS"/>
                        </a:rPr>
                        <a:t>Output</a:t>
                      </a:r>
                      <a:endParaRPr sz="2000">
                        <a:latin typeface="Trebuchet MS"/>
                        <a:cs typeface="Trebuchet MS"/>
                      </a:endParaRPr>
                    </a:p>
                  </a:txBody>
                  <a:tcPr marL="0" marR="0" marT="55244"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1125220">
                <a:tc>
                  <a:txBody>
                    <a:bodyPr/>
                    <a:lstStyle/>
                    <a:p>
                      <a:pPr>
                        <a:lnSpc>
                          <a:spcPct val="100000"/>
                        </a:lnSpc>
                        <a:spcBef>
                          <a:spcPts val="830"/>
                        </a:spcBef>
                      </a:pPr>
                      <a:endParaRPr sz="2000">
                        <a:latin typeface="Times New Roman"/>
                        <a:cs typeface="Times New Roman"/>
                      </a:endParaRPr>
                    </a:p>
                    <a:p>
                      <a:pPr marL="6350" algn="ctr">
                        <a:lnSpc>
                          <a:spcPct val="100000"/>
                        </a:lnSpc>
                      </a:pPr>
                      <a:r>
                        <a:rPr sz="2000" spc="110">
                          <a:latin typeface="Trebuchet MS"/>
                          <a:cs typeface="Trebuchet MS"/>
                        </a:rPr>
                        <a:t>Suggest</a:t>
                      </a:r>
                      <a:r>
                        <a:rPr sz="2000" spc="-95">
                          <a:latin typeface="Trebuchet MS"/>
                          <a:cs typeface="Trebuchet MS"/>
                        </a:rPr>
                        <a:t> </a:t>
                      </a:r>
                      <a:r>
                        <a:rPr sz="2000" spc="90">
                          <a:latin typeface="Trebuchet MS"/>
                          <a:cs typeface="Trebuchet MS"/>
                        </a:rPr>
                        <a:t>a</a:t>
                      </a:r>
                      <a:r>
                        <a:rPr sz="2000" spc="-85">
                          <a:latin typeface="Trebuchet MS"/>
                          <a:cs typeface="Trebuchet MS"/>
                        </a:rPr>
                        <a:t> </a:t>
                      </a:r>
                      <a:r>
                        <a:rPr sz="2000" spc="75">
                          <a:latin typeface="Trebuchet MS"/>
                          <a:cs typeface="Trebuchet MS"/>
                        </a:rPr>
                        <a:t>good</a:t>
                      </a:r>
                      <a:r>
                        <a:rPr sz="2000" spc="-160">
                          <a:latin typeface="Trebuchet MS"/>
                          <a:cs typeface="Trebuchet MS"/>
                        </a:rPr>
                        <a:t> </a:t>
                      </a:r>
                      <a:r>
                        <a:rPr sz="2000" spc="35">
                          <a:latin typeface="Trebuchet MS"/>
                          <a:cs typeface="Trebuchet MS"/>
                        </a:rPr>
                        <a:t>restaurant</a:t>
                      </a:r>
                      <a:endParaRPr sz="2000">
                        <a:latin typeface="Trebuchet MS"/>
                        <a:cs typeface="Trebuchet MS"/>
                      </a:endParaRPr>
                    </a:p>
                  </a:txBody>
                  <a:tcPr marL="0" marR="0" marT="1054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a:lnSpc>
                          <a:spcPct val="100000"/>
                        </a:lnSpc>
                        <a:spcBef>
                          <a:spcPts val="830"/>
                        </a:spcBef>
                      </a:pPr>
                      <a:endParaRPr sz="2000">
                        <a:latin typeface="Times New Roman"/>
                        <a:cs typeface="Times New Roman"/>
                      </a:endParaRPr>
                    </a:p>
                    <a:p>
                      <a:pPr marL="10795" algn="ctr">
                        <a:lnSpc>
                          <a:spcPct val="100000"/>
                        </a:lnSpc>
                      </a:pPr>
                      <a:r>
                        <a:rPr sz="2000" spc="85">
                          <a:latin typeface="Trebuchet MS"/>
                          <a:cs typeface="Trebuchet MS"/>
                        </a:rPr>
                        <a:t>Los</a:t>
                      </a:r>
                      <a:r>
                        <a:rPr sz="2000" spc="-120">
                          <a:latin typeface="Trebuchet MS"/>
                          <a:cs typeface="Trebuchet MS"/>
                        </a:rPr>
                        <a:t> </a:t>
                      </a:r>
                      <a:r>
                        <a:rPr sz="2000">
                          <a:latin typeface="Trebuchet MS"/>
                          <a:cs typeface="Trebuchet MS"/>
                        </a:rPr>
                        <a:t>Angeles,</a:t>
                      </a:r>
                      <a:r>
                        <a:rPr sz="2000" spc="-35">
                          <a:latin typeface="Trebuchet MS"/>
                          <a:cs typeface="Trebuchet MS"/>
                        </a:rPr>
                        <a:t> </a:t>
                      </a:r>
                      <a:r>
                        <a:rPr sz="2000" spc="-25">
                          <a:latin typeface="Trebuchet MS"/>
                          <a:cs typeface="Trebuchet MS"/>
                        </a:rPr>
                        <a:t>CA</a:t>
                      </a:r>
                      <a:endParaRPr sz="2000">
                        <a:latin typeface="Trebuchet MS"/>
                        <a:cs typeface="Trebuchet MS"/>
                      </a:endParaRPr>
                    </a:p>
                  </a:txBody>
                  <a:tcPr marL="0" marR="0" marT="10541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140970">
                        <a:lnSpc>
                          <a:spcPct val="100000"/>
                        </a:lnSpc>
                        <a:spcBef>
                          <a:spcPts val="1925"/>
                        </a:spcBef>
                      </a:pPr>
                      <a:r>
                        <a:rPr sz="2000" spc="85">
                          <a:latin typeface="Trebuchet MS"/>
                          <a:cs typeface="Trebuchet MS"/>
                        </a:rPr>
                        <a:t>In</a:t>
                      </a:r>
                      <a:r>
                        <a:rPr sz="2000" spc="-95">
                          <a:latin typeface="Trebuchet MS"/>
                          <a:cs typeface="Trebuchet MS"/>
                        </a:rPr>
                        <a:t> </a:t>
                      </a:r>
                      <a:r>
                        <a:rPr sz="2000" spc="60">
                          <a:latin typeface="Trebuchet MS"/>
                          <a:cs typeface="Trebuchet MS"/>
                        </a:rPr>
                        <a:t>Los</a:t>
                      </a:r>
                      <a:r>
                        <a:rPr sz="2000" spc="-70">
                          <a:latin typeface="Trebuchet MS"/>
                          <a:cs typeface="Trebuchet MS"/>
                        </a:rPr>
                        <a:t> </a:t>
                      </a:r>
                      <a:r>
                        <a:rPr sz="2000">
                          <a:latin typeface="Trebuchet MS"/>
                          <a:cs typeface="Trebuchet MS"/>
                        </a:rPr>
                        <a:t>Angeles,</a:t>
                      </a:r>
                      <a:r>
                        <a:rPr sz="2000" spc="-130">
                          <a:latin typeface="Trebuchet MS"/>
                          <a:cs typeface="Trebuchet MS"/>
                        </a:rPr>
                        <a:t> </a:t>
                      </a:r>
                      <a:r>
                        <a:rPr sz="2000" spc="-100">
                          <a:latin typeface="Trebuchet MS"/>
                          <a:cs typeface="Trebuchet MS"/>
                        </a:rPr>
                        <a:t>CA,</a:t>
                      </a:r>
                      <a:r>
                        <a:rPr sz="2000" spc="-55">
                          <a:latin typeface="Trebuchet MS"/>
                          <a:cs typeface="Trebuchet MS"/>
                        </a:rPr>
                        <a:t> </a:t>
                      </a:r>
                      <a:r>
                        <a:rPr sz="2000">
                          <a:latin typeface="Trebuchet MS"/>
                          <a:cs typeface="Trebuchet MS"/>
                        </a:rPr>
                        <a:t>I</a:t>
                      </a:r>
                      <a:r>
                        <a:rPr sz="2000" spc="-114">
                          <a:latin typeface="Trebuchet MS"/>
                          <a:cs typeface="Trebuchet MS"/>
                        </a:rPr>
                        <a:t> </a:t>
                      </a:r>
                      <a:r>
                        <a:rPr sz="2000" spc="105">
                          <a:latin typeface="Trebuchet MS"/>
                          <a:cs typeface="Trebuchet MS"/>
                        </a:rPr>
                        <a:t>suggest</a:t>
                      </a:r>
                      <a:endParaRPr sz="2000">
                        <a:latin typeface="Trebuchet MS"/>
                        <a:cs typeface="Trebuchet MS"/>
                      </a:endParaRPr>
                    </a:p>
                    <a:p>
                      <a:pPr marL="145415">
                        <a:lnSpc>
                          <a:spcPct val="100000"/>
                        </a:lnSpc>
                        <a:spcBef>
                          <a:spcPts val="5"/>
                        </a:spcBef>
                      </a:pPr>
                      <a:r>
                        <a:rPr sz="2000" spc="100">
                          <a:latin typeface="Trebuchet MS"/>
                          <a:cs typeface="Trebuchet MS"/>
                        </a:rPr>
                        <a:t>Rossoblu</a:t>
                      </a:r>
                      <a:r>
                        <a:rPr sz="2000" spc="-125">
                          <a:latin typeface="Trebuchet MS"/>
                          <a:cs typeface="Trebuchet MS"/>
                        </a:rPr>
                        <a:t> </a:t>
                      </a:r>
                      <a:r>
                        <a:rPr sz="2000" spc="45">
                          <a:latin typeface="Trebuchet MS"/>
                          <a:cs typeface="Trebuchet MS"/>
                        </a:rPr>
                        <a:t>Italian</a:t>
                      </a:r>
                      <a:r>
                        <a:rPr sz="2000" spc="-110">
                          <a:latin typeface="Trebuchet MS"/>
                          <a:cs typeface="Trebuchet MS"/>
                        </a:rPr>
                        <a:t> </a:t>
                      </a:r>
                      <a:r>
                        <a:rPr sz="2000" spc="45">
                          <a:latin typeface="Trebuchet MS"/>
                          <a:cs typeface="Trebuchet MS"/>
                        </a:rPr>
                        <a:t>Restaurant</a:t>
                      </a:r>
                      <a:endParaRPr sz="2000">
                        <a:latin typeface="Trebuchet MS"/>
                        <a:cs typeface="Trebuchet MS"/>
                      </a:endParaRPr>
                    </a:p>
                  </a:txBody>
                  <a:tcPr marL="0" marR="0" marT="2444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1125220">
                <a:tc>
                  <a:txBody>
                    <a:bodyPr/>
                    <a:lstStyle/>
                    <a:p>
                      <a:pPr marL="405765" marR="244475" indent="-142240">
                        <a:lnSpc>
                          <a:spcPct val="100000"/>
                        </a:lnSpc>
                        <a:spcBef>
                          <a:spcPts val="1939"/>
                        </a:spcBef>
                      </a:pPr>
                      <a:r>
                        <a:rPr sz="2000" spc="-10">
                          <a:latin typeface="Trebuchet MS"/>
                          <a:cs typeface="Trebuchet MS"/>
                        </a:rPr>
                        <a:t>Rewrite</a:t>
                      </a:r>
                      <a:r>
                        <a:rPr sz="2000" spc="-5">
                          <a:latin typeface="Trebuchet MS"/>
                          <a:cs typeface="Trebuchet MS"/>
                        </a:rPr>
                        <a:t> </a:t>
                      </a:r>
                      <a:r>
                        <a:rPr sz="2000">
                          <a:latin typeface="Trebuchet MS"/>
                          <a:cs typeface="Trebuchet MS"/>
                        </a:rPr>
                        <a:t>the</a:t>
                      </a:r>
                      <a:r>
                        <a:rPr sz="2000" spc="-5">
                          <a:latin typeface="Trebuchet MS"/>
                          <a:cs typeface="Trebuchet MS"/>
                        </a:rPr>
                        <a:t> </a:t>
                      </a:r>
                      <a:r>
                        <a:rPr sz="2000">
                          <a:latin typeface="Trebuchet MS"/>
                          <a:cs typeface="Trebuchet MS"/>
                        </a:rPr>
                        <a:t>sentence</a:t>
                      </a:r>
                      <a:r>
                        <a:rPr sz="2000" spc="95">
                          <a:latin typeface="Trebuchet MS"/>
                          <a:cs typeface="Trebuchet MS"/>
                        </a:rPr>
                        <a:t> </a:t>
                      </a:r>
                      <a:r>
                        <a:rPr sz="2000" spc="-20">
                          <a:latin typeface="Trebuchet MS"/>
                          <a:cs typeface="Trebuchet MS"/>
                        </a:rPr>
                        <a:t>with </a:t>
                      </a:r>
                      <a:r>
                        <a:rPr sz="2000">
                          <a:latin typeface="Trebuchet MS"/>
                          <a:cs typeface="Trebuchet MS"/>
                        </a:rPr>
                        <a:t>more</a:t>
                      </a:r>
                      <a:r>
                        <a:rPr sz="2000" spc="100">
                          <a:latin typeface="Trebuchet MS"/>
                          <a:cs typeface="Trebuchet MS"/>
                        </a:rPr>
                        <a:t> </a:t>
                      </a:r>
                      <a:r>
                        <a:rPr sz="2000">
                          <a:latin typeface="Trebuchet MS"/>
                          <a:cs typeface="Trebuchet MS"/>
                        </a:rPr>
                        <a:t>descriptive</a:t>
                      </a:r>
                      <a:r>
                        <a:rPr sz="2000" spc="220">
                          <a:latin typeface="Trebuchet MS"/>
                          <a:cs typeface="Trebuchet MS"/>
                        </a:rPr>
                        <a:t> </a:t>
                      </a:r>
                      <a:r>
                        <a:rPr sz="2000" spc="30">
                          <a:latin typeface="Trebuchet MS"/>
                          <a:cs typeface="Trebuchet MS"/>
                        </a:rPr>
                        <a:t>words</a:t>
                      </a:r>
                      <a:endParaRPr sz="2000">
                        <a:latin typeface="Trebuchet MS"/>
                        <a:cs typeface="Trebuchet MS"/>
                      </a:endParaRPr>
                    </a:p>
                  </a:txBody>
                  <a:tcPr marL="0" marR="0" marT="2463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a:lnSpc>
                          <a:spcPct val="100000"/>
                        </a:lnSpc>
                        <a:spcBef>
                          <a:spcPts val="840"/>
                        </a:spcBef>
                      </a:pPr>
                      <a:endParaRPr sz="2000">
                        <a:latin typeface="Times New Roman"/>
                        <a:cs typeface="Times New Roman"/>
                      </a:endParaRPr>
                    </a:p>
                    <a:p>
                      <a:pPr marL="10795" algn="ctr">
                        <a:lnSpc>
                          <a:spcPct val="100000"/>
                        </a:lnSpc>
                      </a:pPr>
                      <a:r>
                        <a:rPr sz="2000" spc="-25">
                          <a:latin typeface="Trebuchet MS"/>
                          <a:cs typeface="Trebuchet MS"/>
                        </a:rPr>
                        <a:t>The</a:t>
                      </a:r>
                      <a:r>
                        <a:rPr sz="2000" spc="-160">
                          <a:latin typeface="Trebuchet MS"/>
                          <a:cs typeface="Trebuchet MS"/>
                        </a:rPr>
                        <a:t> </a:t>
                      </a:r>
                      <a:r>
                        <a:rPr sz="2000" spc="105">
                          <a:latin typeface="Trebuchet MS"/>
                          <a:cs typeface="Trebuchet MS"/>
                        </a:rPr>
                        <a:t>game</a:t>
                      </a:r>
                      <a:r>
                        <a:rPr sz="2000" spc="-145">
                          <a:latin typeface="Trebuchet MS"/>
                          <a:cs typeface="Trebuchet MS"/>
                        </a:rPr>
                        <a:t> </a:t>
                      </a:r>
                      <a:r>
                        <a:rPr sz="2000" spc="170">
                          <a:latin typeface="Trebuchet MS"/>
                          <a:cs typeface="Trebuchet MS"/>
                        </a:rPr>
                        <a:t>is</a:t>
                      </a:r>
                      <a:r>
                        <a:rPr sz="2000" spc="-160">
                          <a:latin typeface="Trebuchet MS"/>
                          <a:cs typeface="Trebuchet MS"/>
                        </a:rPr>
                        <a:t> </a:t>
                      </a:r>
                      <a:r>
                        <a:rPr sz="2000" spc="60">
                          <a:latin typeface="Trebuchet MS"/>
                          <a:cs typeface="Trebuchet MS"/>
                        </a:rPr>
                        <a:t>fun</a:t>
                      </a:r>
                      <a:endParaRPr sz="2000">
                        <a:latin typeface="Trebuchet MS"/>
                        <a:cs typeface="Trebuchet MS"/>
                      </a:endParaRPr>
                    </a:p>
                  </a:txBody>
                  <a:tcPr marL="0" marR="0" marT="1066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835" marR="308610" indent="-632460">
                        <a:lnSpc>
                          <a:spcPct val="100000"/>
                        </a:lnSpc>
                        <a:spcBef>
                          <a:spcPts val="1939"/>
                        </a:spcBef>
                      </a:pPr>
                      <a:r>
                        <a:rPr sz="2000" spc="-20">
                          <a:latin typeface="Trebuchet MS"/>
                          <a:cs typeface="Trebuchet MS"/>
                        </a:rPr>
                        <a:t>The</a:t>
                      </a:r>
                      <a:r>
                        <a:rPr sz="2000" spc="-155">
                          <a:latin typeface="Trebuchet MS"/>
                          <a:cs typeface="Trebuchet MS"/>
                        </a:rPr>
                        <a:t> </a:t>
                      </a:r>
                      <a:r>
                        <a:rPr sz="2000" spc="105">
                          <a:latin typeface="Trebuchet MS"/>
                          <a:cs typeface="Trebuchet MS"/>
                        </a:rPr>
                        <a:t>game</a:t>
                      </a:r>
                      <a:r>
                        <a:rPr sz="2000" spc="-145">
                          <a:latin typeface="Trebuchet MS"/>
                          <a:cs typeface="Trebuchet MS"/>
                        </a:rPr>
                        <a:t> </a:t>
                      </a:r>
                      <a:r>
                        <a:rPr sz="2000" spc="170">
                          <a:latin typeface="Trebuchet MS"/>
                          <a:cs typeface="Trebuchet MS"/>
                        </a:rPr>
                        <a:t>is</a:t>
                      </a:r>
                      <a:r>
                        <a:rPr sz="2000" spc="-160">
                          <a:latin typeface="Trebuchet MS"/>
                          <a:cs typeface="Trebuchet MS"/>
                        </a:rPr>
                        <a:t> </a:t>
                      </a:r>
                      <a:r>
                        <a:rPr sz="2000" spc="35">
                          <a:latin typeface="Trebuchet MS"/>
                          <a:cs typeface="Trebuchet MS"/>
                        </a:rPr>
                        <a:t>exhilarating </a:t>
                      </a:r>
                      <a:r>
                        <a:rPr sz="2000" spc="90">
                          <a:latin typeface="Trebuchet MS"/>
                          <a:cs typeface="Trebuchet MS"/>
                        </a:rPr>
                        <a:t>and</a:t>
                      </a:r>
                      <a:r>
                        <a:rPr sz="2000" spc="-95">
                          <a:latin typeface="Trebuchet MS"/>
                          <a:cs typeface="Trebuchet MS"/>
                        </a:rPr>
                        <a:t> </a:t>
                      </a:r>
                      <a:r>
                        <a:rPr sz="2000" spc="-10">
                          <a:latin typeface="Trebuchet MS"/>
                          <a:cs typeface="Trebuchet MS"/>
                        </a:rPr>
                        <a:t>enjoyable</a:t>
                      </a:r>
                      <a:endParaRPr sz="2000">
                        <a:latin typeface="Trebuchet MS"/>
                        <a:cs typeface="Trebuchet MS"/>
                      </a:endParaRPr>
                    </a:p>
                  </a:txBody>
                  <a:tcPr marL="0" marR="0" marT="24637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784225">
                <a:tc>
                  <a:txBody>
                    <a:bodyPr/>
                    <a:lstStyle/>
                    <a:p>
                      <a:pPr marL="1323340" marR="339090" indent="-973455">
                        <a:lnSpc>
                          <a:spcPct val="100000"/>
                        </a:lnSpc>
                        <a:spcBef>
                          <a:spcPts val="610"/>
                        </a:spcBef>
                      </a:pPr>
                      <a:r>
                        <a:rPr sz="2000">
                          <a:latin typeface="Trebuchet MS"/>
                          <a:cs typeface="Trebuchet MS"/>
                        </a:rPr>
                        <a:t>Calculate</a:t>
                      </a:r>
                      <a:r>
                        <a:rPr sz="2000" spc="10">
                          <a:latin typeface="Trebuchet MS"/>
                          <a:cs typeface="Trebuchet MS"/>
                        </a:rPr>
                        <a:t> </a:t>
                      </a:r>
                      <a:r>
                        <a:rPr sz="2000">
                          <a:latin typeface="Trebuchet MS"/>
                          <a:cs typeface="Trebuchet MS"/>
                        </a:rPr>
                        <a:t>the</a:t>
                      </a:r>
                      <a:r>
                        <a:rPr sz="2000" spc="-75">
                          <a:latin typeface="Trebuchet MS"/>
                          <a:cs typeface="Trebuchet MS"/>
                        </a:rPr>
                        <a:t> </a:t>
                      </a:r>
                      <a:r>
                        <a:rPr sz="2000">
                          <a:latin typeface="Trebuchet MS"/>
                          <a:cs typeface="Trebuchet MS"/>
                        </a:rPr>
                        <a:t>area</a:t>
                      </a:r>
                      <a:r>
                        <a:rPr sz="2000" spc="-5">
                          <a:latin typeface="Trebuchet MS"/>
                          <a:cs typeface="Trebuchet MS"/>
                        </a:rPr>
                        <a:t> </a:t>
                      </a:r>
                      <a:r>
                        <a:rPr sz="2000">
                          <a:latin typeface="Trebuchet MS"/>
                          <a:cs typeface="Trebuchet MS"/>
                        </a:rPr>
                        <a:t>of</a:t>
                      </a:r>
                      <a:r>
                        <a:rPr sz="2000" spc="-35">
                          <a:latin typeface="Trebuchet MS"/>
                          <a:cs typeface="Trebuchet MS"/>
                        </a:rPr>
                        <a:t> </a:t>
                      </a:r>
                      <a:r>
                        <a:rPr sz="2000" spc="-25">
                          <a:latin typeface="Trebuchet MS"/>
                          <a:cs typeface="Trebuchet MS"/>
                        </a:rPr>
                        <a:t>the </a:t>
                      </a:r>
                      <a:r>
                        <a:rPr sz="2000" spc="-10">
                          <a:latin typeface="Trebuchet MS"/>
                          <a:cs typeface="Trebuchet MS"/>
                        </a:rPr>
                        <a:t>triangle</a:t>
                      </a:r>
                      <a:endParaRPr sz="2000">
                        <a:latin typeface="Trebuchet MS"/>
                        <a:cs typeface="Trebuchet MS"/>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12065" algn="ctr">
                        <a:lnSpc>
                          <a:spcPct val="100000"/>
                        </a:lnSpc>
                        <a:spcBef>
                          <a:spcPts val="1810"/>
                        </a:spcBef>
                      </a:pPr>
                      <a:r>
                        <a:rPr sz="2000">
                          <a:latin typeface="Trebuchet MS"/>
                          <a:cs typeface="Trebuchet MS"/>
                        </a:rPr>
                        <a:t>Base: 5cm;</a:t>
                      </a:r>
                      <a:r>
                        <a:rPr sz="2000" spc="20">
                          <a:latin typeface="Trebuchet MS"/>
                          <a:cs typeface="Trebuchet MS"/>
                        </a:rPr>
                        <a:t> </a:t>
                      </a:r>
                      <a:r>
                        <a:rPr sz="2000">
                          <a:latin typeface="Trebuchet MS"/>
                          <a:cs typeface="Trebuchet MS"/>
                        </a:rPr>
                        <a:t>Height:</a:t>
                      </a:r>
                      <a:r>
                        <a:rPr sz="2000" spc="10">
                          <a:latin typeface="Trebuchet MS"/>
                          <a:cs typeface="Trebuchet MS"/>
                        </a:rPr>
                        <a:t> </a:t>
                      </a:r>
                      <a:r>
                        <a:rPr sz="2000" spc="95">
                          <a:latin typeface="Trebuchet MS"/>
                          <a:cs typeface="Trebuchet MS"/>
                        </a:rPr>
                        <a:t>6cm</a:t>
                      </a:r>
                      <a:endParaRPr sz="2000">
                        <a:latin typeface="Trebuchet MS"/>
                        <a:cs typeface="Trebuchet MS"/>
                      </a:endParaRPr>
                    </a:p>
                  </a:txBody>
                  <a:tcPr marL="0" marR="0" marT="2298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21590" algn="ctr">
                        <a:lnSpc>
                          <a:spcPct val="100000"/>
                        </a:lnSpc>
                        <a:spcBef>
                          <a:spcPts val="610"/>
                        </a:spcBef>
                      </a:pPr>
                      <a:r>
                        <a:rPr sz="2000" spc="-20">
                          <a:latin typeface="Trebuchet MS"/>
                          <a:cs typeface="Trebuchet MS"/>
                        </a:rPr>
                        <a:t>The</a:t>
                      </a:r>
                      <a:r>
                        <a:rPr sz="2000" spc="-75">
                          <a:latin typeface="Trebuchet MS"/>
                          <a:cs typeface="Trebuchet MS"/>
                        </a:rPr>
                        <a:t> </a:t>
                      </a:r>
                      <a:r>
                        <a:rPr sz="2000">
                          <a:latin typeface="Trebuchet MS"/>
                          <a:cs typeface="Trebuchet MS"/>
                        </a:rPr>
                        <a:t>area</a:t>
                      </a:r>
                      <a:r>
                        <a:rPr sz="2000" spc="-5">
                          <a:latin typeface="Trebuchet MS"/>
                          <a:cs typeface="Trebuchet MS"/>
                        </a:rPr>
                        <a:t> </a:t>
                      </a:r>
                      <a:r>
                        <a:rPr sz="2000">
                          <a:latin typeface="Trebuchet MS"/>
                          <a:cs typeface="Trebuchet MS"/>
                        </a:rPr>
                        <a:t>of</a:t>
                      </a:r>
                      <a:r>
                        <a:rPr sz="2000" spc="-25">
                          <a:latin typeface="Trebuchet MS"/>
                          <a:cs typeface="Trebuchet MS"/>
                        </a:rPr>
                        <a:t> </a:t>
                      </a:r>
                      <a:r>
                        <a:rPr sz="2000">
                          <a:latin typeface="Trebuchet MS"/>
                          <a:cs typeface="Trebuchet MS"/>
                        </a:rPr>
                        <a:t>the</a:t>
                      </a:r>
                      <a:r>
                        <a:rPr sz="2000" spc="-70">
                          <a:latin typeface="Trebuchet MS"/>
                          <a:cs typeface="Trebuchet MS"/>
                        </a:rPr>
                        <a:t> </a:t>
                      </a:r>
                      <a:r>
                        <a:rPr sz="2000">
                          <a:latin typeface="Trebuchet MS"/>
                          <a:cs typeface="Trebuchet MS"/>
                        </a:rPr>
                        <a:t>triangle</a:t>
                      </a:r>
                      <a:r>
                        <a:rPr sz="2000" spc="10">
                          <a:latin typeface="Trebuchet MS"/>
                          <a:cs typeface="Trebuchet MS"/>
                        </a:rPr>
                        <a:t> </a:t>
                      </a:r>
                      <a:r>
                        <a:rPr sz="2000" spc="110">
                          <a:latin typeface="Trebuchet MS"/>
                          <a:cs typeface="Trebuchet MS"/>
                        </a:rPr>
                        <a:t>is</a:t>
                      </a:r>
                      <a:endParaRPr sz="2000">
                        <a:latin typeface="Trebuchet MS"/>
                        <a:cs typeface="Trebuchet MS"/>
                      </a:endParaRPr>
                    </a:p>
                    <a:p>
                      <a:pPr marL="6350" algn="ctr">
                        <a:lnSpc>
                          <a:spcPct val="100000"/>
                        </a:lnSpc>
                        <a:spcBef>
                          <a:spcPts val="75"/>
                        </a:spcBef>
                      </a:pPr>
                      <a:r>
                        <a:rPr sz="2000">
                          <a:latin typeface="Cambria Math"/>
                          <a:cs typeface="Cambria Math"/>
                        </a:rPr>
                        <a:t>15</a:t>
                      </a:r>
                      <a:r>
                        <a:rPr sz="2000" spc="-25">
                          <a:latin typeface="Cambria Math"/>
                          <a:cs typeface="Cambria Math"/>
                        </a:rPr>
                        <a:t> 𝑐𝑚</a:t>
                      </a:r>
                      <a:r>
                        <a:rPr sz="2250" spc="-37" baseline="27777">
                          <a:latin typeface="Cambria Math"/>
                          <a:cs typeface="Cambria Math"/>
                        </a:rPr>
                        <a:t>2</a:t>
                      </a:r>
                      <a:endParaRPr sz="2250" baseline="27777">
                        <a:latin typeface="Cambria Math"/>
                        <a:cs typeface="Cambria Math"/>
                      </a:endParaRPr>
                    </a:p>
                  </a:txBody>
                  <a:tcPr marL="0" marR="0" marT="774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bl>
          </a:graphicData>
        </a:graphic>
      </p:graphicFrame>
      <p:sp>
        <p:nvSpPr>
          <p:cNvPr id="7" name="object 7"/>
          <p:cNvSpPr txBox="1"/>
          <p:nvPr/>
        </p:nvSpPr>
        <p:spPr>
          <a:xfrm>
            <a:off x="1227772" y="6294754"/>
            <a:ext cx="2694305" cy="300355"/>
          </a:xfrm>
          <a:prstGeom prst="rect">
            <a:avLst/>
          </a:prstGeom>
        </p:spPr>
        <p:txBody>
          <a:bodyPr vert="horz" wrap="square" lIns="0" tIns="12700" rIns="0" bIns="0" rtlCol="0">
            <a:spAutoFit/>
          </a:bodyPr>
          <a:lstStyle/>
          <a:p>
            <a:pPr marL="12700">
              <a:lnSpc>
                <a:spcPct val="100000"/>
              </a:lnSpc>
              <a:spcBef>
                <a:spcPts val="100"/>
              </a:spcBef>
            </a:pPr>
            <a:r>
              <a:rPr sz="1800">
                <a:latin typeface="Calibri"/>
                <a:cs typeface="Calibri"/>
              </a:rPr>
              <a:t>Source:</a:t>
            </a:r>
            <a:r>
              <a:rPr sz="1800" spc="-10">
                <a:latin typeface="Calibri"/>
                <a:cs typeface="Calibri"/>
              </a:rPr>
              <a:t> </a:t>
            </a:r>
            <a:r>
              <a:rPr sz="1800" u="heavy" spc="-10">
                <a:solidFill>
                  <a:srgbClr val="0000FF"/>
                </a:solidFill>
                <a:uFill>
                  <a:solidFill>
                    <a:srgbClr val="0000FF"/>
                  </a:solidFill>
                </a:uFill>
                <a:latin typeface="Calibri"/>
                <a:cs typeface="Calibri"/>
                <a:hlinkClick r:id="rId2"/>
              </a:rPr>
              <a:t>Alpaca-</a:t>
            </a:r>
            <a:r>
              <a:rPr sz="1800" u="heavy">
                <a:solidFill>
                  <a:srgbClr val="0000FF"/>
                </a:solidFill>
                <a:uFill>
                  <a:solidFill>
                    <a:srgbClr val="0000FF"/>
                  </a:solidFill>
                </a:uFill>
                <a:latin typeface="Calibri"/>
                <a:cs typeface="Calibri"/>
                <a:hlinkClick r:id="rId2"/>
              </a:rPr>
              <a:t>GPT4</a:t>
            </a:r>
            <a:r>
              <a:rPr sz="1800" u="heavy" spc="-30">
                <a:solidFill>
                  <a:srgbClr val="0000FF"/>
                </a:solidFill>
                <a:uFill>
                  <a:solidFill>
                    <a:srgbClr val="0000FF"/>
                  </a:solidFill>
                </a:uFill>
                <a:latin typeface="Calibri"/>
                <a:cs typeface="Calibri"/>
                <a:hlinkClick r:id="rId2"/>
              </a:rPr>
              <a:t> </a:t>
            </a:r>
            <a:r>
              <a:rPr sz="1800" u="heavy" spc="-10">
                <a:solidFill>
                  <a:srgbClr val="0000FF"/>
                </a:solidFill>
                <a:uFill>
                  <a:solidFill>
                    <a:srgbClr val="0000FF"/>
                  </a:solidFill>
                </a:uFill>
                <a:latin typeface="Calibri"/>
                <a:cs typeface="Calibri"/>
                <a:hlinkClick r:id="rId2"/>
              </a:rPr>
              <a:t>dataset</a:t>
            </a:r>
            <a:endParaRPr sz="1800">
              <a:latin typeface="Calibri"/>
              <a:cs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972799" y="19050"/>
            <a:ext cx="866775" cy="866775"/>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60"/>
              <a:t> </a:t>
            </a:r>
            <a:r>
              <a:rPr spc="409"/>
              <a:t>–</a:t>
            </a:r>
            <a:r>
              <a:rPr spc="-175"/>
              <a:t> </a:t>
            </a:r>
            <a:r>
              <a:rPr spc="50"/>
              <a:t>Ingredient</a:t>
            </a:r>
            <a:r>
              <a:rPr spc="-160"/>
              <a:t> </a:t>
            </a:r>
            <a:r>
              <a:rPr spc="215"/>
              <a:t>3</a:t>
            </a:r>
          </a:p>
        </p:txBody>
      </p:sp>
      <p:grpSp>
        <p:nvGrpSpPr>
          <p:cNvPr id="4" name="object 4"/>
          <p:cNvGrpSpPr/>
          <p:nvPr/>
        </p:nvGrpSpPr>
        <p:grpSpPr>
          <a:xfrm>
            <a:off x="2257425" y="1516125"/>
            <a:ext cx="7418705" cy="1035050"/>
            <a:chOff x="2257425" y="1516125"/>
            <a:chExt cx="7418705" cy="1035050"/>
          </a:xfrm>
        </p:grpSpPr>
        <p:sp>
          <p:nvSpPr>
            <p:cNvPr id="5" name="object 5"/>
            <p:cNvSpPr/>
            <p:nvPr/>
          </p:nvSpPr>
          <p:spPr>
            <a:xfrm>
              <a:off x="3395725" y="1528825"/>
              <a:ext cx="1019175" cy="1009650"/>
            </a:xfrm>
            <a:custGeom>
              <a:avLst/>
              <a:gdLst/>
              <a:ahLst/>
              <a:cxnLst/>
              <a:rect l="l" t="t" r="r" b="b"/>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p:spPr>
          <p:txBody>
            <a:bodyPr wrap="square" lIns="0" tIns="0" rIns="0" bIns="0" rtlCol="0"/>
            <a:lstStyle/>
            <a:p>
              <a:endParaRPr/>
            </a:p>
          </p:txBody>
        </p:sp>
        <p:sp>
          <p:nvSpPr>
            <p:cNvPr id="6" name="object 6"/>
            <p:cNvSpPr/>
            <p:nvPr/>
          </p:nvSpPr>
          <p:spPr>
            <a:xfrm>
              <a:off x="3395725" y="1528825"/>
              <a:ext cx="1019175" cy="1009650"/>
            </a:xfrm>
            <a:custGeom>
              <a:avLst/>
              <a:gdLst/>
              <a:ahLst/>
              <a:cxnLst/>
              <a:rect l="l" t="t" r="r" b="b"/>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ln w="25400">
              <a:solidFill>
                <a:srgbClr val="4F81BC"/>
              </a:solidFill>
            </a:ln>
          </p:spPr>
          <p:txBody>
            <a:bodyPr wrap="square" lIns="0" tIns="0" rIns="0" bIns="0" rtlCol="0"/>
            <a:lstStyle/>
            <a:p>
              <a:endParaRPr/>
            </a:p>
          </p:txBody>
        </p:sp>
        <p:sp>
          <p:nvSpPr>
            <p:cNvPr id="7" name="object 7"/>
            <p:cNvSpPr/>
            <p:nvPr/>
          </p:nvSpPr>
          <p:spPr>
            <a:xfrm>
              <a:off x="51483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p:spPr>
          <p:txBody>
            <a:bodyPr wrap="square" lIns="0" tIns="0" rIns="0" bIns="0" rtlCol="0"/>
            <a:lstStyle/>
            <a:p>
              <a:endParaRPr/>
            </a:p>
          </p:txBody>
        </p:sp>
        <p:sp>
          <p:nvSpPr>
            <p:cNvPr id="8" name="object 8"/>
            <p:cNvSpPr/>
            <p:nvPr/>
          </p:nvSpPr>
          <p:spPr>
            <a:xfrm>
              <a:off x="51483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9" name="object 9"/>
            <p:cNvSpPr/>
            <p:nvPr/>
          </p:nvSpPr>
          <p:spPr>
            <a:xfrm>
              <a:off x="69009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0" name="object 10"/>
            <p:cNvSpPr/>
            <p:nvPr/>
          </p:nvSpPr>
          <p:spPr>
            <a:xfrm>
              <a:off x="69009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sp>
          <p:nvSpPr>
            <p:cNvPr id="11" name="object 11"/>
            <p:cNvSpPr/>
            <p:nvPr/>
          </p:nvSpPr>
          <p:spPr>
            <a:xfrm>
              <a:off x="86535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2" name="object 12"/>
            <p:cNvSpPr/>
            <p:nvPr/>
          </p:nvSpPr>
          <p:spPr>
            <a:xfrm>
              <a:off x="86535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4362450" y="1923986"/>
              <a:ext cx="919162" cy="261937"/>
            </a:xfrm>
            <a:prstGeom prst="rect">
              <a:avLst/>
            </a:prstGeom>
          </p:spPr>
        </p:pic>
        <p:sp>
          <p:nvSpPr>
            <p:cNvPr id="14" name="object 14"/>
            <p:cNvSpPr/>
            <p:nvPr/>
          </p:nvSpPr>
          <p:spPr>
            <a:xfrm>
              <a:off x="4414773"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5" name="object 15"/>
            <p:cNvPicPr/>
            <p:nvPr/>
          </p:nvPicPr>
          <p:blipFill>
            <a:blip r:embed="rId3" cstate="print"/>
            <a:stretch>
              <a:fillRect/>
            </a:stretch>
          </p:blipFill>
          <p:spPr>
            <a:xfrm>
              <a:off x="6105525" y="1914461"/>
              <a:ext cx="919162" cy="261937"/>
            </a:xfrm>
            <a:prstGeom prst="rect">
              <a:avLst/>
            </a:prstGeom>
          </p:spPr>
        </p:pic>
        <p:sp>
          <p:nvSpPr>
            <p:cNvPr id="16" name="object 16"/>
            <p:cNvSpPr/>
            <p:nvPr/>
          </p:nvSpPr>
          <p:spPr>
            <a:xfrm>
              <a:off x="6157848" y="1986025"/>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7" name="object 17"/>
            <p:cNvPicPr/>
            <p:nvPr/>
          </p:nvPicPr>
          <p:blipFill>
            <a:blip r:embed="rId3" cstate="print"/>
            <a:stretch>
              <a:fillRect/>
            </a:stretch>
          </p:blipFill>
          <p:spPr>
            <a:xfrm>
              <a:off x="7858125" y="1923986"/>
              <a:ext cx="919162" cy="261937"/>
            </a:xfrm>
            <a:prstGeom prst="rect">
              <a:avLst/>
            </a:prstGeom>
          </p:spPr>
        </p:pic>
        <p:sp>
          <p:nvSpPr>
            <p:cNvPr id="18" name="object 18"/>
            <p:cNvSpPr/>
            <p:nvPr/>
          </p:nvSpPr>
          <p:spPr>
            <a:xfrm>
              <a:off x="7910448"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pic>
          <p:nvPicPr>
            <p:cNvPr id="19" name="object 19"/>
            <p:cNvPicPr/>
            <p:nvPr/>
          </p:nvPicPr>
          <p:blipFill>
            <a:blip r:embed="rId4" cstate="print"/>
            <a:stretch>
              <a:fillRect/>
            </a:stretch>
          </p:blipFill>
          <p:spPr>
            <a:xfrm>
              <a:off x="2257425" y="1923986"/>
              <a:ext cx="1271524" cy="261937"/>
            </a:xfrm>
            <a:prstGeom prst="rect">
              <a:avLst/>
            </a:prstGeom>
          </p:spPr>
        </p:pic>
        <p:sp>
          <p:nvSpPr>
            <p:cNvPr id="20" name="object 20"/>
            <p:cNvSpPr/>
            <p:nvPr/>
          </p:nvSpPr>
          <p:spPr>
            <a:xfrm>
              <a:off x="2309876" y="1995550"/>
              <a:ext cx="1092200" cy="76200"/>
            </a:xfrm>
            <a:custGeom>
              <a:avLst/>
              <a:gdLst/>
              <a:ahLst/>
              <a:cxnLst/>
              <a:rect l="l" t="t" r="r" b="b"/>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p:spPr>
          <p:txBody>
            <a:bodyPr wrap="square" lIns="0" tIns="0" rIns="0" bIns="0" rtlCol="0"/>
            <a:lstStyle/>
            <a:p>
              <a:endParaRPr/>
            </a:p>
          </p:txBody>
        </p:sp>
      </p:grpSp>
      <p:sp>
        <p:nvSpPr>
          <p:cNvPr id="21" name="object 21"/>
          <p:cNvSpPr txBox="1"/>
          <p:nvPr/>
        </p:nvSpPr>
        <p:spPr>
          <a:xfrm>
            <a:off x="3554095" y="2631757"/>
            <a:ext cx="714375"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Trebuchet MS"/>
                <a:cs typeface="Trebuchet MS"/>
              </a:rPr>
              <a:t>Layer</a:t>
            </a:r>
            <a:r>
              <a:rPr sz="1800" spc="-110">
                <a:latin typeface="Trebuchet MS"/>
                <a:cs typeface="Trebuchet MS"/>
              </a:rPr>
              <a:t> </a:t>
            </a:r>
            <a:r>
              <a:rPr sz="1800" spc="-395">
                <a:latin typeface="Trebuchet MS"/>
                <a:cs typeface="Trebuchet MS"/>
              </a:rPr>
              <a:t>1</a:t>
            </a:r>
            <a:endParaRPr sz="1800">
              <a:latin typeface="Trebuchet MS"/>
              <a:cs typeface="Trebuchet MS"/>
            </a:endParaRPr>
          </a:p>
        </p:txBody>
      </p:sp>
      <p:sp>
        <p:nvSpPr>
          <p:cNvPr id="29" name="object 29"/>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33020">
              <a:lnSpc>
                <a:spcPct val="100000"/>
              </a:lnSpc>
            </a:pPr>
            <a:r>
              <a:rPr spc="-25"/>
              <a:t>102</a:t>
            </a:r>
          </a:p>
        </p:txBody>
      </p:sp>
      <p:sp>
        <p:nvSpPr>
          <p:cNvPr id="22" name="object 22"/>
          <p:cNvSpPr txBox="1"/>
          <p:nvPr/>
        </p:nvSpPr>
        <p:spPr>
          <a:xfrm>
            <a:off x="5306059" y="2631757"/>
            <a:ext cx="76962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60">
                <a:latin typeface="Trebuchet MS"/>
                <a:cs typeface="Trebuchet MS"/>
              </a:rPr>
              <a:t>2</a:t>
            </a:r>
            <a:endParaRPr sz="1800">
              <a:latin typeface="Trebuchet MS"/>
              <a:cs typeface="Trebuchet MS"/>
            </a:endParaRPr>
          </a:p>
        </p:txBody>
      </p:sp>
      <p:sp>
        <p:nvSpPr>
          <p:cNvPr id="23" name="object 23"/>
          <p:cNvSpPr txBox="1"/>
          <p:nvPr/>
        </p:nvSpPr>
        <p:spPr>
          <a:xfrm>
            <a:off x="7057643" y="2631757"/>
            <a:ext cx="77279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80">
                <a:latin typeface="Trebuchet MS"/>
                <a:cs typeface="Trebuchet MS"/>
              </a:rPr>
              <a:t>3</a:t>
            </a:r>
            <a:endParaRPr sz="1800">
              <a:latin typeface="Trebuchet MS"/>
              <a:cs typeface="Trebuchet MS"/>
            </a:endParaRPr>
          </a:p>
        </p:txBody>
      </p:sp>
      <p:sp>
        <p:nvSpPr>
          <p:cNvPr id="24" name="object 24"/>
          <p:cNvSpPr txBox="1"/>
          <p:nvPr/>
        </p:nvSpPr>
        <p:spPr>
          <a:xfrm>
            <a:off x="8809355" y="2631757"/>
            <a:ext cx="76581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Layer</a:t>
            </a:r>
            <a:r>
              <a:rPr sz="1800" spc="-95">
                <a:latin typeface="Trebuchet MS"/>
                <a:cs typeface="Trebuchet MS"/>
              </a:rPr>
              <a:t> </a:t>
            </a:r>
            <a:r>
              <a:rPr sz="1800" spc="25">
                <a:latin typeface="Trebuchet MS"/>
                <a:cs typeface="Trebuchet MS"/>
              </a:rPr>
              <a:t>4</a:t>
            </a:r>
            <a:endParaRPr sz="1800">
              <a:latin typeface="Trebuchet MS"/>
              <a:cs typeface="Trebuchet MS"/>
            </a:endParaRPr>
          </a:p>
        </p:txBody>
      </p:sp>
      <p:sp>
        <p:nvSpPr>
          <p:cNvPr id="25" name="object 25"/>
          <p:cNvSpPr txBox="1"/>
          <p:nvPr/>
        </p:nvSpPr>
        <p:spPr>
          <a:xfrm>
            <a:off x="2078101" y="1869122"/>
            <a:ext cx="15621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X</a:t>
            </a:r>
            <a:endParaRPr sz="1800">
              <a:latin typeface="Cambria Math"/>
              <a:cs typeface="Cambria Math"/>
            </a:endParaRPr>
          </a:p>
        </p:txBody>
      </p:sp>
      <p:sp>
        <p:nvSpPr>
          <p:cNvPr id="26" name="object 26"/>
          <p:cNvSpPr txBox="1"/>
          <p:nvPr/>
        </p:nvSpPr>
        <p:spPr>
          <a:xfrm>
            <a:off x="5495544" y="1869122"/>
            <a:ext cx="302895" cy="300355"/>
          </a:xfrm>
          <a:prstGeom prst="rect">
            <a:avLst/>
          </a:prstGeom>
        </p:spPr>
        <p:txBody>
          <a:bodyPr vert="horz" wrap="square" lIns="0" tIns="12700" rIns="0" bIns="0" rtlCol="0">
            <a:spAutoFit/>
          </a:bodyPr>
          <a:lstStyle/>
          <a:p>
            <a:pPr marL="38100">
              <a:lnSpc>
                <a:spcPct val="100000"/>
              </a:lnSpc>
              <a:spcBef>
                <a:spcPts val="100"/>
              </a:spcBef>
            </a:pPr>
            <a:r>
              <a:rPr sz="1800" spc="-25">
                <a:latin typeface="Cambria Math"/>
                <a:cs typeface="Cambria Math"/>
              </a:rPr>
              <a:t>ℎ</a:t>
            </a:r>
            <a:r>
              <a:rPr sz="2025" spc="-37" baseline="-14403">
                <a:latin typeface="Cambria Math"/>
                <a:cs typeface="Cambria Math"/>
              </a:rPr>
              <a:t>2</a:t>
            </a:r>
            <a:endParaRPr sz="2025" baseline="-14403">
              <a:latin typeface="Cambria Math"/>
              <a:cs typeface="Cambria Math"/>
            </a:endParaRPr>
          </a:p>
        </p:txBody>
      </p:sp>
      <p:sp>
        <p:nvSpPr>
          <p:cNvPr id="27" name="object 27"/>
          <p:cNvSpPr txBox="1"/>
          <p:nvPr/>
        </p:nvSpPr>
        <p:spPr>
          <a:xfrm>
            <a:off x="9078976" y="1870773"/>
            <a:ext cx="148590" cy="300355"/>
          </a:xfrm>
          <a:prstGeom prst="rect">
            <a:avLst/>
          </a:prstGeom>
        </p:spPr>
        <p:txBody>
          <a:bodyPr vert="horz" wrap="square" lIns="0" tIns="12700" rIns="0" bIns="0" rtlCol="0">
            <a:spAutoFit/>
          </a:bodyPr>
          <a:lstStyle/>
          <a:p>
            <a:pPr marL="12700">
              <a:lnSpc>
                <a:spcPct val="100000"/>
              </a:lnSpc>
              <a:spcBef>
                <a:spcPts val="100"/>
              </a:spcBef>
            </a:pPr>
            <a:r>
              <a:rPr sz="1800" spc="-960">
                <a:latin typeface="Cambria Math"/>
                <a:cs typeface="Cambria Math"/>
              </a:rPr>
              <a:t>𝑦ො</a:t>
            </a:r>
            <a:endParaRPr sz="1800">
              <a:latin typeface="Cambria Math"/>
              <a:cs typeface="Cambria Math"/>
            </a:endParaRPr>
          </a:p>
        </p:txBody>
      </p:sp>
      <p:sp>
        <p:nvSpPr>
          <p:cNvPr id="28" name="object 28"/>
          <p:cNvSpPr txBox="1"/>
          <p:nvPr/>
        </p:nvSpPr>
        <p:spPr>
          <a:xfrm>
            <a:off x="416242" y="3484562"/>
            <a:ext cx="10866755" cy="2327910"/>
          </a:xfrm>
          <a:prstGeom prst="rect">
            <a:avLst/>
          </a:prstGeom>
        </p:spPr>
        <p:txBody>
          <a:bodyPr vert="horz" wrap="square" lIns="0" tIns="15875" rIns="0" bIns="0" rtlCol="0">
            <a:spAutoFit/>
          </a:bodyPr>
          <a:lstStyle/>
          <a:p>
            <a:pPr marL="12700">
              <a:lnSpc>
                <a:spcPct val="100000"/>
              </a:lnSpc>
              <a:spcBef>
                <a:spcPts val="125"/>
              </a:spcBef>
            </a:pPr>
            <a:r>
              <a:rPr sz="2750" spc="114">
                <a:solidFill>
                  <a:srgbClr val="464646"/>
                </a:solidFill>
                <a:latin typeface="Trebuchet MS"/>
                <a:cs typeface="Trebuchet MS"/>
              </a:rPr>
              <a:t>This</a:t>
            </a:r>
            <a:r>
              <a:rPr sz="2750" spc="-90">
                <a:solidFill>
                  <a:srgbClr val="464646"/>
                </a:solidFill>
                <a:latin typeface="Trebuchet MS"/>
                <a:cs typeface="Trebuchet MS"/>
              </a:rPr>
              <a:t> </a:t>
            </a:r>
            <a:r>
              <a:rPr sz="2750" spc="90">
                <a:solidFill>
                  <a:srgbClr val="464646"/>
                </a:solidFill>
                <a:latin typeface="Trebuchet MS"/>
                <a:cs typeface="Trebuchet MS"/>
              </a:rPr>
              <a:t>allows</a:t>
            </a:r>
            <a:r>
              <a:rPr sz="2750" spc="-165">
                <a:solidFill>
                  <a:srgbClr val="464646"/>
                </a:solidFill>
                <a:latin typeface="Trebuchet MS"/>
                <a:cs typeface="Trebuchet MS"/>
              </a:rPr>
              <a:t> </a:t>
            </a:r>
            <a:r>
              <a:rPr sz="2750" spc="275">
                <a:solidFill>
                  <a:srgbClr val="464646"/>
                </a:solidFill>
                <a:latin typeface="Trebuchet MS"/>
                <a:cs typeface="Trebuchet MS"/>
              </a:rPr>
              <a:t>us</a:t>
            </a:r>
            <a:r>
              <a:rPr sz="2750" spc="-90">
                <a:solidFill>
                  <a:srgbClr val="464646"/>
                </a:solidFill>
                <a:latin typeface="Trebuchet MS"/>
                <a:cs typeface="Trebuchet MS"/>
              </a:rPr>
              <a:t> </a:t>
            </a:r>
            <a:r>
              <a:rPr sz="2750">
                <a:solidFill>
                  <a:srgbClr val="464646"/>
                </a:solidFill>
                <a:latin typeface="Trebuchet MS"/>
                <a:cs typeface="Trebuchet MS"/>
              </a:rPr>
              <a:t>to</a:t>
            </a:r>
            <a:r>
              <a:rPr sz="2750" spc="-170">
                <a:solidFill>
                  <a:srgbClr val="464646"/>
                </a:solidFill>
                <a:latin typeface="Trebuchet MS"/>
                <a:cs typeface="Trebuchet MS"/>
              </a:rPr>
              <a:t> </a:t>
            </a:r>
            <a:r>
              <a:rPr sz="2750" spc="95">
                <a:solidFill>
                  <a:srgbClr val="464646"/>
                </a:solidFill>
                <a:latin typeface="Trebuchet MS"/>
                <a:cs typeface="Trebuchet MS"/>
              </a:rPr>
              <a:t>mitigate</a:t>
            </a:r>
            <a:r>
              <a:rPr sz="2750" spc="-70">
                <a:solidFill>
                  <a:srgbClr val="464646"/>
                </a:solidFill>
                <a:latin typeface="Trebuchet MS"/>
                <a:cs typeface="Trebuchet MS"/>
              </a:rPr>
              <a:t> </a:t>
            </a:r>
            <a:r>
              <a:rPr sz="2750">
                <a:solidFill>
                  <a:srgbClr val="464646"/>
                </a:solidFill>
                <a:latin typeface="Trebuchet MS"/>
                <a:cs typeface="Trebuchet MS"/>
              </a:rPr>
              <a:t>the</a:t>
            </a:r>
            <a:r>
              <a:rPr sz="2750" spc="-55">
                <a:solidFill>
                  <a:srgbClr val="464646"/>
                </a:solidFill>
                <a:latin typeface="Trebuchet MS"/>
                <a:cs typeface="Trebuchet MS"/>
              </a:rPr>
              <a:t> </a:t>
            </a:r>
            <a:r>
              <a:rPr sz="2750" spc="130">
                <a:solidFill>
                  <a:srgbClr val="C0504D"/>
                </a:solidFill>
                <a:latin typeface="Trebuchet MS"/>
                <a:cs typeface="Trebuchet MS"/>
              </a:rPr>
              <a:t>OOM</a:t>
            </a:r>
            <a:r>
              <a:rPr sz="2750" spc="-40">
                <a:solidFill>
                  <a:srgbClr val="C0504D"/>
                </a:solidFill>
                <a:latin typeface="Trebuchet MS"/>
                <a:cs typeface="Trebuchet MS"/>
              </a:rPr>
              <a:t> </a:t>
            </a:r>
            <a:r>
              <a:rPr sz="2750">
                <a:solidFill>
                  <a:srgbClr val="C0504D"/>
                </a:solidFill>
                <a:latin typeface="Trebuchet MS"/>
                <a:cs typeface="Trebuchet MS"/>
              </a:rPr>
              <a:t>(Out</a:t>
            </a:r>
            <a:r>
              <a:rPr sz="2750" spc="-70">
                <a:solidFill>
                  <a:srgbClr val="C0504D"/>
                </a:solidFill>
                <a:latin typeface="Trebuchet MS"/>
                <a:cs typeface="Trebuchet MS"/>
              </a:rPr>
              <a:t> </a:t>
            </a:r>
            <a:r>
              <a:rPr sz="2750">
                <a:solidFill>
                  <a:srgbClr val="C0504D"/>
                </a:solidFill>
                <a:latin typeface="Trebuchet MS"/>
                <a:cs typeface="Trebuchet MS"/>
              </a:rPr>
              <a:t>of</a:t>
            </a:r>
            <a:r>
              <a:rPr sz="2750" spc="-55">
                <a:solidFill>
                  <a:srgbClr val="C0504D"/>
                </a:solidFill>
                <a:latin typeface="Trebuchet MS"/>
                <a:cs typeface="Trebuchet MS"/>
              </a:rPr>
              <a:t> </a:t>
            </a:r>
            <a:r>
              <a:rPr sz="2750" spc="90">
                <a:solidFill>
                  <a:srgbClr val="C0504D"/>
                </a:solidFill>
                <a:latin typeface="Trebuchet MS"/>
                <a:cs typeface="Trebuchet MS"/>
              </a:rPr>
              <a:t>memory)</a:t>
            </a:r>
            <a:r>
              <a:rPr sz="2750" spc="-120">
                <a:solidFill>
                  <a:srgbClr val="C0504D"/>
                </a:solidFill>
                <a:latin typeface="Trebuchet MS"/>
                <a:cs typeface="Trebuchet MS"/>
              </a:rPr>
              <a:t> </a:t>
            </a:r>
            <a:r>
              <a:rPr sz="2750">
                <a:solidFill>
                  <a:srgbClr val="C0504D"/>
                </a:solidFill>
                <a:latin typeface="Trebuchet MS"/>
                <a:cs typeface="Trebuchet MS"/>
              </a:rPr>
              <a:t>error</a:t>
            </a:r>
            <a:r>
              <a:rPr sz="2750" spc="-100">
                <a:solidFill>
                  <a:srgbClr val="C0504D"/>
                </a:solidFill>
                <a:latin typeface="Trebuchet MS"/>
                <a:cs typeface="Trebuchet MS"/>
              </a:rPr>
              <a:t> </a:t>
            </a:r>
            <a:r>
              <a:rPr sz="2750">
                <a:solidFill>
                  <a:srgbClr val="464646"/>
                </a:solidFill>
                <a:latin typeface="Trebuchet MS"/>
                <a:cs typeface="Trebuchet MS"/>
              </a:rPr>
              <a:t>to</a:t>
            </a:r>
            <a:r>
              <a:rPr sz="2750" spc="-90">
                <a:solidFill>
                  <a:srgbClr val="464646"/>
                </a:solidFill>
                <a:latin typeface="Trebuchet MS"/>
                <a:cs typeface="Trebuchet MS"/>
              </a:rPr>
              <a:t> </a:t>
            </a:r>
            <a:r>
              <a:rPr sz="2750" spc="160">
                <a:solidFill>
                  <a:srgbClr val="464646"/>
                </a:solidFill>
                <a:latin typeface="Trebuchet MS"/>
                <a:cs typeface="Trebuchet MS"/>
              </a:rPr>
              <a:t>some</a:t>
            </a:r>
            <a:endParaRPr sz="2750">
              <a:latin typeface="Trebuchet MS"/>
              <a:cs typeface="Trebuchet MS"/>
            </a:endParaRPr>
          </a:p>
          <a:p>
            <a:pPr marL="12700">
              <a:lnSpc>
                <a:spcPct val="100000"/>
              </a:lnSpc>
              <a:spcBef>
                <a:spcPts val="80"/>
              </a:spcBef>
            </a:pPr>
            <a:r>
              <a:rPr sz="2750" spc="-30">
                <a:solidFill>
                  <a:srgbClr val="464646"/>
                </a:solidFill>
                <a:latin typeface="Trebuchet MS"/>
                <a:cs typeface="Trebuchet MS"/>
              </a:rPr>
              <a:t>extent,</a:t>
            </a:r>
            <a:r>
              <a:rPr sz="2750" spc="-100">
                <a:solidFill>
                  <a:srgbClr val="464646"/>
                </a:solidFill>
                <a:latin typeface="Trebuchet MS"/>
                <a:cs typeface="Trebuchet MS"/>
              </a:rPr>
              <a:t> </a:t>
            </a:r>
            <a:r>
              <a:rPr sz="2750" spc="120">
                <a:solidFill>
                  <a:srgbClr val="464646"/>
                </a:solidFill>
                <a:latin typeface="Trebuchet MS"/>
                <a:cs typeface="Trebuchet MS"/>
              </a:rPr>
              <a:t>but</a:t>
            </a:r>
            <a:r>
              <a:rPr sz="2750" spc="-150">
                <a:solidFill>
                  <a:srgbClr val="464646"/>
                </a:solidFill>
                <a:latin typeface="Trebuchet MS"/>
                <a:cs typeface="Trebuchet MS"/>
              </a:rPr>
              <a:t> </a:t>
            </a:r>
            <a:r>
              <a:rPr sz="2750">
                <a:solidFill>
                  <a:srgbClr val="464646"/>
                </a:solidFill>
                <a:latin typeface="Trebuchet MS"/>
                <a:cs typeface="Trebuchet MS"/>
              </a:rPr>
              <a:t>it</a:t>
            </a:r>
            <a:r>
              <a:rPr sz="2750" spc="-150">
                <a:solidFill>
                  <a:srgbClr val="464646"/>
                </a:solidFill>
                <a:latin typeface="Trebuchet MS"/>
                <a:cs typeface="Trebuchet MS"/>
              </a:rPr>
              <a:t> </a:t>
            </a:r>
            <a:r>
              <a:rPr sz="2750" spc="45">
                <a:solidFill>
                  <a:srgbClr val="464646"/>
                </a:solidFill>
                <a:latin typeface="Trebuchet MS"/>
                <a:cs typeface="Trebuchet MS"/>
              </a:rPr>
              <a:t>doesn’t</a:t>
            </a:r>
            <a:r>
              <a:rPr sz="2750" spc="-85">
                <a:solidFill>
                  <a:srgbClr val="464646"/>
                </a:solidFill>
                <a:latin typeface="Trebuchet MS"/>
                <a:cs typeface="Trebuchet MS"/>
              </a:rPr>
              <a:t> </a:t>
            </a:r>
            <a:r>
              <a:rPr sz="2750" spc="50">
                <a:solidFill>
                  <a:srgbClr val="464646"/>
                </a:solidFill>
                <a:latin typeface="Trebuchet MS"/>
                <a:cs typeface="Trebuchet MS"/>
              </a:rPr>
              <a:t>get</a:t>
            </a:r>
            <a:r>
              <a:rPr sz="2750" spc="-150">
                <a:solidFill>
                  <a:srgbClr val="464646"/>
                </a:solidFill>
                <a:latin typeface="Trebuchet MS"/>
                <a:cs typeface="Trebuchet MS"/>
              </a:rPr>
              <a:t> </a:t>
            </a:r>
            <a:r>
              <a:rPr sz="2750" spc="65">
                <a:solidFill>
                  <a:srgbClr val="464646"/>
                </a:solidFill>
                <a:latin typeface="Trebuchet MS"/>
                <a:cs typeface="Trebuchet MS"/>
              </a:rPr>
              <a:t>rid</a:t>
            </a:r>
            <a:r>
              <a:rPr sz="2750" spc="-150">
                <a:solidFill>
                  <a:srgbClr val="464646"/>
                </a:solidFill>
                <a:latin typeface="Trebuchet MS"/>
                <a:cs typeface="Trebuchet MS"/>
              </a:rPr>
              <a:t> </a:t>
            </a:r>
            <a:r>
              <a:rPr sz="2750">
                <a:solidFill>
                  <a:srgbClr val="464646"/>
                </a:solidFill>
                <a:latin typeface="Trebuchet MS"/>
                <a:cs typeface="Trebuchet MS"/>
              </a:rPr>
              <a:t>of</a:t>
            </a:r>
            <a:r>
              <a:rPr sz="2750" spc="-150">
                <a:solidFill>
                  <a:srgbClr val="464646"/>
                </a:solidFill>
                <a:latin typeface="Trebuchet MS"/>
                <a:cs typeface="Trebuchet MS"/>
              </a:rPr>
              <a:t> </a:t>
            </a:r>
            <a:r>
              <a:rPr sz="2750" spc="-25">
                <a:solidFill>
                  <a:srgbClr val="464646"/>
                </a:solidFill>
                <a:latin typeface="Trebuchet MS"/>
                <a:cs typeface="Trebuchet MS"/>
              </a:rPr>
              <a:t>it!</a:t>
            </a:r>
            <a:endParaRPr sz="2750">
              <a:latin typeface="Trebuchet MS"/>
              <a:cs typeface="Trebuchet MS"/>
            </a:endParaRPr>
          </a:p>
          <a:p>
            <a:pPr>
              <a:lnSpc>
                <a:spcPct val="100000"/>
              </a:lnSpc>
              <a:spcBef>
                <a:spcPts val="1465"/>
              </a:spcBef>
            </a:pPr>
            <a:endParaRPr sz="2750">
              <a:latin typeface="Trebuchet MS"/>
              <a:cs typeface="Trebuchet MS"/>
            </a:endParaRPr>
          </a:p>
          <a:p>
            <a:pPr marL="12700" marR="9525">
              <a:lnSpc>
                <a:spcPct val="102400"/>
              </a:lnSpc>
            </a:pPr>
            <a:r>
              <a:rPr sz="2750" spc="75">
                <a:solidFill>
                  <a:srgbClr val="464646"/>
                </a:solidFill>
                <a:latin typeface="Trebuchet MS"/>
                <a:cs typeface="Trebuchet MS"/>
              </a:rPr>
              <a:t>We</a:t>
            </a:r>
            <a:r>
              <a:rPr sz="2750" spc="-95">
                <a:solidFill>
                  <a:srgbClr val="464646"/>
                </a:solidFill>
                <a:latin typeface="Trebuchet MS"/>
                <a:cs typeface="Trebuchet MS"/>
              </a:rPr>
              <a:t> </a:t>
            </a:r>
            <a:r>
              <a:rPr sz="2750" spc="70">
                <a:solidFill>
                  <a:srgbClr val="464646"/>
                </a:solidFill>
                <a:latin typeface="Trebuchet MS"/>
                <a:cs typeface="Trebuchet MS"/>
              </a:rPr>
              <a:t>still</a:t>
            </a:r>
            <a:r>
              <a:rPr sz="2750" spc="-135">
                <a:solidFill>
                  <a:srgbClr val="464646"/>
                </a:solidFill>
                <a:latin typeface="Trebuchet MS"/>
                <a:cs typeface="Trebuchet MS"/>
              </a:rPr>
              <a:t> </a:t>
            </a:r>
            <a:r>
              <a:rPr sz="2750" spc="100">
                <a:solidFill>
                  <a:srgbClr val="464646"/>
                </a:solidFill>
                <a:latin typeface="Trebuchet MS"/>
                <a:cs typeface="Trebuchet MS"/>
              </a:rPr>
              <a:t>see</a:t>
            </a:r>
            <a:r>
              <a:rPr sz="2750" spc="-170">
                <a:solidFill>
                  <a:srgbClr val="464646"/>
                </a:solidFill>
                <a:latin typeface="Trebuchet MS"/>
                <a:cs typeface="Trebuchet MS"/>
              </a:rPr>
              <a:t> </a:t>
            </a:r>
            <a:r>
              <a:rPr sz="2750" spc="180">
                <a:solidFill>
                  <a:srgbClr val="464646"/>
                </a:solidFill>
                <a:latin typeface="Trebuchet MS"/>
                <a:cs typeface="Trebuchet MS"/>
              </a:rPr>
              <a:t>some</a:t>
            </a:r>
            <a:r>
              <a:rPr sz="2750" spc="-120">
                <a:solidFill>
                  <a:srgbClr val="464646"/>
                </a:solidFill>
                <a:latin typeface="Trebuchet MS"/>
                <a:cs typeface="Trebuchet MS"/>
              </a:rPr>
              <a:t> </a:t>
            </a:r>
            <a:r>
              <a:rPr sz="2750" spc="110">
                <a:solidFill>
                  <a:srgbClr val="C0504D"/>
                </a:solidFill>
                <a:latin typeface="Trebuchet MS"/>
                <a:cs typeface="Trebuchet MS"/>
              </a:rPr>
              <a:t>memory</a:t>
            </a:r>
            <a:r>
              <a:rPr sz="2750" spc="-140">
                <a:solidFill>
                  <a:srgbClr val="C0504D"/>
                </a:solidFill>
                <a:latin typeface="Trebuchet MS"/>
                <a:cs typeface="Trebuchet MS"/>
              </a:rPr>
              <a:t> </a:t>
            </a:r>
            <a:r>
              <a:rPr sz="2750" spc="165">
                <a:solidFill>
                  <a:srgbClr val="C0504D"/>
                </a:solidFill>
                <a:latin typeface="Trebuchet MS"/>
                <a:cs typeface="Trebuchet MS"/>
              </a:rPr>
              <a:t>spikes</a:t>
            </a:r>
            <a:r>
              <a:rPr sz="2750" spc="-95">
                <a:solidFill>
                  <a:srgbClr val="C0504D"/>
                </a:solidFill>
                <a:latin typeface="Trebuchet MS"/>
                <a:cs typeface="Trebuchet MS"/>
              </a:rPr>
              <a:t> </a:t>
            </a:r>
            <a:r>
              <a:rPr sz="2750" spc="65">
                <a:solidFill>
                  <a:srgbClr val="464646"/>
                </a:solidFill>
                <a:latin typeface="Trebuchet MS"/>
                <a:cs typeface="Trebuchet MS"/>
              </a:rPr>
              <a:t>especially</a:t>
            </a:r>
            <a:r>
              <a:rPr sz="2750" spc="-145">
                <a:solidFill>
                  <a:srgbClr val="464646"/>
                </a:solidFill>
                <a:latin typeface="Trebuchet MS"/>
                <a:cs typeface="Trebuchet MS"/>
              </a:rPr>
              <a:t> </a:t>
            </a:r>
            <a:r>
              <a:rPr sz="2750" spc="90">
                <a:solidFill>
                  <a:srgbClr val="464646"/>
                </a:solidFill>
                <a:latin typeface="Trebuchet MS"/>
                <a:cs typeface="Trebuchet MS"/>
              </a:rPr>
              <a:t>when</a:t>
            </a:r>
            <a:r>
              <a:rPr sz="2750" spc="-130">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229">
                <a:solidFill>
                  <a:srgbClr val="464646"/>
                </a:solidFill>
                <a:latin typeface="Trebuchet MS"/>
                <a:cs typeface="Trebuchet MS"/>
              </a:rPr>
              <a:t>pass</a:t>
            </a:r>
            <a:r>
              <a:rPr sz="2750" spc="-120">
                <a:solidFill>
                  <a:srgbClr val="464646"/>
                </a:solidFill>
                <a:latin typeface="Trebuchet MS"/>
                <a:cs typeface="Trebuchet MS"/>
              </a:rPr>
              <a:t> </a:t>
            </a:r>
            <a:r>
              <a:rPr sz="2750" spc="145">
                <a:solidFill>
                  <a:srgbClr val="464646"/>
                </a:solidFill>
                <a:latin typeface="Trebuchet MS"/>
                <a:cs typeface="Trebuchet MS"/>
              </a:rPr>
              <a:t>in</a:t>
            </a:r>
            <a:r>
              <a:rPr sz="2750" spc="-135">
                <a:solidFill>
                  <a:srgbClr val="464646"/>
                </a:solidFill>
                <a:latin typeface="Trebuchet MS"/>
                <a:cs typeface="Trebuchet MS"/>
              </a:rPr>
              <a:t> </a:t>
            </a:r>
            <a:r>
              <a:rPr sz="2750" spc="90">
                <a:solidFill>
                  <a:srgbClr val="464646"/>
                </a:solidFill>
                <a:latin typeface="Trebuchet MS"/>
                <a:cs typeface="Trebuchet MS"/>
              </a:rPr>
              <a:t>long </a:t>
            </a:r>
            <a:r>
              <a:rPr sz="2750" spc="130">
                <a:solidFill>
                  <a:srgbClr val="464646"/>
                </a:solidFill>
                <a:latin typeface="Trebuchet MS"/>
                <a:cs typeface="Trebuchet MS"/>
              </a:rPr>
              <a:t>sequences</a:t>
            </a:r>
            <a:r>
              <a:rPr sz="2750" spc="-70">
                <a:solidFill>
                  <a:srgbClr val="464646"/>
                </a:solidFill>
                <a:latin typeface="Trebuchet MS"/>
                <a:cs typeface="Trebuchet MS"/>
              </a:rPr>
              <a:t> </a:t>
            </a:r>
            <a:r>
              <a:rPr sz="2750" spc="110">
                <a:solidFill>
                  <a:srgbClr val="464646"/>
                </a:solidFill>
                <a:latin typeface="Trebuchet MS"/>
                <a:cs typeface="Trebuchet MS"/>
              </a:rPr>
              <a:t>in</a:t>
            </a:r>
            <a:r>
              <a:rPr sz="2750" spc="-75">
                <a:solidFill>
                  <a:srgbClr val="464646"/>
                </a:solidFill>
                <a:latin typeface="Trebuchet MS"/>
                <a:cs typeface="Trebuchet MS"/>
              </a:rPr>
              <a:t> </a:t>
            </a:r>
            <a:r>
              <a:rPr sz="2750">
                <a:solidFill>
                  <a:srgbClr val="464646"/>
                </a:solidFill>
                <a:latin typeface="Trebuchet MS"/>
                <a:cs typeface="Trebuchet MS"/>
              </a:rPr>
              <a:t>the</a:t>
            </a:r>
            <a:r>
              <a:rPr sz="2750" spc="-50">
                <a:solidFill>
                  <a:srgbClr val="464646"/>
                </a:solidFill>
                <a:latin typeface="Trebuchet MS"/>
                <a:cs typeface="Trebuchet MS"/>
              </a:rPr>
              <a:t> </a:t>
            </a:r>
            <a:r>
              <a:rPr sz="2750" spc="-10">
                <a:solidFill>
                  <a:srgbClr val="464646"/>
                </a:solidFill>
                <a:latin typeface="Trebuchet MS"/>
                <a:cs typeface="Trebuchet MS"/>
              </a:rPr>
              <a:t>batch.</a:t>
            </a:r>
            <a:endParaRPr sz="2750">
              <a:latin typeface="Trebuchet MS"/>
              <a:cs typeface="Trebuchet M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268108"/>
            <a:ext cx="11597005" cy="6414770"/>
          </a:xfrm>
          <a:prstGeom prst="rect">
            <a:avLst/>
          </a:prstGeom>
        </p:spPr>
        <p:txBody>
          <a:bodyPr vert="horz" wrap="square" lIns="0" tIns="0" rIns="0" bIns="0" rtlCol="0">
            <a:spAutoFit/>
          </a:bodyPr>
          <a:lstStyle/>
          <a:p>
            <a:pPr marL="135890">
              <a:lnSpc>
                <a:spcPts val="3600"/>
              </a:lnSpc>
            </a:pPr>
            <a:r>
              <a:rPr sz="3200">
                <a:solidFill>
                  <a:srgbClr val="1F487C"/>
                </a:solidFill>
                <a:latin typeface="Trebuchet MS"/>
                <a:cs typeface="Trebuchet MS"/>
              </a:rPr>
              <a:t>QLoRA</a:t>
            </a:r>
            <a:r>
              <a:rPr sz="3200" spc="-160">
                <a:solidFill>
                  <a:srgbClr val="1F487C"/>
                </a:solidFill>
                <a:latin typeface="Trebuchet MS"/>
                <a:cs typeface="Trebuchet MS"/>
              </a:rPr>
              <a:t> </a:t>
            </a:r>
            <a:r>
              <a:rPr sz="3200" spc="409">
                <a:solidFill>
                  <a:srgbClr val="1F487C"/>
                </a:solidFill>
                <a:latin typeface="Trebuchet MS"/>
                <a:cs typeface="Trebuchet MS"/>
              </a:rPr>
              <a:t>–</a:t>
            </a:r>
            <a:r>
              <a:rPr sz="3200" spc="-175">
                <a:solidFill>
                  <a:srgbClr val="1F487C"/>
                </a:solidFill>
                <a:latin typeface="Trebuchet MS"/>
                <a:cs typeface="Trebuchet MS"/>
              </a:rPr>
              <a:t> </a:t>
            </a:r>
            <a:r>
              <a:rPr sz="3200" spc="50">
                <a:solidFill>
                  <a:srgbClr val="1F487C"/>
                </a:solidFill>
                <a:latin typeface="Trebuchet MS"/>
                <a:cs typeface="Trebuchet MS"/>
              </a:rPr>
              <a:t>Ingredient</a:t>
            </a:r>
            <a:r>
              <a:rPr sz="3200" spc="-160">
                <a:solidFill>
                  <a:srgbClr val="1F487C"/>
                </a:solidFill>
                <a:latin typeface="Trebuchet MS"/>
                <a:cs typeface="Trebuchet MS"/>
              </a:rPr>
              <a:t> </a:t>
            </a:r>
            <a:r>
              <a:rPr sz="3200" spc="215">
                <a:solidFill>
                  <a:srgbClr val="1F487C"/>
                </a:solidFill>
                <a:latin typeface="Trebuchet MS"/>
                <a:cs typeface="Trebuchet MS"/>
              </a:rPr>
              <a:t>3</a:t>
            </a:r>
            <a:endParaRPr sz="3200">
              <a:latin typeface="Trebuchet MS"/>
              <a:cs typeface="Trebuchet MS"/>
            </a:endParaRPr>
          </a:p>
          <a:p>
            <a:pPr>
              <a:lnSpc>
                <a:spcPct val="100000"/>
              </a:lnSpc>
            </a:pPr>
            <a:endParaRPr sz="3200">
              <a:latin typeface="Trebuchet MS"/>
              <a:cs typeface="Trebuchet MS"/>
            </a:endParaRPr>
          </a:p>
          <a:p>
            <a:pPr>
              <a:lnSpc>
                <a:spcPct val="100000"/>
              </a:lnSpc>
              <a:spcBef>
                <a:spcPts val="1685"/>
              </a:spcBef>
            </a:pPr>
            <a:endParaRPr sz="3200">
              <a:latin typeface="Trebuchet MS"/>
              <a:cs typeface="Trebuchet MS"/>
            </a:endParaRPr>
          </a:p>
          <a:p>
            <a:pPr marL="1785620">
              <a:lnSpc>
                <a:spcPct val="100000"/>
              </a:lnSpc>
              <a:tabLst>
                <a:tab pos="5228590" algn="l"/>
                <a:tab pos="8786495" algn="l"/>
              </a:tabLst>
            </a:pPr>
            <a:r>
              <a:rPr sz="1800" spc="-50">
                <a:latin typeface="Cambria Math"/>
                <a:cs typeface="Cambria Math"/>
              </a:rPr>
              <a:t>X</a:t>
            </a:r>
            <a:r>
              <a:rPr sz="1800">
                <a:latin typeface="Cambria Math"/>
                <a:cs typeface="Cambria Math"/>
              </a:rPr>
              <a:t>	</a:t>
            </a:r>
            <a:r>
              <a:rPr sz="1800" spc="-25">
                <a:latin typeface="Cambria Math"/>
                <a:cs typeface="Cambria Math"/>
              </a:rPr>
              <a:t>ℎ</a:t>
            </a:r>
            <a:r>
              <a:rPr sz="2025" spc="-37" baseline="-14403">
                <a:latin typeface="Cambria Math"/>
                <a:cs typeface="Cambria Math"/>
              </a:rPr>
              <a:t>2</a:t>
            </a:r>
            <a:r>
              <a:rPr sz="2025" baseline="-14403">
                <a:latin typeface="Cambria Math"/>
                <a:cs typeface="Cambria Math"/>
              </a:rPr>
              <a:t>	</a:t>
            </a:r>
            <a:r>
              <a:rPr sz="1800" spc="-960">
                <a:latin typeface="Cambria Math"/>
                <a:cs typeface="Cambria Math"/>
              </a:rPr>
              <a:t>𝑦ො</a:t>
            </a:r>
            <a:endParaRPr sz="1800">
              <a:latin typeface="Cambria Math"/>
              <a:cs typeface="Cambria Math"/>
            </a:endParaRPr>
          </a:p>
          <a:p>
            <a:pPr>
              <a:lnSpc>
                <a:spcPct val="100000"/>
              </a:lnSpc>
              <a:spcBef>
                <a:spcPts val="1725"/>
              </a:spcBef>
            </a:pPr>
            <a:endParaRPr sz="1800">
              <a:latin typeface="Cambria Math"/>
              <a:cs typeface="Cambria Math"/>
            </a:endParaRPr>
          </a:p>
          <a:p>
            <a:pPr marL="3261995">
              <a:lnSpc>
                <a:spcPct val="100000"/>
              </a:lnSpc>
              <a:tabLst>
                <a:tab pos="5013325" algn="l"/>
                <a:tab pos="6765290" algn="l"/>
                <a:tab pos="8516620" algn="l"/>
              </a:tabLst>
            </a:pPr>
            <a:r>
              <a:rPr sz="1800" spc="-25">
                <a:latin typeface="Trebuchet MS"/>
                <a:cs typeface="Trebuchet MS"/>
              </a:rPr>
              <a:t>Layer</a:t>
            </a:r>
            <a:r>
              <a:rPr sz="1800" spc="-100">
                <a:latin typeface="Trebuchet MS"/>
                <a:cs typeface="Trebuchet MS"/>
              </a:rPr>
              <a:t> </a:t>
            </a:r>
            <a:r>
              <a:rPr sz="1800" spc="-395">
                <a:latin typeface="Trebuchet MS"/>
                <a:cs typeface="Trebuchet MS"/>
              </a:rPr>
              <a:t>1</a:t>
            </a:r>
            <a:r>
              <a:rPr sz="1800">
                <a:latin typeface="Trebuchet MS"/>
                <a:cs typeface="Trebuchet MS"/>
              </a:rPr>
              <a:t>	</a:t>
            </a:r>
            <a:r>
              <a:rPr sz="1800" spc="-25">
                <a:latin typeface="Trebuchet MS"/>
                <a:cs typeface="Trebuchet MS"/>
              </a:rPr>
              <a:t>Layer</a:t>
            </a:r>
            <a:r>
              <a:rPr sz="1800" spc="-95">
                <a:latin typeface="Trebuchet MS"/>
                <a:cs typeface="Trebuchet MS"/>
              </a:rPr>
              <a:t> </a:t>
            </a:r>
            <a:r>
              <a:rPr sz="1800" spc="60">
                <a:latin typeface="Trebuchet MS"/>
                <a:cs typeface="Trebuchet MS"/>
              </a:rPr>
              <a:t>2</a:t>
            </a:r>
            <a:r>
              <a:rPr sz="1800">
                <a:latin typeface="Trebuchet MS"/>
                <a:cs typeface="Trebuchet MS"/>
              </a:rPr>
              <a:t>	</a:t>
            </a:r>
            <a:r>
              <a:rPr sz="1800" spc="-25">
                <a:latin typeface="Trebuchet MS"/>
                <a:cs typeface="Trebuchet MS"/>
              </a:rPr>
              <a:t>Layer</a:t>
            </a:r>
            <a:r>
              <a:rPr sz="1800" spc="-100">
                <a:latin typeface="Trebuchet MS"/>
                <a:cs typeface="Trebuchet MS"/>
              </a:rPr>
              <a:t> </a:t>
            </a:r>
            <a:r>
              <a:rPr sz="1800" spc="80">
                <a:latin typeface="Trebuchet MS"/>
                <a:cs typeface="Trebuchet MS"/>
              </a:rPr>
              <a:t>3</a:t>
            </a:r>
            <a:r>
              <a:rPr sz="1800">
                <a:latin typeface="Trebuchet MS"/>
                <a:cs typeface="Trebuchet MS"/>
              </a:rPr>
              <a:t>	</a:t>
            </a:r>
            <a:r>
              <a:rPr sz="1800" spc="-25">
                <a:latin typeface="Trebuchet MS"/>
                <a:cs typeface="Trebuchet MS"/>
              </a:rPr>
              <a:t>Layer</a:t>
            </a:r>
            <a:r>
              <a:rPr sz="1800" spc="-95">
                <a:latin typeface="Trebuchet MS"/>
                <a:cs typeface="Trebuchet MS"/>
              </a:rPr>
              <a:t> </a:t>
            </a:r>
            <a:r>
              <a:rPr sz="1800" spc="25">
                <a:latin typeface="Trebuchet MS"/>
                <a:cs typeface="Trebuchet MS"/>
              </a:rPr>
              <a:t>4</a:t>
            </a:r>
            <a:endParaRPr sz="1800">
              <a:latin typeface="Trebuchet MS"/>
              <a:cs typeface="Trebuchet MS"/>
            </a:endParaRPr>
          </a:p>
          <a:p>
            <a:pPr>
              <a:lnSpc>
                <a:spcPct val="100000"/>
              </a:lnSpc>
            </a:pPr>
            <a:endParaRPr sz="1800">
              <a:latin typeface="Trebuchet MS"/>
              <a:cs typeface="Trebuchet MS"/>
            </a:endParaRPr>
          </a:p>
          <a:p>
            <a:pPr>
              <a:lnSpc>
                <a:spcPct val="100000"/>
              </a:lnSpc>
              <a:spcBef>
                <a:spcPts val="400"/>
              </a:spcBef>
            </a:pPr>
            <a:endParaRPr sz="1800">
              <a:latin typeface="Trebuchet MS"/>
              <a:cs typeface="Trebuchet MS"/>
            </a:endParaRPr>
          </a:p>
          <a:p>
            <a:pPr marL="123825">
              <a:lnSpc>
                <a:spcPct val="100000"/>
              </a:lnSpc>
            </a:pPr>
            <a:r>
              <a:rPr sz="2750" spc="114">
                <a:solidFill>
                  <a:srgbClr val="464646"/>
                </a:solidFill>
                <a:latin typeface="Trebuchet MS"/>
                <a:cs typeface="Trebuchet MS"/>
              </a:rPr>
              <a:t>This</a:t>
            </a:r>
            <a:r>
              <a:rPr sz="2750" spc="-90">
                <a:solidFill>
                  <a:srgbClr val="464646"/>
                </a:solidFill>
                <a:latin typeface="Trebuchet MS"/>
                <a:cs typeface="Trebuchet MS"/>
              </a:rPr>
              <a:t> </a:t>
            </a:r>
            <a:r>
              <a:rPr sz="2750" spc="90">
                <a:solidFill>
                  <a:srgbClr val="464646"/>
                </a:solidFill>
                <a:latin typeface="Trebuchet MS"/>
                <a:cs typeface="Trebuchet MS"/>
              </a:rPr>
              <a:t>allows</a:t>
            </a:r>
            <a:r>
              <a:rPr sz="2750" spc="-165">
                <a:solidFill>
                  <a:srgbClr val="464646"/>
                </a:solidFill>
                <a:latin typeface="Trebuchet MS"/>
                <a:cs typeface="Trebuchet MS"/>
              </a:rPr>
              <a:t> </a:t>
            </a:r>
            <a:r>
              <a:rPr sz="2750" spc="275">
                <a:solidFill>
                  <a:srgbClr val="464646"/>
                </a:solidFill>
                <a:latin typeface="Trebuchet MS"/>
                <a:cs typeface="Trebuchet MS"/>
              </a:rPr>
              <a:t>us</a:t>
            </a:r>
            <a:r>
              <a:rPr sz="2750" spc="-90">
                <a:solidFill>
                  <a:srgbClr val="464646"/>
                </a:solidFill>
                <a:latin typeface="Trebuchet MS"/>
                <a:cs typeface="Trebuchet MS"/>
              </a:rPr>
              <a:t> </a:t>
            </a:r>
            <a:r>
              <a:rPr sz="2750">
                <a:solidFill>
                  <a:srgbClr val="464646"/>
                </a:solidFill>
                <a:latin typeface="Trebuchet MS"/>
                <a:cs typeface="Trebuchet MS"/>
              </a:rPr>
              <a:t>to</a:t>
            </a:r>
            <a:r>
              <a:rPr sz="2750" spc="-170">
                <a:solidFill>
                  <a:srgbClr val="464646"/>
                </a:solidFill>
                <a:latin typeface="Trebuchet MS"/>
                <a:cs typeface="Trebuchet MS"/>
              </a:rPr>
              <a:t> </a:t>
            </a:r>
            <a:r>
              <a:rPr sz="2750" spc="95">
                <a:solidFill>
                  <a:srgbClr val="464646"/>
                </a:solidFill>
                <a:latin typeface="Trebuchet MS"/>
                <a:cs typeface="Trebuchet MS"/>
              </a:rPr>
              <a:t>mitigate</a:t>
            </a:r>
            <a:r>
              <a:rPr sz="2750" spc="-70">
                <a:solidFill>
                  <a:srgbClr val="464646"/>
                </a:solidFill>
                <a:latin typeface="Trebuchet MS"/>
                <a:cs typeface="Trebuchet MS"/>
              </a:rPr>
              <a:t> </a:t>
            </a:r>
            <a:r>
              <a:rPr sz="2750">
                <a:solidFill>
                  <a:srgbClr val="464646"/>
                </a:solidFill>
                <a:latin typeface="Trebuchet MS"/>
                <a:cs typeface="Trebuchet MS"/>
              </a:rPr>
              <a:t>the</a:t>
            </a:r>
            <a:r>
              <a:rPr sz="2750" spc="-55">
                <a:solidFill>
                  <a:srgbClr val="464646"/>
                </a:solidFill>
                <a:latin typeface="Trebuchet MS"/>
                <a:cs typeface="Trebuchet MS"/>
              </a:rPr>
              <a:t> </a:t>
            </a:r>
            <a:r>
              <a:rPr sz="2750" spc="130">
                <a:solidFill>
                  <a:srgbClr val="C0504D"/>
                </a:solidFill>
                <a:latin typeface="Trebuchet MS"/>
                <a:cs typeface="Trebuchet MS"/>
              </a:rPr>
              <a:t>OOM</a:t>
            </a:r>
            <a:r>
              <a:rPr sz="2750" spc="-40">
                <a:solidFill>
                  <a:srgbClr val="C0504D"/>
                </a:solidFill>
                <a:latin typeface="Trebuchet MS"/>
                <a:cs typeface="Trebuchet MS"/>
              </a:rPr>
              <a:t> </a:t>
            </a:r>
            <a:r>
              <a:rPr sz="2750">
                <a:solidFill>
                  <a:srgbClr val="C0504D"/>
                </a:solidFill>
                <a:latin typeface="Trebuchet MS"/>
                <a:cs typeface="Trebuchet MS"/>
              </a:rPr>
              <a:t>(Out</a:t>
            </a:r>
            <a:r>
              <a:rPr sz="2750" spc="-70">
                <a:solidFill>
                  <a:srgbClr val="C0504D"/>
                </a:solidFill>
                <a:latin typeface="Trebuchet MS"/>
                <a:cs typeface="Trebuchet MS"/>
              </a:rPr>
              <a:t> </a:t>
            </a:r>
            <a:r>
              <a:rPr sz="2750">
                <a:solidFill>
                  <a:srgbClr val="C0504D"/>
                </a:solidFill>
                <a:latin typeface="Trebuchet MS"/>
                <a:cs typeface="Trebuchet MS"/>
              </a:rPr>
              <a:t>of</a:t>
            </a:r>
            <a:r>
              <a:rPr sz="2750" spc="-55">
                <a:solidFill>
                  <a:srgbClr val="C0504D"/>
                </a:solidFill>
                <a:latin typeface="Trebuchet MS"/>
                <a:cs typeface="Trebuchet MS"/>
              </a:rPr>
              <a:t> </a:t>
            </a:r>
            <a:r>
              <a:rPr sz="2750" spc="90">
                <a:solidFill>
                  <a:srgbClr val="C0504D"/>
                </a:solidFill>
                <a:latin typeface="Trebuchet MS"/>
                <a:cs typeface="Trebuchet MS"/>
              </a:rPr>
              <a:t>memory)</a:t>
            </a:r>
            <a:r>
              <a:rPr sz="2750" spc="-120">
                <a:solidFill>
                  <a:srgbClr val="C0504D"/>
                </a:solidFill>
                <a:latin typeface="Trebuchet MS"/>
                <a:cs typeface="Trebuchet MS"/>
              </a:rPr>
              <a:t> </a:t>
            </a:r>
            <a:r>
              <a:rPr sz="2750">
                <a:solidFill>
                  <a:srgbClr val="C0504D"/>
                </a:solidFill>
                <a:latin typeface="Trebuchet MS"/>
                <a:cs typeface="Trebuchet MS"/>
              </a:rPr>
              <a:t>error</a:t>
            </a:r>
            <a:r>
              <a:rPr sz="2750" spc="-100">
                <a:solidFill>
                  <a:srgbClr val="C0504D"/>
                </a:solidFill>
                <a:latin typeface="Trebuchet MS"/>
                <a:cs typeface="Trebuchet MS"/>
              </a:rPr>
              <a:t> </a:t>
            </a:r>
            <a:r>
              <a:rPr sz="2750">
                <a:solidFill>
                  <a:srgbClr val="464646"/>
                </a:solidFill>
                <a:latin typeface="Trebuchet MS"/>
                <a:cs typeface="Trebuchet MS"/>
              </a:rPr>
              <a:t>to</a:t>
            </a:r>
            <a:r>
              <a:rPr sz="2750" spc="-90">
                <a:solidFill>
                  <a:srgbClr val="464646"/>
                </a:solidFill>
                <a:latin typeface="Trebuchet MS"/>
                <a:cs typeface="Trebuchet MS"/>
              </a:rPr>
              <a:t> </a:t>
            </a:r>
            <a:r>
              <a:rPr sz="2750" spc="160">
                <a:solidFill>
                  <a:srgbClr val="464646"/>
                </a:solidFill>
                <a:latin typeface="Trebuchet MS"/>
                <a:cs typeface="Trebuchet MS"/>
              </a:rPr>
              <a:t>some</a:t>
            </a:r>
            <a:endParaRPr sz="2750">
              <a:latin typeface="Trebuchet MS"/>
              <a:cs typeface="Trebuchet MS"/>
            </a:endParaRPr>
          </a:p>
          <a:p>
            <a:pPr marL="123825">
              <a:lnSpc>
                <a:spcPct val="100000"/>
              </a:lnSpc>
              <a:spcBef>
                <a:spcPts val="80"/>
              </a:spcBef>
            </a:pPr>
            <a:r>
              <a:rPr sz="2750" spc="-30">
                <a:solidFill>
                  <a:srgbClr val="464646"/>
                </a:solidFill>
                <a:latin typeface="Trebuchet MS"/>
                <a:cs typeface="Trebuchet MS"/>
              </a:rPr>
              <a:t>extent,</a:t>
            </a:r>
            <a:r>
              <a:rPr sz="2750" spc="-100">
                <a:solidFill>
                  <a:srgbClr val="464646"/>
                </a:solidFill>
                <a:latin typeface="Trebuchet MS"/>
                <a:cs typeface="Trebuchet MS"/>
              </a:rPr>
              <a:t> </a:t>
            </a:r>
            <a:r>
              <a:rPr sz="2750" spc="120">
                <a:solidFill>
                  <a:srgbClr val="464646"/>
                </a:solidFill>
                <a:latin typeface="Trebuchet MS"/>
                <a:cs typeface="Trebuchet MS"/>
              </a:rPr>
              <a:t>but</a:t>
            </a:r>
            <a:r>
              <a:rPr sz="2750" spc="-150">
                <a:solidFill>
                  <a:srgbClr val="464646"/>
                </a:solidFill>
                <a:latin typeface="Trebuchet MS"/>
                <a:cs typeface="Trebuchet MS"/>
              </a:rPr>
              <a:t> </a:t>
            </a:r>
            <a:r>
              <a:rPr sz="2750">
                <a:solidFill>
                  <a:srgbClr val="464646"/>
                </a:solidFill>
                <a:latin typeface="Trebuchet MS"/>
                <a:cs typeface="Trebuchet MS"/>
              </a:rPr>
              <a:t>it</a:t>
            </a:r>
            <a:r>
              <a:rPr sz="2750" spc="-150">
                <a:solidFill>
                  <a:srgbClr val="464646"/>
                </a:solidFill>
                <a:latin typeface="Trebuchet MS"/>
                <a:cs typeface="Trebuchet MS"/>
              </a:rPr>
              <a:t> </a:t>
            </a:r>
            <a:r>
              <a:rPr sz="2750" spc="45">
                <a:solidFill>
                  <a:srgbClr val="464646"/>
                </a:solidFill>
                <a:latin typeface="Trebuchet MS"/>
                <a:cs typeface="Trebuchet MS"/>
              </a:rPr>
              <a:t>doesn’t</a:t>
            </a:r>
            <a:r>
              <a:rPr sz="2750" spc="-85">
                <a:solidFill>
                  <a:srgbClr val="464646"/>
                </a:solidFill>
                <a:latin typeface="Trebuchet MS"/>
                <a:cs typeface="Trebuchet MS"/>
              </a:rPr>
              <a:t> </a:t>
            </a:r>
            <a:r>
              <a:rPr sz="2750" spc="50">
                <a:solidFill>
                  <a:srgbClr val="464646"/>
                </a:solidFill>
                <a:latin typeface="Trebuchet MS"/>
                <a:cs typeface="Trebuchet MS"/>
              </a:rPr>
              <a:t>get</a:t>
            </a:r>
            <a:r>
              <a:rPr sz="2750" spc="-150">
                <a:solidFill>
                  <a:srgbClr val="464646"/>
                </a:solidFill>
                <a:latin typeface="Trebuchet MS"/>
                <a:cs typeface="Trebuchet MS"/>
              </a:rPr>
              <a:t> </a:t>
            </a:r>
            <a:r>
              <a:rPr sz="2750" spc="65">
                <a:solidFill>
                  <a:srgbClr val="464646"/>
                </a:solidFill>
                <a:latin typeface="Trebuchet MS"/>
                <a:cs typeface="Trebuchet MS"/>
              </a:rPr>
              <a:t>rid</a:t>
            </a:r>
            <a:r>
              <a:rPr sz="2750" spc="-150">
                <a:solidFill>
                  <a:srgbClr val="464646"/>
                </a:solidFill>
                <a:latin typeface="Trebuchet MS"/>
                <a:cs typeface="Trebuchet MS"/>
              </a:rPr>
              <a:t> </a:t>
            </a:r>
            <a:r>
              <a:rPr sz="2750">
                <a:solidFill>
                  <a:srgbClr val="464646"/>
                </a:solidFill>
                <a:latin typeface="Trebuchet MS"/>
                <a:cs typeface="Trebuchet MS"/>
              </a:rPr>
              <a:t>of</a:t>
            </a:r>
            <a:r>
              <a:rPr sz="2750" spc="-150">
                <a:solidFill>
                  <a:srgbClr val="464646"/>
                </a:solidFill>
                <a:latin typeface="Trebuchet MS"/>
                <a:cs typeface="Trebuchet MS"/>
              </a:rPr>
              <a:t> </a:t>
            </a:r>
            <a:r>
              <a:rPr sz="2750" spc="-25">
                <a:solidFill>
                  <a:srgbClr val="464646"/>
                </a:solidFill>
                <a:latin typeface="Trebuchet MS"/>
                <a:cs typeface="Trebuchet MS"/>
              </a:rPr>
              <a:t>it!</a:t>
            </a:r>
            <a:endParaRPr sz="2750">
              <a:latin typeface="Trebuchet MS"/>
              <a:cs typeface="Trebuchet MS"/>
            </a:endParaRPr>
          </a:p>
          <a:p>
            <a:pPr>
              <a:lnSpc>
                <a:spcPct val="100000"/>
              </a:lnSpc>
              <a:spcBef>
                <a:spcPts val="1460"/>
              </a:spcBef>
            </a:pPr>
            <a:endParaRPr sz="2750">
              <a:latin typeface="Trebuchet MS"/>
              <a:cs typeface="Trebuchet MS"/>
            </a:endParaRPr>
          </a:p>
          <a:p>
            <a:pPr marL="123825" marR="628650">
              <a:lnSpc>
                <a:spcPct val="102400"/>
              </a:lnSpc>
            </a:pPr>
            <a:r>
              <a:rPr sz="2750" spc="75">
                <a:solidFill>
                  <a:srgbClr val="464646"/>
                </a:solidFill>
                <a:latin typeface="Trebuchet MS"/>
                <a:cs typeface="Trebuchet MS"/>
              </a:rPr>
              <a:t>We</a:t>
            </a:r>
            <a:r>
              <a:rPr sz="2750" spc="-95">
                <a:solidFill>
                  <a:srgbClr val="464646"/>
                </a:solidFill>
                <a:latin typeface="Trebuchet MS"/>
                <a:cs typeface="Trebuchet MS"/>
              </a:rPr>
              <a:t> </a:t>
            </a:r>
            <a:r>
              <a:rPr sz="2750" spc="70">
                <a:solidFill>
                  <a:srgbClr val="464646"/>
                </a:solidFill>
                <a:latin typeface="Trebuchet MS"/>
                <a:cs typeface="Trebuchet MS"/>
              </a:rPr>
              <a:t>still</a:t>
            </a:r>
            <a:r>
              <a:rPr sz="2750" spc="-135">
                <a:solidFill>
                  <a:srgbClr val="464646"/>
                </a:solidFill>
                <a:latin typeface="Trebuchet MS"/>
                <a:cs typeface="Trebuchet MS"/>
              </a:rPr>
              <a:t> </a:t>
            </a:r>
            <a:r>
              <a:rPr sz="2750" spc="100">
                <a:solidFill>
                  <a:srgbClr val="464646"/>
                </a:solidFill>
                <a:latin typeface="Trebuchet MS"/>
                <a:cs typeface="Trebuchet MS"/>
              </a:rPr>
              <a:t>see</a:t>
            </a:r>
            <a:r>
              <a:rPr sz="2750" spc="-170">
                <a:solidFill>
                  <a:srgbClr val="464646"/>
                </a:solidFill>
                <a:latin typeface="Trebuchet MS"/>
                <a:cs typeface="Trebuchet MS"/>
              </a:rPr>
              <a:t> </a:t>
            </a:r>
            <a:r>
              <a:rPr sz="2750" spc="180">
                <a:solidFill>
                  <a:srgbClr val="464646"/>
                </a:solidFill>
                <a:latin typeface="Trebuchet MS"/>
                <a:cs typeface="Trebuchet MS"/>
              </a:rPr>
              <a:t>some</a:t>
            </a:r>
            <a:r>
              <a:rPr sz="2750" spc="-120">
                <a:solidFill>
                  <a:srgbClr val="464646"/>
                </a:solidFill>
                <a:latin typeface="Trebuchet MS"/>
                <a:cs typeface="Trebuchet MS"/>
              </a:rPr>
              <a:t> </a:t>
            </a:r>
            <a:r>
              <a:rPr sz="2750" spc="110">
                <a:solidFill>
                  <a:srgbClr val="C0504D"/>
                </a:solidFill>
                <a:latin typeface="Trebuchet MS"/>
                <a:cs typeface="Trebuchet MS"/>
              </a:rPr>
              <a:t>memory</a:t>
            </a:r>
            <a:r>
              <a:rPr sz="2750" spc="-140">
                <a:solidFill>
                  <a:srgbClr val="C0504D"/>
                </a:solidFill>
                <a:latin typeface="Trebuchet MS"/>
                <a:cs typeface="Trebuchet MS"/>
              </a:rPr>
              <a:t> </a:t>
            </a:r>
            <a:r>
              <a:rPr sz="2750" spc="165">
                <a:solidFill>
                  <a:srgbClr val="C0504D"/>
                </a:solidFill>
                <a:latin typeface="Trebuchet MS"/>
                <a:cs typeface="Trebuchet MS"/>
              </a:rPr>
              <a:t>spikes</a:t>
            </a:r>
            <a:r>
              <a:rPr sz="2750" spc="-95">
                <a:solidFill>
                  <a:srgbClr val="C0504D"/>
                </a:solidFill>
                <a:latin typeface="Trebuchet MS"/>
                <a:cs typeface="Trebuchet MS"/>
              </a:rPr>
              <a:t> </a:t>
            </a:r>
            <a:r>
              <a:rPr sz="2750" spc="65">
                <a:solidFill>
                  <a:srgbClr val="464646"/>
                </a:solidFill>
                <a:latin typeface="Trebuchet MS"/>
                <a:cs typeface="Trebuchet MS"/>
              </a:rPr>
              <a:t>especially</a:t>
            </a:r>
            <a:r>
              <a:rPr sz="2750" spc="-145">
                <a:solidFill>
                  <a:srgbClr val="464646"/>
                </a:solidFill>
                <a:latin typeface="Trebuchet MS"/>
                <a:cs typeface="Trebuchet MS"/>
              </a:rPr>
              <a:t> </a:t>
            </a:r>
            <a:r>
              <a:rPr sz="2750" spc="90">
                <a:solidFill>
                  <a:srgbClr val="464646"/>
                </a:solidFill>
                <a:latin typeface="Trebuchet MS"/>
                <a:cs typeface="Trebuchet MS"/>
              </a:rPr>
              <a:t>when</a:t>
            </a:r>
            <a:r>
              <a:rPr sz="2750" spc="-130">
                <a:solidFill>
                  <a:srgbClr val="464646"/>
                </a:solidFill>
                <a:latin typeface="Trebuchet MS"/>
                <a:cs typeface="Trebuchet MS"/>
              </a:rPr>
              <a:t> </a:t>
            </a:r>
            <a:r>
              <a:rPr sz="2750">
                <a:solidFill>
                  <a:srgbClr val="464646"/>
                </a:solidFill>
                <a:latin typeface="Trebuchet MS"/>
                <a:cs typeface="Trebuchet MS"/>
              </a:rPr>
              <a:t>we</a:t>
            </a:r>
            <a:r>
              <a:rPr sz="2750" spc="-95">
                <a:solidFill>
                  <a:srgbClr val="464646"/>
                </a:solidFill>
                <a:latin typeface="Trebuchet MS"/>
                <a:cs typeface="Trebuchet MS"/>
              </a:rPr>
              <a:t> </a:t>
            </a:r>
            <a:r>
              <a:rPr sz="2750" spc="229">
                <a:solidFill>
                  <a:srgbClr val="464646"/>
                </a:solidFill>
                <a:latin typeface="Trebuchet MS"/>
                <a:cs typeface="Trebuchet MS"/>
              </a:rPr>
              <a:t>pass</a:t>
            </a:r>
            <a:r>
              <a:rPr sz="2750" spc="-120">
                <a:solidFill>
                  <a:srgbClr val="464646"/>
                </a:solidFill>
                <a:latin typeface="Trebuchet MS"/>
                <a:cs typeface="Trebuchet MS"/>
              </a:rPr>
              <a:t> </a:t>
            </a:r>
            <a:r>
              <a:rPr sz="2750" spc="145">
                <a:solidFill>
                  <a:srgbClr val="464646"/>
                </a:solidFill>
                <a:latin typeface="Trebuchet MS"/>
                <a:cs typeface="Trebuchet MS"/>
              </a:rPr>
              <a:t>in</a:t>
            </a:r>
            <a:r>
              <a:rPr sz="2750" spc="-135">
                <a:solidFill>
                  <a:srgbClr val="464646"/>
                </a:solidFill>
                <a:latin typeface="Trebuchet MS"/>
                <a:cs typeface="Trebuchet MS"/>
              </a:rPr>
              <a:t> </a:t>
            </a:r>
            <a:r>
              <a:rPr sz="2750" spc="90">
                <a:solidFill>
                  <a:srgbClr val="464646"/>
                </a:solidFill>
                <a:latin typeface="Trebuchet MS"/>
                <a:cs typeface="Trebuchet MS"/>
              </a:rPr>
              <a:t>long </a:t>
            </a:r>
            <a:r>
              <a:rPr sz="2750" spc="130">
                <a:solidFill>
                  <a:srgbClr val="464646"/>
                </a:solidFill>
                <a:latin typeface="Trebuchet MS"/>
                <a:cs typeface="Trebuchet MS"/>
              </a:rPr>
              <a:t>sequences</a:t>
            </a:r>
            <a:r>
              <a:rPr sz="2750" spc="-70">
                <a:solidFill>
                  <a:srgbClr val="464646"/>
                </a:solidFill>
                <a:latin typeface="Trebuchet MS"/>
                <a:cs typeface="Trebuchet MS"/>
              </a:rPr>
              <a:t> </a:t>
            </a:r>
            <a:r>
              <a:rPr sz="2750" spc="110">
                <a:solidFill>
                  <a:srgbClr val="464646"/>
                </a:solidFill>
                <a:latin typeface="Trebuchet MS"/>
                <a:cs typeface="Trebuchet MS"/>
              </a:rPr>
              <a:t>in</a:t>
            </a:r>
            <a:r>
              <a:rPr sz="2750" spc="-75">
                <a:solidFill>
                  <a:srgbClr val="464646"/>
                </a:solidFill>
                <a:latin typeface="Trebuchet MS"/>
                <a:cs typeface="Trebuchet MS"/>
              </a:rPr>
              <a:t> </a:t>
            </a:r>
            <a:r>
              <a:rPr sz="2750">
                <a:solidFill>
                  <a:srgbClr val="464646"/>
                </a:solidFill>
                <a:latin typeface="Trebuchet MS"/>
                <a:cs typeface="Trebuchet MS"/>
              </a:rPr>
              <a:t>the</a:t>
            </a:r>
            <a:r>
              <a:rPr sz="2750" spc="-50">
                <a:solidFill>
                  <a:srgbClr val="464646"/>
                </a:solidFill>
                <a:latin typeface="Trebuchet MS"/>
                <a:cs typeface="Trebuchet MS"/>
              </a:rPr>
              <a:t> </a:t>
            </a:r>
            <a:r>
              <a:rPr sz="2750" spc="-10">
                <a:solidFill>
                  <a:srgbClr val="464646"/>
                </a:solidFill>
                <a:latin typeface="Trebuchet MS"/>
                <a:cs typeface="Trebuchet MS"/>
              </a:rPr>
              <a:t>batch.</a:t>
            </a:r>
            <a:endParaRPr sz="2750">
              <a:latin typeface="Trebuchet MS"/>
              <a:cs typeface="Trebuchet MS"/>
            </a:endParaRPr>
          </a:p>
          <a:p>
            <a:pPr>
              <a:lnSpc>
                <a:spcPct val="100000"/>
              </a:lnSpc>
              <a:spcBef>
                <a:spcPts val="1830"/>
              </a:spcBef>
            </a:pPr>
            <a:endParaRPr sz="2750">
              <a:latin typeface="Trebuchet MS"/>
              <a:cs typeface="Trebuchet MS"/>
            </a:endParaRPr>
          </a:p>
          <a:p>
            <a:pPr>
              <a:lnSpc>
                <a:spcPct val="100000"/>
              </a:lnSpc>
              <a:tabLst>
                <a:tab pos="11361420" algn="l"/>
              </a:tabLst>
            </a:pPr>
            <a:r>
              <a:rPr sz="1100" spc="-10">
                <a:solidFill>
                  <a:srgbClr val="7E7E7E"/>
                </a:solidFill>
                <a:latin typeface="Trebuchet MS"/>
                <a:cs typeface="Trebuchet MS"/>
              </a:rPr>
              <a:t>P</a:t>
            </a:r>
            <a:r>
              <a:rPr sz="900" spc="-10">
                <a:solidFill>
                  <a:srgbClr val="7E7E7E"/>
                </a:solidFill>
                <a:latin typeface="Trebuchet MS"/>
                <a:cs typeface="Trebuchet MS"/>
              </a:rPr>
              <a:t>ROTOPAPAS</a:t>
            </a:r>
            <a:r>
              <a:rPr sz="900">
                <a:solidFill>
                  <a:srgbClr val="7E7E7E"/>
                </a:solidFill>
                <a:latin typeface="Trebuchet MS"/>
                <a:cs typeface="Trebuchet MS"/>
              </a:rPr>
              <a:t>	</a:t>
            </a:r>
            <a:r>
              <a:rPr sz="1800" spc="-44" baseline="-20833">
                <a:solidFill>
                  <a:srgbClr val="888888"/>
                </a:solidFill>
                <a:latin typeface="Trebuchet MS"/>
                <a:cs typeface="Trebuchet MS"/>
              </a:rPr>
              <a:t>103</a:t>
            </a:r>
            <a:endParaRPr sz="1800" baseline="-20833">
              <a:latin typeface="Trebuchet MS"/>
              <a:cs typeface="Trebuchet MS"/>
            </a:endParaRPr>
          </a:p>
        </p:txBody>
      </p:sp>
      <p:grpSp>
        <p:nvGrpSpPr>
          <p:cNvPr id="3" name="object 3"/>
          <p:cNvGrpSpPr/>
          <p:nvPr/>
        </p:nvGrpSpPr>
        <p:grpSpPr>
          <a:xfrm>
            <a:off x="3383026" y="1516125"/>
            <a:ext cx="1044575" cy="1035050"/>
            <a:chOff x="3383026" y="1516125"/>
            <a:chExt cx="1044575" cy="1035050"/>
          </a:xfrm>
        </p:grpSpPr>
        <p:sp>
          <p:nvSpPr>
            <p:cNvPr id="4" name="object 4"/>
            <p:cNvSpPr/>
            <p:nvPr/>
          </p:nvSpPr>
          <p:spPr>
            <a:xfrm>
              <a:off x="3395726" y="1528825"/>
              <a:ext cx="1019175" cy="1009650"/>
            </a:xfrm>
            <a:custGeom>
              <a:avLst/>
              <a:gdLst/>
              <a:ahLst/>
              <a:cxnLst/>
              <a:rect l="l" t="t" r="r" b="b"/>
              <a:pathLst>
                <a:path w="1019175" h="1009650">
                  <a:moveTo>
                    <a:pt x="509524" y="0"/>
                  </a:moveTo>
                  <a:lnTo>
                    <a:pt x="460448" y="2310"/>
                  </a:lnTo>
                  <a:lnTo>
                    <a:pt x="412694" y="9099"/>
                  </a:lnTo>
                  <a:lnTo>
                    <a:pt x="366474" y="20157"/>
                  </a:lnTo>
                  <a:lnTo>
                    <a:pt x="322001" y="35271"/>
                  </a:lnTo>
                  <a:lnTo>
                    <a:pt x="279490" y="54232"/>
                  </a:lnTo>
                  <a:lnTo>
                    <a:pt x="239153" y="76826"/>
                  </a:lnTo>
                  <a:lnTo>
                    <a:pt x="201204" y="102844"/>
                  </a:lnTo>
                  <a:lnTo>
                    <a:pt x="165856" y="132074"/>
                  </a:lnTo>
                  <a:lnTo>
                    <a:pt x="133323" y="164305"/>
                  </a:lnTo>
                  <a:lnTo>
                    <a:pt x="103818" y="199325"/>
                  </a:lnTo>
                  <a:lnTo>
                    <a:pt x="77555" y="236923"/>
                  </a:lnTo>
                  <a:lnTo>
                    <a:pt x="54747" y="276888"/>
                  </a:lnTo>
                  <a:lnTo>
                    <a:pt x="35607" y="319009"/>
                  </a:lnTo>
                  <a:lnTo>
                    <a:pt x="20349" y="363074"/>
                  </a:lnTo>
                  <a:lnTo>
                    <a:pt x="9186" y="408873"/>
                  </a:lnTo>
                  <a:lnTo>
                    <a:pt x="2332" y="456193"/>
                  </a:lnTo>
                  <a:lnTo>
                    <a:pt x="0" y="504825"/>
                  </a:lnTo>
                  <a:lnTo>
                    <a:pt x="2332" y="553436"/>
                  </a:lnTo>
                  <a:lnTo>
                    <a:pt x="9186" y="600741"/>
                  </a:lnTo>
                  <a:lnTo>
                    <a:pt x="20349" y="646529"/>
                  </a:lnTo>
                  <a:lnTo>
                    <a:pt x="35607" y="690588"/>
                  </a:lnTo>
                  <a:lnTo>
                    <a:pt x="54747" y="732705"/>
                  </a:lnTo>
                  <a:lnTo>
                    <a:pt x="77555" y="772670"/>
                  </a:lnTo>
                  <a:lnTo>
                    <a:pt x="103818" y="810270"/>
                  </a:lnTo>
                  <a:lnTo>
                    <a:pt x="133323" y="845294"/>
                  </a:lnTo>
                  <a:lnTo>
                    <a:pt x="165856" y="877530"/>
                  </a:lnTo>
                  <a:lnTo>
                    <a:pt x="201204" y="906767"/>
                  </a:lnTo>
                  <a:lnTo>
                    <a:pt x="239153" y="932792"/>
                  </a:lnTo>
                  <a:lnTo>
                    <a:pt x="279490" y="955394"/>
                  </a:lnTo>
                  <a:lnTo>
                    <a:pt x="322001" y="974361"/>
                  </a:lnTo>
                  <a:lnTo>
                    <a:pt x="366474" y="989482"/>
                  </a:lnTo>
                  <a:lnTo>
                    <a:pt x="412694" y="1000545"/>
                  </a:lnTo>
                  <a:lnTo>
                    <a:pt x="460448" y="1007338"/>
                  </a:lnTo>
                  <a:lnTo>
                    <a:pt x="509524" y="1009650"/>
                  </a:lnTo>
                  <a:lnTo>
                    <a:pt x="558600" y="1007338"/>
                  </a:lnTo>
                  <a:lnTo>
                    <a:pt x="606358" y="1000545"/>
                  </a:lnTo>
                  <a:lnTo>
                    <a:pt x="652584" y="989482"/>
                  </a:lnTo>
                  <a:lnTo>
                    <a:pt x="697063" y="974361"/>
                  </a:lnTo>
                  <a:lnTo>
                    <a:pt x="739584" y="955394"/>
                  </a:lnTo>
                  <a:lnTo>
                    <a:pt x="779930" y="932792"/>
                  </a:lnTo>
                  <a:lnTo>
                    <a:pt x="817890" y="906767"/>
                  </a:lnTo>
                  <a:lnTo>
                    <a:pt x="853249" y="877530"/>
                  </a:lnTo>
                  <a:lnTo>
                    <a:pt x="885793" y="845294"/>
                  </a:lnTo>
                  <a:lnTo>
                    <a:pt x="915309" y="810270"/>
                  </a:lnTo>
                  <a:lnTo>
                    <a:pt x="941583" y="772670"/>
                  </a:lnTo>
                  <a:lnTo>
                    <a:pt x="964401" y="732705"/>
                  </a:lnTo>
                  <a:lnTo>
                    <a:pt x="983549" y="690588"/>
                  </a:lnTo>
                  <a:lnTo>
                    <a:pt x="998815" y="646529"/>
                  </a:lnTo>
                  <a:lnTo>
                    <a:pt x="1009983" y="600741"/>
                  </a:lnTo>
                  <a:lnTo>
                    <a:pt x="1016841" y="553436"/>
                  </a:lnTo>
                  <a:lnTo>
                    <a:pt x="1019175" y="504825"/>
                  </a:lnTo>
                  <a:lnTo>
                    <a:pt x="1016841" y="456193"/>
                  </a:lnTo>
                  <a:lnTo>
                    <a:pt x="1009983" y="408873"/>
                  </a:lnTo>
                  <a:lnTo>
                    <a:pt x="998815" y="363074"/>
                  </a:lnTo>
                  <a:lnTo>
                    <a:pt x="983549" y="319009"/>
                  </a:lnTo>
                  <a:lnTo>
                    <a:pt x="964401" y="276888"/>
                  </a:lnTo>
                  <a:lnTo>
                    <a:pt x="941583" y="236923"/>
                  </a:lnTo>
                  <a:lnTo>
                    <a:pt x="915309" y="199325"/>
                  </a:lnTo>
                  <a:lnTo>
                    <a:pt x="885793" y="164305"/>
                  </a:lnTo>
                  <a:lnTo>
                    <a:pt x="853249" y="132074"/>
                  </a:lnTo>
                  <a:lnTo>
                    <a:pt x="817890" y="102844"/>
                  </a:lnTo>
                  <a:lnTo>
                    <a:pt x="779930" y="76826"/>
                  </a:lnTo>
                  <a:lnTo>
                    <a:pt x="739584" y="54232"/>
                  </a:lnTo>
                  <a:lnTo>
                    <a:pt x="697063" y="35271"/>
                  </a:lnTo>
                  <a:lnTo>
                    <a:pt x="652584" y="20157"/>
                  </a:lnTo>
                  <a:lnTo>
                    <a:pt x="606358" y="9099"/>
                  </a:lnTo>
                  <a:lnTo>
                    <a:pt x="558600" y="2310"/>
                  </a:lnTo>
                  <a:lnTo>
                    <a:pt x="509524" y="0"/>
                  </a:lnTo>
                  <a:close/>
                </a:path>
              </a:pathLst>
            </a:custGeom>
            <a:solidFill>
              <a:srgbClr val="FFFFFF"/>
            </a:solidFill>
          </p:spPr>
          <p:txBody>
            <a:bodyPr wrap="square" lIns="0" tIns="0" rIns="0" bIns="0" rtlCol="0"/>
            <a:lstStyle/>
            <a:p>
              <a:endParaRPr/>
            </a:p>
          </p:txBody>
        </p:sp>
        <p:sp>
          <p:nvSpPr>
            <p:cNvPr id="5" name="object 5"/>
            <p:cNvSpPr/>
            <p:nvPr/>
          </p:nvSpPr>
          <p:spPr>
            <a:xfrm>
              <a:off x="3395726" y="1528825"/>
              <a:ext cx="1019175" cy="1009650"/>
            </a:xfrm>
            <a:custGeom>
              <a:avLst/>
              <a:gdLst/>
              <a:ahLst/>
              <a:cxnLst/>
              <a:rect l="l" t="t" r="r" b="b"/>
              <a:pathLst>
                <a:path w="1019175" h="1009650">
                  <a:moveTo>
                    <a:pt x="0" y="504825"/>
                  </a:moveTo>
                  <a:lnTo>
                    <a:pt x="2332" y="456193"/>
                  </a:lnTo>
                  <a:lnTo>
                    <a:pt x="9186" y="408873"/>
                  </a:lnTo>
                  <a:lnTo>
                    <a:pt x="20349" y="363074"/>
                  </a:lnTo>
                  <a:lnTo>
                    <a:pt x="35607" y="319009"/>
                  </a:lnTo>
                  <a:lnTo>
                    <a:pt x="54747" y="276888"/>
                  </a:lnTo>
                  <a:lnTo>
                    <a:pt x="77555" y="236923"/>
                  </a:lnTo>
                  <a:lnTo>
                    <a:pt x="103818" y="199325"/>
                  </a:lnTo>
                  <a:lnTo>
                    <a:pt x="133323" y="164305"/>
                  </a:lnTo>
                  <a:lnTo>
                    <a:pt x="165856" y="132074"/>
                  </a:lnTo>
                  <a:lnTo>
                    <a:pt x="201204" y="102844"/>
                  </a:lnTo>
                  <a:lnTo>
                    <a:pt x="239153" y="76826"/>
                  </a:lnTo>
                  <a:lnTo>
                    <a:pt x="279490" y="54232"/>
                  </a:lnTo>
                  <a:lnTo>
                    <a:pt x="322001" y="35271"/>
                  </a:lnTo>
                  <a:lnTo>
                    <a:pt x="366474" y="20157"/>
                  </a:lnTo>
                  <a:lnTo>
                    <a:pt x="412694" y="9099"/>
                  </a:lnTo>
                  <a:lnTo>
                    <a:pt x="460448" y="2310"/>
                  </a:lnTo>
                  <a:lnTo>
                    <a:pt x="509524" y="0"/>
                  </a:lnTo>
                  <a:lnTo>
                    <a:pt x="558600" y="2310"/>
                  </a:lnTo>
                  <a:lnTo>
                    <a:pt x="606358" y="9099"/>
                  </a:lnTo>
                  <a:lnTo>
                    <a:pt x="652584" y="20157"/>
                  </a:lnTo>
                  <a:lnTo>
                    <a:pt x="697063" y="35271"/>
                  </a:lnTo>
                  <a:lnTo>
                    <a:pt x="739584" y="54232"/>
                  </a:lnTo>
                  <a:lnTo>
                    <a:pt x="779930" y="76826"/>
                  </a:lnTo>
                  <a:lnTo>
                    <a:pt x="817890" y="102844"/>
                  </a:lnTo>
                  <a:lnTo>
                    <a:pt x="853249" y="132074"/>
                  </a:lnTo>
                  <a:lnTo>
                    <a:pt x="885793" y="164305"/>
                  </a:lnTo>
                  <a:lnTo>
                    <a:pt x="915309" y="199325"/>
                  </a:lnTo>
                  <a:lnTo>
                    <a:pt x="941583" y="236923"/>
                  </a:lnTo>
                  <a:lnTo>
                    <a:pt x="964401" y="276888"/>
                  </a:lnTo>
                  <a:lnTo>
                    <a:pt x="983549" y="319009"/>
                  </a:lnTo>
                  <a:lnTo>
                    <a:pt x="998815" y="363074"/>
                  </a:lnTo>
                  <a:lnTo>
                    <a:pt x="1009983" y="408873"/>
                  </a:lnTo>
                  <a:lnTo>
                    <a:pt x="1016841" y="456193"/>
                  </a:lnTo>
                  <a:lnTo>
                    <a:pt x="1019175" y="504825"/>
                  </a:lnTo>
                  <a:lnTo>
                    <a:pt x="1016841" y="553436"/>
                  </a:lnTo>
                  <a:lnTo>
                    <a:pt x="1009983" y="600741"/>
                  </a:lnTo>
                  <a:lnTo>
                    <a:pt x="998815" y="646529"/>
                  </a:lnTo>
                  <a:lnTo>
                    <a:pt x="983549" y="690588"/>
                  </a:lnTo>
                  <a:lnTo>
                    <a:pt x="964401" y="732705"/>
                  </a:lnTo>
                  <a:lnTo>
                    <a:pt x="941583" y="772670"/>
                  </a:lnTo>
                  <a:lnTo>
                    <a:pt x="915309" y="810270"/>
                  </a:lnTo>
                  <a:lnTo>
                    <a:pt x="885793" y="845294"/>
                  </a:lnTo>
                  <a:lnTo>
                    <a:pt x="853249" y="877530"/>
                  </a:lnTo>
                  <a:lnTo>
                    <a:pt x="817890" y="906767"/>
                  </a:lnTo>
                  <a:lnTo>
                    <a:pt x="779930" y="932792"/>
                  </a:lnTo>
                  <a:lnTo>
                    <a:pt x="739584" y="955394"/>
                  </a:lnTo>
                  <a:lnTo>
                    <a:pt x="697063" y="974361"/>
                  </a:lnTo>
                  <a:lnTo>
                    <a:pt x="652584" y="989482"/>
                  </a:lnTo>
                  <a:lnTo>
                    <a:pt x="606358" y="1000545"/>
                  </a:lnTo>
                  <a:lnTo>
                    <a:pt x="558600" y="1007338"/>
                  </a:lnTo>
                  <a:lnTo>
                    <a:pt x="509524" y="1009650"/>
                  </a:lnTo>
                  <a:lnTo>
                    <a:pt x="460448" y="1007338"/>
                  </a:lnTo>
                  <a:lnTo>
                    <a:pt x="412694" y="1000545"/>
                  </a:lnTo>
                  <a:lnTo>
                    <a:pt x="366474" y="989482"/>
                  </a:lnTo>
                  <a:lnTo>
                    <a:pt x="322001" y="974361"/>
                  </a:lnTo>
                  <a:lnTo>
                    <a:pt x="279490" y="955394"/>
                  </a:lnTo>
                  <a:lnTo>
                    <a:pt x="239153" y="932792"/>
                  </a:lnTo>
                  <a:lnTo>
                    <a:pt x="201204" y="906767"/>
                  </a:lnTo>
                  <a:lnTo>
                    <a:pt x="165856" y="877530"/>
                  </a:lnTo>
                  <a:lnTo>
                    <a:pt x="133323" y="845294"/>
                  </a:lnTo>
                  <a:lnTo>
                    <a:pt x="103818" y="810270"/>
                  </a:lnTo>
                  <a:lnTo>
                    <a:pt x="77555" y="772670"/>
                  </a:lnTo>
                  <a:lnTo>
                    <a:pt x="54747" y="732705"/>
                  </a:lnTo>
                  <a:lnTo>
                    <a:pt x="35607" y="690588"/>
                  </a:lnTo>
                  <a:lnTo>
                    <a:pt x="20349" y="646529"/>
                  </a:lnTo>
                  <a:lnTo>
                    <a:pt x="9186" y="600741"/>
                  </a:lnTo>
                  <a:lnTo>
                    <a:pt x="2332" y="553436"/>
                  </a:lnTo>
                  <a:lnTo>
                    <a:pt x="0" y="504825"/>
                  </a:lnTo>
                  <a:close/>
                </a:path>
              </a:pathLst>
            </a:custGeom>
            <a:ln w="25400">
              <a:solidFill>
                <a:srgbClr val="4F81BC"/>
              </a:solidFill>
            </a:ln>
          </p:spPr>
          <p:txBody>
            <a:bodyPr wrap="square" lIns="0" tIns="0" rIns="0" bIns="0" rtlCol="0"/>
            <a:lstStyle/>
            <a:p>
              <a:endParaRPr/>
            </a:p>
          </p:txBody>
        </p:sp>
      </p:grpSp>
      <p:grpSp>
        <p:nvGrpSpPr>
          <p:cNvPr id="6" name="object 6"/>
          <p:cNvGrpSpPr/>
          <p:nvPr/>
        </p:nvGrpSpPr>
        <p:grpSpPr>
          <a:xfrm>
            <a:off x="5135626" y="1516125"/>
            <a:ext cx="1035050" cy="1035050"/>
            <a:chOff x="5135626" y="1516125"/>
            <a:chExt cx="1035050" cy="1035050"/>
          </a:xfrm>
        </p:grpSpPr>
        <p:sp>
          <p:nvSpPr>
            <p:cNvPr id="7" name="object 7"/>
            <p:cNvSpPr/>
            <p:nvPr/>
          </p:nvSpPr>
          <p:spPr>
            <a:xfrm>
              <a:off x="51483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B8CDE4"/>
            </a:solidFill>
          </p:spPr>
          <p:txBody>
            <a:bodyPr wrap="square" lIns="0" tIns="0" rIns="0" bIns="0" rtlCol="0"/>
            <a:lstStyle/>
            <a:p>
              <a:endParaRPr/>
            </a:p>
          </p:txBody>
        </p:sp>
        <p:sp>
          <p:nvSpPr>
            <p:cNvPr id="8" name="object 8"/>
            <p:cNvSpPr/>
            <p:nvPr/>
          </p:nvSpPr>
          <p:spPr>
            <a:xfrm>
              <a:off x="51483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grpSp>
      <p:grpSp>
        <p:nvGrpSpPr>
          <p:cNvPr id="9" name="object 9"/>
          <p:cNvGrpSpPr/>
          <p:nvPr/>
        </p:nvGrpSpPr>
        <p:grpSpPr>
          <a:xfrm>
            <a:off x="6888226" y="1516125"/>
            <a:ext cx="1035050" cy="1035050"/>
            <a:chOff x="6888226" y="1516125"/>
            <a:chExt cx="1035050" cy="1035050"/>
          </a:xfrm>
        </p:grpSpPr>
        <p:sp>
          <p:nvSpPr>
            <p:cNvPr id="10" name="object 10"/>
            <p:cNvSpPr/>
            <p:nvPr/>
          </p:nvSpPr>
          <p:spPr>
            <a:xfrm>
              <a:off x="69009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1" name="object 11"/>
            <p:cNvSpPr/>
            <p:nvPr/>
          </p:nvSpPr>
          <p:spPr>
            <a:xfrm>
              <a:off x="69009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grpSp>
      <p:grpSp>
        <p:nvGrpSpPr>
          <p:cNvPr id="12" name="object 12"/>
          <p:cNvGrpSpPr/>
          <p:nvPr/>
        </p:nvGrpSpPr>
        <p:grpSpPr>
          <a:xfrm>
            <a:off x="8640826" y="1516125"/>
            <a:ext cx="1035050" cy="1035050"/>
            <a:chOff x="8640826" y="1516125"/>
            <a:chExt cx="1035050" cy="1035050"/>
          </a:xfrm>
        </p:grpSpPr>
        <p:sp>
          <p:nvSpPr>
            <p:cNvPr id="13" name="object 13"/>
            <p:cNvSpPr/>
            <p:nvPr/>
          </p:nvSpPr>
          <p:spPr>
            <a:xfrm>
              <a:off x="8653526" y="1528825"/>
              <a:ext cx="1009650" cy="1009650"/>
            </a:xfrm>
            <a:custGeom>
              <a:avLst/>
              <a:gdLst/>
              <a:ahLst/>
              <a:cxnLst/>
              <a:rect l="l" t="t" r="r" b="b"/>
              <a:pathLst>
                <a:path w="1009650" h="1009650">
                  <a:moveTo>
                    <a:pt x="504825" y="0"/>
                  </a:moveTo>
                  <a:lnTo>
                    <a:pt x="456193" y="2310"/>
                  </a:lnTo>
                  <a:lnTo>
                    <a:pt x="408873" y="9099"/>
                  </a:lnTo>
                  <a:lnTo>
                    <a:pt x="363074" y="20157"/>
                  </a:lnTo>
                  <a:lnTo>
                    <a:pt x="319009" y="35271"/>
                  </a:lnTo>
                  <a:lnTo>
                    <a:pt x="276888" y="54232"/>
                  </a:lnTo>
                  <a:lnTo>
                    <a:pt x="236923" y="76826"/>
                  </a:lnTo>
                  <a:lnTo>
                    <a:pt x="199325" y="102844"/>
                  </a:lnTo>
                  <a:lnTo>
                    <a:pt x="164305" y="132074"/>
                  </a:lnTo>
                  <a:lnTo>
                    <a:pt x="132074" y="164305"/>
                  </a:lnTo>
                  <a:lnTo>
                    <a:pt x="102844" y="199325"/>
                  </a:lnTo>
                  <a:lnTo>
                    <a:pt x="76826" y="236923"/>
                  </a:lnTo>
                  <a:lnTo>
                    <a:pt x="54232" y="276888"/>
                  </a:lnTo>
                  <a:lnTo>
                    <a:pt x="35271" y="319009"/>
                  </a:lnTo>
                  <a:lnTo>
                    <a:pt x="20157" y="363074"/>
                  </a:lnTo>
                  <a:lnTo>
                    <a:pt x="9099" y="408873"/>
                  </a:lnTo>
                  <a:lnTo>
                    <a:pt x="2310" y="456193"/>
                  </a:lnTo>
                  <a:lnTo>
                    <a:pt x="0" y="504825"/>
                  </a:lnTo>
                  <a:lnTo>
                    <a:pt x="2310" y="553436"/>
                  </a:lnTo>
                  <a:lnTo>
                    <a:pt x="9099" y="600741"/>
                  </a:lnTo>
                  <a:lnTo>
                    <a:pt x="20157" y="646529"/>
                  </a:lnTo>
                  <a:lnTo>
                    <a:pt x="35271" y="690588"/>
                  </a:lnTo>
                  <a:lnTo>
                    <a:pt x="54232" y="732705"/>
                  </a:lnTo>
                  <a:lnTo>
                    <a:pt x="76826" y="772670"/>
                  </a:lnTo>
                  <a:lnTo>
                    <a:pt x="102844" y="810270"/>
                  </a:lnTo>
                  <a:lnTo>
                    <a:pt x="132074" y="845294"/>
                  </a:lnTo>
                  <a:lnTo>
                    <a:pt x="164305" y="877530"/>
                  </a:lnTo>
                  <a:lnTo>
                    <a:pt x="199325" y="906767"/>
                  </a:lnTo>
                  <a:lnTo>
                    <a:pt x="236923" y="932792"/>
                  </a:lnTo>
                  <a:lnTo>
                    <a:pt x="276888" y="955394"/>
                  </a:lnTo>
                  <a:lnTo>
                    <a:pt x="319009" y="974361"/>
                  </a:lnTo>
                  <a:lnTo>
                    <a:pt x="363074" y="989482"/>
                  </a:lnTo>
                  <a:lnTo>
                    <a:pt x="408873" y="1000545"/>
                  </a:lnTo>
                  <a:lnTo>
                    <a:pt x="456193" y="1007338"/>
                  </a:lnTo>
                  <a:lnTo>
                    <a:pt x="504825" y="1009650"/>
                  </a:lnTo>
                  <a:lnTo>
                    <a:pt x="553436" y="1007338"/>
                  </a:lnTo>
                  <a:lnTo>
                    <a:pt x="600741" y="1000545"/>
                  </a:lnTo>
                  <a:lnTo>
                    <a:pt x="646529" y="989482"/>
                  </a:lnTo>
                  <a:lnTo>
                    <a:pt x="690588" y="974361"/>
                  </a:lnTo>
                  <a:lnTo>
                    <a:pt x="732705" y="955394"/>
                  </a:lnTo>
                  <a:lnTo>
                    <a:pt x="772670" y="932792"/>
                  </a:lnTo>
                  <a:lnTo>
                    <a:pt x="810270" y="906767"/>
                  </a:lnTo>
                  <a:lnTo>
                    <a:pt x="845294" y="877530"/>
                  </a:lnTo>
                  <a:lnTo>
                    <a:pt x="877530" y="845294"/>
                  </a:lnTo>
                  <a:lnTo>
                    <a:pt x="906767" y="810270"/>
                  </a:lnTo>
                  <a:lnTo>
                    <a:pt x="932792" y="772670"/>
                  </a:lnTo>
                  <a:lnTo>
                    <a:pt x="955394" y="732705"/>
                  </a:lnTo>
                  <a:lnTo>
                    <a:pt x="974361" y="690588"/>
                  </a:lnTo>
                  <a:lnTo>
                    <a:pt x="989482" y="646529"/>
                  </a:lnTo>
                  <a:lnTo>
                    <a:pt x="1000545" y="600741"/>
                  </a:lnTo>
                  <a:lnTo>
                    <a:pt x="1007338" y="553436"/>
                  </a:lnTo>
                  <a:lnTo>
                    <a:pt x="1009650" y="504825"/>
                  </a:lnTo>
                  <a:lnTo>
                    <a:pt x="1007338" y="456193"/>
                  </a:lnTo>
                  <a:lnTo>
                    <a:pt x="1000545" y="408873"/>
                  </a:lnTo>
                  <a:lnTo>
                    <a:pt x="989482" y="363074"/>
                  </a:lnTo>
                  <a:lnTo>
                    <a:pt x="974361" y="319009"/>
                  </a:lnTo>
                  <a:lnTo>
                    <a:pt x="955394" y="276888"/>
                  </a:lnTo>
                  <a:lnTo>
                    <a:pt x="932792" y="236923"/>
                  </a:lnTo>
                  <a:lnTo>
                    <a:pt x="906767" y="199325"/>
                  </a:lnTo>
                  <a:lnTo>
                    <a:pt x="877530" y="164305"/>
                  </a:lnTo>
                  <a:lnTo>
                    <a:pt x="845294" y="132074"/>
                  </a:lnTo>
                  <a:lnTo>
                    <a:pt x="810270" y="102844"/>
                  </a:lnTo>
                  <a:lnTo>
                    <a:pt x="772670" y="76826"/>
                  </a:lnTo>
                  <a:lnTo>
                    <a:pt x="732705" y="54232"/>
                  </a:lnTo>
                  <a:lnTo>
                    <a:pt x="690588" y="35271"/>
                  </a:lnTo>
                  <a:lnTo>
                    <a:pt x="646529" y="20157"/>
                  </a:lnTo>
                  <a:lnTo>
                    <a:pt x="600741" y="9099"/>
                  </a:lnTo>
                  <a:lnTo>
                    <a:pt x="553436" y="2310"/>
                  </a:lnTo>
                  <a:lnTo>
                    <a:pt x="504825" y="0"/>
                  </a:lnTo>
                  <a:close/>
                </a:path>
              </a:pathLst>
            </a:custGeom>
            <a:solidFill>
              <a:srgbClr val="FFFFFF"/>
            </a:solidFill>
          </p:spPr>
          <p:txBody>
            <a:bodyPr wrap="square" lIns="0" tIns="0" rIns="0" bIns="0" rtlCol="0"/>
            <a:lstStyle/>
            <a:p>
              <a:endParaRPr/>
            </a:p>
          </p:txBody>
        </p:sp>
        <p:sp>
          <p:nvSpPr>
            <p:cNvPr id="14" name="object 14"/>
            <p:cNvSpPr/>
            <p:nvPr/>
          </p:nvSpPr>
          <p:spPr>
            <a:xfrm>
              <a:off x="8653526" y="1528825"/>
              <a:ext cx="1009650" cy="1009650"/>
            </a:xfrm>
            <a:custGeom>
              <a:avLst/>
              <a:gdLst/>
              <a:ahLst/>
              <a:cxnLst/>
              <a:rect l="l" t="t" r="r" b="b"/>
              <a:pathLst>
                <a:path w="1009650" h="1009650">
                  <a:moveTo>
                    <a:pt x="0" y="504825"/>
                  </a:moveTo>
                  <a:lnTo>
                    <a:pt x="2310" y="456193"/>
                  </a:lnTo>
                  <a:lnTo>
                    <a:pt x="9099" y="408873"/>
                  </a:lnTo>
                  <a:lnTo>
                    <a:pt x="20157" y="363074"/>
                  </a:lnTo>
                  <a:lnTo>
                    <a:pt x="35271" y="319009"/>
                  </a:lnTo>
                  <a:lnTo>
                    <a:pt x="54232" y="276888"/>
                  </a:lnTo>
                  <a:lnTo>
                    <a:pt x="76826" y="236923"/>
                  </a:lnTo>
                  <a:lnTo>
                    <a:pt x="102844" y="199325"/>
                  </a:lnTo>
                  <a:lnTo>
                    <a:pt x="132074" y="164305"/>
                  </a:lnTo>
                  <a:lnTo>
                    <a:pt x="164305" y="132074"/>
                  </a:lnTo>
                  <a:lnTo>
                    <a:pt x="199325" y="102844"/>
                  </a:lnTo>
                  <a:lnTo>
                    <a:pt x="236923" y="76826"/>
                  </a:lnTo>
                  <a:lnTo>
                    <a:pt x="276888" y="54232"/>
                  </a:lnTo>
                  <a:lnTo>
                    <a:pt x="319009" y="35271"/>
                  </a:lnTo>
                  <a:lnTo>
                    <a:pt x="363074" y="20157"/>
                  </a:lnTo>
                  <a:lnTo>
                    <a:pt x="408873" y="9099"/>
                  </a:lnTo>
                  <a:lnTo>
                    <a:pt x="456193" y="2310"/>
                  </a:lnTo>
                  <a:lnTo>
                    <a:pt x="504825" y="0"/>
                  </a:lnTo>
                  <a:lnTo>
                    <a:pt x="553436" y="2310"/>
                  </a:lnTo>
                  <a:lnTo>
                    <a:pt x="600741" y="9099"/>
                  </a:lnTo>
                  <a:lnTo>
                    <a:pt x="646529" y="20157"/>
                  </a:lnTo>
                  <a:lnTo>
                    <a:pt x="690588" y="35271"/>
                  </a:lnTo>
                  <a:lnTo>
                    <a:pt x="732705" y="54232"/>
                  </a:lnTo>
                  <a:lnTo>
                    <a:pt x="772670" y="76826"/>
                  </a:lnTo>
                  <a:lnTo>
                    <a:pt x="810270" y="102844"/>
                  </a:lnTo>
                  <a:lnTo>
                    <a:pt x="845294" y="132074"/>
                  </a:lnTo>
                  <a:lnTo>
                    <a:pt x="877530" y="164305"/>
                  </a:lnTo>
                  <a:lnTo>
                    <a:pt x="906767" y="199325"/>
                  </a:lnTo>
                  <a:lnTo>
                    <a:pt x="932792" y="236923"/>
                  </a:lnTo>
                  <a:lnTo>
                    <a:pt x="955394" y="276888"/>
                  </a:lnTo>
                  <a:lnTo>
                    <a:pt x="974361" y="319009"/>
                  </a:lnTo>
                  <a:lnTo>
                    <a:pt x="989482" y="363074"/>
                  </a:lnTo>
                  <a:lnTo>
                    <a:pt x="1000545" y="408873"/>
                  </a:lnTo>
                  <a:lnTo>
                    <a:pt x="1007338" y="456193"/>
                  </a:lnTo>
                  <a:lnTo>
                    <a:pt x="1009650" y="504825"/>
                  </a:lnTo>
                  <a:lnTo>
                    <a:pt x="1007338" y="553436"/>
                  </a:lnTo>
                  <a:lnTo>
                    <a:pt x="1000545" y="600741"/>
                  </a:lnTo>
                  <a:lnTo>
                    <a:pt x="989482" y="646529"/>
                  </a:lnTo>
                  <a:lnTo>
                    <a:pt x="974361" y="690588"/>
                  </a:lnTo>
                  <a:lnTo>
                    <a:pt x="955394" y="732705"/>
                  </a:lnTo>
                  <a:lnTo>
                    <a:pt x="932792" y="772670"/>
                  </a:lnTo>
                  <a:lnTo>
                    <a:pt x="906767" y="810270"/>
                  </a:lnTo>
                  <a:lnTo>
                    <a:pt x="877530" y="845294"/>
                  </a:lnTo>
                  <a:lnTo>
                    <a:pt x="845294" y="877530"/>
                  </a:lnTo>
                  <a:lnTo>
                    <a:pt x="810270" y="906767"/>
                  </a:lnTo>
                  <a:lnTo>
                    <a:pt x="772670" y="932792"/>
                  </a:lnTo>
                  <a:lnTo>
                    <a:pt x="732705" y="955394"/>
                  </a:lnTo>
                  <a:lnTo>
                    <a:pt x="690588" y="974361"/>
                  </a:lnTo>
                  <a:lnTo>
                    <a:pt x="646529" y="989482"/>
                  </a:lnTo>
                  <a:lnTo>
                    <a:pt x="600741" y="1000545"/>
                  </a:lnTo>
                  <a:lnTo>
                    <a:pt x="553436" y="1007338"/>
                  </a:lnTo>
                  <a:lnTo>
                    <a:pt x="504825" y="1009650"/>
                  </a:lnTo>
                  <a:lnTo>
                    <a:pt x="456193" y="1007338"/>
                  </a:lnTo>
                  <a:lnTo>
                    <a:pt x="408873" y="1000545"/>
                  </a:lnTo>
                  <a:lnTo>
                    <a:pt x="363074" y="989482"/>
                  </a:lnTo>
                  <a:lnTo>
                    <a:pt x="319009" y="974361"/>
                  </a:lnTo>
                  <a:lnTo>
                    <a:pt x="276888" y="955394"/>
                  </a:lnTo>
                  <a:lnTo>
                    <a:pt x="236923" y="932792"/>
                  </a:lnTo>
                  <a:lnTo>
                    <a:pt x="199325" y="906767"/>
                  </a:lnTo>
                  <a:lnTo>
                    <a:pt x="164305" y="877530"/>
                  </a:lnTo>
                  <a:lnTo>
                    <a:pt x="132074" y="845294"/>
                  </a:lnTo>
                  <a:lnTo>
                    <a:pt x="102844" y="810270"/>
                  </a:lnTo>
                  <a:lnTo>
                    <a:pt x="76826" y="772670"/>
                  </a:lnTo>
                  <a:lnTo>
                    <a:pt x="54232" y="732705"/>
                  </a:lnTo>
                  <a:lnTo>
                    <a:pt x="35271" y="690588"/>
                  </a:lnTo>
                  <a:lnTo>
                    <a:pt x="20157" y="646529"/>
                  </a:lnTo>
                  <a:lnTo>
                    <a:pt x="9099" y="600741"/>
                  </a:lnTo>
                  <a:lnTo>
                    <a:pt x="2310" y="553436"/>
                  </a:lnTo>
                  <a:lnTo>
                    <a:pt x="0" y="504825"/>
                  </a:lnTo>
                  <a:close/>
                </a:path>
              </a:pathLst>
            </a:custGeom>
            <a:ln w="25400">
              <a:solidFill>
                <a:srgbClr val="4F81BC"/>
              </a:solidFill>
            </a:ln>
          </p:spPr>
          <p:txBody>
            <a:bodyPr wrap="square" lIns="0" tIns="0" rIns="0" bIns="0" rtlCol="0"/>
            <a:lstStyle/>
            <a:p>
              <a:endParaRPr/>
            </a:p>
          </p:txBody>
        </p:sp>
      </p:grpSp>
      <p:grpSp>
        <p:nvGrpSpPr>
          <p:cNvPr id="15" name="object 15"/>
          <p:cNvGrpSpPr/>
          <p:nvPr/>
        </p:nvGrpSpPr>
        <p:grpSpPr>
          <a:xfrm>
            <a:off x="4362450" y="1923986"/>
            <a:ext cx="919480" cy="262255"/>
            <a:chOff x="4362450" y="1923986"/>
            <a:chExt cx="919480" cy="262255"/>
          </a:xfrm>
        </p:grpSpPr>
        <p:pic>
          <p:nvPicPr>
            <p:cNvPr id="16" name="object 16"/>
            <p:cNvPicPr/>
            <p:nvPr/>
          </p:nvPicPr>
          <p:blipFill>
            <a:blip r:embed="rId2" cstate="print"/>
            <a:stretch>
              <a:fillRect/>
            </a:stretch>
          </p:blipFill>
          <p:spPr>
            <a:xfrm>
              <a:off x="4362450" y="1923986"/>
              <a:ext cx="919162" cy="261937"/>
            </a:xfrm>
            <a:prstGeom prst="rect">
              <a:avLst/>
            </a:prstGeom>
          </p:spPr>
        </p:pic>
        <p:sp>
          <p:nvSpPr>
            <p:cNvPr id="17" name="object 17"/>
            <p:cNvSpPr/>
            <p:nvPr/>
          </p:nvSpPr>
          <p:spPr>
            <a:xfrm>
              <a:off x="4414773"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grpSp>
      <p:grpSp>
        <p:nvGrpSpPr>
          <p:cNvPr id="18" name="object 18"/>
          <p:cNvGrpSpPr/>
          <p:nvPr/>
        </p:nvGrpSpPr>
        <p:grpSpPr>
          <a:xfrm>
            <a:off x="6105525" y="1914461"/>
            <a:ext cx="919480" cy="262255"/>
            <a:chOff x="6105525" y="1914461"/>
            <a:chExt cx="919480" cy="262255"/>
          </a:xfrm>
        </p:grpSpPr>
        <p:pic>
          <p:nvPicPr>
            <p:cNvPr id="19" name="object 19"/>
            <p:cNvPicPr/>
            <p:nvPr/>
          </p:nvPicPr>
          <p:blipFill>
            <a:blip r:embed="rId2" cstate="print"/>
            <a:stretch>
              <a:fillRect/>
            </a:stretch>
          </p:blipFill>
          <p:spPr>
            <a:xfrm>
              <a:off x="6105525" y="1914461"/>
              <a:ext cx="919162" cy="261937"/>
            </a:xfrm>
            <a:prstGeom prst="rect">
              <a:avLst/>
            </a:prstGeom>
          </p:spPr>
        </p:pic>
        <p:sp>
          <p:nvSpPr>
            <p:cNvPr id="20" name="object 20"/>
            <p:cNvSpPr/>
            <p:nvPr/>
          </p:nvSpPr>
          <p:spPr>
            <a:xfrm>
              <a:off x="6157848" y="1986025"/>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grpSp>
      <p:grpSp>
        <p:nvGrpSpPr>
          <p:cNvPr id="21" name="object 21"/>
          <p:cNvGrpSpPr/>
          <p:nvPr/>
        </p:nvGrpSpPr>
        <p:grpSpPr>
          <a:xfrm>
            <a:off x="7858125" y="1923986"/>
            <a:ext cx="919480" cy="262255"/>
            <a:chOff x="7858125" y="1923986"/>
            <a:chExt cx="919480" cy="262255"/>
          </a:xfrm>
        </p:grpSpPr>
        <p:pic>
          <p:nvPicPr>
            <p:cNvPr id="22" name="object 22"/>
            <p:cNvPicPr/>
            <p:nvPr/>
          </p:nvPicPr>
          <p:blipFill>
            <a:blip r:embed="rId2" cstate="print"/>
            <a:stretch>
              <a:fillRect/>
            </a:stretch>
          </p:blipFill>
          <p:spPr>
            <a:xfrm>
              <a:off x="7858125" y="1923986"/>
              <a:ext cx="919162" cy="261937"/>
            </a:xfrm>
            <a:prstGeom prst="rect">
              <a:avLst/>
            </a:prstGeom>
          </p:spPr>
        </p:pic>
        <p:sp>
          <p:nvSpPr>
            <p:cNvPr id="23" name="object 23"/>
            <p:cNvSpPr/>
            <p:nvPr/>
          </p:nvSpPr>
          <p:spPr>
            <a:xfrm>
              <a:off x="7910448" y="1995550"/>
              <a:ext cx="738505" cy="76200"/>
            </a:xfrm>
            <a:custGeom>
              <a:avLst/>
              <a:gdLst/>
              <a:ahLst/>
              <a:cxnLst/>
              <a:rect l="l" t="t" r="r" b="b"/>
              <a:pathLst>
                <a:path w="738504" h="76200">
                  <a:moveTo>
                    <a:pt x="662177" y="0"/>
                  </a:moveTo>
                  <a:lnTo>
                    <a:pt x="662177" y="76200"/>
                  </a:lnTo>
                  <a:lnTo>
                    <a:pt x="712977" y="50800"/>
                  </a:lnTo>
                  <a:lnTo>
                    <a:pt x="674877" y="50800"/>
                  </a:lnTo>
                  <a:lnTo>
                    <a:pt x="674877" y="25400"/>
                  </a:lnTo>
                  <a:lnTo>
                    <a:pt x="712977" y="25400"/>
                  </a:lnTo>
                  <a:lnTo>
                    <a:pt x="662177" y="0"/>
                  </a:lnTo>
                  <a:close/>
                </a:path>
                <a:path w="738504" h="76200">
                  <a:moveTo>
                    <a:pt x="662177" y="25400"/>
                  </a:moveTo>
                  <a:lnTo>
                    <a:pt x="0" y="25400"/>
                  </a:lnTo>
                  <a:lnTo>
                    <a:pt x="0" y="50800"/>
                  </a:lnTo>
                  <a:lnTo>
                    <a:pt x="662177" y="50800"/>
                  </a:lnTo>
                  <a:lnTo>
                    <a:pt x="662177" y="25400"/>
                  </a:lnTo>
                  <a:close/>
                </a:path>
                <a:path w="738504" h="76200">
                  <a:moveTo>
                    <a:pt x="712977" y="25400"/>
                  </a:moveTo>
                  <a:lnTo>
                    <a:pt x="674877" y="25400"/>
                  </a:lnTo>
                  <a:lnTo>
                    <a:pt x="674877" y="50800"/>
                  </a:lnTo>
                  <a:lnTo>
                    <a:pt x="712977" y="50800"/>
                  </a:lnTo>
                  <a:lnTo>
                    <a:pt x="738377" y="38100"/>
                  </a:lnTo>
                  <a:lnTo>
                    <a:pt x="712977" y="25400"/>
                  </a:lnTo>
                  <a:close/>
                </a:path>
              </a:pathLst>
            </a:custGeom>
            <a:solidFill>
              <a:srgbClr val="4F81BC"/>
            </a:solidFill>
          </p:spPr>
          <p:txBody>
            <a:bodyPr wrap="square" lIns="0" tIns="0" rIns="0" bIns="0" rtlCol="0"/>
            <a:lstStyle/>
            <a:p>
              <a:endParaRPr/>
            </a:p>
          </p:txBody>
        </p:sp>
      </p:grpSp>
      <p:grpSp>
        <p:nvGrpSpPr>
          <p:cNvPr id="24" name="object 24"/>
          <p:cNvGrpSpPr/>
          <p:nvPr/>
        </p:nvGrpSpPr>
        <p:grpSpPr>
          <a:xfrm>
            <a:off x="2257425" y="1923986"/>
            <a:ext cx="1271905" cy="262255"/>
            <a:chOff x="2257425" y="1923986"/>
            <a:chExt cx="1271905" cy="262255"/>
          </a:xfrm>
        </p:grpSpPr>
        <p:pic>
          <p:nvPicPr>
            <p:cNvPr id="25" name="object 25"/>
            <p:cNvPicPr/>
            <p:nvPr/>
          </p:nvPicPr>
          <p:blipFill>
            <a:blip r:embed="rId3" cstate="print"/>
            <a:stretch>
              <a:fillRect/>
            </a:stretch>
          </p:blipFill>
          <p:spPr>
            <a:xfrm>
              <a:off x="2257425" y="1923986"/>
              <a:ext cx="1271524" cy="261937"/>
            </a:xfrm>
            <a:prstGeom prst="rect">
              <a:avLst/>
            </a:prstGeom>
          </p:spPr>
        </p:pic>
        <p:sp>
          <p:nvSpPr>
            <p:cNvPr id="26" name="object 26"/>
            <p:cNvSpPr/>
            <p:nvPr/>
          </p:nvSpPr>
          <p:spPr>
            <a:xfrm>
              <a:off x="2309876" y="1995550"/>
              <a:ext cx="1092200" cy="76200"/>
            </a:xfrm>
            <a:custGeom>
              <a:avLst/>
              <a:gdLst/>
              <a:ahLst/>
              <a:cxnLst/>
              <a:rect l="l" t="t" r="r" b="b"/>
              <a:pathLst>
                <a:path w="1092200" h="76200">
                  <a:moveTo>
                    <a:pt x="1015746" y="0"/>
                  </a:moveTo>
                  <a:lnTo>
                    <a:pt x="1015746" y="76200"/>
                  </a:lnTo>
                  <a:lnTo>
                    <a:pt x="1066546" y="50800"/>
                  </a:lnTo>
                  <a:lnTo>
                    <a:pt x="1028446" y="50800"/>
                  </a:lnTo>
                  <a:lnTo>
                    <a:pt x="1028446" y="25400"/>
                  </a:lnTo>
                  <a:lnTo>
                    <a:pt x="1066546" y="25400"/>
                  </a:lnTo>
                  <a:lnTo>
                    <a:pt x="1015746" y="0"/>
                  </a:lnTo>
                  <a:close/>
                </a:path>
                <a:path w="1092200" h="76200">
                  <a:moveTo>
                    <a:pt x="1015746" y="25400"/>
                  </a:moveTo>
                  <a:lnTo>
                    <a:pt x="0" y="25400"/>
                  </a:lnTo>
                  <a:lnTo>
                    <a:pt x="0" y="50800"/>
                  </a:lnTo>
                  <a:lnTo>
                    <a:pt x="1015746" y="50800"/>
                  </a:lnTo>
                  <a:lnTo>
                    <a:pt x="1015746" y="25400"/>
                  </a:lnTo>
                  <a:close/>
                </a:path>
                <a:path w="1092200" h="76200">
                  <a:moveTo>
                    <a:pt x="1066546" y="25400"/>
                  </a:moveTo>
                  <a:lnTo>
                    <a:pt x="1028446" y="25400"/>
                  </a:lnTo>
                  <a:lnTo>
                    <a:pt x="1028446" y="50800"/>
                  </a:lnTo>
                  <a:lnTo>
                    <a:pt x="1066546" y="50800"/>
                  </a:lnTo>
                  <a:lnTo>
                    <a:pt x="1091946" y="38100"/>
                  </a:lnTo>
                  <a:lnTo>
                    <a:pt x="1066546" y="25400"/>
                  </a:lnTo>
                  <a:close/>
                </a:path>
              </a:pathLst>
            </a:custGeom>
            <a:solidFill>
              <a:srgbClr val="4F81BC"/>
            </a:solidFill>
          </p:spPr>
          <p:txBody>
            <a:bodyPr wrap="square" lIns="0" tIns="0" rIns="0" bIns="0" rtlCol="0"/>
            <a:lstStyle/>
            <a:p>
              <a:endParaRPr/>
            </a:p>
          </p:txBody>
        </p:sp>
      </p:grpSp>
      <p:grpSp>
        <p:nvGrpSpPr>
          <p:cNvPr id="27" name="object 27"/>
          <p:cNvGrpSpPr/>
          <p:nvPr/>
        </p:nvGrpSpPr>
        <p:grpSpPr>
          <a:xfrm>
            <a:off x="0" y="0"/>
            <a:ext cx="12192000" cy="6858000"/>
            <a:chOff x="0" y="0"/>
            <a:chExt cx="12192000" cy="6858000"/>
          </a:xfrm>
        </p:grpSpPr>
        <p:pic>
          <p:nvPicPr>
            <p:cNvPr id="28" name="object 28"/>
            <p:cNvPicPr/>
            <p:nvPr/>
          </p:nvPicPr>
          <p:blipFill>
            <a:blip r:embed="rId4" cstate="print"/>
            <a:stretch>
              <a:fillRect/>
            </a:stretch>
          </p:blipFill>
          <p:spPr>
            <a:xfrm>
              <a:off x="10972800" y="19050"/>
              <a:ext cx="866775" cy="866775"/>
            </a:xfrm>
            <a:prstGeom prst="rect">
              <a:avLst/>
            </a:prstGeom>
          </p:spPr>
        </p:pic>
        <p:pic>
          <p:nvPicPr>
            <p:cNvPr id="29" name="object 29"/>
            <p:cNvPicPr/>
            <p:nvPr/>
          </p:nvPicPr>
          <p:blipFill>
            <a:blip r:embed="rId5" cstate="print"/>
            <a:stretch>
              <a:fillRect/>
            </a:stretch>
          </p:blipFill>
          <p:spPr>
            <a:xfrm>
              <a:off x="0" y="0"/>
              <a:ext cx="12192000" cy="6857999"/>
            </a:xfrm>
            <a:prstGeom prst="rect">
              <a:avLst/>
            </a:prstGeom>
          </p:spPr>
        </p:pic>
      </p:grpSp>
      <p:sp>
        <p:nvSpPr>
          <p:cNvPr id="30" name="object 30"/>
          <p:cNvSpPr txBox="1">
            <a:spLocks noGrp="1"/>
          </p:cNvSpPr>
          <p:nvPr>
            <p:ph type="title"/>
          </p:nvPr>
        </p:nvSpPr>
        <p:spPr>
          <a:xfrm>
            <a:off x="2948051" y="3252851"/>
            <a:ext cx="6305550" cy="466725"/>
          </a:xfrm>
          <a:prstGeom prst="rect">
            <a:avLst/>
          </a:prstGeom>
          <a:solidFill>
            <a:srgbClr val="4F81BC"/>
          </a:solidFill>
          <a:ln w="28575">
            <a:solidFill>
              <a:srgbClr val="000000"/>
            </a:solidFill>
          </a:ln>
        </p:spPr>
        <p:txBody>
          <a:bodyPr vert="horz" wrap="square" lIns="0" tIns="29209" rIns="0" bIns="0" rtlCol="0">
            <a:spAutoFit/>
          </a:bodyPr>
          <a:lstStyle/>
          <a:p>
            <a:pPr marL="288290">
              <a:lnSpc>
                <a:spcPct val="100000"/>
              </a:lnSpc>
              <a:spcBef>
                <a:spcPts val="229"/>
              </a:spcBef>
            </a:pPr>
            <a:r>
              <a:rPr sz="2400" spc="80">
                <a:solidFill>
                  <a:srgbClr val="FFFFFF"/>
                </a:solidFill>
              </a:rPr>
              <a:t>This</a:t>
            </a:r>
            <a:r>
              <a:rPr sz="2400" spc="-65">
                <a:solidFill>
                  <a:srgbClr val="FFFFFF"/>
                </a:solidFill>
              </a:rPr>
              <a:t> </a:t>
            </a:r>
            <a:r>
              <a:rPr sz="2400" spc="170">
                <a:solidFill>
                  <a:srgbClr val="FFFFFF"/>
                </a:solidFill>
              </a:rPr>
              <a:t>is</a:t>
            </a:r>
            <a:r>
              <a:rPr sz="2400" spc="-60">
                <a:solidFill>
                  <a:srgbClr val="FFFFFF"/>
                </a:solidFill>
              </a:rPr>
              <a:t> </a:t>
            </a:r>
            <a:r>
              <a:rPr sz="2400" spc="-10">
                <a:solidFill>
                  <a:srgbClr val="FFFFFF"/>
                </a:solidFill>
              </a:rPr>
              <a:t>where</a:t>
            </a:r>
            <a:r>
              <a:rPr sz="2400" spc="-130">
                <a:solidFill>
                  <a:srgbClr val="FFFFFF"/>
                </a:solidFill>
              </a:rPr>
              <a:t> </a:t>
            </a:r>
            <a:r>
              <a:rPr sz="2400" spc="55">
                <a:solidFill>
                  <a:srgbClr val="FFFFFF"/>
                </a:solidFill>
              </a:rPr>
              <a:t>our</a:t>
            </a:r>
            <a:r>
              <a:rPr sz="2400" spc="-155">
                <a:solidFill>
                  <a:srgbClr val="FFFFFF"/>
                </a:solidFill>
              </a:rPr>
              <a:t> </a:t>
            </a:r>
            <a:r>
              <a:rPr sz="2400">
                <a:solidFill>
                  <a:srgbClr val="FFFFFF"/>
                </a:solidFill>
              </a:rPr>
              <a:t>third</a:t>
            </a:r>
            <a:r>
              <a:rPr sz="2400" spc="-95">
                <a:solidFill>
                  <a:srgbClr val="FFFFFF"/>
                </a:solidFill>
              </a:rPr>
              <a:t> </a:t>
            </a:r>
            <a:r>
              <a:rPr sz="2400" spc="50">
                <a:solidFill>
                  <a:srgbClr val="FFFFFF"/>
                </a:solidFill>
              </a:rPr>
              <a:t>ingredient</a:t>
            </a:r>
            <a:r>
              <a:rPr sz="2400" spc="-100">
                <a:solidFill>
                  <a:srgbClr val="FFFFFF"/>
                </a:solidFill>
              </a:rPr>
              <a:t> </a:t>
            </a:r>
            <a:r>
              <a:rPr sz="2400" spc="95">
                <a:solidFill>
                  <a:srgbClr val="FFFFFF"/>
                </a:solidFill>
              </a:rPr>
              <a:t>comes</a:t>
            </a:r>
            <a:endParaRPr sz="2400"/>
          </a:p>
        </p:txBody>
      </p:sp>
      <p:sp>
        <p:nvSpPr>
          <p:cNvPr id="31" name="object 31"/>
          <p:cNvSpPr txBox="1"/>
          <p:nvPr/>
        </p:nvSpPr>
        <p:spPr>
          <a:xfrm>
            <a:off x="5902325" y="3641407"/>
            <a:ext cx="398145" cy="391795"/>
          </a:xfrm>
          <a:prstGeom prst="rect">
            <a:avLst/>
          </a:prstGeom>
        </p:spPr>
        <p:txBody>
          <a:bodyPr vert="horz" wrap="square" lIns="0" tIns="12700" rIns="0" bIns="0" rtlCol="0">
            <a:spAutoFit/>
          </a:bodyPr>
          <a:lstStyle/>
          <a:p>
            <a:pPr marL="12700">
              <a:lnSpc>
                <a:spcPct val="100000"/>
              </a:lnSpc>
              <a:spcBef>
                <a:spcPts val="100"/>
              </a:spcBef>
            </a:pPr>
            <a:r>
              <a:rPr sz="2400" spc="-25">
                <a:solidFill>
                  <a:srgbClr val="FFFFFF"/>
                </a:solidFill>
                <a:latin typeface="Trebuchet MS"/>
                <a:cs typeface="Trebuchet MS"/>
              </a:rPr>
              <a:t>in!</a:t>
            </a:r>
            <a:endParaRPr sz="2400">
              <a:latin typeface="Trebuchet MS"/>
              <a:cs typeface="Trebuchet M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70"/>
              <a:t> </a:t>
            </a:r>
            <a:r>
              <a:rPr spc="409"/>
              <a:t>–</a:t>
            </a:r>
            <a:r>
              <a:rPr spc="-185"/>
              <a:t> </a:t>
            </a:r>
            <a:r>
              <a:rPr spc="50"/>
              <a:t>Ingredient</a:t>
            </a:r>
            <a:r>
              <a:rPr spc="-165"/>
              <a:t> </a:t>
            </a:r>
            <a:r>
              <a:rPr spc="265"/>
              <a:t>3</a:t>
            </a:r>
            <a:r>
              <a:rPr spc="-200"/>
              <a:t> </a:t>
            </a:r>
            <a:r>
              <a:rPr spc="-390"/>
              <a:t>:</a:t>
            </a:r>
            <a:r>
              <a:rPr spc="-185"/>
              <a:t> </a:t>
            </a:r>
            <a:r>
              <a:rPr spc="80">
                <a:solidFill>
                  <a:srgbClr val="C0504D"/>
                </a:solidFill>
              </a:rPr>
              <a:t>Paged</a:t>
            </a:r>
            <a:r>
              <a:rPr spc="-190">
                <a:solidFill>
                  <a:srgbClr val="C0504D"/>
                </a:solidFill>
              </a:rPr>
              <a:t> </a:t>
            </a:r>
            <a:r>
              <a:rPr spc="-10">
                <a:solidFill>
                  <a:srgbClr val="C0504D"/>
                </a:solidFill>
              </a:rPr>
              <a:t>Optimizer</a:t>
            </a:r>
          </a:p>
        </p:txBody>
      </p:sp>
      <p:sp>
        <p:nvSpPr>
          <p:cNvPr id="3" name="object 3"/>
          <p:cNvSpPr txBox="1"/>
          <p:nvPr/>
        </p:nvSpPr>
        <p:spPr>
          <a:xfrm>
            <a:off x="351472" y="2376487"/>
            <a:ext cx="11084560" cy="1898650"/>
          </a:xfrm>
          <a:prstGeom prst="rect">
            <a:avLst/>
          </a:prstGeom>
        </p:spPr>
        <p:txBody>
          <a:bodyPr vert="horz" wrap="square" lIns="0" tIns="15875" rIns="0" bIns="0" rtlCol="0">
            <a:spAutoFit/>
          </a:bodyPr>
          <a:lstStyle/>
          <a:p>
            <a:pPr marL="12700">
              <a:lnSpc>
                <a:spcPct val="100000"/>
              </a:lnSpc>
              <a:spcBef>
                <a:spcPts val="125"/>
              </a:spcBef>
            </a:pPr>
            <a:r>
              <a:rPr sz="2750">
                <a:solidFill>
                  <a:srgbClr val="464646"/>
                </a:solidFill>
                <a:latin typeface="Trebuchet MS"/>
                <a:cs typeface="Trebuchet MS"/>
              </a:rPr>
              <a:t>It</a:t>
            </a:r>
            <a:r>
              <a:rPr sz="2750" spc="-120">
                <a:solidFill>
                  <a:srgbClr val="464646"/>
                </a:solidFill>
                <a:latin typeface="Trebuchet MS"/>
                <a:cs typeface="Trebuchet MS"/>
              </a:rPr>
              <a:t> </a:t>
            </a:r>
            <a:r>
              <a:rPr sz="2750" spc="125">
                <a:solidFill>
                  <a:srgbClr val="464646"/>
                </a:solidFill>
                <a:latin typeface="Trebuchet MS"/>
                <a:cs typeface="Trebuchet MS"/>
              </a:rPr>
              <a:t>does</a:t>
            </a:r>
            <a:r>
              <a:rPr sz="2750" spc="-60">
                <a:solidFill>
                  <a:srgbClr val="464646"/>
                </a:solidFill>
                <a:latin typeface="Trebuchet MS"/>
                <a:cs typeface="Trebuchet MS"/>
              </a:rPr>
              <a:t> </a:t>
            </a:r>
            <a:r>
              <a:rPr sz="2750" spc="105">
                <a:solidFill>
                  <a:srgbClr val="464646"/>
                </a:solidFill>
                <a:latin typeface="Trebuchet MS"/>
                <a:cs typeface="Trebuchet MS"/>
              </a:rPr>
              <a:t>automatic</a:t>
            </a:r>
            <a:r>
              <a:rPr sz="2750" spc="-45">
                <a:solidFill>
                  <a:srgbClr val="464646"/>
                </a:solidFill>
                <a:latin typeface="Trebuchet MS"/>
                <a:cs typeface="Trebuchet MS"/>
              </a:rPr>
              <a:t> </a:t>
            </a:r>
            <a:r>
              <a:rPr sz="2750" spc="90">
                <a:solidFill>
                  <a:srgbClr val="464646"/>
                </a:solidFill>
                <a:latin typeface="Trebuchet MS"/>
                <a:cs typeface="Trebuchet MS"/>
              </a:rPr>
              <a:t>page-</a:t>
            </a:r>
            <a:r>
              <a:rPr sz="2750">
                <a:solidFill>
                  <a:srgbClr val="464646"/>
                </a:solidFill>
                <a:latin typeface="Trebuchet MS"/>
                <a:cs typeface="Trebuchet MS"/>
              </a:rPr>
              <a:t>to-</a:t>
            </a:r>
            <a:r>
              <a:rPr sz="2750" spc="105">
                <a:solidFill>
                  <a:srgbClr val="464646"/>
                </a:solidFill>
                <a:latin typeface="Trebuchet MS"/>
                <a:cs typeface="Trebuchet MS"/>
              </a:rPr>
              <a:t>page</a:t>
            </a:r>
            <a:r>
              <a:rPr sz="2750" spc="-120">
                <a:solidFill>
                  <a:srgbClr val="464646"/>
                </a:solidFill>
                <a:latin typeface="Trebuchet MS"/>
                <a:cs typeface="Trebuchet MS"/>
              </a:rPr>
              <a:t> </a:t>
            </a:r>
            <a:r>
              <a:rPr sz="2750" spc="95">
                <a:solidFill>
                  <a:srgbClr val="464646"/>
                </a:solidFill>
                <a:latin typeface="Trebuchet MS"/>
                <a:cs typeface="Trebuchet MS"/>
              </a:rPr>
              <a:t>transfers</a:t>
            </a:r>
            <a:r>
              <a:rPr sz="2750" spc="-65">
                <a:solidFill>
                  <a:srgbClr val="464646"/>
                </a:solidFill>
                <a:latin typeface="Trebuchet MS"/>
                <a:cs typeface="Trebuchet MS"/>
              </a:rPr>
              <a:t> </a:t>
            </a:r>
            <a:r>
              <a:rPr sz="2750">
                <a:solidFill>
                  <a:srgbClr val="464646"/>
                </a:solidFill>
                <a:latin typeface="Trebuchet MS"/>
                <a:cs typeface="Trebuchet MS"/>
              </a:rPr>
              <a:t>between</a:t>
            </a:r>
            <a:r>
              <a:rPr sz="2750" spc="-70">
                <a:solidFill>
                  <a:srgbClr val="464646"/>
                </a:solidFill>
                <a:latin typeface="Trebuchet MS"/>
                <a:cs typeface="Trebuchet MS"/>
              </a:rPr>
              <a:t> </a:t>
            </a:r>
            <a:r>
              <a:rPr sz="2750">
                <a:solidFill>
                  <a:srgbClr val="464646"/>
                </a:solidFill>
                <a:latin typeface="Trebuchet MS"/>
                <a:cs typeface="Trebuchet MS"/>
              </a:rPr>
              <a:t>CPU</a:t>
            </a:r>
            <a:r>
              <a:rPr sz="2750" spc="-85">
                <a:solidFill>
                  <a:srgbClr val="464646"/>
                </a:solidFill>
                <a:latin typeface="Trebuchet MS"/>
                <a:cs typeface="Trebuchet MS"/>
              </a:rPr>
              <a:t> </a:t>
            </a:r>
            <a:r>
              <a:rPr sz="2750" spc="145">
                <a:solidFill>
                  <a:srgbClr val="464646"/>
                </a:solidFill>
                <a:latin typeface="Trebuchet MS"/>
                <a:cs typeface="Trebuchet MS"/>
              </a:rPr>
              <a:t>and</a:t>
            </a:r>
            <a:r>
              <a:rPr sz="2750" spc="-40">
                <a:solidFill>
                  <a:srgbClr val="464646"/>
                </a:solidFill>
                <a:latin typeface="Trebuchet MS"/>
                <a:cs typeface="Trebuchet MS"/>
              </a:rPr>
              <a:t> </a:t>
            </a:r>
            <a:r>
              <a:rPr sz="2750" spc="-25">
                <a:solidFill>
                  <a:srgbClr val="464646"/>
                </a:solidFill>
                <a:latin typeface="Trebuchet MS"/>
                <a:cs typeface="Trebuchet MS"/>
              </a:rPr>
              <a:t>GPU</a:t>
            </a:r>
            <a:endParaRPr sz="2750">
              <a:latin typeface="Trebuchet MS"/>
              <a:cs typeface="Trebuchet MS"/>
            </a:endParaRPr>
          </a:p>
          <a:p>
            <a:pPr>
              <a:lnSpc>
                <a:spcPct val="100000"/>
              </a:lnSpc>
              <a:spcBef>
                <a:spcPts val="1614"/>
              </a:spcBef>
            </a:pPr>
            <a:endParaRPr sz="2750">
              <a:latin typeface="Trebuchet MS"/>
              <a:cs typeface="Trebuchet MS"/>
            </a:endParaRPr>
          </a:p>
          <a:p>
            <a:pPr marL="12700" marR="5080">
              <a:lnSpc>
                <a:spcPct val="100000"/>
              </a:lnSpc>
              <a:spcBef>
                <a:spcPts val="5"/>
              </a:spcBef>
            </a:pPr>
            <a:r>
              <a:rPr sz="2750" spc="114">
                <a:solidFill>
                  <a:srgbClr val="464646"/>
                </a:solidFill>
                <a:latin typeface="Trebuchet MS"/>
                <a:cs typeface="Trebuchet MS"/>
              </a:rPr>
              <a:t>Avoids</a:t>
            </a:r>
            <a:r>
              <a:rPr sz="2750" spc="-95">
                <a:solidFill>
                  <a:srgbClr val="464646"/>
                </a:solidFill>
                <a:latin typeface="Trebuchet MS"/>
                <a:cs typeface="Trebuchet MS"/>
              </a:rPr>
              <a:t> </a:t>
            </a:r>
            <a:r>
              <a:rPr sz="2750">
                <a:solidFill>
                  <a:srgbClr val="464646"/>
                </a:solidFill>
                <a:latin typeface="Trebuchet MS"/>
                <a:cs typeface="Trebuchet MS"/>
              </a:rPr>
              <a:t>the</a:t>
            </a:r>
            <a:r>
              <a:rPr sz="2750" spc="-70">
                <a:solidFill>
                  <a:srgbClr val="464646"/>
                </a:solidFill>
                <a:latin typeface="Trebuchet MS"/>
                <a:cs typeface="Trebuchet MS"/>
              </a:rPr>
              <a:t> </a:t>
            </a:r>
            <a:r>
              <a:rPr sz="2750" spc="80">
                <a:solidFill>
                  <a:srgbClr val="464646"/>
                </a:solidFill>
                <a:latin typeface="Trebuchet MS"/>
                <a:cs typeface="Trebuchet MS"/>
              </a:rPr>
              <a:t>gradient</a:t>
            </a:r>
            <a:r>
              <a:rPr sz="2750" spc="-140">
                <a:solidFill>
                  <a:srgbClr val="464646"/>
                </a:solidFill>
                <a:latin typeface="Trebuchet MS"/>
                <a:cs typeface="Trebuchet MS"/>
              </a:rPr>
              <a:t> </a:t>
            </a:r>
            <a:r>
              <a:rPr sz="2750" spc="110">
                <a:solidFill>
                  <a:srgbClr val="464646"/>
                </a:solidFill>
                <a:latin typeface="Trebuchet MS"/>
                <a:cs typeface="Trebuchet MS"/>
              </a:rPr>
              <a:t>checkpointing</a:t>
            </a:r>
            <a:r>
              <a:rPr sz="2750" spc="-65">
                <a:solidFill>
                  <a:srgbClr val="464646"/>
                </a:solidFill>
                <a:latin typeface="Trebuchet MS"/>
                <a:cs typeface="Trebuchet MS"/>
              </a:rPr>
              <a:t> </a:t>
            </a:r>
            <a:r>
              <a:rPr sz="2750" spc="100">
                <a:solidFill>
                  <a:srgbClr val="464646"/>
                </a:solidFill>
                <a:latin typeface="Trebuchet MS"/>
                <a:cs typeface="Trebuchet MS"/>
              </a:rPr>
              <a:t>memory</a:t>
            </a:r>
            <a:r>
              <a:rPr sz="2750" spc="-40">
                <a:solidFill>
                  <a:srgbClr val="464646"/>
                </a:solidFill>
                <a:latin typeface="Trebuchet MS"/>
                <a:cs typeface="Trebuchet MS"/>
              </a:rPr>
              <a:t> </a:t>
            </a:r>
            <a:r>
              <a:rPr sz="2750" spc="170">
                <a:solidFill>
                  <a:srgbClr val="464646"/>
                </a:solidFill>
                <a:latin typeface="Trebuchet MS"/>
                <a:cs typeface="Trebuchet MS"/>
              </a:rPr>
              <a:t>spikes</a:t>
            </a:r>
            <a:r>
              <a:rPr sz="2750" spc="-90">
                <a:solidFill>
                  <a:srgbClr val="464646"/>
                </a:solidFill>
                <a:latin typeface="Trebuchet MS"/>
                <a:cs typeface="Trebuchet MS"/>
              </a:rPr>
              <a:t> </a:t>
            </a:r>
            <a:r>
              <a:rPr sz="2750" spc="60">
                <a:solidFill>
                  <a:srgbClr val="464646"/>
                </a:solidFill>
                <a:latin typeface="Trebuchet MS"/>
                <a:cs typeface="Trebuchet MS"/>
              </a:rPr>
              <a:t>that</a:t>
            </a:r>
            <a:r>
              <a:rPr sz="2750" spc="-65">
                <a:solidFill>
                  <a:srgbClr val="464646"/>
                </a:solidFill>
                <a:latin typeface="Trebuchet MS"/>
                <a:cs typeface="Trebuchet MS"/>
              </a:rPr>
              <a:t> </a:t>
            </a:r>
            <a:r>
              <a:rPr sz="2750" spc="70">
                <a:solidFill>
                  <a:srgbClr val="464646"/>
                </a:solidFill>
                <a:latin typeface="Trebuchet MS"/>
                <a:cs typeface="Trebuchet MS"/>
              </a:rPr>
              <a:t>occur</a:t>
            </a:r>
            <a:r>
              <a:rPr sz="2750" spc="-45">
                <a:solidFill>
                  <a:srgbClr val="464646"/>
                </a:solidFill>
                <a:latin typeface="Trebuchet MS"/>
                <a:cs typeface="Trebuchet MS"/>
              </a:rPr>
              <a:t> </a:t>
            </a:r>
            <a:r>
              <a:rPr sz="2750" spc="50">
                <a:solidFill>
                  <a:srgbClr val="464646"/>
                </a:solidFill>
                <a:latin typeface="Trebuchet MS"/>
                <a:cs typeface="Trebuchet MS"/>
              </a:rPr>
              <a:t>when </a:t>
            </a:r>
            <a:r>
              <a:rPr sz="2750" spc="140">
                <a:solidFill>
                  <a:srgbClr val="464646"/>
                </a:solidFill>
                <a:latin typeface="Trebuchet MS"/>
                <a:cs typeface="Trebuchet MS"/>
              </a:rPr>
              <a:t>processing</a:t>
            </a:r>
            <a:r>
              <a:rPr sz="2750" spc="-160">
                <a:solidFill>
                  <a:srgbClr val="464646"/>
                </a:solidFill>
                <a:latin typeface="Trebuchet MS"/>
                <a:cs typeface="Trebuchet MS"/>
              </a:rPr>
              <a:t> </a:t>
            </a:r>
            <a:r>
              <a:rPr sz="2750" spc="114">
                <a:solidFill>
                  <a:srgbClr val="464646"/>
                </a:solidFill>
                <a:latin typeface="Trebuchet MS"/>
                <a:cs typeface="Trebuchet MS"/>
              </a:rPr>
              <a:t>a</a:t>
            </a:r>
            <a:r>
              <a:rPr sz="2750" spc="-80">
                <a:solidFill>
                  <a:srgbClr val="464646"/>
                </a:solidFill>
                <a:latin typeface="Trebuchet MS"/>
                <a:cs typeface="Trebuchet MS"/>
              </a:rPr>
              <a:t> </a:t>
            </a:r>
            <a:r>
              <a:rPr sz="2750" spc="160">
                <a:solidFill>
                  <a:srgbClr val="464646"/>
                </a:solidFill>
                <a:latin typeface="Trebuchet MS"/>
                <a:cs typeface="Trebuchet MS"/>
              </a:rPr>
              <a:t>mini</a:t>
            </a:r>
            <a:r>
              <a:rPr sz="2750" spc="-110">
                <a:solidFill>
                  <a:srgbClr val="464646"/>
                </a:solidFill>
                <a:latin typeface="Trebuchet MS"/>
                <a:cs typeface="Trebuchet MS"/>
              </a:rPr>
              <a:t> </a:t>
            </a:r>
            <a:r>
              <a:rPr sz="2750" spc="110">
                <a:solidFill>
                  <a:srgbClr val="464646"/>
                </a:solidFill>
                <a:latin typeface="Trebuchet MS"/>
                <a:cs typeface="Trebuchet MS"/>
              </a:rPr>
              <a:t>batch</a:t>
            </a:r>
            <a:r>
              <a:rPr sz="2750" spc="-130">
                <a:solidFill>
                  <a:srgbClr val="464646"/>
                </a:solidFill>
                <a:latin typeface="Trebuchet MS"/>
                <a:cs typeface="Trebuchet MS"/>
              </a:rPr>
              <a:t> </a:t>
            </a:r>
            <a:r>
              <a:rPr sz="2750" spc="55">
                <a:solidFill>
                  <a:srgbClr val="464646"/>
                </a:solidFill>
                <a:latin typeface="Trebuchet MS"/>
                <a:cs typeface="Trebuchet MS"/>
              </a:rPr>
              <a:t>with</a:t>
            </a:r>
            <a:r>
              <a:rPr sz="2750" spc="-120">
                <a:solidFill>
                  <a:srgbClr val="464646"/>
                </a:solidFill>
                <a:latin typeface="Trebuchet MS"/>
                <a:cs typeface="Trebuchet MS"/>
              </a:rPr>
              <a:t> </a:t>
            </a:r>
            <a:r>
              <a:rPr sz="2750" spc="114">
                <a:solidFill>
                  <a:srgbClr val="464646"/>
                </a:solidFill>
                <a:latin typeface="Trebuchet MS"/>
                <a:cs typeface="Trebuchet MS"/>
              </a:rPr>
              <a:t>a</a:t>
            </a:r>
            <a:r>
              <a:rPr sz="2750" spc="-150">
                <a:solidFill>
                  <a:srgbClr val="464646"/>
                </a:solidFill>
                <a:latin typeface="Trebuchet MS"/>
                <a:cs typeface="Trebuchet MS"/>
              </a:rPr>
              <a:t> </a:t>
            </a:r>
            <a:r>
              <a:rPr sz="2750" spc="125">
                <a:solidFill>
                  <a:srgbClr val="464646"/>
                </a:solidFill>
                <a:latin typeface="Trebuchet MS"/>
                <a:cs typeface="Trebuchet MS"/>
              </a:rPr>
              <a:t>long</a:t>
            </a:r>
            <a:r>
              <a:rPr sz="2750" spc="-160">
                <a:solidFill>
                  <a:srgbClr val="464646"/>
                </a:solidFill>
                <a:latin typeface="Trebuchet MS"/>
                <a:cs typeface="Trebuchet MS"/>
              </a:rPr>
              <a:t> </a:t>
            </a:r>
            <a:r>
              <a:rPr sz="2750" spc="95">
                <a:solidFill>
                  <a:srgbClr val="464646"/>
                </a:solidFill>
                <a:latin typeface="Trebuchet MS"/>
                <a:cs typeface="Trebuchet MS"/>
              </a:rPr>
              <a:t>sequence</a:t>
            </a:r>
            <a:r>
              <a:rPr sz="2750" spc="-90">
                <a:solidFill>
                  <a:srgbClr val="464646"/>
                </a:solidFill>
                <a:latin typeface="Trebuchet MS"/>
                <a:cs typeface="Trebuchet MS"/>
              </a:rPr>
              <a:t> </a:t>
            </a:r>
            <a:r>
              <a:rPr sz="2750" spc="-10">
                <a:solidFill>
                  <a:srgbClr val="464646"/>
                </a:solidFill>
                <a:latin typeface="Trebuchet MS"/>
                <a:cs typeface="Trebuchet MS"/>
              </a:rPr>
              <a:t>length.</a:t>
            </a:r>
            <a:endParaRPr sz="2750">
              <a:latin typeface="Trebuchet MS"/>
              <a:cs typeface="Trebuchet MS"/>
            </a:endParaRPr>
          </a:p>
        </p:txBody>
      </p:sp>
      <p:sp>
        <p:nvSpPr>
          <p:cNvPr id="4" name="object 4"/>
          <p:cNvSpPr/>
          <p:nvPr/>
        </p:nvSpPr>
        <p:spPr>
          <a:xfrm>
            <a:off x="6796151" y="4805426"/>
            <a:ext cx="1762125" cy="1600200"/>
          </a:xfrm>
          <a:custGeom>
            <a:avLst/>
            <a:gdLst/>
            <a:ahLst/>
            <a:cxnLst/>
            <a:rect l="l" t="t" r="r" b="b"/>
            <a:pathLst>
              <a:path w="1762125" h="16002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1495298" y="0"/>
                </a:lnTo>
                <a:lnTo>
                  <a:pt x="1543248" y="4296"/>
                </a:lnTo>
                <a:lnTo>
                  <a:pt x="1588384" y="16682"/>
                </a:lnTo>
                <a:lnTo>
                  <a:pt x="1629950" y="36406"/>
                </a:lnTo>
                <a:lnTo>
                  <a:pt x="1667192" y="62716"/>
                </a:lnTo>
                <a:lnTo>
                  <a:pt x="1699355" y="94858"/>
                </a:lnTo>
                <a:lnTo>
                  <a:pt x="1725685" y="132080"/>
                </a:lnTo>
                <a:lnTo>
                  <a:pt x="1745426" y="173629"/>
                </a:lnTo>
                <a:lnTo>
                  <a:pt x="1757824" y="218753"/>
                </a:lnTo>
                <a:lnTo>
                  <a:pt x="1762125" y="266700"/>
                </a:lnTo>
                <a:lnTo>
                  <a:pt x="1762125" y="1333436"/>
                </a:lnTo>
                <a:lnTo>
                  <a:pt x="1757824" y="1381376"/>
                </a:lnTo>
                <a:lnTo>
                  <a:pt x="1745426" y="1426496"/>
                </a:lnTo>
                <a:lnTo>
                  <a:pt x="1725685" y="1468045"/>
                </a:lnTo>
                <a:lnTo>
                  <a:pt x="1699355" y="1505268"/>
                </a:lnTo>
                <a:lnTo>
                  <a:pt x="1667192" y="1537412"/>
                </a:lnTo>
                <a:lnTo>
                  <a:pt x="1629950" y="1563724"/>
                </a:lnTo>
                <a:lnTo>
                  <a:pt x="1588384" y="1583451"/>
                </a:lnTo>
                <a:lnTo>
                  <a:pt x="1543248" y="1595839"/>
                </a:lnTo>
                <a:lnTo>
                  <a:pt x="1495298" y="1600136"/>
                </a:lnTo>
                <a:lnTo>
                  <a:pt x="266700" y="1600136"/>
                </a:lnTo>
                <a:lnTo>
                  <a:pt x="218753" y="1595839"/>
                </a:lnTo>
                <a:lnTo>
                  <a:pt x="173629" y="1583451"/>
                </a:lnTo>
                <a:lnTo>
                  <a:pt x="132079" y="1563724"/>
                </a:lnTo>
                <a:lnTo>
                  <a:pt x="94858" y="1537412"/>
                </a:lnTo>
                <a:lnTo>
                  <a:pt x="62716" y="1505268"/>
                </a:lnTo>
                <a:lnTo>
                  <a:pt x="36406" y="1468045"/>
                </a:lnTo>
                <a:lnTo>
                  <a:pt x="16682" y="1426496"/>
                </a:lnTo>
                <a:lnTo>
                  <a:pt x="4296" y="1381376"/>
                </a:lnTo>
                <a:lnTo>
                  <a:pt x="0" y="1333436"/>
                </a:lnTo>
                <a:lnTo>
                  <a:pt x="0" y="266700"/>
                </a:lnTo>
                <a:close/>
              </a:path>
            </a:pathLst>
          </a:custGeom>
          <a:ln w="9525">
            <a:solidFill>
              <a:srgbClr val="4F81BC"/>
            </a:solidFill>
            <a:prstDash val="lgDash"/>
          </a:ln>
        </p:spPr>
        <p:txBody>
          <a:bodyPr wrap="square" lIns="0" tIns="0" rIns="0" bIns="0" rtlCol="0"/>
          <a:lstStyle/>
          <a:p>
            <a:endParaRPr/>
          </a:p>
        </p:txBody>
      </p:sp>
      <p:sp>
        <p:nvSpPr>
          <p:cNvPr id="5" name="object 5"/>
          <p:cNvSpPr txBox="1"/>
          <p:nvPr/>
        </p:nvSpPr>
        <p:spPr>
          <a:xfrm>
            <a:off x="7466330" y="4833556"/>
            <a:ext cx="41084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Calibri"/>
                <a:cs typeface="Calibri"/>
              </a:rPr>
              <a:t>CPU</a:t>
            </a:r>
            <a:endParaRPr sz="1800">
              <a:latin typeface="Calibri"/>
              <a:cs typeface="Calibri"/>
            </a:endParaRPr>
          </a:p>
        </p:txBody>
      </p:sp>
      <p:sp>
        <p:nvSpPr>
          <p:cNvPr id="6" name="object 6"/>
          <p:cNvSpPr/>
          <p:nvPr/>
        </p:nvSpPr>
        <p:spPr>
          <a:xfrm>
            <a:off x="3748151" y="4805426"/>
            <a:ext cx="1762125" cy="1600200"/>
          </a:xfrm>
          <a:custGeom>
            <a:avLst/>
            <a:gdLst/>
            <a:ahLst/>
            <a:cxnLst/>
            <a:rect l="l" t="t" r="r" b="b"/>
            <a:pathLst>
              <a:path w="1762125" h="1600200">
                <a:moveTo>
                  <a:pt x="0" y="266700"/>
                </a:moveTo>
                <a:lnTo>
                  <a:pt x="4296" y="218753"/>
                </a:lnTo>
                <a:lnTo>
                  <a:pt x="16682" y="173629"/>
                </a:lnTo>
                <a:lnTo>
                  <a:pt x="36406" y="132080"/>
                </a:lnTo>
                <a:lnTo>
                  <a:pt x="62716" y="94858"/>
                </a:lnTo>
                <a:lnTo>
                  <a:pt x="94858" y="62716"/>
                </a:lnTo>
                <a:lnTo>
                  <a:pt x="132079" y="36406"/>
                </a:lnTo>
                <a:lnTo>
                  <a:pt x="173629" y="16682"/>
                </a:lnTo>
                <a:lnTo>
                  <a:pt x="218753" y="4296"/>
                </a:lnTo>
                <a:lnTo>
                  <a:pt x="266700" y="0"/>
                </a:lnTo>
                <a:lnTo>
                  <a:pt x="1495298" y="0"/>
                </a:lnTo>
                <a:lnTo>
                  <a:pt x="1543248" y="4296"/>
                </a:lnTo>
                <a:lnTo>
                  <a:pt x="1588384" y="16682"/>
                </a:lnTo>
                <a:lnTo>
                  <a:pt x="1629950" y="36406"/>
                </a:lnTo>
                <a:lnTo>
                  <a:pt x="1667192" y="62716"/>
                </a:lnTo>
                <a:lnTo>
                  <a:pt x="1699355" y="94858"/>
                </a:lnTo>
                <a:lnTo>
                  <a:pt x="1725685" y="132080"/>
                </a:lnTo>
                <a:lnTo>
                  <a:pt x="1745426" y="173629"/>
                </a:lnTo>
                <a:lnTo>
                  <a:pt x="1757824" y="218753"/>
                </a:lnTo>
                <a:lnTo>
                  <a:pt x="1762125" y="266700"/>
                </a:lnTo>
                <a:lnTo>
                  <a:pt x="1762125" y="1333436"/>
                </a:lnTo>
                <a:lnTo>
                  <a:pt x="1757824" y="1381376"/>
                </a:lnTo>
                <a:lnTo>
                  <a:pt x="1745426" y="1426496"/>
                </a:lnTo>
                <a:lnTo>
                  <a:pt x="1725685" y="1468045"/>
                </a:lnTo>
                <a:lnTo>
                  <a:pt x="1699355" y="1505268"/>
                </a:lnTo>
                <a:lnTo>
                  <a:pt x="1667192" y="1537412"/>
                </a:lnTo>
                <a:lnTo>
                  <a:pt x="1629950" y="1563724"/>
                </a:lnTo>
                <a:lnTo>
                  <a:pt x="1588384" y="1583451"/>
                </a:lnTo>
                <a:lnTo>
                  <a:pt x="1543248" y="1595839"/>
                </a:lnTo>
                <a:lnTo>
                  <a:pt x="1495298" y="1600136"/>
                </a:lnTo>
                <a:lnTo>
                  <a:pt x="266700" y="1600136"/>
                </a:lnTo>
                <a:lnTo>
                  <a:pt x="218753" y="1595839"/>
                </a:lnTo>
                <a:lnTo>
                  <a:pt x="173629" y="1583451"/>
                </a:lnTo>
                <a:lnTo>
                  <a:pt x="132080" y="1563724"/>
                </a:lnTo>
                <a:lnTo>
                  <a:pt x="94858" y="1537412"/>
                </a:lnTo>
                <a:lnTo>
                  <a:pt x="62716" y="1505268"/>
                </a:lnTo>
                <a:lnTo>
                  <a:pt x="36406" y="1468045"/>
                </a:lnTo>
                <a:lnTo>
                  <a:pt x="16682" y="1426496"/>
                </a:lnTo>
                <a:lnTo>
                  <a:pt x="4296" y="1381376"/>
                </a:lnTo>
                <a:lnTo>
                  <a:pt x="0" y="1333436"/>
                </a:lnTo>
                <a:lnTo>
                  <a:pt x="0" y="266700"/>
                </a:lnTo>
                <a:close/>
              </a:path>
            </a:pathLst>
          </a:custGeom>
          <a:ln w="9525">
            <a:solidFill>
              <a:srgbClr val="4F81BC"/>
            </a:solidFill>
            <a:prstDash val="lgDash"/>
          </a:ln>
        </p:spPr>
        <p:txBody>
          <a:bodyPr wrap="square" lIns="0" tIns="0" rIns="0" bIns="0" rtlCol="0"/>
          <a:lstStyle/>
          <a:p>
            <a:endParaRPr/>
          </a:p>
        </p:txBody>
      </p:sp>
      <p:sp>
        <p:nvSpPr>
          <p:cNvPr id="7" name="object 7"/>
          <p:cNvSpPr txBox="1"/>
          <p:nvPr/>
        </p:nvSpPr>
        <p:spPr>
          <a:xfrm>
            <a:off x="4406900" y="4826317"/>
            <a:ext cx="43942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Calibri"/>
                <a:cs typeface="Calibri"/>
              </a:rPr>
              <a:t>GPU</a:t>
            </a:r>
            <a:endParaRPr sz="1800">
              <a:latin typeface="Calibri"/>
              <a:cs typeface="Calibri"/>
            </a:endParaRPr>
          </a:p>
        </p:txBody>
      </p:sp>
      <p:sp>
        <p:nvSpPr>
          <p:cNvPr id="8" name="object 8"/>
          <p:cNvSpPr/>
          <p:nvPr/>
        </p:nvSpPr>
        <p:spPr>
          <a:xfrm>
            <a:off x="3909085" y="5218455"/>
            <a:ext cx="1497965" cy="936625"/>
          </a:xfrm>
          <a:custGeom>
            <a:avLst/>
            <a:gdLst/>
            <a:ahLst/>
            <a:cxnLst/>
            <a:rect l="l" t="t" r="r" b="b"/>
            <a:pathLst>
              <a:path w="1497964" h="936625">
                <a:moveTo>
                  <a:pt x="259207" y="102768"/>
                </a:moveTo>
                <a:lnTo>
                  <a:pt x="256667" y="100241"/>
                </a:lnTo>
                <a:lnTo>
                  <a:pt x="250558" y="94132"/>
                </a:lnTo>
                <a:lnTo>
                  <a:pt x="250558" y="108877"/>
                </a:lnTo>
                <a:lnTo>
                  <a:pt x="250558" y="346468"/>
                </a:lnTo>
                <a:lnTo>
                  <a:pt x="8648" y="346468"/>
                </a:lnTo>
                <a:lnTo>
                  <a:pt x="8648" y="18161"/>
                </a:lnTo>
                <a:lnTo>
                  <a:pt x="159842" y="18161"/>
                </a:lnTo>
                <a:lnTo>
                  <a:pt x="159842" y="108877"/>
                </a:lnTo>
                <a:lnTo>
                  <a:pt x="250558" y="108877"/>
                </a:lnTo>
                <a:lnTo>
                  <a:pt x="250558" y="94132"/>
                </a:lnTo>
                <a:lnTo>
                  <a:pt x="244449" y="88023"/>
                </a:lnTo>
                <a:lnTo>
                  <a:pt x="244449" y="100241"/>
                </a:lnTo>
                <a:lnTo>
                  <a:pt x="168478" y="100241"/>
                </a:lnTo>
                <a:lnTo>
                  <a:pt x="168478" y="24384"/>
                </a:lnTo>
                <a:lnTo>
                  <a:pt x="244449" y="100241"/>
                </a:lnTo>
                <a:lnTo>
                  <a:pt x="244449" y="88023"/>
                </a:lnTo>
                <a:lnTo>
                  <a:pt x="180809" y="24384"/>
                </a:lnTo>
                <a:lnTo>
                  <a:pt x="174586" y="18161"/>
                </a:lnTo>
                <a:lnTo>
                  <a:pt x="165950" y="9525"/>
                </a:lnTo>
                <a:lnTo>
                  <a:pt x="0" y="9525"/>
                </a:lnTo>
                <a:lnTo>
                  <a:pt x="0" y="355104"/>
                </a:lnTo>
                <a:lnTo>
                  <a:pt x="259207" y="355104"/>
                </a:lnTo>
                <a:lnTo>
                  <a:pt x="259207" y="346468"/>
                </a:lnTo>
                <a:lnTo>
                  <a:pt x="259207" y="102768"/>
                </a:lnTo>
                <a:close/>
              </a:path>
              <a:path w="1497964" h="936625">
                <a:moveTo>
                  <a:pt x="268732" y="683793"/>
                </a:moveTo>
                <a:lnTo>
                  <a:pt x="266192" y="681266"/>
                </a:lnTo>
                <a:lnTo>
                  <a:pt x="260083" y="675157"/>
                </a:lnTo>
                <a:lnTo>
                  <a:pt x="260083" y="689902"/>
                </a:lnTo>
                <a:lnTo>
                  <a:pt x="260083" y="927493"/>
                </a:lnTo>
                <a:lnTo>
                  <a:pt x="18173" y="927493"/>
                </a:lnTo>
                <a:lnTo>
                  <a:pt x="18173" y="599186"/>
                </a:lnTo>
                <a:lnTo>
                  <a:pt x="169367" y="599186"/>
                </a:lnTo>
                <a:lnTo>
                  <a:pt x="169367" y="689902"/>
                </a:lnTo>
                <a:lnTo>
                  <a:pt x="260083" y="689902"/>
                </a:lnTo>
                <a:lnTo>
                  <a:pt x="260083" y="675157"/>
                </a:lnTo>
                <a:lnTo>
                  <a:pt x="253974" y="669048"/>
                </a:lnTo>
                <a:lnTo>
                  <a:pt x="253974" y="681266"/>
                </a:lnTo>
                <a:lnTo>
                  <a:pt x="178003" y="681266"/>
                </a:lnTo>
                <a:lnTo>
                  <a:pt x="178003" y="605409"/>
                </a:lnTo>
                <a:lnTo>
                  <a:pt x="253974" y="681266"/>
                </a:lnTo>
                <a:lnTo>
                  <a:pt x="253974" y="669048"/>
                </a:lnTo>
                <a:lnTo>
                  <a:pt x="190334" y="605409"/>
                </a:lnTo>
                <a:lnTo>
                  <a:pt x="184111" y="599186"/>
                </a:lnTo>
                <a:lnTo>
                  <a:pt x="175475" y="590550"/>
                </a:lnTo>
                <a:lnTo>
                  <a:pt x="9525" y="590550"/>
                </a:lnTo>
                <a:lnTo>
                  <a:pt x="9525" y="936129"/>
                </a:lnTo>
                <a:lnTo>
                  <a:pt x="268732" y="936129"/>
                </a:lnTo>
                <a:lnTo>
                  <a:pt x="268732" y="927493"/>
                </a:lnTo>
                <a:lnTo>
                  <a:pt x="268732" y="683793"/>
                </a:lnTo>
                <a:close/>
              </a:path>
              <a:path w="1497964" h="936625">
                <a:moveTo>
                  <a:pt x="851573" y="93243"/>
                </a:moveTo>
                <a:lnTo>
                  <a:pt x="849096" y="90716"/>
                </a:lnTo>
                <a:lnTo>
                  <a:pt x="843127" y="84620"/>
                </a:lnTo>
                <a:lnTo>
                  <a:pt x="843127" y="99352"/>
                </a:lnTo>
                <a:lnTo>
                  <a:pt x="843127" y="336943"/>
                </a:lnTo>
                <a:lnTo>
                  <a:pt x="606704" y="336943"/>
                </a:lnTo>
                <a:lnTo>
                  <a:pt x="606704" y="8636"/>
                </a:lnTo>
                <a:lnTo>
                  <a:pt x="754468" y="8636"/>
                </a:lnTo>
                <a:lnTo>
                  <a:pt x="754468" y="99352"/>
                </a:lnTo>
                <a:lnTo>
                  <a:pt x="843127" y="99352"/>
                </a:lnTo>
                <a:lnTo>
                  <a:pt x="843127" y="84620"/>
                </a:lnTo>
                <a:lnTo>
                  <a:pt x="837158" y="78511"/>
                </a:lnTo>
                <a:lnTo>
                  <a:pt x="837158" y="90716"/>
                </a:lnTo>
                <a:lnTo>
                  <a:pt x="762914" y="90716"/>
                </a:lnTo>
                <a:lnTo>
                  <a:pt x="762914" y="14859"/>
                </a:lnTo>
                <a:lnTo>
                  <a:pt x="837158" y="90716"/>
                </a:lnTo>
                <a:lnTo>
                  <a:pt x="837158" y="78511"/>
                </a:lnTo>
                <a:lnTo>
                  <a:pt x="774954" y="14859"/>
                </a:lnTo>
                <a:lnTo>
                  <a:pt x="768883" y="8636"/>
                </a:lnTo>
                <a:lnTo>
                  <a:pt x="760437" y="0"/>
                </a:lnTo>
                <a:lnTo>
                  <a:pt x="598258" y="0"/>
                </a:lnTo>
                <a:lnTo>
                  <a:pt x="598258" y="345579"/>
                </a:lnTo>
                <a:lnTo>
                  <a:pt x="851573" y="345579"/>
                </a:lnTo>
                <a:lnTo>
                  <a:pt x="851573" y="336943"/>
                </a:lnTo>
                <a:lnTo>
                  <a:pt x="851573" y="93243"/>
                </a:lnTo>
                <a:close/>
              </a:path>
              <a:path w="1497964" h="936625">
                <a:moveTo>
                  <a:pt x="887857" y="683793"/>
                </a:moveTo>
                <a:lnTo>
                  <a:pt x="885317" y="681266"/>
                </a:lnTo>
                <a:lnTo>
                  <a:pt x="879208" y="675157"/>
                </a:lnTo>
                <a:lnTo>
                  <a:pt x="879208" y="689902"/>
                </a:lnTo>
                <a:lnTo>
                  <a:pt x="879208" y="927493"/>
                </a:lnTo>
                <a:lnTo>
                  <a:pt x="637298" y="927493"/>
                </a:lnTo>
                <a:lnTo>
                  <a:pt x="637298" y="599186"/>
                </a:lnTo>
                <a:lnTo>
                  <a:pt x="788492" y="599186"/>
                </a:lnTo>
                <a:lnTo>
                  <a:pt x="788492" y="689902"/>
                </a:lnTo>
                <a:lnTo>
                  <a:pt x="879208" y="689902"/>
                </a:lnTo>
                <a:lnTo>
                  <a:pt x="879208" y="675157"/>
                </a:lnTo>
                <a:lnTo>
                  <a:pt x="873099" y="669048"/>
                </a:lnTo>
                <a:lnTo>
                  <a:pt x="873099" y="681266"/>
                </a:lnTo>
                <a:lnTo>
                  <a:pt x="797128" y="681266"/>
                </a:lnTo>
                <a:lnTo>
                  <a:pt x="797128" y="605409"/>
                </a:lnTo>
                <a:lnTo>
                  <a:pt x="873099" y="681266"/>
                </a:lnTo>
                <a:lnTo>
                  <a:pt x="873099" y="669048"/>
                </a:lnTo>
                <a:lnTo>
                  <a:pt x="809459" y="605409"/>
                </a:lnTo>
                <a:lnTo>
                  <a:pt x="803236" y="599186"/>
                </a:lnTo>
                <a:lnTo>
                  <a:pt x="794600" y="590550"/>
                </a:lnTo>
                <a:lnTo>
                  <a:pt x="628650" y="590550"/>
                </a:lnTo>
                <a:lnTo>
                  <a:pt x="628650" y="936129"/>
                </a:lnTo>
                <a:lnTo>
                  <a:pt x="887857" y="936129"/>
                </a:lnTo>
                <a:lnTo>
                  <a:pt x="887857" y="927493"/>
                </a:lnTo>
                <a:lnTo>
                  <a:pt x="887857" y="683793"/>
                </a:lnTo>
                <a:close/>
              </a:path>
              <a:path w="1497964" h="936625">
                <a:moveTo>
                  <a:pt x="1497457" y="683793"/>
                </a:moveTo>
                <a:lnTo>
                  <a:pt x="1494917" y="681266"/>
                </a:lnTo>
                <a:lnTo>
                  <a:pt x="1488808" y="675157"/>
                </a:lnTo>
                <a:lnTo>
                  <a:pt x="1488808" y="689902"/>
                </a:lnTo>
                <a:lnTo>
                  <a:pt x="1488808" y="927493"/>
                </a:lnTo>
                <a:lnTo>
                  <a:pt x="1246898" y="927493"/>
                </a:lnTo>
                <a:lnTo>
                  <a:pt x="1246898" y="599186"/>
                </a:lnTo>
                <a:lnTo>
                  <a:pt x="1398092" y="599186"/>
                </a:lnTo>
                <a:lnTo>
                  <a:pt x="1398092" y="689902"/>
                </a:lnTo>
                <a:lnTo>
                  <a:pt x="1488808" y="689902"/>
                </a:lnTo>
                <a:lnTo>
                  <a:pt x="1488808" y="675157"/>
                </a:lnTo>
                <a:lnTo>
                  <a:pt x="1482699" y="669048"/>
                </a:lnTo>
                <a:lnTo>
                  <a:pt x="1482699" y="681266"/>
                </a:lnTo>
                <a:lnTo>
                  <a:pt x="1406728" y="681266"/>
                </a:lnTo>
                <a:lnTo>
                  <a:pt x="1406728" y="605409"/>
                </a:lnTo>
                <a:lnTo>
                  <a:pt x="1482699" y="681266"/>
                </a:lnTo>
                <a:lnTo>
                  <a:pt x="1482699" y="669048"/>
                </a:lnTo>
                <a:lnTo>
                  <a:pt x="1419059" y="605409"/>
                </a:lnTo>
                <a:lnTo>
                  <a:pt x="1412836" y="599186"/>
                </a:lnTo>
                <a:lnTo>
                  <a:pt x="1404200" y="590550"/>
                </a:lnTo>
                <a:lnTo>
                  <a:pt x="1238250" y="590550"/>
                </a:lnTo>
                <a:lnTo>
                  <a:pt x="1238250" y="936129"/>
                </a:lnTo>
                <a:lnTo>
                  <a:pt x="1497457" y="936129"/>
                </a:lnTo>
                <a:lnTo>
                  <a:pt x="1497457" y="927493"/>
                </a:lnTo>
                <a:lnTo>
                  <a:pt x="1497457" y="683793"/>
                </a:lnTo>
                <a:close/>
              </a:path>
              <a:path w="1497964" h="936625">
                <a:moveTo>
                  <a:pt x="1497457" y="102768"/>
                </a:moveTo>
                <a:lnTo>
                  <a:pt x="1494917" y="100241"/>
                </a:lnTo>
                <a:lnTo>
                  <a:pt x="1488808" y="94132"/>
                </a:lnTo>
                <a:lnTo>
                  <a:pt x="1488808" y="108877"/>
                </a:lnTo>
                <a:lnTo>
                  <a:pt x="1488808" y="346468"/>
                </a:lnTo>
                <a:lnTo>
                  <a:pt x="1246898" y="346468"/>
                </a:lnTo>
                <a:lnTo>
                  <a:pt x="1246898" y="18161"/>
                </a:lnTo>
                <a:lnTo>
                  <a:pt x="1398092" y="18161"/>
                </a:lnTo>
                <a:lnTo>
                  <a:pt x="1398092" y="108877"/>
                </a:lnTo>
                <a:lnTo>
                  <a:pt x="1488808" y="108877"/>
                </a:lnTo>
                <a:lnTo>
                  <a:pt x="1488808" y="94132"/>
                </a:lnTo>
                <a:lnTo>
                  <a:pt x="1482699" y="88023"/>
                </a:lnTo>
                <a:lnTo>
                  <a:pt x="1482699" y="100241"/>
                </a:lnTo>
                <a:lnTo>
                  <a:pt x="1406728" y="100241"/>
                </a:lnTo>
                <a:lnTo>
                  <a:pt x="1406728" y="24384"/>
                </a:lnTo>
                <a:lnTo>
                  <a:pt x="1482699" y="100241"/>
                </a:lnTo>
                <a:lnTo>
                  <a:pt x="1482699" y="88023"/>
                </a:lnTo>
                <a:lnTo>
                  <a:pt x="1419059" y="24384"/>
                </a:lnTo>
                <a:lnTo>
                  <a:pt x="1412836" y="18161"/>
                </a:lnTo>
                <a:lnTo>
                  <a:pt x="1404200" y="9525"/>
                </a:lnTo>
                <a:lnTo>
                  <a:pt x="1238250" y="9525"/>
                </a:lnTo>
                <a:lnTo>
                  <a:pt x="1238250" y="355104"/>
                </a:lnTo>
                <a:lnTo>
                  <a:pt x="1497457" y="355104"/>
                </a:lnTo>
                <a:lnTo>
                  <a:pt x="1497457" y="346468"/>
                </a:lnTo>
                <a:lnTo>
                  <a:pt x="1497457" y="102768"/>
                </a:lnTo>
                <a:close/>
              </a:path>
            </a:pathLst>
          </a:custGeom>
          <a:solidFill>
            <a:srgbClr val="000000"/>
          </a:solidFill>
        </p:spPr>
        <p:txBody>
          <a:bodyPr wrap="square" lIns="0" tIns="0" rIns="0" bIns="0" rtlCol="0"/>
          <a:lstStyle/>
          <a:p>
            <a:endParaRPr/>
          </a:p>
        </p:txBody>
      </p:sp>
      <p:sp>
        <p:nvSpPr>
          <p:cNvPr id="9" name="object 9"/>
          <p:cNvSpPr txBox="1"/>
          <p:nvPr/>
        </p:nvSpPr>
        <p:spPr>
          <a:xfrm>
            <a:off x="351472" y="1317370"/>
            <a:ext cx="6263640" cy="449580"/>
          </a:xfrm>
          <a:prstGeom prst="rect">
            <a:avLst/>
          </a:prstGeom>
        </p:spPr>
        <p:txBody>
          <a:bodyPr vert="horz" wrap="square" lIns="0" tIns="16510" rIns="0" bIns="0" rtlCol="0">
            <a:spAutoFit/>
          </a:bodyPr>
          <a:lstStyle/>
          <a:p>
            <a:pPr marL="12700">
              <a:lnSpc>
                <a:spcPct val="100000"/>
              </a:lnSpc>
              <a:spcBef>
                <a:spcPts val="130"/>
              </a:spcBef>
            </a:pPr>
            <a:r>
              <a:rPr sz="2750" spc="60">
                <a:solidFill>
                  <a:srgbClr val="464646"/>
                </a:solidFill>
                <a:latin typeface="Trebuchet MS"/>
                <a:cs typeface="Trebuchet MS"/>
              </a:rPr>
              <a:t>Paged</a:t>
            </a:r>
            <a:r>
              <a:rPr sz="2750" spc="-125">
                <a:solidFill>
                  <a:srgbClr val="464646"/>
                </a:solidFill>
                <a:latin typeface="Trebuchet MS"/>
                <a:cs typeface="Trebuchet MS"/>
              </a:rPr>
              <a:t> </a:t>
            </a:r>
            <a:r>
              <a:rPr sz="2750">
                <a:solidFill>
                  <a:srgbClr val="464646"/>
                </a:solidFill>
                <a:latin typeface="Trebuchet MS"/>
                <a:cs typeface="Trebuchet MS"/>
              </a:rPr>
              <a:t>Optimizer</a:t>
            </a:r>
            <a:r>
              <a:rPr sz="2750" spc="-95">
                <a:solidFill>
                  <a:srgbClr val="464646"/>
                </a:solidFill>
                <a:latin typeface="Trebuchet MS"/>
                <a:cs typeface="Trebuchet MS"/>
              </a:rPr>
              <a:t> </a:t>
            </a:r>
            <a:r>
              <a:rPr sz="2750">
                <a:solidFill>
                  <a:srgbClr val="464646"/>
                </a:solidFill>
                <a:latin typeface="Trebuchet MS"/>
                <a:cs typeface="Trebuchet MS"/>
              </a:rPr>
              <a:t>-</a:t>
            </a:r>
            <a:r>
              <a:rPr sz="2750" spc="-114">
                <a:solidFill>
                  <a:srgbClr val="464646"/>
                </a:solidFill>
                <a:latin typeface="Trebuchet MS"/>
                <a:cs typeface="Trebuchet MS"/>
              </a:rPr>
              <a:t> </a:t>
            </a:r>
            <a:r>
              <a:rPr sz="2750" spc="95">
                <a:solidFill>
                  <a:srgbClr val="464646"/>
                </a:solidFill>
                <a:latin typeface="Trebuchet MS"/>
                <a:cs typeface="Trebuchet MS"/>
              </a:rPr>
              <a:t>Looping</a:t>
            </a:r>
            <a:r>
              <a:rPr sz="2750" spc="-110">
                <a:solidFill>
                  <a:srgbClr val="464646"/>
                </a:solidFill>
                <a:latin typeface="Trebuchet MS"/>
                <a:cs typeface="Trebuchet MS"/>
              </a:rPr>
              <a:t> </a:t>
            </a:r>
            <a:r>
              <a:rPr sz="2750" spc="145">
                <a:solidFill>
                  <a:srgbClr val="464646"/>
                </a:solidFill>
                <a:latin typeface="Trebuchet MS"/>
                <a:cs typeface="Trebuchet MS"/>
              </a:rPr>
              <a:t>in</a:t>
            </a:r>
            <a:r>
              <a:rPr sz="2750" spc="-75">
                <a:solidFill>
                  <a:srgbClr val="464646"/>
                </a:solidFill>
                <a:latin typeface="Trebuchet MS"/>
                <a:cs typeface="Trebuchet MS"/>
              </a:rPr>
              <a:t> </a:t>
            </a:r>
            <a:r>
              <a:rPr sz="2750" spc="60">
                <a:solidFill>
                  <a:srgbClr val="464646"/>
                </a:solidFill>
                <a:latin typeface="Trebuchet MS"/>
                <a:cs typeface="Trebuchet MS"/>
              </a:rPr>
              <a:t>your</a:t>
            </a:r>
            <a:r>
              <a:rPr sz="2750" spc="-100">
                <a:solidFill>
                  <a:srgbClr val="464646"/>
                </a:solidFill>
                <a:latin typeface="Trebuchet MS"/>
                <a:cs typeface="Trebuchet MS"/>
              </a:rPr>
              <a:t> </a:t>
            </a:r>
            <a:r>
              <a:rPr sz="2750" spc="30">
                <a:solidFill>
                  <a:srgbClr val="464646"/>
                </a:solidFill>
                <a:latin typeface="Trebuchet MS"/>
                <a:cs typeface="Trebuchet MS"/>
              </a:rPr>
              <a:t>CPU</a:t>
            </a:r>
            <a:endParaRPr sz="2750">
              <a:latin typeface="Trebuchet MS"/>
              <a:cs typeface="Trebuchet MS"/>
            </a:endParaRPr>
          </a:p>
        </p:txBody>
      </p:sp>
      <p:grpSp>
        <p:nvGrpSpPr>
          <p:cNvPr id="10" name="object 10"/>
          <p:cNvGrpSpPr/>
          <p:nvPr/>
        </p:nvGrpSpPr>
        <p:grpSpPr>
          <a:xfrm>
            <a:off x="8020113" y="1085913"/>
            <a:ext cx="3514725" cy="1228725"/>
            <a:chOff x="8020113" y="1085913"/>
            <a:chExt cx="3514725" cy="1228725"/>
          </a:xfrm>
        </p:grpSpPr>
        <p:sp>
          <p:nvSpPr>
            <p:cNvPr id="11" name="object 11"/>
            <p:cNvSpPr/>
            <p:nvPr/>
          </p:nvSpPr>
          <p:spPr>
            <a:xfrm>
              <a:off x="8034401" y="1100200"/>
              <a:ext cx="3486150" cy="1200150"/>
            </a:xfrm>
            <a:custGeom>
              <a:avLst/>
              <a:gdLst/>
              <a:ahLst/>
              <a:cxnLst/>
              <a:rect l="l" t="t" r="r" b="b"/>
              <a:pathLst>
                <a:path w="3486150" h="1200150">
                  <a:moveTo>
                    <a:pt x="3486150" y="0"/>
                  </a:moveTo>
                  <a:lnTo>
                    <a:pt x="0" y="0"/>
                  </a:lnTo>
                  <a:lnTo>
                    <a:pt x="0" y="1200150"/>
                  </a:lnTo>
                  <a:lnTo>
                    <a:pt x="3486150" y="1200150"/>
                  </a:lnTo>
                  <a:lnTo>
                    <a:pt x="3486150" y="0"/>
                  </a:lnTo>
                  <a:close/>
                </a:path>
              </a:pathLst>
            </a:custGeom>
            <a:solidFill>
              <a:srgbClr val="4F81BC"/>
            </a:solidFill>
          </p:spPr>
          <p:txBody>
            <a:bodyPr wrap="square" lIns="0" tIns="0" rIns="0" bIns="0" rtlCol="0"/>
            <a:lstStyle/>
            <a:p>
              <a:endParaRPr/>
            </a:p>
          </p:txBody>
        </p:sp>
        <p:sp>
          <p:nvSpPr>
            <p:cNvPr id="12" name="object 12"/>
            <p:cNvSpPr/>
            <p:nvPr/>
          </p:nvSpPr>
          <p:spPr>
            <a:xfrm>
              <a:off x="8034401" y="1100200"/>
              <a:ext cx="3486150" cy="1200150"/>
            </a:xfrm>
            <a:custGeom>
              <a:avLst/>
              <a:gdLst/>
              <a:ahLst/>
              <a:cxnLst/>
              <a:rect l="l" t="t" r="r" b="b"/>
              <a:pathLst>
                <a:path w="3486150" h="1200150">
                  <a:moveTo>
                    <a:pt x="0" y="1200150"/>
                  </a:moveTo>
                  <a:lnTo>
                    <a:pt x="3486150" y="1200150"/>
                  </a:lnTo>
                  <a:lnTo>
                    <a:pt x="3486150" y="0"/>
                  </a:lnTo>
                  <a:lnTo>
                    <a:pt x="0" y="0"/>
                  </a:lnTo>
                  <a:lnTo>
                    <a:pt x="0" y="1200150"/>
                  </a:lnTo>
                  <a:close/>
                </a:path>
              </a:pathLst>
            </a:custGeom>
            <a:ln w="28575">
              <a:solidFill>
                <a:srgbClr val="244060"/>
              </a:solidFill>
            </a:ln>
          </p:spPr>
          <p:txBody>
            <a:bodyPr wrap="square" lIns="0" tIns="0" rIns="0" bIns="0" rtlCol="0"/>
            <a:lstStyle/>
            <a:p>
              <a:endParaRPr/>
            </a:p>
          </p:txBody>
        </p:sp>
      </p:grpSp>
      <p:sp>
        <p:nvSpPr>
          <p:cNvPr id="13" name="object 13"/>
          <p:cNvSpPr txBox="1"/>
          <p:nvPr/>
        </p:nvSpPr>
        <p:spPr>
          <a:xfrm>
            <a:off x="8120126" y="1121092"/>
            <a:ext cx="3314700" cy="1120140"/>
          </a:xfrm>
          <a:prstGeom prst="rect">
            <a:avLst/>
          </a:prstGeom>
        </p:spPr>
        <p:txBody>
          <a:bodyPr vert="horz" wrap="square" lIns="0" tIns="13970" rIns="0" bIns="0" rtlCol="0">
            <a:spAutoFit/>
          </a:bodyPr>
          <a:lstStyle/>
          <a:p>
            <a:pPr marL="12700" marR="5080" indent="3175" algn="ctr">
              <a:lnSpc>
                <a:spcPct val="99600"/>
              </a:lnSpc>
              <a:spcBef>
                <a:spcPts val="110"/>
              </a:spcBef>
            </a:pPr>
            <a:r>
              <a:rPr sz="1800" spc="75">
                <a:solidFill>
                  <a:srgbClr val="FFFFFF"/>
                </a:solidFill>
                <a:latin typeface="Trebuchet MS"/>
                <a:cs typeface="Trebuchet MS"/>
              </a:rPr>
              <a:t>Paging</a:t>
            </a:r>
            <a:r>
              <a:rPr sz="1800" spc="-145">
                <a:solidFill>
                  <a:srgbClr val="FFFFFF"/>
                </a:solidFill>
                <a:latin typeface="Trebuchet MS"/>
                <a:cs typeface="Trebuchet MS"/>
              </a:rPr>
              <a:t> </a:t>
            </a:r>
            <a:r>
              <a:rPr sz="1800" spc="145">
                <a:solidFill>
                  <a:srgbClr val="FFFFFF"/>
                </a:solidFill>
                <a:latin typeface="Trebuchet MS"/>
                <a:cs typeface="Trebuchet MS"/>
              </a:rPr>
              <a:t>is</a:t>
            </a:r>
            <a:r>
              <a:rPr sz="1800" spc="-140">
                <a:solidFill>
                  <a:srgbClr val="FFFFFF"/>
                </a:solidFill>
                <a:latin typeface="Trebuchet MS"/>
                <a:cs typeface="Trebuchet MS"/>
              </a:rPr>
              <a:t> </a:t>
            </a:r>
            <a:r>
              <a:rPr sz="1800" spc="65">
                <a:solidFill>
                  <a:srgbClr val="FFFFFF"/>
                </a:solidFill>
                <a:latin typeface="Trebuchet MS"/>
                <a:cs typeface="Trebuchet MS"/>
              </a:rPr>
              <a:t>a</a:t>
            </a:r>
            <a:r>
              <a:rPr sz="1800" spc="-60">
                <a:solidFill>
                  <a:srgbClr val="FFFFFF"/>
                </a:solidFill>
                <a:latin typeface="Trebuchet MS"/>
                <a:cs typeface="Trebuchet MS"/>
              </a:rPr>
              <a:t> </a:t>
            </a:r>
            <a:r>
              <a:rPr sz="1800" spc="40">
                <a:solidFill>
                  <a:srgbClr val="FFFFFF"/>
                </a:solidFill>
                <a:latin typeface="Trebuchet MS"/>
                <a:cs typeface="Trebuchet MS"/>
              </a:rPr>
              <a:t>memory </a:t>
            </a:r>
            <a:r>
              <a:rPr sz="1800" spc="65">
                <a:solidFill>
                  <a:srgbClr val="FFFFFF"/>
                </a:solidFill>
                <a:latin typeface="Trebuchet MS"/>
                <a:cs typeface="Trebuchet MS"/>
              </a:rPr>
              <a:t>management</a:t>
            </a:r>
            <a:r>
              <a:rPr sz="1800" spc="-50">
                <a:solidFill>
                  <a:srgbClr val="FFFFFF"/>
                </a:solidFill>
                <a:latin typeface="Trebuchet MS"/>
                <a:cs typeface="Trebuchet MS"/>
              </a:rPr>
              <a:t> </a:t>
            </a:r>
            <a:r>
              <a:rPr sz="1800">
                <a:solidFill>
                  <a:srgbClr val="FFFFFF"/>
                </a:solidFill>
                <a:latin typeface="Trebuchet MS"/>
                <a:cs typeface="Trebuchet MS"/>
              </a:rPr>
              <a:t>technique,</a:t>
            </a:r>
            <a:r>
              <a:rPr sz="1800" spc="-65">
                <a:solidFill>
                  <a:srgbClr val="FFFFFF"/>
                </a:solidFill>
                <a:latin typeface="Trebuchet MS"/>
                <a:cs typeface="Trebuchet MS"/>
              </a:rPr>
              <a:t> </a:t>
            </a:r>
            <a:r>
              <a:rPr sz="1800" spc="-10">
                <a:solidFill>
                  <a:srgbClr val="FFFFFF"/>
                </a:solidFill>
                <a:latin typeface="Trebuchet MS"/>
                <a:cs typeface="Trebuchet MS"/>
              </a:rPr>
              <a:t>where </a:t>
            </a:r>
            <a:r>
              <a:rPr sz="1800" spc="105">
                <a:solidFill>
                  <a:srgbClr val="FFFFFF"/>
                </a:solidFill>
                <a:latin typeface="Trebuchet MS"/>
                <a:cs typeface="Trebuchet MS"/>
              </a:rPr>
              <a:t>RAM</a:t>
            </a:r>
            <a:r>
              <a:rPr sz="1800">
                <a:solidFill>
                  <a:srgbClr val="FFFFFF"/>
                </a:solidFill>
                <a:latin typeface="Trebuchet MS"/>
                <a:cs typeface="Trebuchet MS"/>
              </a:rPr>
              <a:t> </a:t>
            </a:r>
            <a:r>
              <a:rPr sz="1800" spc="110">
                <a:solidFill>
                  <a:srgbClr val="FFFFFF"/>
                </a:solidFill>
                <a:latin typeface="Trebuchet MS"/>
                <a:cs typeface="Trebuchet MS"/>
              </a:rPr>
              <a:t>is</a:t>
            </a:r>
            <a:r>
              <a:rPr sz="1800">
                <a:solidFill>
                  <a:srgbClr val="FFFFFF"/>
                </a:solidFill>
                <a:latin typeface="Trebuchet MS"/>
                <a:cs typeface="Trebuchet MS"/>
              </a:rPr>
              <a:t> </a:t>
            </a:r>
            <a:r>
              <a:rPr sz="1800" spc="45">
                <a:solidFill>
                  <a:srgbClr val="FFFFFF"/>
                </a:solidFill>
                <a:latin typeface="Trebuchet MS"/>
                <a:cs typeface="Trebuchet MS"/>
              </a:rPr>
              <a:t>divided</a:t>
            </a:r>
            <a:r>
              <a:rPr sz="1800" spc="-70">
                <a:solidFill>
                  <a:srgbClr val="FFFFFF"/>
                </a:solidFill>
                <a:latin typeface="Trebuchet MS"/>
                <a:cs typeface="Trebuchet MS"/>
              </a:rPr>
              <a:t> </a:t>
            </a:r>
            <a:r>
              <a:rPr sz="1800">
                <a:solidFill>
                  <a:srgbClr val="FFFFFF"/>
                </a:solidFill>
                <a:latin typeface="Trebuchet MS"/>
                <a:cs typeface="Trebuchet MS"/>
              </a:rPr>
              <a:t>into</a:t>
            </a:r>
            <a:r>
              <a:rPr sz="1800" spc="-55">
                <a:solidFill>
                  <a:srgbClr val="FFFFFF"/>
                </a:solidFill>
                <a:latin typeface="Trebuchet MS"/>
                <a:cs typeface="Trebuchet MS"/>
              </a:rPr>
              <a:t> </a:t>
            </a:r>
            <a:r>
              <a:rPr sz="1800">
                <a:solidFill>
                  <a:srgbClr val="FFFFFF"/>
                </a:solidFill>
                <a:latin typeface="Trebuchet MS"/>
                <a:cs typeface="Trebuchet MS"/>
              </a:rPr>
              <a:t>fixed-</a:t>
            </a:r>
            <a:r>
              <a:rPr sz="1800" spc="40">
                <a:solidFill>
                  <a:srgbClr val="FFFFFF"/>
                </a:solidFill>
                <a:latin typeface="Trebuchet MS"/>
                <a:cs typeface="Trebuchet MS"/>
              </a:rPr>
              <a:t>size </a:t>
            </a:r>
            <a:r>
              <a:rPr sz="1800" spc="80">
                <a:solidFill>
                  <a:srgbClr val="FFFFFF"/>
                </a:solidFill>
                <a:latin typeface="Trebuchet MS"/>
                <a:cs typeface="Trebuchet MS"/>
              </a:rPr>
              <a:t>blocks</a:t>
            </a:r>
            <a:r>
              <a:rPr sz="1800" spc="-30">
                <a:solidFill>
                  <a:srgbClr val="FFFFFF"/>
                </a:solidFill>
                <a:latin typeface="Trebuchet MS"/>
                <a:cs typeface="Trebuchet MS"/>
              </a:rPr>
              <a:t> </a:t>
            </a:r>
            <a:r>
              <a:rPr sz="1800">
                <a:solidFill>
                  <a:srgbClr val="FFFFFF"/>
                </a:solidFill>
                <a:latin typeface="Trebuchet MS"/>
                <a:cs typeface="Trebuchet MS"/>
              </a:rPr>
              <a:t>called</a:t>
            </a:r>
            <a:r>
              <a:rPr sz="1800" spc="-15">
                <a:solidFill>
                  <a:srgbClr val="FFFFFF"/>
                </a:solidFill>
                <a:latin typeface="Trebuchet MS"/>
                <a:cs typeface="Trebuchet MS"/>
              </a:rPr>
              <a:t> </a:t>
            </a:r>
            <a:r>
              <a:rPr sz="1800" spc="-10">
                <a:solidFill>
                  <a:srgbClr val="FFFFFF"/>
                </a:solidFill>
                <a:latin typeface="Trebuchet MS"/>
                <a:cs typeface="Trebuchet MS"/>
              </a:rPr>
              <a:t>‘pages’</a:t>
            </a:r>
            <a:endParaRPr sz="1800">
              <a:latin typeface="Trebuchet MS"/>
              <a:cs typeface="Trebuchet MS"/>
            </a:endParaRPr>
          </a:p>
        </p:txBody>
      </p:sp>
      <p:sp>
        <p:nvSpPr>
          <p:cNvPr id="14" name="object 14"/>
          <p:cNvSpPr/>
          <p:nvPr/>
        </p:nvSpPr>
        <p:spPr>
          <a:xfrm>
            <a:off x="6966610" y="5218455"/>
            <a:ext cx="850265" cy="355600"/>
          </a:xfrm>
          <a:custGeom>
            <a:avLst/>
            <a:gdLst/>
            <a:ahLst/>
            <a:cxnLst/>
            <a:rect l="l" t="t" r="r" b="b"/>
            <a:pathLst>
              <a:path w="850265" h="355600">
                <a:moveTo>
                  <a:pt x="259207" y="102768"/>
                </a:moveTo>
                <a:lnTo>
                  <a:pt x="256667" y="100241"/>
                </a:lnTo>
                <a:lnTo>
                  <a:pt x="250558" y="94145"/>
                </a:lnTo>
                <a:lnTo>
                  <a:pt x="250558" y="108877"/>
                </a:lnTo>
                <a:lnTo>
                  <a:pt x="250558" y="346468"/>
                </a:lnTo>
                <a:lnTo>
                  <a:pt x="8648" y="346468"/>
                </a:lnTo>
                <a:lnTo>
                  <a:pt x="8648" y="18161"/>
                </a:lnTo>
                <a:lnTo>
                  <a:pt x="159842" y="18161"/>
                </a:lnTo>
                <a:lnTo>
                  <a:pt x="159842" y="108877"/>
                </a:lnTo>
                <a:lnTo>
                  <a:pt x="250558" y="108877"/>
                </a:lnTo>
                <a:lnTo>
                  <a:pt x="250558" y="94145"/>
                </a:lnTo>
                <a:lnTo>
                  <a:pt x="244449" y="88036"/>
                </a:lnTo>
                <a:lnTo>
                  <a:pt x="244449" y="100241"/>
                </a:lnTo>
                <a:lnTo>
                  <a:pt x="168478" y="100241"/>
                </a:lnTo>
                <a:lnTo>
                  <a:pt x="168478" y="24384"/>
                </a:lnTo>
                <a:lnTo>
                  <a:pt x="244449" y="100241"/>
                </a:lnTo>
                <a:lnTo>
                  <a:pt x="244449" y="88036"/>
                </a:lnTo>
                <a:lnTo>
                  <a:pt x="180797" y="24384"/>
                </a:lnTo>
                <a:lnTo>
                  <a:pt x="174586" y="18161"/>
                </a:lnTo>
                <a:lnTo>
                  <a:pt x="165950" y="9525"/>
                </a:lnTo>
                <a:lnTo>
                  <a:pt x="0" y="9525"/>
                </a:lnTo>
                <a:lnTo>
                  <a:pt x="0" y="355104"/>
                </a:lnTo>
                <a:lnTo>
                  <a:pt x="259207" y="355104"/>
                </a:lnTo>
                <a:lnTo>
                  <a:pt x="259207" y="346468"/>
                </a:lnTo>
                <a:lnTo>
                  <a:pt x="259207" y="102768"/>
                </a:lnTo>
                <a:close/>
              </a:path>
              <a:path w="850265" h="355600">
                <a:moveTo>
                  <a:pt x="849757" y="93243"/>
                </a:moveTo>
                <a:lnTo>
                  <a:pt x="847217" y="90716"/>
                </a:lnTo>
                <a:lnTo>
                  <a:pt x="841108" y="84620"/>
                </a:lnTo>
                <a:lnTo>
                  <a:pt x="841108" y="99352"/>
                </a:lnTo>
                <a:lnTo>
                  <a:pt x="841108" y="336943"/>
                </a:lnTo>
                <a:lnTo>
                  <a:pt x="599198" y="336943"/>
                </a:lnTo>
                <a:lnTo>
                  <a:pt x="599198" y="8636"/>
                </a:lnTo>
                <a:lnTo>
                  <a:pt x="750392" y="8636"/>
                </a:lnTo>
                <a:lnTo>
                  <a:pt x="750392" y="99352"/>
                </a:lnTo>
                <a:lnTo>
                  <a:pt x="841108" y="99352"/>
                </a:lnTo>
                <a:lnTo>
                  <a:pt x="841108" y="84620"/>
                </a:lnTo>
                <a:lnTo>
                  <a:pt x="834999" y="78511"/>
                </a:lnTo>
                <a:lnTo>
                  <a:pt x="834999" y="90716"/>
                </a:lnTo>
                <a:lnTo>
                  <a:pt x="759028" y="90716"/>
                </a:lnTo>
                <a:lnTo>
                  <a:pt x="759028" y="14859"/>
                </a:lnTo>
                <a:lnTo>
                  <a:pt x="834999" y="90716"/>
                </a:lnTo>
                <a:lnTo>
                  <a:pt x="834999" y="78511"/>
                </a:lnTo>
                <a:lnTo>
                  <a:pt x="771347" y="14859"/>
                </a:lnTo>
                <a:lnTo>
                  <a:pt x="765136" y="8636"/>
                </a:lnTo>
                <a:lnTo>
                  <a:pt x="756500" y="0"/>
                </a:lnTo>
                <a:lnTo>
                  <a:pt x="590550" y="0"/>
                </a:lnTo>
                <a:lnTo>
                  <a:pt x="590550" y="345579"/>
                </a:lnTo>
                <a:lnTo>
                  <a:pt x="849757" y="345579"/>
                </a:lnTo>
                <a:lnTo>
                  <a:pt x="849757" y="336943"/>
                </a:lnTo>
                <a:lnTo>
                  <a:pt x="849757" y="93243"/>
                </a:lnTo>
                <a:close/>
              </a:path>
            </a:pathLst>
          </a:custGeom>
          <a:solidFill>
            <a:srgbClr val="000000"/>
          </a:solidFill>
        </p:spPr>
        <p:txBody>
          <a:bodyPr wrap="square" lIns="0" tIns="0" rIns="0" bIns="0" rtlCol="0"/>
          <a:lstStyle/>
          <a:p>
            <a:endParaRPr/>
          </a:p>
        </p:txBody>
      </p:sp>
      <p:sp>
        <p:nvSpPr>
          <p:cNvPr id="15" name="object 15"/>
          <p:cNvSpPr/>
          <p:nvPr/>
        </p:nvSpPr>
        <p:spPr>
          <a:xfrm>
            <a:off x="604837" y="4976876"/>
            <a:ext cx="2495550" cy="361950"/>
          </a:xfrm>
          <a:custGeom>
            <a:avLst/>
            <a:gdLst/>
            <a:ahLst/>
            <a:cxnLst/>
            <a:rect l="l" t="t" r="r" b="b"/>
            <a:pathLst>
              <a:path w="2495550" h="361950">
                <a:moveTo>
                  <a:pt x="0" y="361950"/>
                </a:moveTo>
                <a:lnTo>
                  <a:pt x="2495550" y="361950"/>
                </a:lnTo>
                <a:lnTo>
                  <a:pt x="2495550" y="0"/>
                </a:lnTo>
                <a:lnTo>
                  <a:pt x="0" y="0"/>
                </a:lnTo>
                <a:lnTo>
                  <a:pt x="0" y="361950"/>
                </a:lnTo>
                <a:close/>
              </a:path>
            </a:pathLst>
          </a:custGeom>
          <a:ln w="28575">
            <a:solidFill>
              <a:srgbClr val="622422"/>
            </a:solidFill>
          </a:ln>
        </p:spPr>
        <p:txBody>
          <a:bodyPr wrap="square" lIns="0" tIns="0" rIns="0" bIns="0" rtlCol="0"/>
          <a:lstStyle/>
          <a:p>
            <a:endParaRPr/>
          </a:p>
        </p:txBody>
      </p:sp>
      <p:sp>
        <p:nvSpPr>
          <p:cNvPr id="16" name="object 16"/>
          <p:cNvSpPr txBox="1"/>
          <p:nvPr/>
        </p:nvSpPr>
        <p:spPr>
          <a:xfrm>
            <a:off x="853439" y="5030737"/>
            <a:ext cx="1998980" cy="267970"/>
          </a:xfrm>
          <a:prstGeom prst="rect">
            <a:avLst/>
          </a:prstGeom>
        </p:spPr>
        <p:txBody>
          <a:bodyPr vert="horz" wrap="square" lIns="0" tIns="0" rIns="0" bIns="0" rtlCol="0">
            <a:spAutoFit/>
          </a:bodyPr>
          <a:lstStyle/>
          <a:p>
            <a:pPr>
              <a:lnSpc>
                <a:spcPts val="2014"/>
              </a:lnSpc>
            </a:pPr>
            <a:r>
              <a:rPr sz="1800">
                <a:solidFill>
                  <a:srgbClr val="FFFFFF"/>
                </a:solidFill>
                <a:latin typeface="Trebuchet MS"/>
                <a:cs typeface="Trebuchet MS"/>
              </a:rPr>
              <a:t>GPU</a:t>
            </a:r>
            <a:r>
              <a:rPr sz="1800" spc="-105">
                <a:solidFill>
                  <a:srgbClr val="FFFFFF"/>
                </a:solidFill>
                <a:latin typeface="Trebuchet MS"/>
                <a:cs typeface="Trebuchet MS"/>
              </a:rPr>
              <a:t> </a:t>
            </a:r>
            <a:r>
              <a:rPr sz="1800" spc="60">
                <a:solidFill>
                  <a:srgbClr val="FFFFFF"/>
                </a:solidFill>
                <a:latin typeface="Trebuchet MS"/>
                <a:cs typeface="Trebuchet MS"/>
              </a:rPr>
              <a:t>Memory</a:t>
            </a:r>
            <a:r>
              <a:rPr sz="1800" spc="-70">
                <a:solidFill>
                  <a:srgbClr val="FFFFFF"/>
                </a:solidFill>
                <a:latin typeface="Trebuchet MS"/>
                <a:cs typeface="Trebuchet MS"/>
              </a:rPr>
              <a:t> </a:t>
            </a:r>
            <a:r>
              <a:rPr sz="1800" spc="110">
                <a:solidFill>
                  <a:srgbClr val="FFFFFF"/>
                </a:solidFill>
                <a:latin typeface="Trebuchet MS"/>
                <a:cs typeface="Trebuchet MS"/>
              </a:rPr>
              <a:t>is</a:t>
            </a:r>
            <a:r>
              <a:rPr sz="1800" spc="-70">
                <a:solidFill>
                  <a:srgbClr val="FFFFFF"/>
                </a:solidFill>
                <a:latin typeface="Trebuchet MS"/>
                <a:cs typeface="Trebuchet MS"/>
              </a:rPr>
              <a:t> </a:t>
            </a:r>
            <a:r>
              <a:rPr sz="1800" spc="-20">
                <a:solidFill>
                  <a:srgbClr val="FFFFFF"/>
                </a:solidFill>
                <a:latin typeface="Trebuchet MS"/>
                <a:cs typeface="Trebuchet MS"/>
              </a:rPr>
              <a:t>full</a:t>
            </a:r>
            <a:endParaRPr sz="1800">
              <a:latin typeface="Trebuchet MS"/>
              <a:cs typeface="Trebuchet MS"/>
            </a:endParaRPr>
          </a:p>
        </p:txBody>
      </p:sp>
      <p:grpSp>
        <p:nvGrpSpPr>
          <p:cNvPr id="17" name="object 17"/>
          <p:cNvGrpSpPr/>
          <p:nvPr/>
        </p:nvGrpSpPr>
        <p:grpSpPr>
          <a:xfrm>
            <a:off x="0" y="4352988"/>
            <a:ext cx="3114675" cy="1085850"/>
            <a:chOff x="0" y="4352988"/>
            <a:chExt cx="3114675" cy="1085850"/>
          </a:xfrm>
        </p:grpSpPr>
        <p:pic>
          <p:nvPicPr>
            <p:cNvPr id="18" name="object 18"/>
            <p:cNvPicPr/>
            <p:nvPr/>
          </p:nvPicPr>
          <p:blipFill>
            <a:blip r:embed="rId2" cstate="print"/>
            <a:stretch>
              <a:fillRect/>
            </a:stretch>
          </p:blipFill>
          <p:spPr>
            <a:xfrm>
              <a:off x="0" y="4352988"/>
              <a:ext cx="1233487" cy="1071562"/>
            </a:xfrm>
            <a:prstGeom prst="rect">
              <a:avLst/>
            </a:prstGeom>
          </p:spPr>
        </p:pic>
        <p:sp>
          <p:nvSpPr>
            <p:cNvPr id="19" name="object 19"/>
            <p:cNvSpPr/>
            <p:nvPr/>
          </p:nvSpPr>
          <p:spPr>
            <a:xfrm>
              <a:off x="604837" y="4776851"/>
              <a:ext cx="2495550" cy="647700"/>
            </a:xfrm>
            <a:custGeom>
              <a:avLst/>
              <a:gdLst/>
              <a:ahLst/>
              <a:cxnLst/>
              <a:rect l="l" t="t" r="r" b="b"/>
              <a:pathLst>
                <a:path w="2495550" h="647700">
                  <a:moveTo>
                    <a:pt x="2495550" y="0"/>
                  </a:moveTo>
                  <a:lnTo>
                    <a:pt x="0" y="0"/>
                  </a:lnTo>
                  <a:lnTo>
                    <a:pt x="0" y="647700"/>
                  </a:lnTo>
                  <a:lnTo>
                    <a:pt x="2495550" y="647700"/>
                  </a:lnTo>
                  <a:lnTo>
                    <a:pt x="2495550" y="0"/>
                  </a:lnTo>
                  <a:close/>
                </a:path>
              </a:pathLst>
            </a:custGeom>
            <a:solidFill>
              <a:srgbClr val="9BBA58"/>
            </a:solidFill>
          </p:spPr>
          <p:txBody>
            <a:bodyPr wrap="square" lIns="0" tIns="0" rIns="0" bIns="0" rtlCol="0"/>
            <a:lstStyle/>
            <a:p>
              <a:endParaRPr/>
            </a:p>
          </p:txBody>
        </p:sp>
        <p:sp>
          <p:nvSpPr>
            <p:cNvPr id="20" name="object 20"/>
            <p:cNvSpPr/>
            <p:nvPr/>
          </p:nvSpPr>
          <p:spPr>
            <a:xfrm>
              <a:off x="604837" y="4776851"/>
              <a:ext cx="2495550" cy="647700"/>
            </a:xfrm>
            <a:custGeom>
              <a:avLst/>
              <a:gdLst/>
              <a:ahLst/>
              <a:cxnLst/>
              <a:rect l="l" t="t" r="r" b="b"/>
              <a:pathLst>
                <a:path w="2495550" h="647700">
                  <a:moveTo>
                    <a:pt x="0" y="647700"/>
                  </a:moveTo>
                  <a:lnTo>
                    <a:pt x="2495550" y="647700"/>
                  </a:lnTo>
                  <a:lnTo>
                    <a:pt x="2495550" y="0"/>
                  </a:lnTo>
                  <a:lnTo>
                    <a:pt x="0" y="0"/>
                  </a:lnTo>
                  <a:lnTo>
                    <a:pt x="0" y="647700"/>
                  </a:lnTo>
                  <a:close/>
                </a:path>
              </a:pathLst>
            </a:custGeom>
            <a:ln w="28575">
              <a:solidFill>
                <a:srgbClr val="4F6128"/>
              </a:solidFill>
            </a:ln>
          </p:spPr>
          <p:txBody>
            <a:bodyPr wrap="square" lIns="0" tIns="0" rIns="0" bIns="0" rtlCol="0"/>
            <a:lstStyle/>
            <a:p>
              <a:endParaRPr/>
            </a:p>
          </p:txBody>
        </p:sp>
      </p:grpSp>
      <p:grpSp>
        <p:nvGrpSpPr>
          <p:cNvPr id="21" name="object 21"/>
          <p:cNvGrpSpPr/>
          <p:nvPr/>
        </p:nvGrpSpPr>
        <p:grpSpPr>
          <a:xfrm>
            <a:off x="7543800" y="19050"/>
            <a:ext cx="4295775" cy="1748155"/>
            <a:chOff x="7543800" y="19050"/>
            <a:chExt cx="4295775" cy="1748155"/>
          </a:xfrm>
        </p:grpSpPr>
        <p:pic>
          <p:nvPicPr>
            <p:cNvPr id="22" name="object 22"/>
            <p:cNvPicPr/>
            <p:nvPr/>
          </p:nvPicPr>
          <p:blipFill>
            <a:blip r:embed="rId3" cstate="print"/>
            <a:stretch>
              <a:fillRect/>
            </a:stretch>
          </p:blipFill>
          <p:spPr>
            <a:xfrm>
              <a:off x="7543800" y="600011"/>
              <a:ext cx="1243012" cy="1166812"/>
            </a:xfrm>
            <a:prstGeom prst="rect">
              <a:avLst/>
            </a:prstGeom>
          </p:spPr>
        </p:pic>
        <p:pic>
          <p:nvPicPr>
            <p:cNvPr id="23" name="object 23"/>
            <p:cNvPicPr/>
            <p:nvPr/>
          </p:nvPicPr>
          <p:blipFill>
            <a:blip r:embed="rId4" cstate="print"/>
            <a:stretch>
              <a:fillRect/>
            </a:stretch>
          </p:blipFill>
          <p:spPr>
            <a:xfrm>
              <a:off x="10972800" y="19050"/>
              <a:ext cx="866775" cy="866775"/>
            </a:xfrm>
            <a:prstGeom prst="rect">
              <a:avLst/>
            </a:prstGeom>
          </p:spPr>
        </p:pic>
      </p:grpSp>
      <p:sp>
        <p:nvSpPr>
          <p:cNvPr id="24" name="object 24"/>
          <p:cNvSpPr txBox="1"/>
          <p:nvPr/>
        </p:nvSpPr>
        <p:spPr>
          <a:xfrm>
            <a:off x="947102" y="4803711"/>
            <a:ext cx="1812289" cy="567690"/>
          </a:xfrm>
          <a:prstGeom prst="rect">
            <a:avLst/>
          </a:prstGeom>
        </p:spPr>
        <p:txBody>
          <a:bodyPr vert="horz" wrap="square" lIns="0" tIns="27940" rIns="0" bIns="0" rtlCol="0">
            <a:spAutoFit/>
          </a:bodyPr>
          <a:lstStyle/>
          <a:p>
            <a:pPr marL="325755" marR="5080" indent="-313690">
              <a:lnSpc>
                <a:spcPts val="2100"/>
              </a:lnSpc>
              <a:spcBef>
                <a:spcPts val="220"/>
              </a:spcBef>
            </a:pPr>
            <a:r>
              <a:rPr sz="1800">
                <a:solidFill>
                  <a:srgbClr val="FFFFFF"/>
                </a:solidFill>
                <a:latin typeface="Trebuchet MS"/>
                <a:cs typeface="Trebuchet MS"/>
              </a:rPr>
              <a:t>GPU</a:t>
            </a:r>
            <a:r>
              <a:rPr sz="1800" spc="-110">
                <a:solidFill>
                  <a:srgbClr val="FFFFFF"/>
                </a:solidFill>
                <a:latin typeface="Trebuchet MS"/>
                <a:cs typeface="Trebuchet MS"/>
              </a:rPr>
              <a:t> </a:t>
            </a:r>
            <a:r>
              <a:rPr sz="1800" spc="60">
                <a:solidFill>
                  <a:srgbClr val="FFFFFF"/>
                </a:solidFill>
                <a:latin typeface="Trebuchet MS"/>
                <a:cs typeface="Trebuchet MS"/>
              </a:rPr>
              <a:t>Memory</a:t>
            </a:r>
            <a:r>
              <a:rPr sz="1800" spc="-70">
                <a:solidFill>
                  <a:srgbClr val="FFFFFF"/>
                </a:solidFill>
                <a:latin typeface="Trebuchet MS"/>
                <a:cs typeface="Trebuchet MS"/>
              </a:rPr>
              <a:t> </a:t>
            </a:r>
            <a:r>
              <a:rPr sz="1800" spc="95">
                <a:solidFill>
                  <a:srgbClr val="FFFFFF"/>
                </a:solidFill>
                <a:latin typeface="Trebuchet MS"/>
                <a:cs typeface="Trebuchet MS"/>
              </a:rPr>
              <a:t>has </a:t>
            </a:r>
            <a:r>
              <a:rPr sz="1800" spc="65">
                <a:solidFill>
                  <a:srgbClr val="FFFFFF"/>
                </a:solidFill>
                <a:latin typeface="Trebuchet MS"/>
                <a:cs typeface="Trebuchet MS"/>
              </a:rPr>
              <a:t>space</a:t>
            </a:r>
            <a:r>
              <a:rPr sz="1800" spc="-130">
                <a:solidFill>
                  <a:srgbClr val="FFFFFF"/>
                </a:solidFill>
                <a:latin typeface="Trebuchet MS"/>
                <a:cs typeface="Trebuchet MS"/>
              </a:rPr>
              <a:t> </a:t>
            </a:r>
            <a:r>
              <a:rPr sz="1800" spc="-20">
                <a:solidFill>
                  <a:srgbClr val="FFFFFF"/>
                </a:solidFill>
                <a:latin typeface="Trebuchet MS"/>
                <a:cs typeface="Trebuchet MS"/>
              </a:rPr>
              <a:t>now.</a:t>
            </a:r>
            <a:endParaRPr sz="1800">
              <a:latin typeface="Trebuchet MS"/>
              <a:cs typeface="Trebuchet MS"/>
            </a:endParaRPr>
          </a:p>
        </p:txBody>
      </p:sp>
      <p:pic>
        <p:nvPicPr>
          <p:cNvPr id="25" name="object 25"/>
          <p:cNvPicPr/>
          <p:nvPr/>
        </p:nvPicPr>
        <p:blipFill>
          <a:blip r:embed="rId5" cstate="print"/>
          <a:stretch>
            <a:fillRect/>
          </a:stretch>
        </p:blipFill>
        <p:spPr>
          <a:xfrm>
            <a:off x="0" y="4162488"/>
            <a:ext cx="1233487" cy="1071562"/>
          </a:xfrm>
          <a:prstGeom prst="rect">
            <a:avLst/>
          </a:prstGeom>
        </p:spPr>
      </p:pic>
      <p:sp>
        <p:nvSpPr>
          <p:cNvPr id="26" name="object 26"/>
          <p:cNvSpPr txBox="1"/>
          <p:nvPr/>
        </p:nvSpPr>
        <p:spPr>
          <a:xfrm>
            <a:off x="9005951" y="4795837"/>
            <a:ext cx="2914650" cy="1485900"/>
          </a:xfrm>
          <a:prstGeom prst="rect">
            <a:avLst/>
          </a:prstGeom>
          <a:solidFill>
            <a:srgbClr val="4F81BC"/>
          </a:solidFill>
          <a:ln w="28575">
            <a:solidFill>
              <a:srgbClr val="244060"/>
            </a:solidFill>
          </a:ln>
        </p:spPr>
        <p:txBody>
          <a:bodyPr vert="horz" wrap="square" lIns="0" tIns="42545" rIns="0" bIns="0" rtlCol="0">
            <a:spAutoFit/>
          </a:bodyPr>
          <a:lstStyle/>
          <a:p>
            <a:pPr marL="102235" marR="86995" algn="ctr">
              <a:lnSpc>
                <a:spcPct val="100000"/>
              </a:lnSpc>
              <a:spcBef>
                <a:spcPts val="335"/>
              </a:spcBef>
            </a:pPr>
            <a:r>
              <a:rPr sz="1800">
                <a:solidFill>
                  <a:srgbClr val="FFFFFF"/>
                </a:solidFill>
                <a:latin typeface="Trebuchet MS"/>
                <a:cs typeface="Trebuchet MS"/>
              </a:rPr>
              <a:t>Now</a:t>
            </a:r>
            <a:r>
              <a:rPr sz="1800" spc="-5">
                <a:solidFill>
                  <a:srgbClr val="FFFFFF"/>
                </a:solidFill>
                <a:latin typeface="Trebuchet MS"/>
                <a:cs typeface="Trebuchet MS"/>
              </a:rPr>
              <a:t> </a:t>
            </a:r>
            <a:r>
              <a:rPr sz="1800">
                <a:solidFill>
                  <a:srgbClr val="FFFFFF"/>
                </a:solidFill>
                <a:latin typeface="Trebuchet MS"/>
                <a:cs typeface="Trebuchet MS"/>
              </a:rPr>
              <a:t>that</a:t>
            </a:r>
            <a:r>
              <a:rPr sz="1800" spc="-45">
                <a:solidFill>
                  <a:srgbClr val="FFFFFF"/>
                </a:solidFill>
                <a:latin typeface="Trebuchet MS"/>
                <a:cs typeface="Trebuchet MS"/>
              </a:rPr>
              <a:t> </a:t>
            </a:r>
            <a:r>
              <a:rPr sz="1800">
                <a:solidFill>
                  <a:srgbClr val="FFFFFF"/>
                </a:solidFill>
                <a:latin typeface="Trebuchet MS"/>
                <a:cs typeface="Trebuchet MS"/>
              </a:rPr>
              <a:t>the</a:t>
            </a:r>
            <a:r>
              <a:rPr sz="1800" spc="-70">
                <a:solidFill>
                  <a:srgbClr val="FFFFFF"/>
                </a:solidFill>
                <a:latin typeface="Trebuchet MS"/>
                <a:cs typeface="Trebuchet MS"/>
              </a:rPr>
              <a:t> </a:t>
            </a:r>
            <a:r>
              <a:rPr sz="1800">
                <a:solidFill>
                  <a:srgbClr val="FFFFFF"/>
                </a:solidFill>
                <a:latin typeface="Trebuchet MS"/>
                <a:cs typeface="Trebuchet MS"/>
              </a:rPr>
              <a:t>GPU</a:t>
            </a:r>
            <a:r>
              <a:rPr sz="1800" spc="-120">
                <a:solidFill>
                  <a:srgbClr val="FFFFFF"/>
                </a:solidFill>
                <a:latin typeface="Trebuchet MS"/>
                <a:cs typeface="Trebuchet MS"/>
              </a:rPr>
              <a:t> </a:t>
            </a:r>
            <a:r>
              <a:rPr sz="1800" spc="120">
                <a:solidFill>
                  <a:srgbClr val="FFFFFF"/>
                </a:solidFill>
                <a:latin typeface="Trebuchet MS"/>
                <a:cs typeface="Trebuchet MS"/>
              </a:rPr>
              <a:t>has </a:t>
            </a:r>
            <a:r>
              <a:rPr sz="1800">
                <a:solidFill>
                  <a:srgbClr val="FFFFFF"/>
                </a:solidFill>
                <a:latin typeface="Trebuchet MS"/>
                <a:cs typeface="Trebuchet MS"/>
              </a:rPr>
              <a:t>space,</a:t>
            </a:r>
            <a:r>
              <a:rPr sz="1800" spc="-45">
                <a:solidFill>
                  <a:srgbClr val="FFFFFF"/>
                </a:solidFill>
                <a:latin typeface="Trebuchet MS"/>
                <a:cs typeface="Trebuchet MS"/>
              </a:rPr>
              <a:t> </a:t>
            </a:r>
            <a:r>
              <a:rPr sz="1800">
                <a:solidFill>
                  <a:srgbClr val="FFFFFF"/>
                </a:solidFill>
                <a:latin typeface="Trebuchet MS"/>
                <a:cs typeface="Trebuchet MS"/>
              </a:rPr>
              <a:t>when</a:t>
            </a:r>
            <a:r>
              <a:rPr sz="1800" spc="-65">
                <a:solidFill>
                  <a:srgbClr val="FFFFFF"/>
                </a:solidFill>
                <a:latin typeface="Trebuchet MS"/>
                <a:cs typeface="Trebuchet MS"/>
              </a:rPr>
              <a:t> </a:t>
            </a:r>
            <a:r>
              <a:rPr sz="1800" spc="65">
                <a:solidFill>
                  <a:srgbClr val="FFFFFF"/>
                </a:solidFill>
                <a:latin typeface="Trebuchet MS"/>
                <a:cs typeface="Trebuchet MS"/>
              </a:rPr>
              <a:t>a</a:t>
            </a:r>
            <a:r>
              <a:rPr sz="1800" spc="35">
                <a:solidFill>
                  <a:srgbClr val="FFFFFF"/>
                </a:solidFill>
                <a:latin typeface="Trebuchet MS"/>
                <a:cs typeface="Trebuchet MS"/>
              </a:rPr>
              <a:t> </a:t>
            </a:r>
            <a:r>
              <a:rPr sz="1800" spc="-20">
                <a:solidFill>
                  <a:srgbClr val="FFFFFF"/>
                </a:solidFill>
                <a:latin typeface="Trebuchet MS"/>
                <a:cs typeface="Trebuchet MS"/>
              </a:rPr>
              <a:t>page </a:t>
            </a:r>
            <a:r>
              <a:rPr sz="1800" spc="55">
                <a:solidFill>
                  <a:srgbClr val="FFFFFF"/>
                </a:solidFill>
                <a:latin typeface="Trebuchet MS"/>
                <a:cs typeface="Trebuchet MS"/>
              </a:rPr>
              <a:t>moved</a:t>
            </a:r>
            <a:r>
              <a:rPr sz="1800" spc="-100">
                <a:solidFill>
                  <a:srgbClr val="FFFFFF"/>
                </a:solidFill>
                <a:latin typeface="Trebuchet MS"/>
                <a:cs typeface="Trebuchet MS"/>
              </a:rPr>
              <a:t> </a:t>
            </a:r>
            <a:r>
              <a:rPr sz="1800">
                <a:solidFill>
                  <a:srgbClr val="FFFFFF"/>
                </a:solidFill>
                <a:latin typeface="Trebuchet MS"/>
                <a:cs typeface="Trebuchet MS"/>
              </a:rPr>
              <a:t>to</a:t>
            </a:r>
            <a:r>
              <a:rPr sz="1800" spc="-90">
                <a:solidFill>
                  <a:srgbClr val="FFFFFF"/>
                </a:solidFill>
                <a:latin typeface="Trebuchet MS"/>
                <a:cs typeface="Trebuchet MS"/>
              </a:rPr>
              <a:t> </a:t>
            </a:r>
            <a:r>
              <a:rPr sz="1800">
                <a:solidFill>
                  <a:srgbClr val="FFFFFF"/>
                </a:solidFill>
                <a:latin typeface="Trebuchet MS"/>
                <a:cs typeface="Trebuchet MS"/>
              </a:rPr>
              <a:t>CPU</a:t>
            </a:r>
            <a:r>
              <a:rPr sz="1800" spc="-65">
                <a:solidFill>
                  <a:srgbClr val="FFFFFF"/>
                </a:solidFill>
                <a:latin typeface="Trebuchet MS"/>
                <a:cs typeface="Trebuchet MS"/>
              </a:rPr>
              <a:t> </a:t>
            </a:r>
            <a:r>
              <a:rPr sz="1800" spc="110">
                <a:solidFill>
                  <a:srgbClr val="FFFFFF"/>
                </a:solidFill>
                <a:latin typeface="Trebuchet MS"/>
                <a:cs typeface="Trebuchet MS"/>
              </a:rPr>
              <a:t>is</a:t>
            </a:r>
            <a:r>
              <a:rPr sz="1800" spc="-35">
                <a:solidFill>
                  <a:srgbClr val="FFFFFF"/>
                </a:solidFill>
                <a:latin typeface="Trebuchet MS"/>
                <a:cs typeface="Trebuchet MS"/>
              </a:rPr>
              <a:t> </a:t>
            </a:r>
            <a:r>
              <a:rPr sz="1800" spc="-10">
                <a:solidFill>
                  <a:srgbClr val="FFFFFF"/>
                </a:solidFill>
                <a:latin typeface="Trebuchet MS"/>
                <a:cs typeface="Trebuchet MS"/>
              </a:rPr>
              <a:t>required, </a:t>
            </a:r>
            <a:r>
              <a:rPr sz="1800" spc="-30">
                <a:solidFill>
                  <a:srgbClr val="FFFFFF"/>
                </a:solidFill>
                <a:latin typeface="Trebuchet MS"/>
                <a:cs typeface="Trebuchet MS"/>
              </a:rPr>
              <a:t>we</a:t>
            </a:r>
            <a:r>
              <a:rPr sz="1800" spc="-105">
                <a:solidFill>
                  <a:srgbClr val="FFFFFF"/>
                </a:solidFill>
                <a:latin typeface="Trebuchet MS"/>
                <a:cs typeface="Trebuchet MS"/>
              </a:rPr>
              <a:t> </a:t>
            </a:r>
            <a:r>
              <a:rPr sz="1800">
                <a:solidFill>
                  <a:srgbClr val="FFFFFF"/>
                </a:solidFill>
                <a:latin typeface="Trebuchet MS"/>
                <a:cs typeface="Trebuchet MS"/>
              </a:rPr>
              <a:t>move</a:t>
            </a:r>
            <a:r>
              <a:rPr sz="1800" spc="-25">
                <a:solidFill>
                  <a:srgbClr val="FFFFFF"/>
                </a:solidFill>
                <a:latin typeface="Trebuchet MS"/>
                <a:cs typeface="Trebuchet MS"/>
              </a:rPr>
              <a:t> </a:t>
            </a:r>
            <a:r>
              <a:rPr sz="1800">
                <a:solidFill>
                  <a:srgbClr val="FFFFFF"/>
                </a:solidFill>
                <a:latin typeface="Trebuchet MS"/>
                <a:cs typeface="Trebuchet MS"/>
              </a:rPr>
              <a:t>it</a:t>
            </a:r>
            <a:r>
              <a:rPr sz="1800" spc="-80">
                <a:solidFill>
                  <a:srgbClr val="FFFFFF"/>
                </a:solidFill>
                <a:latin typeface="Trebuchet MS"/>
                <a:cs typeface="Trebuchet MS"/>
              </a:rPr>
              <a:t> </a:t>
            </a:r>
            <a:r>
              <a:rPr sz="1800" spc="80">
                <a:solidFill>
                  <a:srgbClr val="FFFFFF"/>
                </a:solidFill>
                <a:latin typeface="Trebuchet MS"/>
                <a:cs typeface="Trebuchet MS"/>
              </a:rPr>
              <a:t>back</a:t>
            </a:r>
            <a:r>
              <a:rPr sz="1800" spc="-130">
                <a:solidFill>
                  <a:srgbClr val="FFFFFF"/>
                </a:solidFill>
                <a:latin typeface="Trebuchet MS"/>
                <a:cs typeface="Trebuchet MS"/>
              </a:rPr>
              <a:t> </a:t>
            </a:r>
            <a:r>
              <a:rPr sz="1800">
                <a:solidFill>
                  <a:srgbClr val="FFFFFF"/>
                </a:solidFill>
                <a:latin typeface="Trebuchet MS"/>
                <a:cs typeface="Trebuchet MS"/>
              </a:rPr>
              <a:t>to</a:t>
            </a:r>
            <a:r>
              <a:rPr sz="1800" spc="-5">
                <a:solidFill>
                  <a:srgbClr val="FFFFFF"/>
                </a:solidFill>
                <a:latin typeface="Trebuchet MS"/>
                <a:cs typeface="Trebuchet MS"/>
              </a:rPr>
              <a:t> </a:t>
            </a:r>
            <a:r>
              <a:rPr sz="1800" spc="-25">
                <a:solidFill>
                  <a:srgbClr val="FFFFFF"/>
                </a:solidFill>
                <a:latin typeface="Trebuchet MS"/>
                <a:cs typeface="Trebuchet MS"/>
              </a:rPr>
              <a:t>GPU </a:t>
            </a:r>
            <a:r>
              <a:rPr sz="1800">
                <a:solidFill>
                  <a:srgbClr val="FFFFFF"/>
                </a:solidFill>
                <a:latin typeface="Trebuchet MS"/>
                <a:cs typeface="Trebuchet MS"/>
              </a:rPr>
              <a:t>for</a:t>
            </a:r>
            <a:r>
              <a:rPr sz="1800" spc="-120">
                <a:solidFill>
                  <a:srgbClr val="FFFFFF"/>
                </a:solidFill>
                <a:latin typeface="Trebuchet MS"/>
                <a:cs typeface="Trebuchet MS"/>
              </a:rPr>
              <a:t> </a:t>
            </a:r>
            <a:r>
              <a:rPr sz="1800" spc="-10">
                <a:solidFill>
                  <a:srgbClr val="FFFFFF"/>
                </a:solidFill>
                <a:latin typeface="Trebuchet MS"/>
                <a:cs typeface="Trebuchet MS"/>
              </a:rPr>
              <a:t>computation.</a:t>
            </a:r>
            <a:endParaRPr sz="1800">
              <a:latin typeface="Trebuchet MS"/>
              <a:cs typeface="Trebuchet MS"/>
            </a:endParaRPr>
          </a:p>
        </p:txBody>
      </p:sp>
      <p:sp>
        <p:nvSpPr>
          <p:cNvPr id="27" name="object 2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8" name="object 28"/>
          <p:cNvSpPr txBox="1"/>
          <p:nvPr/>
        </p:nvSpPr>
        <p:spPr>
          <a:xfrm>
            <a:off x="11658981" y="6491263"/>
            <a:ext cx="255904" cy="204470"/>
          </a:xfrm>
          <a:prstGeom prst="rect">
            <a:avLst/>
          </a:prstGeom>
        </p:spPr>
        <p:txBody>
          <a:bodyPr vert="horz" wrap="square" lIns="0" tIns="0" rIns="0" bIns="0" rtlCol="0">
            <a:spAutoFit/>
          </a:bodyPr>
          <a:lstStyle/>
          <a:p>
            <a:pPr marL="12700">
              <a:lnSpc>
                <a:spcPct val="100000"/>
              </a:lnSpc>
            </a:pPr>
            <a:r>
              <a:rPr sz="1200" spc="-25">
                <a:solidFill>
                  <a:srgbClr val="888888"/>
                </a:solidFill>
                <a:latin typeface="Trebuchet MS"/>
                <a:cs typeface="Trebuchet MS"/>
              </a:rPr>
              <a:t>104</a:t>
            </a:r>
            <a:endParaRPr sz="1200">
              <a:latin typeface="Trebuchet MS"/>
              <a:cs typeface="Trebuchet M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4000" y="2428875"/>
            <a:ext cx="2209800" cy="2200275"/>
          </a:xfrm>
          <a:prstGeom prst="rect">
            <a:avLst/>
          </a:prstGeom>
        </p:spPr>
      </p:pic>
      <p:pic>
        <p:nvPicPr>
          <p:cNvPr id="3" name="object 3"/>
          <p:cNvPicPr/>
          <p:nvPr/>
        </p:nvPicPr>
        <p:blipFill>
          <a:blip r:embed="rId3" cstate="print"/>
          <a:stretch>
            <a:fillRect/>
          </a:stretch>
        </p:blipFill>
        <p:spPr>
          <a:xfrm>
            <a:off x="4943475" y="2428875"/>
            <a:ext cx="2457450" cy="2457450"/>
          </a:xfrm>
          <a:prstGeom prst="rect">
            <a:avLst/>
          </a:prstGeom>
        </p:spPr>
      </p:pic>
      <p:sp>
        <p:nvSpPr>
          <p:cNvPr id="4" name="object 4"/>
          <p:cNvSpPr txBox="1"/>
          <p:nvPr/>
        </p:nvSpPr>
        <p:spPr>
          <a:xfrm>
            <a:off x="487680" y="4884673"/>
            <a:ext cx="2968625"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4-Bit</a:t>
            </a:r>
            <a:r>
              <a:rPr sz="2750" spc="-100">
                <a:solidFill>
                  <a:srgbClr val="464646"/>
                </a:solidFill>
                <a:latin typeface="Trebuchet MS"/>
                <a:cs typeface="Trebuchet MS"/>
              </a:rPr>
              <a:t> </a:t>
            </a:r>
            <a:r>
              <a:rPr sz="2750" spc="75">
                <a:solidFill>
                  <a:srgbClr val="464646"/>
                </a:solidFill>
                <a:latin typeface="Trebuchet MS"/>
                <a:cs typeface="Trebuchet MS"/>
              </a:rPr>
              <a:t>NormalFloat</a:t>
            </a:r>
            <a:endParaRPr sz="2750">
              <a:latin typeface="Trebuchet MS"/>
              <a:cs typeface="Trebuchet MS"/>
            </a:endParaRPr>
          </a:p>
        </p:txBody>
      </p:sp>
      <p:sp>
        <p:nvSpPr>
          <p:cNvPr id="5" name="object 5"/>
          <p:cNvSpPr txBox="1"/>
          <p:nvPr/>
        </p:nvSpPr>
        <p:spPr>
          <a:xfrm>
            <a:off x="428307" y="1337373"/>
            <a:ext cx="8776335" cy="448945"/>
          </a:xfrm>
          <a:prstGeom prst="rect">
            <a:avLst/>
          </a:prstGeom>
        </p:spPr>
        <p:txBody>
          <a:bodyPr vert="horz" wrap="square" lIns="0" tIns="15875" rIns="0" bIns="0" rtlCol="0">
            <a:spAutoFit/>
          </a:bodyPr>
          <a:lstStyle/>
          <a:p>
            <a:pPr marL="12700">
              <a:lnSpc>
                <a:spcPct val="100000"/>
              </a:lnSpc>
              <a:spcBef>
                <a:spcPts val="125"/>
              </a:spcBef>
            </a:pPr>
            <a:r>
              <a:rPr sz="2750">
                <a:solidFill>
                  <a:srgbClr val="464646"/>
                </a:solidFill>
                <a:latin typeface="Trebuchet MS"/>
                <a:cs typeface="Trebuchet MS"/>
              </a:rPr>
              <a:t>We</a:t>
            </a:r>
            <a:r>
              <a:rPr sz="2750" spc="-70">
                <a:solidFill>
                  <a:srgbClr val="464646"/>
                </a:solidFill>
                <a:latin typeface="Trebuchet MS"/>
                <a:cs typeface="Trebuchet MS"/>
              </a:rPr>
              <a:t> </a:t>
            </a:r>
            <a:r>
              <a:rPr sz="2750" spc="135">
                <a:solidFill>
                  <a:srgbClr val="464646"/>
                </a:solidFill>
                <a:latin typeface="Trebuchet MS"/>
                <a:cs typeface="Trebuchet MS"/>
              </a:rPr>
              <a:t>saw</a:t>
            </a:r>
            <a:r>
              <a:rPr sz="2750" spc="-65">
                <a:solidFill>
                  <a:srgbClr val="464646"/>
                </a:solidFill>
                <a:latin typeface="Trebuchet MS"/>
                <a:cs typeface="Trebuchet MS"/>
              </a:rPr>
              <a:t> </a:t>
            </a:r>
            <a:r>
              <a:rPr sz="2750">
                <a:solidFill>
                  <a:srgbClr val="464646"/>
                </a:solidFill>
                <a:latin typeface="Trebuchet MS"/>
                <a:cs typeface="Trebuchet MS"/>
              </a:rPr>
              <a:t>the</a:t>
            </a:r>
            <a:r>
              <a:rPr sz="2750" spc="-75">
                <a:solidFill>
                  <a:srgbClr val="464646"/>
                </a:solidFill>
                <a:latin typeface="Trebuchet MS"/>
                <a:cs typeface="Trebuchet MS"/>
              </a:rPr>
              <a:t> </a:t>
            </a:r>
            <a:r>
              <a:rPr sz="2750" spc="229">
                <a:solidFill>
                  <a:srgbClr val="464646"/>
                </a:solidFill>
                <a:latin typeface="Trebuchet MS"/>
                <a:cs typeface="Trebuchet MS"/>
              </a:rPr>
              <a:t>3</a:t>
            </a:r>
            <a:r>
              <a:rPr sz="2750" spc="-100">
                <a:solidFill>
                  <a:srgbClr val="464646"/>
                </a:solidFill>
                <a:latin typeface="Trebuchet MS"/>
                <a:cs typeface="Trebuchet MS"/>
              </a:rPr>
              <a:t> </a:t>
            </a:r>
            <a:r>
              <a:rPr sz="2750" spc="50">
                <a:solidFill>
                  <a:srgbClr val="464646"/>
                </a:solidFill>
                <a:latin typeface="Trebuchet MS"/>
                <a:cs typeface="Trebuchet MS"/>
              </a:rPr>
              <a:t>key</a:t>
            </a:r>
            <a:r>
              <a:rPr sz="2750" spc="-114">
                <a:solidFill>
                  <a:srgbClr val="464646"/>
                </a:solidFill>
                <a:latin typeface="Trebuchet MS"/>
                <a:cs typeface="Trebuchet MS"/>
              </a:rPr>
              <a:t> </a:t>
            </a:r>
            <a:r>
              <a:rPr sz="2750" spc="95">
                <a:solidFill>
                  <a:srgbClr val="464646"/>
                </a:solidFill>
                <a:latin typeface="Trebuchet MS"/>
                <a:cs typeface="Trebuchet MS"/>
              </a:rPr>
              <a:t>ingredients</a:t>
            </a:r>
            <a:r>
              <a:rPr sz="2750" spc="-90">
                <a:solidFill>
                  <a:srgbClr val="464646"/>
                </a:solidFill>
                <a:latin typeface="Trebuchet MS"/>
                <a:cs typeface="Trebuchet MS"/>
              </a:rPr>
              <a:t> </a:t>
            </a:r>
            <a:r>
              <a:rPr sz="2750" spc="50">
                <a:solidFill>
                  <a:srgbClr val="464646"/>
                </a:solidFill>
                <a:latin typeface="Trebuchet MS"/>
                <a:cs typeface="Trebuchet MS"/>
              </a:rPr>
              <a:t>needed</a:t>
            </a:r>
            <a:r>
              <a:rPr sz="2750" spc="-65">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155">
                <a:solidFill>
                  <a:srgbClr val="464646"/>
                </a:solidFill>
                <a:latin typeface="Trebuchet MS"/>
                <a:cs typeface="Trebuchet MS"/>
              </a:rPr>
              <a:t>make</a:t>
            </a:r>
            <a:r>
              <a:rPr sz="2750" spc="-35">
                <a:solidFill>
                  <a:srgbClr val="464646"/>
                </a:solidFill>
                <a:latin typeface="Trebuchet MS"/>
                <a:cs typeface="Trebuchet MS"/>
              </a:rPr>
              <a:t> </a:t>
            </a:r>
            <a:r>
              <a:rPr sz="2750" spc="-10">
                <a:solidFill>
                  <a:srgbClr val="4F81BC"/>
                </a:solidFill>
                <a:latin typeface="Trebuchet MS"/>
                <a:cs typeface="Trebuchet MS"/>
              </a:rPr>
              <a:t>QLoRA</a:t>
            </a:r>
            <a:r>
              <a:rPr sz="2750" spc="-10">
                <a:solidFill>
                  <a:srgbClr val="464646"/>
                </a:solidFill>
                <a:latin typeface="Trebuchet MS"/>
                <a:cs typeface="Trebuchet MS"/>
              </a:rPr>
              <a:t>:</a:t>
            </a:r>
            <a:endParaRPr sz="2750">
              <a:latin typeface="Trebuchet MS"/>
              <a:cs typeface="Trebuchet MS"/>
            </a:endParaRPr>
          </a:p>
        </p:txBody>
      </p:sp>
      <p:pic>
        <p:nvPicPr>
          <p:cNvPr id="6" name="object 6"/>
          <p:cNvPicPr/>
          <p:nvPr/>
        </p:nvPicPr>
        <p:blipFill>
          <a:blip r:embed="rId4" cstate="print"/>
          <a:stretch>
            <a:fillRect/>
          </a:stretch>
        </p:blipFill>
        <p:spPr>
          <a:xfrm>
            <a:off x="581025" y="1885950"/>
            <a:ext cx="3038475" cy="3028950"/>
          </a:xfrm>
          <a:prstGeom prst="rect">
            <a:avLst/>
          </a:prstGeom>
        </p:spPr>
      </p:pic>
      <p:sp>
        <p:nvSpPr>
          <p:cNvPr id="7" name="object 7"/>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90"/>
              <a:t> </a:t>
            </a:r>
            <a:r>
              <a:rPr spc="409"/>
              <a:t>–</a:t>
            </a:r>
            <a:r>
              <a:rPr spc="-200"/>
              <a:t> </a:t>
            </a:r>
            <a:r>
              <a:rPr spc="-20"/>
              <a:t>The</a:t>
            </a:r>
            <a:r>
              <a:rPr spc="-175"/>
              <a:t> </a:t>
            </a:r>
            <a:r>
              <a:rPr spc="65"/>
              <a:t>Ingredients</a:t>
            </a:r>
          </a:p>
        </p:txBody>
      </p:sp>
      <p:sp>
        <p:nvSpPr>
          <p:cNvPr id="8" name="object 8"/>
          <p:cNvSpPr txBox="1"/>
          <p:nvPr/>
        </p:nvSpPr>
        <p:spPr>
          <a:xfrm>
            <a:off x="11658981" y="6478587"/>
            <a:ext cx="255904" cy="208915"/>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Trebuchet MS"/>
                <a:cs typeface="Trebuchet MS"/>
              </a:rPr>
              <a:t>105</a:t>
            </a:r>
            <a:endParaRPr sz="1200">
              <a:latin typeface="Trebuchet MS"/>
              <a:cs typeface="Trebuchet MS"/>
            </a:endParaRPr>
          </a:p>
        </p:txBody>
      </p:sp>
      <p:sp>
        <p:nvSpPr>
          <p:cNvPr id="9" name="object 9"/>
          <p:cNvSpPr txBox="1"/>
          <p:nvPr/>
        </p:nvSpPr>
        <p:spPr>
          <a:xfrm>
            <a:off x="8870950" y="4884673"/>
            <a:ext cx="2748915" cy="449580"/>
          </a:xfrm>
          <a:prstGeom prst="rect">
            <a:avLst/>
          </a:prstGeom>
        </p:spPr>
        <p:txBody>
          <a:bodyPr vert="horz" wrap="square" lIns="0" tIns="16510" rIns="0" bIns="0" rtlCol="0">
            <a:spAutoFit/>
          </a:bodyPr>
          <a:lstStyle/>
          <a:p>
            <a:pPr marL="12700">
              <a:lnSpc>
                <a:spcPct val="100000"/>
              </a:lnSpc>
              <a:spcBef>
                <a:spcPts val="130"/>
              </a:spcBef>
            </a:pPr>
            <a:r>
              <a:rPr sz="2750" spc="90">
                <a:solidFill>
                  <a:srgbClr val="464646"/>
                </a:solidFill>
                <a:latin typeface="Trebuchet MS"/>
                <a:cs typeface="Trebuchet MS"/>
              </a:rPr>
              <a:t>Paged</a:t>
            </a:r>
            <a:r>
              <a:rPr sz="2750" spc="-95">
                <a:solidFill>
                  <a:srgbClr val="464646"/>
                </a:solidFill>
                <a:latin typeface="Trebuchet MS"/>
                <a:cs typeface="Trebuchet MS"/>
              </a:rPr>
              <a:t> </a:t>
            </a:r>
            <a:r>
              <a:rPr sz="2750" spc="45">
                <a:solidFill>
                  <a:srgbClr val="464646"/>
                </a:solidFill>
                <a:latin typeface="Trebuchet MS"/>
                <a:cs typeface="Trebuchet MS"/>
              </a:rPr>
              <a:t>Optimizer</a:t>
            </a:r>
            <a:endParaRPr sz="2750">
              <a:latin typeface="Trebuchet MS"/>
              <a:cs typeface="Trebuchet MS"/>
            </a:endParaRPr>
          </a:p>
        </p:txBody>
      </p:sp>
      <p:sp>
        <p:nvSpPr>
          <p:cNvPr id="10" name="object 10"/>
          <p:cNvSpPr txBox="1"/>
          <p:nvPr/>
        </p:nvSpPr>
        <p:spPr>
          <a:xfrm>
            <a:off x="4345559" y="4884673"/>
            <a:ext cx="3422650" cy="449580"/>
          </a:xfrm>
          <a:prstGeom prst="rect">
            <a:avLst/>
          </a:prstGeom>
        </p:spPr>
        <p:txBody>
          <a:bodyPr vert="horz" wrap="square" lIns="0" tIns="16510" rIns="0" bIns="0" rtlCol="0">
            <a:spAutoFit/>
          </a:bodyPr>
          <a:lstStyle/>
          <a:p>
            <a:pPr marL="12700">
              <a:lnSpc>
                <a:spcPct val="100000"/>
              </a:lnSpc>
              <a:spcBef>
                <a:spcPts val="130"/>
              </a:spcBef>
            </a:pPr>
            <a:r>
              <a:rPr sz="2750" spc="85">
                <a:solidFill>
                  <a:srgbClr val="464646"/>
                </a:solidFill>
                <a:latin typeface="Trebuchet MS"/>
                <a:cs typeface="Trebuchet MS"/>
              </a:rPr>
              <a:t>Double</a:t>
            </a:r>
            <a:r>
              <a:rPr sz="2750" spc="-95">
                <a:solidFill>
                  <a:srgbClr val="464646"/>
                </a:solidFill>
                <a:latin typeface="Trebuchet MS"/>
                <a:cs typeface="Trebuchet MS"/>
              </a:rPr>
              <a:t> </a:t>
            </a:r>
            <a:r>
              <a:rPr sz="2750" spc="70">
                <a:solidFill>
                  <a:srgbClr val="464646"/>
                </a:solidFill>
                <a:latin typeface="Trebuchet MS"/>
                <a:cs typeface="Trebuchet MS"/>
              </a:rPr>
              <a:t>Quantization</a:t>
            </a:r>
            <a:endParaRPr sz="2750">
              <a:latin typeface="Trebuchet MS"/>
              <a:cs typeface="Trebuchet MS"/>
            </a:endParaRPr>
          </a:p>
        </p:txBody>
      </p:sp>
      <p:sp>
        <p:nvSpPr>
          <p:cNvPr id="11" name="object 11"/>
          <p:cNvSpPr txBox="1"/>
          <p:nvPr/>
        </p:nvSpPr>
        <p:spPr>
          <a:xfrm>
            <a:off x="271462" y="5696330"/>
            <a:ext cx="2767965" cy="975994"/>
          </a:xfrm>
          <a:prstGeom prst="rect">
            <a:avLst/>
          </a:prstGeom>
        </p:spPr>
        <p:txBody>
          <a:bodyPr vert="horz" wrap="square" lIns="0" tIns="67945" rIns="0" bIns="0" rtlCol="0">
            <a:spAutoFit/>
          </a:bodyPr>
          <a:lstStyle/>
          <a:p>
            <a:pPr marL="169545">
              <a:lnSpc>
                <a:spcPct val="100000"/>
              </a:lnSpc>
              <a:spcBef>
                <a:spcPts val="535"/>
              </a:spcBef>
            </a:pPr>
            <a:r>
              <a:rPr sz="2750" spc="-25">
                <a:solidFill>
                  <a:srgbClr val="464646"/>
                </a:solidFill>
                <a:latin typeface="Trebuchet MS"/>
                <a:cs typeface="Trebuchet MS"/>
              </a:rPr>
              <a:t>Let’s</a:t>
            </a:r>
            <a:r>
              <a:rPr sz="2750" spc="-155">
                <a:solidFill>
                  <a:srgbClr val="464646"/>
                </a:solidFill>
                <a:latin typeface="Trebuchet MS"/>
                <a:cs typeface="Trebuchet MS"/>
              </a:rPr>
              <a:t> </a:t>
            </a:r>
            <a:r>
              <a:rPr sz="2750" spc="114">
                <a:solidFill>
                  <a:srgbClr val="464646"/>
                </a:solidFill>
                <a:latin typeface="Trebuchet MS"/>
                <a:cs typeface="Trebuchet MS"/>
              </a:rPr>
              <a:t>bring</a:t>
            </a:r>
            <a:r>
              <a:rPr sz="2750" spc="-50">
                <a:solidFill>
                  <a:srgbClr val="464646"/>
                </a:solidFill>
                <a:latin typeface="Trebuchet MS"/>
                <a:cs typeface="Trebuchet MS"/>
              </a:rPr>
              <a:t> </a:t>
            </a:r>
            <a:r>
              <a:rPr sz="2750">
                <a:solidFill>
                  <a:srgbClr val="464646"/>
                </a:solidFill>
                <a:latin typeface="Trebuchet MS"/>
                <a:cs typeface="Trebuchet MS"/>
              </a:rPr>
              <a:t>it</a:t>
            </a:r>
            <a:r>
              <a:rPr sz="2750" spc="-125">
                <a:solidFill>
                  <a:srgbClr val="464646"/>
                </a:solidFill>
                <a:latin typeface="Trebuchet MS"/>
                <a:cs typeface="Trebuchet MS"/>
              </a:rPr>
              <a:t> </a:t>
            </a:r>
            <a:r>
              <a:rPr sz="2750" spc="-25">
                <a:solidFill>
                  <a:srgbClr val="464646"/>
                </a:solidFill>
                <a:latin typeface="Trebuchet MS"/>
                <a:cs typeface="Trebuchet MS"/>
              </a:rPr>
              <a:t>all</a:t>
            </a:r>
            <a:endParaRPr sz="2750">
              <a:latin typeface="Trebuchet MS"/>
              <a:cs typeface="Trebuchet MS"/>
            </a:endParaRPr>
          </a:p>
          <a:p>
            <a:pPr marL="38100">
              <a:lnSpc>
                <a:spcPct val="100000"/>
              </a:lnSpc>
              <a:spcBef>
                <a:spcPts val="445"/>
              </a:spcBef>
            </a:pPr>
            <a:r>
              <a:rPr sz="1100" spc="15">
                <a:solidFill>
                  <a:srgbClr val="7E7E7E"/>
                </a:solidFill>
                <a:latin typeface="Trebuchet MS"/>
                <a:cs typeface="Trebuchet MS"/>
              </a:rPr>
              <a:t>P</a:t>
            </a:r>
            <a:r>
              <a:rPr sz="900" spc="-114">
                <a:solidFill>
                  <a:srgbClr val="7E7E7E"/>
                </a:solidFill>
                <a:latin typeface="Trebuchet MS"/>
                <a:cs typeface="Trebuchet MS"/>
              </a:rPr>
              <a:t>R</a:t>
            </a:r>
            <a:r>
              <a:rPr sz="4125" spc="-1417" baseline="7070">
                <a:solidFill>
                  <a:srgbClr val="464646"/>
                </a:solidFill>
                <a:latin typeface="Trebuchet MS"/>
                <a:cs typeface="Trebuchet MS"/>
              </a:rPr>
              <a:t>t</a:t>
            </a:r>
            <a:r>
              <a:rPr sz="900" spc="30">
                <a:solidFill>
                  <a:srgbClr val="7E7E7E"/>
                </a:solidFill>
                <a:latin typeface="Trebuchet MS"/>
                <a:cs typeface="Trebuchet MS"/>
              </a:rPr>
              <a:t>O</a:t>
            </a:r>
            <a:r>
              <a:rPr sz="900" spc="-114">
                <a:solidFill>
                  <a:srgbClr val="7E7E7E"/>
                </a:solidFill>
                <a:latin typeface="Trebuchet MS"/>
                <a:cs typeface="Trebuchet MS"/>
              </a:rPr>
              <a:t>T</a:t>
            </a:r>
            <a:r>
              <a:rPr sz="4125" spc="-2025" baseline="7070">
                <a:solidFill>
                  <a:srgbClr val="464646"/>
                </a:solidFill>
                <a:latin typeface="Trebuchet MS"/>
                <a:cs typeface="Trebuchet MS"/>
              </a:rPr>
              <a:t>o</a:t>
            </a:r>
            <a:r>
              <a:rPr sz="900" spc="30">
                <a:solidFill>
                  <a:srgbClr val="7E7E7E"/>
                </a:solidFill>
                <a:latin typeface="Trebuchet MS"/>
                <a:cs typeface="Trebuchet MS"/>
              </a:rPr>
              <a:t>O</a:t>
            </a:r>
            <a:r>
              <a:rPr sz="900" spc="-30">
                <a:solidFill>
                  <a:srgbClr val="7E7E7E"/>
                </a:solidFill>
                <a:latin typeface="Trebuchet MS"/>
                <a:cs typeface="Trebuchet MS"/>
              </a:rPr>
              <a:t>P</a:t>
            </a:r>
            <a:r>
              <a:rPr sz="900" spc="-95">
                <a:solidFill>
                  <a:srgbClr val="7E7E7E"/>
                </a:solidFill>
                <a:latin typeface="Trebuchet MS"/>
                <a:cs typeface="Trebuchet MS"/>
              </a:rPr>
              <a:t>A</a:t>
            </a:r>
            <a:r>
              <a:rPr sz="4125" spc="-1889" baseline="7070">
                <a:solidFill>
                  <a:srgbClr val="464646"/>
                </a:solidFill>
                <a:latin typeface="Trebuchet MS"/>
                <a:cs typeface="Trebuchet MS"/>
              </a:rPr>
              <a:t>g</a:t>
            </a:r>
            <a:r>
              <a:rPr sz="900" spc="-30">
                <a:solidFill>
                  <a:srgbClr val="7E7E7E"/>
                </a:solidFill>
                <a:latin typeface="Trebuchet MS"/>
                <a:cs typeface="Trebuchet MS"/>
              </a:rPr>
              <a:t>P</a:t>
            </a:r>
            <a:r>
              <a:rPr sz="900" spc="15">
                <a:solidFill>
                  <a:srgbClr val="7E7E7E"/>
                </a:solidFill>
                <a:latin typeface="Trebuchet MS"/>
                <a:cs typeface="Trebuchet MS"/>
              </a:rPr>
              <a:t>A</a:t>
            </a:r>
            <a:r>
              <a:rPr sz="900" spc="-25">
                <a:solidFill>
                  <a:srgbClr val="7E7E7E"/>
                </a:solidFill>
                <a:latin typeface="Trebuchet MS"/>
                <a:cs typeface="Trebuchet MS"/>
              </a:rPr>
              <a:t>S</a:t>
            </a:r>
            <a:r>
              <a:rPr sz="4125" spc="120" baseline="7070">
                <a:solidFill>
                  <a:srgbClr val="464646"/>
                </a:solidFill>
                <a:latin typeface="Trebuchet MS"/>
                <a:cs typeface="Trebuchet MS"/>
              </a:rPr>
              <a:t>e</a:t>
            </a:r>
            <a:r>
              <a:rPr sz="4125" spc="15" baseline="7070">
                <a:solidFill>
                  <a:srgbClr val="464646"/>
                </a:solidFill>
                <a:latin typeface="Trebuchet MS"/>
                <a:cs typeface="Trebuchet MS"/>
              </a:rPr>
              <a:t>t</a:t>
            </a:r>
            <a:r>
              <a:rPr sz="4125" spc="82" baseline="7070">
                <a:solidFill>
                  <a:srgbClr val="464646"/>
                </a:solidFill>
                <a:latin typeface="Trebuchet MS"/>
                <a:cs typeface="Trebuchet MS"/>
              </a:rPr>
              <a:t>h</a:t>
            </a:r>
            <a:r>
              <a:rPr sz="4125" spc="120" baseline="7070">
                <a:solidFill>
                  <a:srgbClr val="464646"/>
                </a:solidFill>
                <a:latin typeface="Trebuchet MS"/>
                <a:cs typeface="Trebuchet MS"/>
              </a:rPr>
              <a:t>e</a:t>
            </a:r>
            <a:r>
              <a:rPr sz="4125" spc="52" baseline="7070">
                <a:solidFill>
                  <a:srgbClr val="464646"/>
                </a:solidFill>
                <a:latin typeface="Trebuchet MS"/>
                <a:cs typeface="Trebuchet MS"/>
              </a:rPr>
              <a:t>r</a:t>
            </a:r>
            <a:r>
              <a:rPr sz="4125" spc="44" baseline="7070">
                <a:solidFill>
                  <a:srgbClr val="464646"/>
                </a:solidFill>
                <a:latin typeface="Trebuchet MS"/>
                <a:cs typeface="Trebuchet MS"/>
              </a:rPr>
              <a:t>.</a:t>
            </a:r>
            <a:endParaRPr sz="4125" baseline="7070">
              <a:latin typeface="Trebuchet MS"/>
              <a:cs typeface="Trebuchet M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grpSp>
        <p:nvGrpSpPr>
          <p:cNvPr id="6" name="object 6"/>
          <p:cNvGrpSpPr/>
          <p:nvPr/>
        </p:nvGrpSpPr>
        <p:grpSpPr>
          <a:xfrm>
            <a:off x="1628775" y="2495550"/>
            <a:ext cx="2557780" cy="1452880"/>
            <a:chOff x="1628775" y="2495550"/>
            <a:chExt cx="2557780" cy="1452880"/>
          </a:xfrm>
        </p:grpSpPr>
        <p:pic>
          <p:nvPicPr>
            <p:cNvPr id="7" name="object 7"/>
            <p:cNvPicPr/>
            <p:nvPr/>
          </p:nvPicPr>
          <p:blipFill>
            <a:blip r:embed="rId3" cstate="print"/>
            <a:stretch>
              <a:fillRect/>
            </a:stretch>
          </p:blipFill>
          <p:spPr>
            <a:xfrm>
              <a:off x="1628775" y="2495550"/>
              <a:ext cx="2557526" cy="1452499"/>
            </a:xfrm>
            <a:prstGeom prst="rect">
              <a:avLst/>
            </a:prstGeom>
          </p:spPr>
        </p:pic>
        <p:sp>
          <p:nvSpPr>
            <p:cNvPr id="8" name="object 8"/>
            <p:cNvSpPr/>
            <p:nvPr/>
          </p:nvSpPr>
          <p:spPr>
            <a:xfrm>
              <a:off x="1704975" y="2552700"/>
              <a:ext cx="2409825" cy="1304925"/>
            </a:xfrm>
            <a:custGeom>
              <a:avLst/>
              <a:gdLst/>
              <a:ahLst/>
              <a:cxnLst/>
              <a:rect l="l" t="t" r="r" b="b"/>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p:spPr>
          <p:txBody>
            <a:bodyPr wrap="square" lIns="0" tIns="0" rIns="0" bIns="0" rtlCol="0"/>
            <a:lstStyle/>
            <a:p>
              <a:endParaRPr/>
            </a:p>
          </p:txBody>
        </p:sp>
        <p:sp>
          <p:nvSpPr>
            <p:cNvPr id="9" name="object 9"/>
            <p:cNvSpPr/>
            <p:nvPr/>
          </p:nvSpPr>
          <p:spPr>
            <a:xfrm>
              <a:off x="1704975" y="2552700"/>
              <a:ext cx="2409825" cy="1304925"/>
            </a:xfrm>
            <a:custGeom>
              <a:avLst/>
              <a:gdLst/>
              <a:ahLst/>
              <a:cxnLst/>
              <a:rect l="l" t="t" r="r" b="b"/>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ln w="38100">
              <a:solidFill>
                <a:srgbClr val="1F487C"/>
              </a:solidFill>
            </a:ln>
          </p:spPr>
          <p:txBody>
            <a:bodyPr wrap="square" lIns="0" tIns="0" rIns="0" bIns="0" rtlCol="0"/>
            <a:lstStyle/>
            <a:p>
              <a:endParaRPr/>
            </a:p>
          </p:txBody>
        </p:sp>
      </p:grpSp>
      <p:sp>
        <p:nvSpPr>
          <p:cNvPr id="10" name="object 10"/>
          <p:cNvSpPr txBox="1"/>
          <p:nvPr/>
        </p:nvSpPr>
        <p:spPr>
          <a:xfrm>
            <a:off x="274320" y="2774886"/>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11" name="object 11"/>
          <p:cNvGrpSpPr/>
          <p:nvPr/>
        </p:nvGrpSpPr>
        <p:grpSpPr>
          <a:xfrm>
            <a:off x="1628775" y="4410011"/>
            <a:ext cx="2557780" cy="795655"/>
            <a:chOff x="1628775" y="4410011"/>
            <a:chExt cx="2557780" cy="795655"/>
          </a:xfrm>
        </p:grpSpPr>
        <p:pic>
          <p:nvPicPr>
            <p:cNvPr id="12" name="object 12"/>
            <p:cNvPicPr/>
            <p:nvPr/>
          </p:nvPicPr>
          <p:blipFill>
            <a:blip r:embed="rId4" cstate="print"/>
            <a:stretch>
              <a:fillRect/>
            </a:stretch>
          </p:blipFill>
          <p:spPr>
            <a:xfrm>
              <a:off x="1628775" y="4410011"/>
              <a:ext cx="2557526" cy="795337"/>
            </a:xfrm>
            <a:prstGeom prst="rect">
              <a:avLst/>
            </a:prstGeom>
          </p:spPr>
        </p:pic>
        <p:sp>
          <p:nvSpPr>
            <p:cNvPr id="13" name="object 13"/>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p:spPr>
          <p:txBody>
            <a:bodyPr wrap="square" lIns="0" tIns="0" rIns="0" bIns="0" rtlCol="0"/>
            <a:lstStyle/>
            <a:p>
              <a:endParaRPr/>
            </a:p>
          </p:txBody>
        </p:sp>
        <p:sp>
          <p:nvSpPr>
            <p:cNvPr id="14" name="object 14"/>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15" name="object 15"/>
          <p:cNvSpPr txBox="1"/>
          <p:nvPr/>
        </p:nvSpPr>
        <p:spPr>
          <a:xfrm>
            <a:off x="274320" y="4639881"/>
            <a:ext cx="1243965" cy="300355"/>
          </a:xfrm>
          <a:prstGeom prst="rect">
            <a:avLst/>
          </a:prstGeom>
        </p:spPr>
        <p:txBody>
          <a:bodyPr vert="horz" wrap="square" lIns="0" tIns="12700" rIns="0" bIns="0" rtlCol="0">
            <a:spAutoFit/>
          </a:bodyPr>
          <a:lstStyle/>
          <a:p>
            <a:pPr marL="12700">
              <a:lnSpc>
                <a:spcPct val="100000"/>
              </a:lnSpc>
              <a:spcBef>
                <a:spcPts val="10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a:t>
            </a:r>
            <a:endParaRPr sz="1800">
              <a:latin typeface="Trebuchet MS"/>
              <a:cs typeface="Trebuchet MS"/>
            </a:endParaRPr>
          </a:p>
        </p:txBody>
      </p:sp>
      <p:sp>
        <p:nvSpPr>
          <p:cNvPr id="16" name="object 16"/>
          <p:cNvSpPr txBox="1"/>
          <p:nvPr/>
        </p:nvSpPr>
        <p:spPr>
          <a:xfrm>
            <a:off x="2241295" y="5677534"/>
            <a:ext cx="1369695" cy="300355"/>
          </a:xfrm>
          <a:prstGeom prst="rect">
            <a:avLst/>
          </a:prstGeom>
        </p:spPr>
        <p:txBody>
          <a:bodyPr vert="horz" wrap="square" lIns="0" tIns="12700" rIns="0" bIns="0" rtlCol="0">
            <a:spAutoFit/>
          </a:bodyPr>
          <a:lstStyle/>
          <a:p>
            <a:pPr marL="12700">
              <a:lnSpc>
                <a:spcPct val="100000"/>
              </a:lnSpc>
              <a:spcBef>
                <a:spcPts val="100"/>
              </a:spcBef>
            </a:pPr>
            <a:r>
              <a:rPr sz="1800" spc="-35">
                <a:latin typeface="Trebuchet MS"/>
                <a:cs typeface="Trebuchet MS"/>
              </a:rPr>
              <a:t>10B</a:t>
            </a:r>
            <a:r>
              <a:rPr sz="1800" spc="-95">
                <a:latin typeface="Trebuchet MS"/>
                <a:cs typeface="Trebuchet MS"/>
              </a:rPr>
              <a:t> </a:t>
            </a:r>
            <a:r>
              <a:rPr sz="1800" spc="-85">
                <a:latin typeface="Trebuchet MS"/>
                <a:cs typeface="Trebuchet MS"/>
              </a:rPr>
              <a:t>=&gt;</a:t>
            </a:r>
            <a:r>
              <a:rPr sz="1800" spc="-105">
                <a:latin typeface="Trebuchet MS"/>
                <a:cs typeface="Trebuchet MS"/>
              </a:rPr>
              <a:t> </a:t>
            </a:r>
            <a:r>
              <a:rPr sz="1800" spc="-20">
                <a:latin typeface="Trebuchet MS"/>
                <a:cs typeface="Trebuchet MS"/>
              </a:rPr>
              <a:t>160GB</a:t>
            </a:r>
            <a:endParaRPr sz="1800">
              <a:latin typeface="Trebuchet MS"/>
              <a:cs typeface="Trebuchet MS"/>
            </a:endParaRPr>
          </a:p>
        </p:txBody>
      </p:sp>
      <p:sp>
        <p:nvSpPr>
          <p:cNvPr id="17" name="object 17"/>
          <p:cNvSpPr txBox="1"/>
          <p:nvPr/>
        </p:nvSpPr>
        <p:spPr>
          <a:xfrm>
            <a:off x="1793875" y="1113536"/>
            <a:ext cx="2443480" cy="878205"/>
          </a:xfrm>
          <a:prstGeom prst="rect">
            <a:avLst/>
          </a:prstGeom>
        </p:spPr>
        <p:txBody>
          <a:bodyPr vert="horz" wrap="square" lIns="0" tIns="6350" rIns="0" bIns="0" rtlCol="0">
            <a:spAutoFit/>
          </a:bodyPr>
          <a:lstStyle/>
          <a:p>
            <a:pPr marL="249554" marR="5080" indent="-237490">
              <a:lnSpc>
                <a:spcPct val="102400"/>
              </a:lnSpc>
              <a:spcBef>
                <a:spcPts val="50"/>
              </a:spcBef>
            </a:pPr>
            <a:r>
              <a:rPr sz="2750" spc="65">
                <a:solidFill>
                  <a:srgbClr val="464646"/>
                </a:solidFill>
                <a:latin typeface="Trebuchet MS"/>
                <a:cs typeface="Trebuchet MS"/>
              </a:rPr>
              <a:t>Full</a:t>
            </a:r>
            <a:r>
              <a:rPr sz="2750" spc="-130">
                <a:solidFill>
                  <a:srgbClr val="464646"/>
                </a:solidFill>
                <a:latin typeface="Trebuchet MS"/>
                <a:cs typeface="Trebuchet MS"/>
              </a:rPr>
              <a:t> </a:t>
            </a:r>
            <a:r>
              <a:rPr sz="2750" spc="35">
                <a:solidFill>
                  <a:srgbClr val="464646"/>
                </a:solidFill>
                <a:latin typeface="Trebuchet MS"/>
                <a:cs typeface="Trebuchet MS"/>
              </a:rPr>
              <a:t>Parameter </a:t>
            </a:r>
            <a:r>
              <a:rPr sz="2750" spc="75">
                <a:solidFill>
                  <a:srgbClr val="464646"/>
                </a:solidFill>
                <a:latin typeface="Trebuchet MS"/>
                <a:cs typeface="Trebuchet MS"/>
              </a:rPr>
              <a:t>Fine</a:t>
            </a:r>
            <a:r>
              <a:rPr sz="2750" spc="-165">
                <a:solidFill>
                  <a:srgbClr val="464646"/>
                </a:solidFill>
                <a:latin typeface="Trebuchet MS"/>
                <a:cs typeface="Trebuchet MS"/>
              </a:rPr>
              <a:t> </a:t>
            </a:r>
            <a:r>
              <a:rPr sz="2750" spc="114">
                <a:solidFill>
                  <a:srgbClr val="464646"/>
                </a:solidFill>
                <a:latin typeface="Trebuchet MS"/>
                <a:cs typeface="Trebuchet MS"/>
              </a:rPr>
              <a:t>Tuning</a:t>
            </a:r>
            <a:endParaRPr sz="2750">
              <a:latin typeface="Trebuchet MS"/>
              <a:cs typeface="Trebuchet MS"/>
            </a:endParaRPr>
          </a:p>
        </p:txBody>
      </p:sp>
      <p:sp>
        <p:nvSpPr>
          <p:cNvPr id="18" name="object 18"/>
          <p:cNvSpPr txBox="1"/>
          <p:nvPr/>
        </p:nvSpPr>
        <p:spPr>
          <a:xfrm>
            <a:off x="6591045" y="2042477"/>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19" name="object 19"/>
          <p:cNvGrpSpPr/>
          <p:nvPr/>
        </p:nvGrpSpPr>
        <p:grpSpPr>
          <a:xfrm>
            <a:off x="8372475" y="4362386"/>
            <a:ext cx="2567305" cy="795655"/>
            <a:chOff x="8372475" y="4362386"/>
            <a:chExt cx="2567305" cy="795655"/>
          </a:xfrm>
        </p:grpSpPr>
        <p:pic>
          <p:nvPicPr>
            <p:cNvPr id="20" name="object 20"/>
            <p:cNvPicPr/>
            <p:nvPr/>
          </p:nvPicPr>
          <p:blipFill>
            <a:blip r:embed="rId5" cstate="print"/>
            <a:stretch>
              <a:fillRect/>
            </a:stretch>
          </p:blipFill>
          <p:spPr>
            <a:xfrm>
              <a:off x="8372475" y="4362386"/>
              <a:ext cx="2567051" cy="795337"/>
            </a:xfrm>
            <a:prstGeom prst="rect">
              <a:avLst/>
            </a:prstGeom>
          </p:spPr>
        </p:pic>
        <p:sp>
          <p:nvSpPr>
            <p:cNvPr id="21" name="object 21"/>
            <p:cNvSpPr/>
            <p:nvPr/>
          </p:nvSpPr>
          <p:spPr>
            <a:xfrm>
              <a:off x="8448675" y="4419599"/>
              <a:ext cx="2419350" cy="647700"/>
            </a:xfrm>
            <a:custGeom>
              <a:avLst/>
              <a:gdLst/>
              <a:ahLst/>
              <a:cxnLst/>
              <a:rect l="l" t="t" r="r" b="b"/>
              <a:pathLst>
                <a:path w="2419350" h="647700">
                  <a:moveTo>
                    <a:pt x="2311400"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11400" y="647700"/>
                  </a:lnTo>
                  <a:lnTo>
                    <a:pt x="2353395" y="639208"/>
                  </a:lnTo>
                  <a:lnTo>
                    <a:pt x="2387711" y="616061"/>
                  </a:lnTo>
                  <a:lnTo>
                    <a:pt x="2410858" y="581745"/>
                  </a:lnTo>
                  <a:lnTo>
                    <a:pt x="2419350" y="539750"/>
                  </a:lnTo>
                  <a:lnTo>
                    <a:pt x="2419350" y="107950"/>
                  </a:lnTo>
                  <a:lnTo>
                    <a:pt x="2410858" y="65954"/>
                  </a:lnTo>
                  <a:lnTo>
                    <a:pt x="2387711" y="31638"/>
                  </a:lnTo>
                  <a:lnTo>
                    <a:pt x="2353395" y="8491"/>
                  </a:lnTo>
                  <a:lnTo>
                    <a:pt x="2311400" y="0"/>
                  </a:lnTo>
                  <a:close/>
                </a:path>
              </a:pathLst>
            </a:custGeom>
            <a:solidFill>
              <a:srgbClr val="4F81BC"/>
            </a:solidFill>
          </p:spPr>
          <p:txBody>
            <a:bodyPr wrap="square" lIns="0" tIns="0" rIns="0" bIns="0" rtlCol="0"/>
            <a:lstStyle/>
            <a:p>
              <a:endParaRPr/>
            </a:p>
          </p:txBody>
        </p:sp>
        <p:sp>
          <p:nvSpPr>
            <p:cNvPr id="22" name="object 22"/>
            <p:cNvSpPr/>
            <p:nvPr/>
          </p:nvSpPr>
          <p:spPr>
            <a:xfrm>
              <a:off x="8448675" y="4419599"/>
              <a:ext cx="2419350" cy="647700"/>
            </a:xfrm>
            <a:custGeom>
              <a:avLst/>
              <a:gdLst/>
              <a:ahLst/>
              <a:cxnLst/>
              <a:rect l="l" t="t" r="r" b="b"/>
              <a:pathLst>
                <a:path w="2419350" h="647700">
                  <a:moveTo>
                    <a:pt x="0" y="107950"/>
                  </a:moveTo>
                  <a:lnTo>
                    <a:pt x="8491" y="65954"/>
                  </a:lnTo>
                  <a:lnTo>
                    <a:pt x="31638" y="31638"/>
                  </a:lnTo>
                  <a:lnTo>
                    <a:pt x="65954" y="8491"/>
                  </a:lnTo>
                  <a:lnTo>
                    <a:pt x="107950" y="0"/>
                  </a:lnTo>
                  <a:lnTo>
                    <a:pt x="2311400" y="0"/>
                  </a:lnTo>
                  <a:lnTo>
                    <a:pt x="2353395" y="8491"/>
                  </a:lnTo>
                  <a:lnTo>
                    <a:pt x="2387711" y="31638"/>
                  </a:lnTo>
                  <a:lnTo>
                    <a:pt x="2410858" y="65954"/>
                  </a:lnTo>
                  <a:lnTo>
                    <a:pt x="2419350" y="107950"/>
                  </a:lnTo>
                  <a:lnTo>
                    <a:pt x="2419350" y="539750"/>
                  </a:lnTo>
                  <a:lnTo>
                    <a:pt x="2410858" y="581745"/>
                  </a:lnTo>
                  <a:lnTo>
                    <a:pt x="2387711" y="616061"/>
                  </a:lnTo>
                  <a:lnTo>
                    <a:pt x="2353395" y="639208"/>
                  </a:lnTo>
                  <a:lnTo>
                    <a:pt x="2311400" y="647700"/>
                  </a:lnTo>
                  <a:lnTo>
                    <a:pt x="107950" y="647700"/>
                  </a:lnTo>
                  <a:lnTo>
                    <a:pt x="65954" y="639208"/>
                  </a:lnTo>
                  <a:lnTo>
                    <a:pt x="31638" y="616061"/>
                  </a:lnTo>
                  <a:lnTo>
                    <a:pt x="8491" y="581745"/>
                  </a:lnTo>
                  <a:lnTo>
                    <a:pt x="0" y="539750"/>
                  </a:lnTo>
                  <a:lnTo>
                    <a:pt x="0" y="107950"/>
                  </a:lnTo>
                  <a:close/>
                </a:path>
              </a:pathLst>
            </a:custGeom>
            <a:ln w="38100">
              <a:solidFill>
                <a:srgbClr val="244060"/>
              </a:solidFill>
            </a:ln>
          </p:spPr>
          <p:txBody>
            <a:bodyPr wrap="square" lIns="0" tIns="0" rIns="0" bIns="0" rtlCol="0"/>
            <a:lstStyle/>
            <a:p>
              <a:endParaRPr/>
            </a:p>
          </p:txBody>
        </p:sp>
      </p:grpSp>
      <p:sp>
        <p:nvSpPr>
          <p:cNvPr id="23" name="object 23"/>
          <p:cNvSpPr txBox="1"/>
          <p:nvPr/>
        </p:nvSpPr>
        <p:spPr>
          <a:xfrm>
            <a:off x="6431026" y="4585017"/>
            <a:ext cx="1243965" cy="300355"/>
          </a:xfrm>
          <a:prstGeom prst="rect">
            <a:avLst/>
          </a:prstGeom>
        </p:spPr>
        <p:txBody>
          <a:bodyPr vert="horz" wrap="square" lIns="0" tIns="12700" rIns="0" bIns="0" rtlCol="0">
            <a:spAutoFit/>
          </a:bodyPr>
          <a:lstStyle/>
          <a:p>
            <a:pPr marL="12700">
              <a:lnSpc>
                <a:spcPct val="100000"/>
              </a:lnSpc>
              <a:spcBef>
                <a:spcPts val="10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a:t>
            </a:r>
            <a:endParaRPr sz="1800">
              <a:latin typeface="Trebuchet MS"/>
              <a:cs typeface="Trebuchet MS"/>
            </a:endParaRPr>
          </a:p>
        </p:txBody>
      </p:sp>
      <p:sp>
        <p:nvSpPr>
          <p:cNvPr id="24" name="object 24"/>
          <p:cNvSpPr txBox="1"/>
          <p:nvPr/>
        </p:nvSpPr>
        <p:spPr>
          <a:xfrm>
            <a:off x="8980169" y="5915977"/>
            <a:ext cx="1407795" cy="300355"/>
          </a:xfrm>
          <a:prstGeom prst="rect">
            <a:avLst/>
          </a:prstGeom>
        </p:spPr>
        <p:txBody>
          <a:bodyPr vert="horz" wrap="square" lIns="0" tIns="12700" rIns="0" bIns="0" rtlCol="0">
            <a:spAutoFit/>
          </a:bodyPr>
          <a:lstStyle/>
          <a:p>
            <a:pPr marL="12700">
              <a:lnSpc>
                <a:spcPct val="100000"/>
              </a:lnSpc>
              <a:spcBef>
                <a:spcPts val="100"/>
              </a:spcBef>
            </a:pPr>
            <a:r>
              <a:rPr sz="1800" spc="-35">
                <a:latin typeface="Trebuchet MS"/>
                <a:cs typeface="Trebuchet MS"/>
              </a:rPr>
              <a:t>10B</a:t>
            </a:r>
            <a:r>
              <a:rPr sz="1800" spc="-95">
                <a:latin typeface="Trebuchet MS"/>
                <a:cs typeface="Trebuchet MS"/>
              </a:rPr>
              <a:t> </a:t>
            </a:r>
            <a:r>
              <a:rPr sz="1800" spc="-85">
                <a:latin typeface="Trebuchet MS"/>
                <a:cs typeface="Trebuchet MS"/>
              </a:rPr>
              <a:t>=&gt;</a:t>
            </a:r>
            <a:r>
              <a:rPr sz="1800" spc="-105">
                <a:latin typeface="Trebuchet MS"/>
                <a:cs typeface="Trebuchet MS"/>
              </a:rPr>
              <a:t> </a:t>
            </a:r>
            <a:r>
              <a:rPr sz="1800" spc="45">
                <a:latin typeface="Trebuchet MS"/>
                <a:cs typeface="Trebuchet MS"/>
              </a:rPr>
              <a:t>~40GB</a:t>
            </a:r>
            <a:endParaRPr sz="1800">
              <a:latin typeface="Trebuchet MS"/>
              <a:cs typeface="Trebuchet MS"/>
            </a:endParaRPr>
          </a:p>
        </p:txBody>
      </p:sp>
      <p:sp>
        <p:nvSpPr>
          <p:cNvPr id="25" name="object 25"/>
          <p:cNvSpPr txBox="1"/>
          <p:nvPr/>
        </p:nvSpPr>
        <p:spPr>
          <a:xfrm>
            <a:off x="9249791" y="1096010"/>
            <a:ext cx="826135"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LoRA</a:t>
            </a:r>
            <a:endParaRPr sz="2750">
              <a:latin typeface="Trebuchet MS"/>
              <a:cs typeface="Trebuchet MS"/>
            </a:endParaRPr>
          </a:p>
        </p:txBody>
      </p:sp>
      <p:grpSp>
        <p:nvGrpSpPr>
          <p:cNvPr id="26" name="object 26"/>
          <p:cNvGrpSpPr/>
          <p:nvPr/>
        </p:nvGrpSpPr>
        <p:grpSpPr>
          <a:xfrm>
            <a:off x="8543925" y="1971611"/>
            <a:ext cx="957580" cy="919480"/>
            <a:chOff x="8543925" y="1971611"/>
            <a:chExt cx="957580" cy="919480"/>
          </a:xfrm>
        </p:grpSpPr>
        <p:pic>
          <p:nvPicPr>
            <p:cNvPr id="27" name="object 27"/>
            <p:cNvPicPr/>
            <p:nvPr/>
          </p:nvPicPr>
          <p:blipFill>
            <a:blip r:embed="rId6" cstate="print"/>
            <a:stretch>
              <a:fillRect/>
            </a:stretch>
          </p:blipFill>
          <p:spPr>
            <a:xfrm>
              <a:off x="8543925" y="1971611"/>
              <a:ext cx="957262" cy="919162"/>
            </a:xfrm>
            <a:prstGeom prst="rect">
              <a:avLst/>
            </a:prstGeom>
          </p:spPr>
        </p:pic>
        <p:sp>
          <p:nvSpPr>
            <p:cNvPr id="28" name="object 28"/>
            <p:cNvSpPr/>
            <p:nvPr/>
          </p:nvSpPr>
          <p:spPr>
            <a:xfrm>
              <a:off x="8620125" y="2028824"/>
              <a:ext cx="809625" cy="771525"/>
            </a:xfrm>
            <a:custGeom>
              <a:avLst/>
              <a:gdLst/>
              <a:ahLst/>
              <a:cxnLst/>
              <a:rect l="l" t="t" r="r" b="b"/>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p:spPr>
          <p:txBody>
            <a:bodyPr wrap="square" lIns="0" tIns="0" rIns="0" bIns="0" rtlCol="0"/>
            <a:lstStyle/>
            <a:p>
              <a:endParaRPr/>
            </a:p>
          </p:txBody>
        </p:sp>
        <p:sp>
          <p:nvSpPr>
            <p:cNvPr id="29" name="object 29"/>
            <p:cNvSpPr/>
            <p:nvPr/>
          </p:nvSpPr>
          <p:spPr>
            <a:xfrm>
              <a:off x="8620125" y="2028824"/>
              <a:ext cx="809625" cy="771525"/>
            </a:xfrm>
            <a:custGeom>
              <a:avLst/>
              <a:gdLst/>
              <a:ahLst/>
              <a:cxnLst/>
              <a:rect l="l" t="t" r="r" b="b"/>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grpSp>
      <p:sp>
        <p:nvSpPr>
          <p:cNvPr id="30" name="object 30"/>
          <p:cNvSpPr txBox="1"/>
          <p:nvPr/>
        </p:nvSpPr>
        <p:spPr>
          <a:xfrm>
            <a:off x="8950579" y="2255202"/>
            <a:ext cx="161925" cy="300355"/>
          </a:xfrm>
          <a:prstGeom prst="rect">
            <a:avLst/>
          </a:prstGeom>
        </p:spPr>
        <p:txBody>
          <a:bodyPr vert="horz" wrap="square" lIns="0" tIns="12700" rIns="0" bIns="0" rtlCol="0">
            <a:spAutoFit/>
          </a:bodyPr>
          <a:lstStyle/>
          <a:p>
            <a:pPr marL="12700">
              <a:lnSpc>
                <a:spcPct val="100000"/>
              </a:lnSpc>
              <a:spcBef>
                <a:spcPts val="100"/>
              </a:spcBef>
            </a:pPr>
            <a:r>
              <a:rPr sz="1800" spc="-50">
                <a:solidFill>
                  <a:srgbClr val="FFFFFF"/>
                </a:solidFill>
                <a:latin typeface="Trebuchet MS"/>
                <a:cs typeface="Trebuchet MS"/>
              </a:rPr>
              <a:t>A</a:t>
            </a:r>
            <a:endParaRPr sz="1800">
              <a:latin typeface="Trebuchet MS"/>
              <a:cs typeface="Trebuchet MS"/>
            </a:endParaRPr>
          </a:p>
        </p:txBody>
      </p:sp>
      <p:grpSp>
        <p:nvGrpSpPr>
          <p:cNvPr id="31" name="object 31"/>
          <p:cNvGrpSpPr/>
          <p:nvPr/>
        </p:nvGrpSpPr>
        <p:grpSpPr>
          <a:xfrm>
            <a:off x="8543925" y="3295586"/>
            <a:ext cx="957580" cy="652780"/>
            <a:chOff x="8543925" y="3295586"/>
            <a:chExt cx="957580" cy="652780"/>
          </a:xfrm>
        </p:grpSpPr>
        <p:pic>
          <p:nvPicPr>
            <p:cNvPr id="32" name="object 32"/>
            <p:cNvPicPr/>
            <p:nvPr/>
          </p:nvPicPr>
          <p:blipFill>
            <a:blip r:embed="rId7" cstate="print"/>
            <a:stretch>
              <a:fillRect/>
            </a:stretch>
          </p:blipFill>
          <p:spPr>
            <a:xfrm>
              <a:off x="8543925" y="3295586"/>
              <a:ext cx="957262" cy="642937"/>
            </a:xfrm>
            <a:prstGeom prst="rect">
              <a:avLst/>
            </a:prstGeom>
          </p:spPr>
        </p:pic>
        <p:pic>
          <p:nvPicPr>
            <p:cNvPr id="33" name="object 33"/>
            <p:cNvPicPr/>
            <p:nvPr/>
          </p:nvPicPr>
          <p:blipFill>
            <a:blip r:embed="rId8" cstate="print"/>
            <a:stretch>
              <a:fillRect/>
            </a:stretch>
          </p:blipFill>
          <p:spPr>
            <a:xfrm>
              <a:off x="8763000" y="3352736"/>
              <a:ext cx="519112" cy="595312"/>
            </a:xfrm>
            <a:prstGeom prst="rect">
              <a:avLst/>
            </a:prstGeom>
          </p:spPr>
        </p:pic>
        <p:sp>
          <p:nvSpPr>
            <p:cNvPr id="34" name="object 34"/>
            <p:cNvSpPr/>
            <p:nvPr/>
          </p:nvSpPr>
          <p:spPr>
            <a:xfrm>
              <a:off x="8620125" y="3352799"/>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35" name="object 35"/>
            <p:cNvSpPr/>
            <p:nvPr/>
          </p:nvSpPr>
          <p:spPr>
            <a:xfrm>
              <a:off x="8620125" y="3352799"/>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244060"/>
              </a:solidFill>
            </a:ln>
          </p:spPr>
          <p:txBody>
            <a:bodyPr wrap="square" lIns="0" tIns="0" rIns="0" bIns="0" rtlCol="0"/>
            <a:lstStyle/>
            <a:p>
              <a:endParaRPr/>
            </a:p>
          </p:txBody>
        </p:sp>
      </p:grpSp>
      <p:sp>
        <p:nvSpPr>
          <p:cNvPr id="36" name="object 36"/>
          <p:cNvSpPr txBox="1"/>
          <p:nvPr/>
        </p:nvSpPr>
        <p:spPr>
          <a:xfrm>
            <a:off x="8950579" y="3443287"/>
            <a:ext cx="161925" cy="300355"/>
          </a:xfrm>
          <a:prstGeom prst="rect">
            <a:avLst/>
          </a:prstGeom>
        </p:spPr>
        <p:txBody>
          <a:bodyPr vert="horz" wrap="square" lIns="0" tIns="12700" rIns="0" bIns="0" rtlCol="0">
            <a:spAutoFit/>
          </a:bodyPr>
          <a:lstStyle/>
          <a:p>
            <a:pPr marL="12700">
              <a:lnSpc>
                <a:spcPct val="100000"/>
              </a:lnSpc>
              <a:spcBef>
                <a:spcPts val="100"/>
              </a:spcBef>
            </a:pPr>
            <a:r>
              <a:rPr sz="1800" spc="-50">
                <a:solidFill>
                  <a:srgbClr val="FFFFFF"/>
                </a:solidFill>
                <a:latin typeface="Trebuchet MS"/>
                <a:cs typeface="Trebuchet MS"/>
              </a:rPr>
              <a:t>A</a:t>
            </a:r>
            <a:endParaRPr sz="1800">
              <a:latin typeface="Trebuchet MS"/>
              <a:cs typeface="Trebuchet MS"/>
            </a:endParaRPr>
          </a:p>
        </p:txBody>
      </p:sp>
      <p:grpSp>
        <p:nvGrpSpPr>
          <p:cNvPr id="37" name="object 37"/>
          <p:cNvGrpSpPr/>
          <p:nvPr/>
        </p:nvGrpSpPr>
        <p:grpSpPr>
          <a:xfrm>
            <a:off x="9620250" y="1971611"/>
            <a:ext cx="957580" cy="919480"/>
            <a:chOff x="9620250" y="1971611"/>
            <a:chExt cx="957580" cy="919480"/>
          </a:xfrm>
        </p:grpSpPr>
        <p:pic>
          <p:nvPicPr>
            <p:cNvPr id="38" name="object 38"/>
            <p:cNvPicPr/>
            <p:nvPr/>
          </p:nvPicPr>
          <p:blipFill>
            <a:blip r:embed="rId6" cstate="print"/>
            <a:stretch>
              <a:fillRect/>
            </a:stretch>
          </p:blipFill>
          <p:spPr>
            <a:xfrm>
              <a:off x="9620250" y="1971611"/>
              <a:ext cx="957262" cy="919162"/>
            </a:xfrm>
            <a:prstGeom prst="rect">
              <a:avLst/>
            </a:prstGeom>
          </p:spPr>
        </p:pic>
        <p:sp>
          <p:nvSpPr>
            <p:cNvPr id="39" name="object 39"/>
            <p:cNvSpPr/>
            <p:nvPr/>
          </p:nvSpPr>
          <p:spPr>
            <a:xfrm>
              <a:off x="9696450" y="2028824"/>
              <a:ext cx="809625" cy="771525"/>
            </a:xfrm>
            <a:custGeom>
              <a:avLst/>
              <a:gdLst/>
              <a:ahLst/>
              <a:cxnLst/>
              <a:rect l="l" t="t" r="r" b="b"/>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p:spPr>
          <p:txBody>
            <a:bodyPr wrap="square" lIns="0" tIns="0" rIns="0" bIns="0" rtlCol="0"/>
            <a:lstStyle/>
            <a:p>
              <a:endParaRPr/>
            </a:p>
          </p:txBody>
        </p:sp>
        <p:sp>
          <p:nvSpPr>
            <p:cNvPr id="40" name="object 40"/>
            <p:cNvSpPr/>
            <p:nvPr/>
          </p:nvSpPr>
          <p:spPr>
            <a:xfrm>
              <a:off x="9696450" y="2028824"/>
              <a:ext cx="809625" cy="771525"/>
            </a:xfrm>
            <a:custGeom>
              <a:avLst/>
              <a:gdLst/>
              <a:ahLst/>
              <a:cxnLst/>
              <a:rect l="l" t="t" r="r" b="b"/>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grpSp>
      <p:sp>
        <p:nvSpPr>
          <p:cNvPr id="41" name="object 41"/>
          <p:cNvSpPr txBox="1"/>
          <p:nvPr/>
        </p:nvSpPr>
        <p:spPr>
          <a:xfrm>
            <a:off x="10025380" y="2255202"/>
            <a:ext cx="170815" cy="300355"/>
          </a:xfrm>
          <a:prstGeom prst="rect">
            <a:avLst/>
          </a:prstGeom>
        </p:spPr>
        <p:txBody>
          <a:bodyPr vert="horz" wrap="square" lIns="0" tIns="12700" rIns="0" bIns="0" rtlCol="0">
            <a:spAutoFit/>
          </a:bodyPr>
          <a:lstStyle/>
          <a:p>
            <a:pPr marL="12700">
              <a:lnSpc>
                <a:spcPct val="100000"/>
              </a:lnSpc>
              <a:spcBef>
                <a:spcPts val="100"/>
              </a:spcBef>
            </a:pPr>
            <a:r>
              <a:rPr sz="1800" spc="70">
                <a:solidFill>
                  <a:srgbClr val="FFFFFF"/>
                </a:solidFill>
                <a:latin typeface="Trebuchet MS"/>
                <a:cs typeface="Trebuchet MS"/>
              </a:rPr>
              <a:t>B</a:t>
            </a:r>
            <a:endParaRPr sz="1800">
              <a:latin typeface="Trebuchet MS"/>
              <a:cs typeface="Trebuchet MS"/>
            </a:endParaRPr>
          </a:p>
        </p:txBody>
      </p:sp>
      <p:grpSp>
        <p:nvGrpSpPr>
          <p:cNvPr id="42" name="object 42"/>
          <p:cNvGrpSpPr/>
          <p:nvPr/>
        </p:nvGrpSpPr>
        <p:grpSpPr>
          <a:xfrm>
            <a:off x="9620250" y="3295586"/>
            <a:ext cx="957580" cy="652780"/>
            <a:chOff x="9620250" y="3295586"/>
            <a:chExt cx="957580" cy="652780"/>
          </a:xfrm>
        </p:grpSpPr>
        <p:pic>
          <p:nvPicPr>
            <p:cNvPr id="43" name="object 43"/>
            <p:cNvPicPr/>
            <p:nvPr/>
          </p:nvPicPr>
          <p:blipFill>
            <a:blip r:embed="rId7" cstate="print"/>
            <a:stretch>
              <a:fillRect/>
            </a:stretch>
          </p:blipFill>
          <p:spPr>
            <a:xfrm>
              <a:off x="9620250" y="3295586"/>
              <a:ext cx="957262" cy="642937"/>
            </a:xfrm>
            <a:prstGeom prst="rect">
              <a:avLst/>
            </a:prstGeom>
          </p:spPr>
        </p:pic>
        <p:pic>
          <p:nvPicPr>
            <p:cNvPr id="44" name="object 44"/>
            <p:cNvPicPr/>
            <p:nvPr/>
          </p:nvPicPr>
          <p:blipFill>
            <a:blip r:embed="rId9" cstate="print"/>
            <a:stretch>
              <a:fillRect/>
            </a:stretch>
          </p:blipFill>
          <p:spPr>
            <a:xfrm>
              <a:off x="9839325" y="3352736"/>
              <a:ext cx="528637" cy="595312"/>
            </a:xfrm>
            <a:prstGeom prst="rect">
              <a:avLst/>
            </a:prstGeom>
          </p:spPr>
        </p:pic>
        <p:sp>
          <p:nvSpPr>
            <p:cNvPr id="45" name="object 45"/>
            <p:cNvSpPr/>
            <p:nvPr/>
          </p:nvSpPr>
          <p:spPr>
            <a:xfrm>
              <a:off x="9696450" y="3352799"/>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46" name="object 46"/>
            <p:cNvSpPr/>
            <p:nvPr/>
          </p:nvSpPr>
          <p:spPr>
            <a:xfrm>
              <a:off x="9696450" y="3352799"/>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244060"/>
              </a:solidFill>
            </a:ln>
          </p:spPr>
          <p:txBody>
            <a:bodyPr wrap="square" lIns="0" tIns="0" rIns="0" bIns="0" rtlCol="0"/>
            <a:lstStyle/>
            <a:p>
              <a:endParaRPr/>
            </a:p>
          </p:txBody>
        </p:sp>
      </p:grpSp>
      <p:sp>
        <p:nvSpPr>
          <p:cNvPr id="47" name="object 47"/>
          <p:cNvSpPr txBox="1"/>
          <p:nvPr/>
        </p:nvSpPr>
        <p:spPr>
          <a:xfrm>
            <a:off x="10025380" y="3443287"/>
            <a:ext cx="170815" cy="300355"/>
          </a:xfrm>
          <a:prstGeom prst="rect">
            <a:avLst/>
          </a:prstGeom>
        </p:spPr>
        <p:txBody>
          <a:bodyPr vert="horz" wrap="square" lIns="0" tIns="12700" rIns="0" bIns="0" rtlCol="0">
            <a:spAutoFit/>
          </a:bodyPr>
          <a:lstStyle/>
          <a:p>
            <a:pPr marL="12700">
              <a:lnSpc>
                <a:spcPct val="100000"/>
              </a:lnSpc>
              <a:spcBef>
                <a:spcPts val="100"/>
              </a:spcBef>
            </a:pPr>
            <a:r>
              <a:rPr sz="1800" spc="70">
                <a:solidFill>
                  <a:srgbClr val="FFFFFF"/>
                </a:solidFill>
                <a:latin typeface="Trebuchet MS"/>
                <a:cs typeface="Trebuchet MS"/>
              </a:rPr>
              <a:t>B</a:t>
            </a:r>
            <a:endParaRPr sz="1800">
              <a:latin typeface="Trebuchet MS"/>
              <a:cs typeface="Trebuchet MS"/>
            </a:endParaRPr>
          </a:p>
        </p:txBody>
      </p:sp>
      <p:sp>
        <p:nvSpPr>
          <p:cNvPr id="51" name="object 51"/>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52" name="object 52"/>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r>
              <a:rPr spc="-25"/>
              <a:t>106</a:t>
            </a:r>
          </a:p>
        </p:txBody>
      </p:sp>
      <p:sp>
        <p:nvSpPr>
          <p:cNvPr id="48" name="object 48"/>
          <p:cNvSpPr txBox="1"/>
          <p:nvPr/>
        </p:nvSpPr>
        <p:spPr>
          <a:xfrm>
            <a:off x="6591045" y="3227387"/>
            <a:ext cx="854075" cy="843915"/>
          </a:xfrm>
          <a:prstGeom prst="rect">
            <a:avLst/>
          </a:prstGeom>
        </p:spPr>
        <p:txBody>
          <a:bodyPr vert="horz" wrap="square" lIns="0" tIns="12700" rIns="0" bIns="0" rtlCol="0">
            <a:spAutoFit/>
          </a:bodyPr>
          <a:lstStyle/>
          <a:p>
            <a:pPr marL="12700">
              <a:lnSpc>
                <a:spcPts val="2130"/>
              </a:lnSpc>
              <a:spcBef>
                <a:spcPts val="100"/>
              </a:spcBef>
            </a:pPr>
            <a:r>
              <a:rPr sz="1800" spc="-20">
                <a:latin typeface="Trebuchet MS"/>
                <a:cs typeface="Trebuchet MS"/>
              </a:rPr>
              <a:t>LoRA</a:t>
            </a:r>
            <a:endParaRPr sz="1800">
              <a:latin typeface="Trebuchet MS"/>
              <a:cs typeface="Trebuchet MS"/>
            </a:endParaRPr>
          </a:p>
          <a:p>
            <a:pPr marL="12700" marR="5080">
              <a:lnSpc>
                <a:spcPts val="2180"/>
              </a:lnSpc>
              <a:spcBef>
                <a:spcPts val="30"/>
              </a:spcBef>
            </a:pPr>
            <a:r>
              <a:rPr sz="1800" spc="-10">
                <a:latin typeface="Trebuchet MS"/>
                <a:cs typeface="Trebuchet MS"/>
              </a:rPr>
              <a:t>Adapter (FP16)</a:t>
            </a:r>
            <a:endParaRPr sz="1800">
              <a:latin typeface="Trebuchet MS"/>
              <a:cs typeface="Trebuchet MS"/>
            </a:endParaRPr>
          </a:p>
        </p:txBody>
      </p:sp>
      <p:sp>
        <p:nvSpPr>
          <p:cNvPr id="49" name="object 49"/>
          <p:cNvSpPr txBox="1"/>
          <p:nvPr/>
        </p:nvSpPr>
        <p:spPr>
          <a:xfrm>
            <a:off x="9431019" y="5095176"/>
            <a:ext cx="492759" cy="300355"/>
          </a:xfrm>
          <a:prstGeom prst="rect">
            <a:avLst/>
          </a:prstGeom>
        </p:spPr>
        <p:txBody>
          <a:bodyPr vert="horz" wrap="square" lIns="0" tIns="12700" rIns="0" bIns="0" rtlCol="0">
            <a:spAutoFit/>
          </a:bodyPr>
          <a:lstStyle/>
          <a:p>
            <a:pPr marL="12700">
              <a:lnSpc>
                <a:spcPct val="100000"/>
              </a:lnSpc>
              <a:spcBef>
                <a:spcPts val="100"/>
              </a:spcBef>
            </a:pPr>
            <a:r>
              <a:rPr sz="1800" spc="-30">
                <a:latin typeface="Trebuchet MS"/>
                <a:cs typeface="Trebuchet MS"/>
              </a:rPr>
              <a:t>FP16</a:t>
            </a:r>
            <a:endParaRPr sz="1800">
              <a:latin typeface="Trebuchet MS"/>
              <a:cs typeface="Trebuchet MS"/>
            </a:endParaRPr>
          </a:p>
        </p:txBody>
      </p:sp>
      <p:sp>
        <p:nvSpPr>
          <p:cNvPr id="50" name="object 50"/>
          <p:cNvSpPr txBox="1"/>
          <p:nvPr/>
        </p:nvSpPr>
        <p:spPr>
          <a:xfrm>
            <a:off x="2672079" y="5139118"/>
            <a:ext cx="485140" cy="300355"/>
          </a:xfrm>
          <a:prstGeom prst="rect">
            <a:avLst/>
          </a:prstGeom>
        </p:spPr>
        <p:txBody>
          <a:bodyPr vert="horz" wrap="square" lIns="0" tIns="12700" rIns="0" bIns="0" rtlCol="0">
            <a:spAutoFit/>
          </a:bodyPr>
          <a:lstStyle/>
          <a:p>
            <a:pPr marL="12700">
              <a:lnSpc>
                <a:spcPct val="100000"/>
              </a:lnSpc>
              <a:spcBef>
                <a:spcPts val="100"/>
              </a:spcBef>
            </a:pPr>
            <a:r>
              <a:rPr sz="1800" spc="-45">
                <a:latin typeface="Trebuchet MS"/>
                <a:cs typeface="Trebuchet MS"/>
              </a:rPr>
              <a:t>FP16</a:t>
            </a:r>
            <a:endParaRPr sz="1800">
              <a:latin typeface="Trebuchet MS"/>
              <a:cs typeface="Trebuchet M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pic>
        <p:nvPicPr>
          <p:cNvPr id="6" name="object 6"/>
          <p:cNvPicPr/>
          <p:nvPr/>
        </p:nvPicPr>
        <p:blipFill>
          <a:blip r:embed="rId3" cstate="print"/>
          <a:stretch>
            <a:fillRect/>
          </a:stretch>
        </p:blipFill>
        <p:spPr>
          <a:xfrm>
            <a:off x="6191250" y="2562098"/>
            <a:ext cx="1957451" cy="1909826"/>
          </a:xfrm>
          <a:prstGeom prst="rect">
            <a:avLst/>
          </a:prstGeom>
        </p:spPr>
      </p:pic>
      <p:sp>
        <p:nvSpPr>
          <p:cNvPr id="7" name="object 7"/>
          <p:cNvSpPr txBox="1"/>
          <p:nvPr/>
        </p:nvSpPr>
        <p:spPr>
          <a:xfrm>
            <a:off x="6267450" y="2619375"/>
            <a:ext cx="1809750" cy="1762125"/>
          </a:xfrm>
          <a:prstGeom prst="rect">
            <a:avLst/>
          </a:prstGeom>
          <a:solidFill>
            <a:srgbClr val="4F81BC"/>
          </a:solidFill>
          <a:ln w="38100">
            <a:solidFill>
              <a:srgbClr val="1F487C"/>
            </a:solidFill>
          </a:ln>
        </p:spPr>
        <p:txBody>
          <a:bodyPr vert="horz" wrap="square" lIns="0" tIns="47625" rIns="0" bIns="0" rtlCol="0">
            <a:spAutoFit/>
          </a:bodyPr>
          <a:lstStyle/>
          <a:p>
            <a:pPr>
              <a:lnSpc>
                <a:spcPct val="100000"/>
              </a:lnSpc>
              <a:spcBef>
                <a:spcPts val="375"/>
              </a:spcBef>
            </a:pPr>
            <a:endParaRPr sz="1800">
              <a:latin typeface="Times New Roman"/>
              <a:cs typeface="Times New Roman"/>
            </a:endParaRPr>
          </a:p>
          <a:p>
            <a:pPr marL="469900" marR="342900" indent="-113030">
              <a:lnSpc>
                <a:spcPts val="2110"/>
              </a:lnSpc>
              <a:spcBef>
                <a:spcPts val="5"/>
              </a:spcBef>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14020">
              <a:lnSpc>
                <a:spcPct val="100000"/>
              </a:lnSpc>
              <a:spcBef>
                <a:spcPts val="103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8" name="object 8"/>
          <p:cNvGrpSpPr/>
          <p:nvPr/>
        </p:nvGrpSpPr>
        <p:grpSpPr>
          <a:xfrm>
            <a:off x="7038975" y="4876736"/>
            <a:ext cx="3329304" cy="557530"/>
            <a:chOff x="7038975" y="4876736"/>
            <a:chExt cx="3329304" cy="557530"/>
          </a:xfrm>
        </p:grpSpPr>
        <p:pic>
          <p:nvPicPr>
            <p:cNvPr id="9" name="object 9"/>
            <p:cNvPicPr/>
            <p:nvPr/>
          </p:nvPicPr>
          <p:blipFill>
            <a:blip r:embed="rId4" cstate="print"/>
            <a:stretch>
              <a:fillRect/>
            </a:stretch>
          </p:blipFill>
          <p:spPr>
            <a:xfrm>
              <a:off x="7038975" y="5057838"/>
              <a:ext cx="3290951" cy="376237"/>
            </a:xfrm>
            <a:prstGeom prst="rect">
              <a:avLst/>
            </a:prstGeom>
          </p:spPr>
        </p:pic>
        <p:sp>
          <p:nvSpPr>
            <p:cNvPr id="10" name="object 10"/>
            <p:cNvSpPr/>
            <p:nvPr/>
          </p:nvSpPr>
          <p:spPr>
            <a:xfrm>
              <a:off x="7115175" y="5114924"/>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11" name="object 11"/>
            <p:cNvSpPr/>
            <p:nvPr/>
          </p:nvSpPr>
          <p:spPr>
            <a:xfrm>
              <a:off x="7115175" y="5114924"/>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7086600" y="4876736"/>
              <a:ext cx="3281426" cy="261937"/>
            </a:xfrm>
            <a:prstGeom prst="rect">
              <a:avLst/>
            </a:prstGeom>
          </p:spPr>
        </p:pic>
        <p:sp>
          <p:nvSpPr>
            <p:cNvPr id="13" name="object 13"/>
            <p:cNvSpPr/>
            <p:nvPr/>
          </p:nvSpPr>
          <p:spPr>
            <a:xfrm>
              <a:off x="7158101" y="4929250"/>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4" name="object 14"/>
          <p:cNvSpPr txBox="1"/>
          <p:nvPr/>
        </p:nvSpPr>
        <p:spPr>
          <a:xfrm>
            <a:off x="6822440" y="5029517"/>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5" name="object 15"/>
          <p:cNvSpPr txBox="1"/>
          <p:nvPr/>
        </p:nvSpPr>
        <p:spPr>
          <a:xfrm>
            <a:off x="8662416" y="4577651"/>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6" name="object 16"/>
          <p:cNvGrpSpPr/>
          <p:nvPr/>
        </p:nvGrpSpPr>
        <p:grpSpPr>
          <a:xfrm>
            <a:off x="7267575" y="3638486"/>
            <a:ext cx="3510279" cy="1376680"/>
            <a:chOff x="7267575" y="3638486"/>
            <a:chExt cx="3510279" cy="1376680"/>
          </a:xfrm>
        </p:grpSpPr>
        <p:pic>
          <p:nvPicPr>
            <p:cNvPr id="17" name="object 17"/>
            <p:cNvPicPr/>
            <p:nvPr/>
          </p:nvPicPr>
          <p:blipFill>
            <a:blip r:embed="rId6" cstate="print"/>
            <a:stretch>
              <a:fillRect/>
            </a:stretch>
          </p:blipFill>
          <p:spPr>
            <a:xfrm>
              <a:off x="7267575" y="4457636"/>
              <a:ext cx="538162" cy="557212"/>
            </a:xfrm>
            <a:prstGeom prst="rect">
              <a:avLst/>
            </a:prstGeom>
          </p:spPr>
        </p:pic>
        <p:pic>
          <p:nvPicPr>
            <p:cNvPr id="18" name="object 18"/>
            <p:cNvPicPr/>
            <p:nvPr/>
          </p:nvPicPr>
          <p:blipFill>
            <a:blip r:embed="rId7" cstate="print"/>
            <a:stretch>
              <a:fillRect/>
            </a:stretch>
          </p:blipFill>
          <p:spPr>
            <a:xfrm>
              <a:off x="7325614" y="4499736"/>
              <a:ext cx="422401" cy="437895"/>
            </a:xfrm>
            <a:prstGeom prst="rect">
              <a:avLst/>
            </a:prstGeom>
          </p:spPr>
        </p:pic>
        <p:sp>
          <p:nvSpPr>
            <p:cNvPr id="19" name="object 19"/>
            <p:cNvSpPr/>
            <p:nvPr/>
          </p:nvSpPr>
          <p:spPr>
            <a:xfrm>
              <a:off x="7325614" y="4499736"/>
              <a:ext cx="422909" cy="438150"/>
            </a:xfrm>
            <a:custGeom>
              <a:avLst/>
              <a:gdLst/>
              <a:ahLst/>
              <a:cxnLst/>
              <a:rect l="l" t="t" r="r" b="b"/>
              <a:pathLst>
                <a:path w="422909" h="438150">
                  <a:moveTo>
                    <a:pt x="29336" y="0"/>
                  </a:moveTo>
                  <a:lnTo>
                    <a:pt x="358139" y="29337"/>
                  </a:lnTo>
                  <a:lnTo>
                    <a:pt x="268604" y="104139"/>
                  </a:lnTo>
                  <a:lnTo>
                    <a:pt x="422401" y="288163"/>
                  </a:lnTo>
                  <a:lnTo>
                    <a:pt x="243331" y="437895"/>
                  </a:lnTo>
                  <a:lnTo>
                    <a:pt x="89534" y="253873"/>
                  </a:lnTo>
                  <a:lnTo>
                    <a:pt x="0" y="328675"/>
                  </a:lnTo>
                  <a:lnTo>
                    <a:pt x="29336" y="0"/>
                  </a:lnTo>
                  <a:close/>
                </a:path>
              </a:pathLst>
            </a:custGeom>
            <a:ln w="9524">
              <a:solidFill>
                <a:srgbClr val="497DBA"/>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9067800" y="3638486"/>
              <a:ext cx="1709801" cy="747712"/>
            </a:xfrm>
            <a:prstGeom prst="rect">
              <a:avLst/>
            </a:prstGeom>
          </p:spPr>
        </p:pic>
        <p:sp>
          <p:nvSpPr>
            <p:cNvPr id="21" name="object 21"/>
            <p:cNvSpPr/>
            <p:nvPr/>
          </p:nvSpPr>
          <p:spPr>
            <a:xfrm>
              <a:off x="9144000" y="3695699"/>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22" name="object 22"/>
            <p:cNvSpPr/>
            <p:nvPr/>
          </p:nvSpPr>
          <p:spPr>
            <a:xfrm>
              <a:off x="9144000" y="3695699"/>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23" name="object 23"/>
          <p:cNvSpPr txBox="1"/>
          <p:nvPr/>
        </p:nvSpPr>
        <p:spPr>
          <a:xfrm>
            <a:off x="9324340" y="3889692"/>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0">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24" name="object 24"/>
          <p:cNvGrpSpPr/>
          <p:nvPr/>
        </p:nvGrpSpPr>
        <p:grpSpPr>
          <a:xfrm>
            <a:off x="9067800" y="2428811"/>
            <a:ext cx="1710055" cy="1300480"/>
            <a:chOff x="9067800" y="2428811"/>
            <a:chExt cx="1710055" cy="1300480"/>
          </a:xfrm>
        </p:grpSpPr>
        <p:pic>
          <p:nvPicPr>
            <p:cNvPr id="25" name="object 25"/>
            <p:cNvPicPr/>
            <p:nvPr/>
          </p:nvPicPr>
          <p:blipFill>
            <a:blip r:embed="rId9" cstate="print"/>
            <a:stretch>
              <a:fillRect/>
            </a:stretch>
          </p:blipFill>
          <p:spPr>
            <a:xfrm>
              <a:off x="9067800" y="2428811"/>
              <a:ext cx="1709801" cy="747712"/>
            </a:xfrm>
            <a:prstGeom prst="rect">
              <a:avLst/>
            </a:prstGeom>
          </p:spPr>
        </p:pic>
        <p:sp>
          <p:nvSpPr>
            <p:cNvPr id="26" name="object 26"/>
            <p:cNvSpPr/>
            <p:nvPr/>
          </p:nvSpPr>
          <p:spPr>
            <a:xfrm>
              <a:off x="9144000" y="2486024"/>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27" name="object 27"/>
            <p:cNvSpPr/>
            <p:nvPr/>
          </p:nvSpPr>
          <p:spPr>
            <a:xfrm>
              <a:off x="9144000" y="2486024"/>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28" name="object 28"/>
            <p:cNvPicPr/>
            <p:nvPr/>
          </p:nvPicPr>
          <p:blipFill>
            <a:blip r:embed="rId10" cstate="print"/>
            <a:stretch>
              <a:fillRect/>
            </a:stretch>
          </p:blipFill>
          <p:spPr>
            <a:xfrm>
              <a:off x="9182100" y="3476561"/>
              <a:ext cx="1452499" cy="252412"/>
            </a:xfrm>
            <a:prstGeom prst="rect">
              <a:avLst/>
            </a:prstGeom>
          </p:spPr>
        </p:pic>
        <p:sp>
          <p:nvSpPr>
            <p:cNvPr id="29" name="object 29"/>
            <p:cNvSpPr/>
            <p:nvPr/>
          </p:nvSpPr>
          <p:spPr>
            <a:xfrm>
              <a:off x="9253601" y="3528948"/>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30" name="object 30"/>
          <p:cNvSpPr txBox="1"/>
          <p:nvPr/>
        </p:nvSpPr>
        <p:spPr>
          <a:xfrm>
            <a:off x="9845675" y="3212782"/>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31" name="object 31"/>
          <p:cNvSpPr txBox="1"/>
          <p:nvPr/>
        </p:nvSpPr>
        <p:spPr>
          <a:xfrm>
            <a:off x="9617456" y="2587942"/>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32" name="object 32"/>
          <p:cNvGrpSpPr/>
          <p:nvPr/>
        </p:nvGrpSpPr>
        <p:grpSpPr>
          <a:xfrm>
            <a:off x="7038975" y="1600136"/>
            <a:ext cx="3291204" cy="3434079"/>
            <a:chOff x="7038975" y="1600136"/>
            <a:chExt cx="3291204" cy="3434079"/>
          </a:xfrm>
        </p:grpSpPr>
        <p:pic>
          <p:nvPicPr>
            <p:cNvPr id="33" name="object 33"/>
            <p:cNvPicPr/>
            <p:nvPr/>
          </p:nvPicPr>
          <p:blipFill>
            <a:blip r:embed="rId11" cstate="print"/>
            <a:stretch>
              <a:fillRect/>
            </a:stretch>
          </p:blipFill>
          <p:spPr>
            <a:xfrm>
              <a:off x="9496425" y="1943036"/>
              <a:ext cx="547687" cy="557212"/>
            </a:xfrm>
            <a:prstGeom prst="rect">
              <a:avLst/>
            </a:prstGeom>
          </p:spPr>
        </p:pic>
        <p:pic>
          <p:nvPicPr>
            <p:cNvPr id="34" name="object 34"/>
            <p:cNvPicPr/>
            <p:nvPr/>
          </p:nvPicPr>
          <p:blipFill>
            <a:blip r:embed="rId12" cstate="print"/>
            <a:stretch>
              <a:fillRect/>
            </a:stretch>
          </p:blipFill>
          <p:spPr>
            <a:xfrm>
              <a:off x="9562464" y="1983994"/>
              <a:ext cx="422401" cy="437895"/>
            </a:xfrm>
            <a:prstGeom prst="rect">
              <a:avLst/>
            </a:prstGeom>
          </p:spPr>
        </p:pic>
        <p:sp>
          <p:nvSpPr>
            <p:cNvPr id="35" name="object 35"/>
            <p:cNvSpPr/>
            <p:nvPr/>
          </p:nvSpPr>
          <p:spPr>
            <a:xfrm>
              <a:off x="9562464" y="1983994"/>
              <a:ext cx="422909" cy="438150"/>
            </a:xfrm>
            <a:custGeom>
              <a:avLst/>
              <a:gdLst/>
              <a:ahLst/>
              <a:cxnLst/>
              <a:rect l="l" t="t" r="r" b="b"/>
              <a:pathLst>
                <a:path w="422909" h="438150">
                  <a:moveTo>
                    <a:pt x="29336" y="0"/>
                  </a:moveTo>
                  <a:lnTo>
                    <a:pt x="358139" y="29336"/>
                  </a:lnTo>
                  <a:lnTo>
                    <a:pt x="268604" y="104266"/>
                  </a:lnTo>
                  <a:lnTo>
                    <a:pt x="422401" y="288289"/>
                  </a:lnTo>
                  <a:lnTo>
                    <a:pt x="243331" y="437895"/>
                  </a:lnTo>
                  <a:lnTo>
                    <a:pt x="89534" y="253872"/>
                  </a:lnTo>
                  <a:lnTo>
                    <a:pt x="0" y="328802"/>
                  </a:lnTo>
                  <a:lnTo>
                    <a:pt x="29336" y="0"/>
                  </a:lnTo>
                  <a:close/>
                </a:path>
              </a:pathLst>
            </a:custGeom>
            <a:ln w="9525">
              <a:solidFill>
                <a:srgbClr val="497DBA"/>
              </a:solidFill>
            </a:ln>
          </p:spPr>
          <p:txBody>
            <a:bodyPr wrap="square" lIns="0" tIns="0" rIns="0" bIns="0" rtlCol="0"/>
            <a:lstStyle/>
            <a:p>
              <a:endParaRPr/>
            </a:p>
          </p:txBody>
        </p:sp>
        <p:pic>
          <p:nvPicPr>
            <p:cNvPr id="36" name="object 36"/>
            <p:cNvPicPr/>
            <p:nvPr/>
          </p:nvPicPr>
          <p:blipFill>
            <a:blip r:embed="rId13" cstate="print"/>
            <a:stretch>
              <a:fillRect/>
            </a:stretch>
          </p:blipFill>
          <p:spPr>
            <a:xfrm>
              <a:off x="9315450" y="4467161"/>
              <a:ext cx="547687" cy="566737"/>
            </a:xfrm>
            <a:prstGeom prst="rect">
              <a:avLst/>
            </a:prstGeom>
          </p:spPr>
        </p:pic>
        <p:pic>
          <p:nvPicPr>
            <p:cNvPr id="37" name="object 37"/>
            <p:cNvPicPr/>
            <p:nvPr/>
          </p:nvPicPr>
          <p:blipFill>
            <a:blip r:embed="rId14" cstate="print"/>
            <a:stretch>
              <a:fillRect/>
            </a:stretch>
          </p:blipFill>
          <p:spPr>
            <a:xfrm>
              <a:off x="9381108" y="4505959"/>
              <a:ext cx="423545" cy="444881"/>
            </a:xfrm>
            <a:prstGeom prst="rect">
              <a:avLst/>
            </a:prstGeom>
          </p:spPr>
        </p:pic>
        <p:sp>
          <p:nvSpPr>
            <p:cNvPr id="38" name="object 38"/>
            <p:cNvSpPr/>
            <p:nvPr/>
          </p:nvSpPr>
          <p:spPr>
            <a:xfrm>
              <a:off x="9381108" y="4505959"/>
              <a:ext cx="423545" cy="445134"/>
            </a:xfrm>
            <a:custGeom>
              <a:avLst/>
              <a:gdLst/>
              <a:ahLst/>
              <a:cxnLst/>
              <a:rect l="l" t="t" r="r" b="b"/>
              <a:pathLst>
                <a:path w="423545" h="445135">
                  <a:moveTo>
                    <a:pt x="382905" y="0"/>
                  </a:moveTo>
                  <a:lnTo>
                    <a:pt x="423545" y="327532"/>
                  </a:lnTo>
                  <a:lnTo>
                    <a:pt x="331470" y="255777"/>
                  </a:lnTo>
                  <a:lnTo>
                    <a:pt x="184023" y="444881"/>
                  </a:lnTo>
                  <a:lnTo>
                    <a:pt x="0" y="301370"/>
                  </a:lnTo>
                  <a:lnTo>
                    <a:pt x="147447" y="112267"/>
                  </a:lnTo>
                  <a:lnTo>
                    <a:pt x="55372" y="40512"/>
                  </a:lnTo>
                  <a:lnTo>
                    <a:pt x="382905" y="0"/>
                  </a:lnTo>
                  <a:close/>
                </a:path>
              </a:pathLst>
            </a:custGeom>
            <a:ln w="9525">
              <a:solidFill>
                <a:srgbClr val="497DBA"/>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7400925" y="2000186"/>
              <a:ext cx="538162" cy="557212"/>
            </a:xfrm>
            <a:prstGeom prst="rect">
              <a:avLst/>
            </a:prstGeom>
          </p:spPr>
        </p:pic>
        <p:pic>
          <p:nvPicPr>
            <p:cNvPr id="40" name="object 40"/>
            <p:cNvPicPr/>
            <p:nvPr/>
          </p:nvPicPr>
          <p:blipFill>
            <a:blip r:embed="rId16" cstate="print"/>
            <a:stretch>
              <a:fillRect/>
            </a:stretch>
          </p:blipFill>
          <p:spPr>
            <a:xfrm>
              <a:off x="7460741" y="2040382"/>
              <a:ext cx="421893" cy="435737"/>
            </a:xfrm>
            <a:prstGeom prst="rect">
              <a:avLst/>
            </a:prstGeom>
          </p:spPr>
        </p:pic>
        <p:sp>
          <p:nvSpPr>
            <p:cNvPr id="41" name="object 41"/>
            <p:cNvSpPr/>
            <p:nvPr/>
          </p:nvSpPr>
          <p:spPr>
            <a:xfrm>
              <a:off x="7460741" y="2040382"/>
              <a:ext cx="422275" cy="436245"/>
            </a:xfrm>
            <a:custGeom>
              <a:avLst/>
              <a:gdLst/>
              <a:ahLst/>
              <a:cxnLst/>
              <a:rect l="l" t="t" r="r" b="b"/>
              <a:pathLst>
                <a:path w="422275" h="436244">
                  <a:moveTo>
                    <a:pt x="395731" y="0"/>
                  </a:moveTo>
                  <a:lnTo>
                    <a:pt x="421893" y="328929"/>
                  </a:lnTo>
                  <a:lnTo>
                    <a:pt x="333121" y="253237"/>
                  </a:lnTo>
                  <a:lnTo>
                    <a:pt x="177546" y="435737"/>
                  </a:lnTo>
                  <a:lnTo>
                    <a:pt x="0" y="284352"/>
                  </a:lnTo>
                  <a:lnTo>
                    <a:pt x="155448" y="101853"/>
                  </a:lnTo>
                  <a:lnTo>
                    <a:pt x="66675" y="26162"/>
                  </a:lnTo>
                  <a:lnTo>
                    <a:pt x="395731" y="0"/>
                  </a:lnTo>
                  <a:close/>
                </a:path>
              </a:pathLst>
            </a:custGeom>
            <a:ln w="9525">
              <a:solidFill>
                <a:srgbClr val="497DBA"/>
              </a:solidFill>
            </a:ln>
          </p:spPr>
          <p:txBody>
            <a:bodyPr wrap="square" lIns="0" tIns="0" rIns="0" bIns="0" rtlCol="0"/>
            <a:lstStyle/>
            <a:p>
              <a:endParaRPr/>
            </a:p>
          </p:txBody>
        </p:sp>
        <p:pic>
          <p:nvPicPr>
            <p:cNvPr id="42" name="object 42"/>
            <p:cNvPicPr/>
            <p:nvPr/>
          </p:nvPicPr>
          <p:blipFill>
            <a:blip r:embed="rId17" cstate="print"/>
            <a:stretch>
              <a:fillRect/>
            </a:stretch>
          </p:blipFill>
          <p:spPr>
            <a:xfrm>
              <a:off x="8420100" y="2000186"/>
              <a:ext cx="538162" cy="528637"/>
            </a:xfrm>
            <a:prstGeom prst="rect">
              <a:avLst/>
            </a:prstGeom>
          </p:spPr>
        </p:pic>
        <p:pic>
          <p:nvPicPr>
            <p:cNvPr id="43" name="object 43"/>
            <p:cNvPicPr/>
            <p:nvPr/>
          </p:nvPicPr>
          <p:blipFill>
            <a:blip r:embed="rId18" cstate="print"/>
            <a:stretch>
              <a:fillRect/>
            </a:stretch>
          </p:blipFill>
          <p:spPr>
            <a:xfrm>
              <a:off x="8481567" y="2039620"/>
              <a:ext cx="419988" cy="406400"/>
            </a:xfrm>
            <a:prstGeom prst="rect">
              <a:avLst/>
            </a:prstGeom>
          </p:spPr>
        </p:pic>
        <p:sp>
          <p:nvSpPr>
            <p:cNvPr id="44" name="object 44"/>
            <p:cNvSpPr/>
            <p:nvPr/>
          </p:nvSpPr>
          <p:spPr>
            <a:xfrm>
              <a:off x="8481567" y="2040128"/>
              <a:ext cx="420370" cy="406400"/>
            </a:xfrm>
            <a:custGeom>
              <a:avLst/>
              <a:gdLst/>
              <a:ahLst/>
              <a:cxnLst/>
              <a:rect l="l" t="t" r="r" b="b"/>
              <a:pathLst>
                <a:path w="420370" h="406400">
                  <a:moveTo>
                    <a:pt x="0" y="138049"/>
                  </a:moveTo>
                  <a:lnTo>
                    <a:pt x="145033" y="138049"/>
                  </a:lnTo>
                  <a:lnTo>
                    <a:pt x="145033" y="0"/>
                  </a:lnTo>
                  <a:lnTo>
                    <a:pt x="274954" y="0"/>
                  </a:lnTo>
                  <a:lnTo>
                    <a:pt x="274954" y="138049"/>
                  </a:lnTo>
                  <a:lnTo>
                    <a:pt x="419988" y="138049"/>
                  </a:lnTo>
                  <a:lnTo>
                    <a:pt x="419988" y="267970"/>
                  </a:lnTo>
                  <a:lnTo>
                    <a:pt x="274954" y="267970"/>
                  </a:lnTo>
                  <a:lnTo>
                    <a:pt x="274954" y="406019"/>
                  </a:lnTo>
                  <a:lnTo>
                    <a:pt x="145033" y="406019"/>
                  </a:lnTo>
                  <a:lnTo>
                    <a:pt x="145033" y="267970"/>
                  </a:lnTo>
                  <a:lnTo>
                    <a:pt x="0" y="267970"/>
                  </a:lnTo>
                  <a:lnTo>
                    <a:pt x="0" y="138049"/>
                  </a:lnTo>
                  <a:close/>
                </a:path>
              </a:pathLst>
            </a:custGeom>
            <a:ln w="9525">
              <a:solidFill>
                <a:srgbClr val="497DBA"/>
              </a:solidFill>
            </a:ln>
          </p:spPr>
          <p:txBody>
            <a:bodyPr wrap="square" lIns="0" tIns="0" rIns="0" bIns="0" rtlCol="0"/>
            <a:lstStyle/>
            <a:p>
              <a:endParaRPr/>
            </a:p>
          </p:txBody>
        </p:sp>
        <p:pic>
          <p:nvPicPr>
            <p:cNvPr id="45" name="object 45"/>
            <p:cNvPicPr/>
            <p:nvPr/>
          </p:nvPicPr>
          <p:blipFill>
            <a:blip r:embed="rId4" cstate="print"/>
            <a:stretch>
              <a:fillRect/>
            </a:stretch>
          </p:blipFill>
          <p:spPr>
            <a:xfrm>
              <a:off x="7038975" y="1600136"/>
              <a:ext cx="3290951" cy="376237"/>
            </a:xfrm>
            <a:prstGeom prst="rect">
              <a:avLst/>
            </a:prstGeom>
          </p:spPr>
        </p:pic>
        <p:sp>
          <p:nvSpPr>
            <p:cNvPr id="46" name="object 46"/>
            <p:cNvSpPr/>
            <p:nvPr/>
          </p:nvSpPr>
          <p:spPr>
            <a:xfrm>
              <a:off x="7115175" y="1657350"/>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47" name="object 47"/>
            <p:cNvSpPr/>
            <p:nvPr/>
          </p:nvSpPr>
          <p:spPr>
            <a:xfrm>
              <a:off x="7115175" y="1657350"/>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grpSp>
      <p:sp>
        <p:nvSpPr>
          <p:cNvPr id="48" name="object 48"/>
          <p:cNvSpPr txBox="1"/>
          <p:nvPr/>
        </p:nvSpPr>
        <p:spPr>
          <a:xfrm>
            <a:off x="6818883" y="1586547"/>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49" name="object 49"/>
          <p:cNvSpPr txBox="1"/>
          <p:nvPr/>
        </p:nvSpPr>
        <p:spPr>
          <a:xfrm>
            <a:off x="5501640" y="3291522"/>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50" name="object 50"/>
          <p:cNvSpPr txBox="1"/>
          <p:nvPr/>
        </p:nvSpPr>
        <p:spPr>
          <a:xfrm>
            <a:off x="10934065" y="2765107"/>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51" name="object 51"/>
          <p:cNvSpPr txBox="1"/>
          <p:nvPr/>
        </p:nvSpPr>
        <p:spPr>
          <a:xfrm>
            <a:off x="10934065" y="3833431"/>
            <a:ext cx="541020" cy="300355"/>
          </a:xfrm>
          <a:prstGeom prst="rect">
            <a:avLst/>
          </a:prstGeom>
        </p:spPr>
        <p:txBody>
          <a:bodyPr vert="horz" wrap="square" lIns="0" tIns="12700" rIns="0" bIns="0" rtlCol="0">
            <a:spAutoFit/>
          </a:bodyPr>
          <a:lstStyle/>
          <a:p>
            <a:pPr marL="12700">
              <a:lnSpc>
                <a:spcPct val="100000"/>
              </a:lnSpc>
              <a:spcBef>
                <a:spcPts val="100"/>
              </a:spcBef>
            </a:pPr>
            <a:r>
              <a:rPr sz="1800" b="1" spc="-35">
                <a:solidFill>
                  <a:srgbClr val="404040"/>
                </a:solidFill>
                <a:latin typeface="Trebuchet MS"/>
                <a:cs typeface="Trebuchet MS"/>
              </a:rPr>
              <a:t>BF16</a:t>
            </a:r>
            <a:endParaRPr sz="1800">
              <a:latin typeface="Trebuchet MS"/>
              <a:cs typeface="Trebuchet MS"/>
            </a:endParaRPr>
          </a:p>
        </p:txBody>
      </p:sp>
      <p:sp>
        <p:nvSpPr>
          <p:cNvPr id="52" name="object 52"/>
          <p:cNvSpPr txBox="1"/>
          <p:nvPr/>
        </p:nvSpPr>
        <p:spPr>
          <a:xfrm>
            <a:off x="438784" y="2876867"/>
            <a:ext cx="4273550" cy="1126490"/>
          </a:xfrm>
          <a:prstGeom prst="rect">
            <a:avLst/>
          </a:prstGeom>
        </p:spPr>
        <p:txBody>
          <a:bodyPr vert="horz" wrap="square" lIns="0" tIns="11430" rIns="0" bIns="0" rtlCol="0">
            <a:spAutoFit/>
          </a:bodyPr>
          <a:lstStyle/>
          <a:p>
            <a:pPr marL="12700" marR="5080">
              <a:lnSpc>
                <a:spcPct val="100400"/>
              </a:lnSpc>
              <a:spcBef>
                <a:spcPts val="90"/>
              </a:spcBef>
            </a:pPr>
            <a:r>
              <a:rPr sz="2400" spc="80">
                <a:solidFill>
                  <a:srgbClr val="464646"/>
                </a:solidFill>
                <a:latin typeface="Trebuchet MS"/>
                <a:cs typeface="Trebuchet MS"/>
              </a:rPr>
              <a:t>In</a:t>
            </a:r>
            <a:r>
              <a:rPr sz="2400" spc="-80">
                <a:solidFill>
                  <a:srgbClr val="464646"/>
                </a:solidFill>
                <a:latin typeface="Trebuchet MS"/>
                <a:cs typeface="Trebuchet MS"/>
              </a:rPr>
              <a:t> </a:t>
            </a:r>
            <a:r>
              <a:rPr sz="2400">
                <a:solidFill>
                  <a:srgbClr val="C0504D"/>
                </a:solidFill>
                <a:latin typeface="Trebuchet MS"/>
                <a:cs typeface="Trebuchet MS"/>
              </a:rPr>
              <a:t>QLoRA</a:t>
            </a:r>
            <a:r>
              <a:rPr sz="2400" spc="-145">
                <a:solidFill>
                  <a:srgbClr val="C0504D"/>
                </a:solidFill>
                <a:latin typeface="Trebuchet MS"/>
                <a:cs typeface="Trebuchet MS"/>
              </a:rPr>
              <a:t> </a:t>
            </a:r>
            <a:r>
              <a:rPr sz="2400" spc="-35">
                <a:solidFill>
                  <a:srgbClr val="464646"/>
                </a:solidFill>
                <a:latin typeface="Trebuchet MS"/>
                <a:cs typeface="Trebuchet MS"/>
              </a:rPr>
              <a:t>we</a:t>
            </a:r>
            <a:r>
              <a:rPr sz="2400" spc="-150">
                <a:solidFill>
                  <a:srgbClr val="464646"/>
                </a:solidFill>
                <a:latin typeface="Trebuchet MS"/>
                <a:cs typeface="Trebuchet MS"/>
              </a:rPr>
              <a:t> </a:t>
            </a:r>
            <a:r>
              <a:rPr sz="2400" spc="130">
                <a:solidFill>
                  <a:srgbClr val="464646"/>
                </a:solidFill>
                <a:latin typeface="Trebuchet MS"/>
                <a:cs typeface="Trebuchet MS"/>
              </a:rPr>
              <a:t>use</a:t>
            </a:r>
            <a:r>
              <a:rPr sz="2400" spc="-130">
                <a:solidFill>
                  <a:srgbClr val="464646"/>
                </a:solidFill>
                <a:latin typeface="Trebuchet MS"/>
                <a:cs typeface="Trebuchet MS"/>
              </a:rPr>
              <a:t> </a:t>
            </a:r>
            <a:r>
              <a:rPr sz="2400" spc="-20">
                <a:solidFill>
                  <a:srgbClr val="4F81BC"/>
                </a:solidFill>
                <a:latin typeface="Trebuchet MS"/>
                <a:cs typeface="Trebuchet MS"/>
              </a:rPr>
              <a:t>BF16 </a:t>
            </a:r>
            <a:r>
              <a:rPr sz="2400">
                <a:solidFill>
                  <a:srgbClr val="4F81BC"/>
                </a:solidFill>
                <a:latin typeface="Trebuchet MS"/>
                <a:cs typeface="Trebuchet MS"/>
              </a:rPr>
              <a:t>(BrainFloat16)</a:t>
            </a:r>
            <a:r>
              <a:rPr sz="2400" spc="-45">
                <a:solidFill>
                  <a:srgbClr val="4F81BC"/>
                </a:solidFill>
                <a:latin typeface="Trebuchet MS"/>
                <a:cs typeface="Trebuchet MS"/>
              </a:rPr>
              <a:t> </a:t>
            </a:r>
            <a:r>
              <a:rPr sz="2400" spc="180">
                <a:solidFill>
                  <a:srgbClr val="464646"/>
                </a:solidFill>
                <a:latin typeface="Trebuchet MS"/>
                <a:cs typeface="Trebuchet MS"/>
              </a:rPr>
              <a:t>as</a:t>
            </a:r>
            <a:r>
              <a:rPr sz="2400" spc="-65">
                <a:solidFill>
                  <a:srgbClr val="464646"/>
                </a:solidFill>
                <a:latin typeface="Trebuchet MS"/>
                <a:cs typeface="Trebuchet MS"/>
              </a:rPr>
              <a:t> </a:t>
            </a:r>
            <a:r>
              <a:rPr sz="2400" spc="60">
                <a:solidFill>
                  <a:srgbClr val="464646"/>
                </a:solidFill>
                <a:latin typeface="Trebuchet MS"/>
                <a:cs typeface="Trebuchet MS"/>
              </a:rPr>
              <a:t>compared</a:t>
            </a:r>
            <a:r>
              <a:rPr sz="2400" spc="-100">
                <a:solidFill>
                  <a:srgbClr val="464646"/>
                </a:solidFill>
                <a:latin typeface="Trebuchet MS"/>
                <a:cs typeface="Trebuchet MS"/>
              </a:rPr>
              <a:t> </a:t>
            </a:r>
            <a:r>
              <a:rPr sz="2400" spc="-25">
                <a:solidFill>
                  <a:srgbClr val="464646"/>
                </a:solidFill>
                <a:latin typeface="Trebuchet MS"/>
                <a:cs typeface="Trebuchet MS"/>
              </a:rPr>
              <a:t>to </a:t>
            </a:r>
            <a:r>
              <a:rPr sz="2400" spc="-80">
                <a:solidFill>
                  <a:srgbClr val="4F81BC"/>
                </a:solidFill>
                <a:latin typeface="Trebuchet MS"/>
                <a:cs typeface="Trebuchet MS"/>
              </a:rPr>
              <a:t>FP16</a:t>
            </a:r>
            <a:r>
              <a:rPr sz="2400" spc="-114">
                <a:solidFill>
                  <a:srgbClr val="4F81BC"/>
                </a:solidFill>
                <a:latin typeface="Trebuchet MS"/>
                <a:cs typeface="Trebuchet MS"/>
              </a:rPr>
              <a:t> </a:t>
            </a:r>
            <a:r>
              <a:rPr sz="2400" spc="100">
                <a:solidFill>
                  <a:srgbClr val="464646"/>
                </a:solidFill>
                <a:latin typeface="Trebuchet MS"/>
                <a:cs typeface="Trebuchet MS"/>
              </a:rPr>
              <a:t>in</a:t>
            </a:r>
            <a:r>
              <a:rPr sz="2400" spc="-120">
                <a:solidFill>
                  <a:srgbClr val="464646"/>
                </a:solidFill>
                <a:latin typeface="Trebuchet MS"/>
                <a:cs typeface="Trebuchet MS"/>
              </a:rPr>
              <a:t> </a:t>
            </a:r>
            <a:r>
              <a:rPr sz="2400" spc="-10">
                <a:solidFill>
                  <a:srgbClr val="C0504D"/>
                </a:solidFill>
                <a:latin typeface="Trebuchet MS"/>
                <a:cs typeface="Trebuchet MS"/>
              </a:rPr>
              <a:t>LoRA</a:t>
            </a:r>
            <a:r>
              <a:rPr sz="2400" spc="-10">
                <a:solidFill>
                  <a:srgbClr val="464646"/>
                </a:solidFill>
                <a:latin typeface="Trebuchet MS"/>
                <a:cs typeface="Trebuchet MS"/>
              </a:rPr>
              <a:t>.</a:t>
            </a:r>
            <a:endParaRPr sz="2400">
              <a:latin typeface="Trebuchet MS"/>
              <a:cs typeface="Trebuchet MS"/>
            </a:endParaRPr>
          </a:p>
        </p:txBody>
      </p:sp>
      <p:sp>
        <p:nvSpPr>
          <p:cNvPr id="53" name="object 53"/>
          <p:cNvSpPr txBox="1"/>
          <p:nvPr/>
        </p:nvSpPr>
        <p:spPr>
          <a:xfrm>
            <a:off x="428307" y="4430712"/>
            <a:ext cx="4815840" cy="1126490"/>
          </a:xfrm>
          <a:prstGeom prst="rect">
            <a:avLst/>
          </a:prstGeom>
        </p:spPr>
        <p:txBody>
          <a:bodyPr vert="horz" wrap="square" lIns="0" tIns="11430" rIns="0" bIns="0" rtlCol="0">
            <a:spAutoFit/>
          </a:bodyPr>
          <a:lstStyle/>
          <a:p>
            <a:pPr marL="12700" marR="5080">
              <a:lnSpc>
                <a:spcPct val="100400"/>
              </a:lnSpc>
              <a:spcBef>
                <a:spcPts val="90"/>
              </a:spcBef>
            </a:pPr>
            <a:r>
              <a:rPr sz="2400" spc="80">
                <a:solidFill>
                  <a:srgbClr val="464646"/>
                </a:solidFill>
                <a:latin typeface="Trebuchet MS"/>
                <a:cs typeface="Trebuchet MS"/>
              </a:rPr>
              <a:t>This</a:t>
            </a:r>
            <a:r>
              <a:rPr sz="2400" spc="-114">
                <a:solidFill>
                  <a:srgbClr val="464646"/>
                </a:solidFill>
                <a:latin typeface="Trebuchet MS"/>
                <a:cs typeface="Trebuchet MS"/>
              </a:rPr>
              <a:t> </a:t>
            </a:r>
            <a:r>
              <a:rPr sz="2400" spc="70">
                <a:solidFill>
                  <a:srgbClr val="464646"/>
                </a:solidFill>
                <a:latin typeface="Trebuchet MS"/>
                <a:cs typeface="Trebuchet MS"/>
              </a:rPr>
              <a:t>leads</a:t>
            </a:r>
            <a:r>
              <a:rPr sz="2400" spc="-110">
                <a:solidFill>
                  <a:srgbClr val="464646"/>
                </a:solidFill>
                <a:latin typeface="Trebuchet MS"/>
                <a:cs typeface="Trebuchet MS"/>
              </a:rPr>
              <a:t> </a:t>
            </a:r>
            <a:r>
              <a:rPr sz="2400">
                <a:solidFill>
                  <a:srgbClr val="464646"/>
                </a:solidFill>
                <a:latin typeface="Trebuchet MS"/>
                <a:cs typeface="Trebuchet MS"/>
              </a:rPr>
              <a:t>to</a:t>
            </a:r>
            <a:r>
              <a:rPr sz="2400" spc="-105">
                <a:solidFill>
                  <a:srgbClr val="464646"/>
                </a:solidFill>
                <a:latin typeface="Trebuchet MS"/>
                <a:cs typeface="Trebuchet MS"/>
              </a:rPr>
              <a:t> </a:t>
            </a:r>
            <a:r>
              <a:rPr sz="2400" spc="85">
                <a:solidFill>
                  <a:srgbClr val="464646"/>
                </a:solidFill>
                <a:latin typeface="Trebuchet MS"/>
                <a:cs typeface="Trebuchet MS"/>
              </a:rPr>
              <a:t>a</a:t>
            </a:r>
            <a:r>
              <a:rPr sz="2400" spc="-130">
                <a:solidFill>
                  <a:srgbClr val="464646"/>
                </a:solidFill>
                <a:latin typeface="Trebuchet MS"/>
                <a:cs typeface="Trebuchet MS"/>
              </a:rPr>
              <a:t> </a:t>
            </a:r>
            <a:r>
              <a:rPr sz="2400" spc="85">
                <a:solidFill>
                  <a:srgbClr val="464646"/>
                </a:solidFill>
                <a:latin typeface="Trebuchet MS"/>
                <a:cs typeface="Trebuchet MS"/>
              </a:rPr>
              <a:t>change</a:t>
            </a:r>
            <a:r>
              <a:rPr sz="2400" spc="-170">
                <a:solidFill>
                  <a:srgbClr val="464646"/>
                </a:solidFill>
                <a:latin typeface="Trebuchet MS"/>
                <a:cs typeface="Trebuchet MS"/>
              </a:rPr>
              <a:t> </a:t>
            </a:r>
            <a:r>
              <a:rPr sz="2400" spc="75">
                <a:solidFill>
                  <a:srgbClr val="464646"/>
                </a:solidFill>
                <a:latin typeface="Trebuchet MS"/>
                <a:cs typeface="Trebuchet MS"/>
              </a:rPr>
              <a:t>in </a:t>
            </a:r>
            <a:r>
              <a:rPr sz="2400" spc="65">
                <a:solidFill>
                  <a:srgbClr val="4F81BC"/>
                </a:solidFill>
                <a:latin typeface="Trebuchet MS"/>
                <a:cs typeface="Trebuchet MS"/>
              </a:rPr>
              <a:t>precision</a:t>
            </a:r>
            <a:r>
              <a:rPr sz="2400" spc="-90">
                <a:solidFill>
                  <a:srgbClr val="4F81BC"/>
                </a:solidFill>
                <a:latin typeface="Trebuchet MS"/>
                <a:cs typeface="Trebuchet MS"/>
              </a:rPr>
              <a:t> </a:t>
            </a:r>
            <a:r>
              <a:rPr sz="2400" spc="75">
                <a:solidFill>
                  <a:srgbClr val="464646"/>
                </a:solidFill>
                <a:latin typeface="Trebuchet MS"/>
                <a:cs typeface="Trebuchet MS"/>
              </a:rPr>
              <a:t>which</a:t>
            </a:r>
            <a:r>
              <a:rPr sz="2400" spc="-60">
                <a:solidFill>
                  <a:srgbClr val="464646"/>
                </a:solidFill>
                <a:latin typeface="Trebuchet MS"/>
                <a:cs typeface="Trebuchet MS"/>
              </a:rPr>
              <a:t> </a:t>
            </a:r>
            <a:r>
              <a:rPr sz="2400" spc="170">
                <a:solidFill>
                  <a:srgbClr val="464646"/>
                </a:solidFill>
                <a:latin typeface="Trebuchet MS"/>
                <a:cs typeface="Trebuchet MS"/>
              </a:rPr>
              <a:t>is</a:t>
            </a:r>
            <a:r>
              <a:rPr sz="2400" spc="-150">
                <a:solidFill>
                  <a:srgbClr val="464646"/>
                </a:solidFill>
                <a:latin typeface="Trebuchet MS"/>
                <a:cs typeface="Trebuchet MS"/>
              </a:rPr>
              <a:t> </a:t>
            </a:r>
            <a:r>
              <a:rPr sz="2400">
                <a:solidFill>
                  <a:srgbClr val="464646"/>
                </a:solidFill>
                <a:latin typeface="Trebuchet MS"/>
                <a:cs typeface="Trebuchet MS"/>
              </a:rPr>
              <a:t>tailor-</a:t>
            </a:r>
            <a:r>
              <a:rPr sz="2400" spc="85">
                <a:solidFill>
                  <a:srgbClr val="464646"/>
                </a:solidFill>
                <a:latin typeface="Trebuchet MS"/>
                <a:cs typeface="Trebuchet MS"/>
              </a:rPr>
              <a:t>made</a:t>
            </a:r>
            <a:r>
              <a:rPr sz="2400" spc="-65">
                <a:solidFill>
                  <a:srgbClr val="464646"/>
                </a:solidFill>
                <a:latin typeface="Trebuchet MS"/>
                <a:cs typeface="Trebuchet MS"/>
              </a:rPr>
              <a:t> </a:t>
            </a:r>
            <a:r>
              <a:rPr sz="2400" spc="-25">
                <a:solidFill>
                  <a:srgbClr val="464646"/>
                </a:solidFill>
                <a:latin typeface="Trebuchet MS"/>
                <a:cs typeface="Trebuchet MS"/>
              </a:rPr>
              <a:t>for </a:t>
            </a:r>
            <a:r>
              <a:rPr sz="2400">
                <a:solidFill>
                  <a:srgbClr val="464646"/>
                </a:solidFill>
                <a:latin typeface="Trebuchet MS"/>
                <a:cs typeface="Trebuchet MS"/>
              </a:rPr>
              <a:t>deep</a:t>
            </a:r>
            <a:r>
              <a:rPr sz="2400" spc="-160">
                <a:solidFill>
                  <a:srgbClr val="464646"/>
                </a:solidFill>
                <a:latin typeface="Trebuchet MS"/>
                <a:cs typeface="Trebuchet MS"/>
              </a:rPr>
              <a:t> </a:t>
            </a:r>
            <a:r>
              <a:rPr sz="2400" spc="65">
                <a:solidFill>
                  <a:srgbClr val="464646"/>
                </a:solidFill>
                <a:latin typeface="Trebuchet MS"/>
                <a:cs typeface="Trebuchet MS"/>
              </a:rPr>
              <a:t>learning</a:t>
            </a:r>
            <a:r>
              <a:rPr sz="2400" spc="-105">
                <a:solidFill>
                  <a:srgbClr val="464646"/>
                </a:solidFill>
                <a:latin typeface="Trebuchet MS"/>
                <a:cs typeface="Trebuchet MS"/>
              </a:rPr>
              <a:t> </a:t>
            </a:r>
            <a:r>
              <a:rPr sz="2400" spc="45">
                <a:solidFill>
                  <a:srgbClr val="464646"/>
                </a:solidFill>
                <a:latin typeface="Trebuchet MS"/>
                <a:cs typeface="Trebuchet MS"/>
              </a:rPr>
              <a:t>tasks.</a:t>
            </a:r>
            <a:endParaRPr sz="2400">
              <a:latin typeface="Trebuchet MS"/>
              <a:cs typeface="Trebuchet MS"/>
            </a:endParaRPr>
          </a:p>
        </p:txBody>
      </p:sp>
      <p:sp>
        <p:nvSpPr>
          <p:cNvPr id="54" name="object 54"/>
          <p:cNvSpPr txBox="1"/>
          <p:nvPr/>
        </p:nvSpPr>
        <p:spPr>
          <a:xfrm>
            <a:off x="428307" y="1328102"/>
            <a:ext cx="4608830" cy="1126490"/>
          </a:xfrm>
          <a:prstGeom prst="rect">
            <a:avLst/>
          </a:prstGeom>
        </p:spPr>
        <p:txBody>
          <a:bodyPr vert="horz" wrap="square" lIns="0" tIns="11430" rIns="0" bIns="0" rtlCol="0">
            <a:spAutoFit/>
          </a:bodyPr>
          <a:lstStyle/>
          <a:p>
            <a:pPr marL="12700" marR="5080">
              <a:lnSpc>
                <a:spcPct val="100400"/>
              </a:lnSpc>
              <a:spcBef>
                <a:spcPts val="90"/>
              </a:spcBef>
            </a:pPr>
            <a:r>
              <a:rPr sz="2400">
                <a:solidFill>
                  <a:srgbClr val="464646"/>
                </a:solidFill>
                <a:latin typeface="Trebuchet MS"/>
                <a:cs typeface="Trebuchet MS"/>
              </a:rPr>
              <a:t>Before</a:t>
            </a:r>
            <a:r>
              <a:rPr sz="2400" spc="-100">
                <a:solidFill>
                  <a:srgbClr val="464646"/>
                </a:solidFill>
                <a:latin typeface="Trebuchet MS"/>
                <a:cs typeface="Trebuchet MS"/>
              </a:rPr>
              <a:t> </a:t>
            </a:r>
            <a:r>
              <a:rPr sz="2400" spc="-55">
                <a:solidFill>
                  <a:srgbClr val="464646"/>
                </a:solidFill>
                <a:latin typeface="Trebuchet MS"/>
                <a:cs typeface="Trebuchet MS"/>
              </a:rPr>
              <a:t>we</a:t>
            </a:r>
            <a:r>
              <a:rPr sz="2400" spc="-95">
                <a:solidFill>
                  <a:srgbClr val="464646"/>
                </a:solidFill>
                <a:latin typeface="Trebuchet MS"/>
                <a:cs typeface="Trebuchet MS"/>
              </a:rPr>
              <a:t> </a:t>
            </a:r>
            <a:r>
              <a:rPr sz="2400" spc="55">
                <a:solidFill>
                  <a:srgbClr val="464646"/>
                </a:solidFill>
                <a:latin typeface="Trebuchet MS"/>
                <a:cs typeface="Trebuchet MS"/>
              </a:rPr>
              <a:t>talk</a:t>
            </a:r>
            <a:r>
              <a:rPr sz="2400" spc="-150">
                <a:solidFill>
                  <a:srgbClr val="464646"/>
                </a:solidFill>
                <a:latin typeface="Trebuchet MS"/>
                <a:cs typeface="Trebuchet MS"/>
              </a:rPr>
              <a:t> </a:t>
            </a:r>
            <a:r>
              <a:rPr sz="2400" spc="55">
                <a:solidFill>
                  <a:srgbClr val="464646"/>
                </a:solidFill>
                <a:latin typeface="Trebuchet MS"/>
                <a:cs typeface="Trebuchet MS"/>
              </a:rPr>
              <a:t>about</a:t>
            </a:r>
            <a:r>
              <a:rPr sz="2400" spc="-70">
                <a:solidFill>
                  <a:srgbClr val="464646"/>
                </a:solidFill>
                <a:latin typeface="Trebuchet MS"/>
                <a:cs typeface="Trebuchet MS"/>
              </a:rPr>
              <a:t> </a:t>
            </a:r>
            <a:r>
              <a:rPr sz="2400">
                <a:solidFill>
                  <a:srgbClr val="464646"/>
                </a:solidFill>
                <a:latin typeface="Trebuchet MS"/>
                <a:cs typeface="Trebuchet MS"/>
              </a:rPr>
              <a:t>the</a:t>
            </a:r>
            <a:r>
              <a:rPr sz="2400" spc="-170">
                <a:solidFill>
                  <a:srgbClr val="464646"/>
                </a:solidFill>
                <a:latin typeface="Trebuchet MS"/>
                <a:cs typeface="Trebuchet MS"/>
              </a:rPr>
              <a:t> </a:t>
            </a:r>
            <a:r>
              <a:rPr sz="2400" spc="125">
                <a:solidFill>
                  <a:srgbClr val="464646"/>
                </a:solidFill>
                <a:latin typeface="Trebuchet MS"/>
                <a:cs typeface="Trebuchet MS"/>
              </a:rPr>
              <a:t>3 </a:t>
            </a:r>
            <a:r>
              <a:rPr sz="2400">
                <a:solidFill>
                  <a:srgbClr val="464646"/>
                </a:solidFill>
                <a:latin typeface="Trebuchet MS"/>
                <a:cs typeface="Trebuchet MS"/>
              </a:rPr>
              <a:t>ingredients,</a:t>
            </a:r>
            <a:r>
              <a:rPr sz="2400" spc="15">
                <a:solidFill>
                  <a:srgbClr val="464646"/>
                </a:solidFill>
                <a:latin typeface="Trebuchet MS"/>
                <a:cs typeface="Trebuchet MS"/>
              </a:rPr>
              <a:t> </a:t>
            </a:r>
            <a:r>
              <a:rPr sz="2400" spc="-10">
                <a:solidFill>
                  <a:srgbClr val="464646"/>
                </a:solidFill>
                <a:latin typeface="Trebuchet MS"/>
                <a:cs typeface="Trebuchet MS"/>
              </a:rPr>
              <a:t>there </a:t>
            </a:r>
            <a:r>
              <a:rPr sz="2400" spc="170">
                <a:solidFill>
                  <a:srgbClr val="464646"/>
                </a:solidFill>
                <a:latin typeface="Trebuchet MS"/>
                <a:cs typeface="Trebuchet MS"/>
              </a:rPr>
              <a:t>is</a:t>
            </a:r>
            <a:r>
              <a:rPr sz="2400" spc="-100">
                <a:solidFill>
                  <a:srgbClr val="464646"/>
                </a:solidFill>
                <a:latin typeface="Trebuchet MS"/>
                <a:cs typeface="Trebuchet MS"/>
              </a:rPr>
              <a:t> </a:t>
            </a:r>
            <a:r>
              <a:rPr sz="2400" spc="45">
                <a:solidFill>
                  <a:srgbClr val="464646"/>
                </a:solidFill>
                <a:latin typeface="Trebuchet MS"/>
                <a:cs typeface="Trebuchet MS"/>
              </a:rPr>
              <a:t>another</a:t>
            </a:r>
            <a:r>
              <a:rPr sz="2400" spc="-75">
                <a:solidFill>
                  <a:srgbClr val="464646"/>
                </a:solidFill>
                <a:latin typeface="Trebuchet MS"/>
                <a:cs typeface="Trebuchet MS"/>
              </a:rPr>
              <a:t> </a:t>
            </a:r>
            <a:r>
              <a:rPr sz="2400" spc="-25">
                <a:solidFill>
                  <a:srgbClr val="4F81BC"/>
                </a:solidFill>
                <a:latin typeface="Trebuchet MS"/>
                <a:cs typeface="Trebuchet MS"/>
              </a:rPr>
              <a:t>key </a:t>
            </a:r>
            <a:r>
              <a:rPr sz="2400">
                <a:solidFill>
                  <a:srgbClr val="4F81BC"/>
                </a:solidFill>
                <a:latin typeface="Trebuchet MS"/>
                <a:cs typeface="Trebuchet MS"/>
              </a:rPr>
              <a:t>difference</a:t>
            </a:r>
            <a:r>
              <a:rPr sz="2400" spc="-110">
                <a:solidFill>
                  <a:srgbClr val="4F81BC"/>
                </a:solidFill>
                <a:latin typeface="Trebuchet MS"/>
                <a:cs typeface="Trebuchet MS"/>
              </a:rPr>
              <a:t> </a:t>
            </a:r>
            <a:r>
              <a:rPr sz="2400">
                <a:solidFill>
                  <a:srgbClr val="464646"/>
                </a:solidFill>
                <a:latin typeface="Trebuchet MS"/>
                <a:cs typeface="Trebuchet MS"/>
              </a:rPr>
              <a:t>that</a:t>
            </a:r>
            <a:r>
              <a:rPr sz="2400" spc="-85">
                <a:solidFill>
                  <a:srgbClr val="464646"/>
                </a:solidFill>
                <a:latin typeface="Trebuchet MS"/>
                <a:cs typeface="Trebuchet MS"/>
              </a:rPr>
              <a:t> </a:t>
            </a:r>
            <a:r>
              <a:rPr sz="2400" spc="-40">
                <a:solidFill>
                  <a:srgbClr val="464646"/>
                </a:solidFill>
                <a:latin typeface="Trebuchet MS"/>
                <a:cs typeface="Trebuchet MS"/>
              </a:rPr>
              <a:t>we</a:t>
            </a:r>
            <a:r>
              <a:rPr sz="2400" spc="-120">
                <a:solidFill>
                  <a:srgbClr val="464646"/>
                </a:solidFill>
                <a:latin typeface="Trebuchet MS"/>
                <a:cs typeface="Trebuchet MS"/>
              </a:rPr>
              <a:t> </a:t>
            </a:r>
            <a:r>
              <a:rPr sz="2400" spc="125">
                <a:solidFill>
                  <a:srgbClr val="464646"/>
                </a:solidFill>
                <a:latin typeface="Trebuchet MS"/>
                <a:cs typeface="Trebuchet MS"/>
              </a:rPr>
              <a:t>should</a:t>
            </a:r>
            <a:r>
              <a:rPr sz="2400" spc="-80">
                <a:solidFill>
                  <a:srgbClr val="464646"/>
                </a:solidFill>
                <a:latin typeface="Trebuchet MS"/>
                <a:cs typeface="Trebuchet MS"/>
              </a:rPr>
              <a:t> </a:t>
            </a:r>
            <a:r>
              <a:rPr sz="2400" spc="-10">
                <a:solidFill>
                  <a:srgbClr val="464646"/>
                </a:solidFill>
                <a:latin typeface="Trebuchet MS"/>
                <a:cs typeface="Trebuchet MS"/>
              </a:rPr>
              <a:t>know.</a:t>
            </a:r>
            <a:endParaRPr sz="2400">
              <a:latin typeface="Trebuchet MS"/>
              <a:cs typeface="Trebuchet MS"/>
            </a:endParaRPr>
          </a:p>
        </p:txBody>
      </p:sp>
      <p:grpSp>
        <p:nvGrpSpPr>
          <p:cNvPr id="55" name="object 55"/>
          <p:cNvGrpSpPr/>
          <p:nvPr/>
        </p:nvGrpSpPr>
        <p:grpSpPr>
          <a:xfrm>
            <a:off x="9201150" y="3124136"/>
            <a:ext cx="1452880" cy="243204"/>
            <a:chOff x="9201150" y="3124136"/>
            <a:chExt cx="1452880" cy="243204"/>
          </a:xfrm>
        </p:grpSpPr>
        <p:pic>
          <p:nvPicPr>
            <p:cNvPr id="56" name="object 56"/>
            <p:cNvPicPr/>
            <p:nvPr/>
          </p:nvPicPr>
          <p:blipFill>
            <a:blip r:embed="rId19" cstate="print"/>
            <a:stretch>
              <a:fillRect/>
            </a:stretch>
          </p:blipFill>
          <p:spPr>
            <a:xfrm>
              <a:off x="9201150" y="3124136"/>
              <a:ext cx="1452499" cy="242887"/>
            </a:xfrm>
            <a:prstGeom prst="rect">
              <a:avLst/>
            </a:prstGeom>
          </p:spPr>
        </p:pic>
        <p:sp>
          <p:nvSpPr>
            <p:cNvPr id="57" name="object 57"/>
            <p:cNvSpPr/>
            <p:nvPr/>
          </p:nvSpPr>
          <p:spPr>
            <a:xfrm>
              <a:off x="9272651" y="3157600"/>
              <a:ext cx="1314450" cy="123825"/>
            </a:xfrm>
            <a:custGeom>
              <a:avLst/>
              <a:gdLst/>
              <a:ahLst/>
              <a:cxnLst/>
              <a:rect l="l" t="t" r="r" b="b"/>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ln w="25400">
              <a:solidFill>
                <a:srgbClr val="4F81BC"/>
              </a:solidFill>
            </a:ln>
          </p:spPr>
          <p:txBody>
            <a:bodyPr wrap="square" lIns="0" tIns="0" rIns="0" bIns="0" rtlCol="0"/>
            <a:lstStyle/>
            <a:p>
              <a:endParaRPr/>
            </a:p>
          </p:txBody>
        </p:sp>
      </p:grpSp>
      <p:sp>
        <p:nvSpPr>
          <p:cNvPr id="58" name="object 58"/>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r>
              <a:rPr spc="-25"/>
              <a:t>107</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pic>
        <p:nvPicPr>
          <p:cNvPr id="6" name="object 6"/>
          <p:cNvPicPr/>
          <p:nvPr/>
        </p:nvPicPr>
        <p:blipFill>
          <a:blip r:embed="rId3" cstate="print"/>
          <a:stretch>
            <a:fillRect/>
          </a:stretch>
        </p:blipFill>
        <p:spPr>
          <a:xfrm>
            <a:off x="6619875" y="2076323"/>
            <a:ext cx="1966976" cy="1909826"/>
          </a:xfrm>
          <a:prstGeom prst="rect">
            <a:avLst/>
          </a:prstGeom>
        </p:spPr>
      </p:pic>
      <p:sp>
        <p:nvSpPr>
          <p:cNvPr id="7" name="object 7"/>
          <p:cNvSpPr txBox="1"/>
          <p:nvPr/>
        </p:nvSpPr>
        <p:spPr>
          <a:xfrm>
            <a:off x="6696075" y="2133600"/>
            <a:ext cx="1819275" cy="1762125"/>
          </a:xfrm>
          <a:prstGeom prst="rect">
            <a:avLst/>
          </a:prstGeom>
          <a:solidFill>
            <a:srgbClr val="4F81BC"/>
          </a:solidFill>
          <a:ln w="38100">
            <a:solidFill>
              <a:srgbClr val="1F487C"/>
            </a:solidFill>
          </a:ln>
        </p:spPr>
        <p:txBody>
          <a:bodyPr vert="horz" wrap="square" lIns="0" tIns="47625" rIns="0" bIns="0" rtlCol="0">
            <a:spAutoFit/>
          </a:bodyPr>
          <a:lstStyle/>
          <a:p>
            <a:pPr>
              <a:lnSpc>
                <a:spcPct val="100000"/>
              </a:lnSpc>
              <a:spcBef>
                <a:spcPts val="375"/>
              </a:spcBef>
            </a:pPr>
            <a:endParaRPr sz="1800">
              <a:latin typeface="Times New Roman"/>
              <a:cs typeface="Times New Roman"/>
            </a:endParaRPr>
          </a:p>
          <a:p>
            <a:pPr marL="474345" marR="351155" indent="-113030">
              <a:lnSpc>
                <a:spcPts val="2100"/>
              </a:lnSpc>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18465">
              <a:lnSpc>
                <a:spcPct val="100000"/>
              </a:lnSpc>
              <a:spcBef>
                <a:spcPts val="104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a:t>
            </a:r>
            <a:r>
              <a:rPr sz="3000" spc="-7" baseline="-20833">
                <a:solidFill>
                  <a:srgbClr val="FFFFFF"/>
                </a:solidFill>
                <a:latin typeface="Cambria Math"/>
                <a:cs typeface="Cambria Math"/>
              </a:rPr>
              <a:t>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8" name="object 8"/>
          <p:cNvGrpSpPr/>
          <p:nvPr/>
        </p:nvGrpSpPr>
        <p:grpSpPr>
          <a:xfrm>
            <a:off x="7477125" y="4390961"/>
            <a:ext cx="3329304" cy="557530"/>
            <a:chOff x="7477125" y="4390961"/>
            <a:chExt cx="3329304" cy="557530"/>
          </a:xfrm>
        </p:grpSpPr>
        <p:pic>
          <p:nvPicPr>
            <p:cNvPr id="9" name="object 9"/>
            <p:cNvPicPr/>
            <p:nvPr/>
          </p:nvPicPr>
          <p:blipFill>
            <a:blip r:embed="rId4" cstate="print"/>
            <a:stretch>
              <a:fillRect/>
            </a:stretch>
          </p:blipFill>
          <p:spPr>
            <a:xfrm>
              <a:off x="7477125" y="4571936"/>
              <a:ext cx="3290951" cy="376237"/>
            </a:xfrm>
            <a:prstGeom prst="rect">
              <a:avLst/>
            </a:prstGeom>
          </p:spPr>
        </p:pic>
        <p:sp>
          <p:nvSpPr>
            <p:cNvPr id="10" name="object 10"/>
            <p:cNvSpPr/>
            <p:nvPr/>
          </p:nvSpPr>
          <p:spPr>
            <a:xfrm>
              <a:off x="7553325" y="4629149"/>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11" name="object 11"/>
            <p:cNvSpPr/>
            <p:nvPr/>
          </p:nvSpPr>
          <p:spPr>
            <a:xfrm>
              <a:off x="7553325" y="4629149"/>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7524750" y="4390961"/>
              <a:ext cx="3281426" cy="261937"/>
            </a:xfrm>
            <a:prstGeom prst="rect">
              <a:avLst/>
            </a:prstGeom>
          </p:spPr>
        </p:pic>
        <p:sp>
          <p:nvSpPr>
            <p:cNvPr id="13" name="object 13"/>
            <p:cNvSpPr/>
            <p:nvPr/>
          </p:nvSpPr>
          <p:spPr>
            <a:xfrm>
              <a:off x="7596251" y="4443475"/>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4" name="object 14"/>
          <p:cNvSpPr txBox="1"/>
          <p:nvPr/>
        </p:nvSpPr>
        <p:spPr>
          <a:xfrm>
            <a:off x="7255891" y="4542218"/>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5" name="object 15"/>
          <p:cNvSpPr txBox="1"/>
          <p:nvPr/>
        </p:nvSpPr>
        <p:spPr>
          <a:xfrm>
            <a:off x="9095740" y="4090352"/>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6" name="object 16"/>
          <p:cNvGrpSpPr/>
          <p:nvPr/>
        </p:nvGrpSpPr>
        <p:grpSpPr>
          <a:xfrm>
            <a:off x="7467600" y="1114361"/>
            <a:ext cx="3605529" cy="3434079"/>
            <a:chOff x="7467600" y="1114361"/>
            <a:chExt cx="3605529" cy="3434079"/>
          </a:xfrm>
        </p:grpSpPr>
        <p:pic>
          <p:nvPicPr>
            <p:cNvPr id="17" name="object 17"/>
            <p:cNvPicPr/>
            <p:nvPr/>
          </p:nvPicPr>
          <p:blipFill>
            <a:blip r:embed="rId6" cstate="print"/>
            <a:stretch>
              <a:fillRect/>
            </a:stretch>
          </p:blipFill>
          <p:spPr>
            <a:xfrm>
              <a:off x="7696200" y="3971861"/>
              <a:ext cx="538162" cy="557212"/>
            </a:xfrm>
            <a:prstGeom prst="rect">
              <a:avLst/>
            </a:prstGeom>
          </p:spPr>
        </p:pic>
        <p:pic>
          <p:nvPicPr>
            <p:cNvPr id="18" name="object 18"/>
            <p:cNvPicPr/>
            <p:nvPr/>
          </p:nvPicPr>
          <p:blipFill>
            <a:blip r:embed="rId7" cstate="print"/>
            <a:stretch>
              <a:fillRect/>
            </a:stretch>
          </p:blipFill>
          <p:spPr>
            <a:xfrm>
              <a:off x="7758556" y="4012946"/>
              <a:ext cx="422401" cy="437896"/>
            </a:xfrm>
            <a:prstGeom prst="rect">
              <a:avLst/>
            </a:prstGeom>
          </p:spPr>
        </p:pic>
        <p:sp>
          <p:nvSpPr>
            <p:cNvPr id="19" name="object 19"/>
            <p:cNvSpPr/>
            <p:nvPr/>
          </p:nvSpPr>
          <p:spPr>
            <a:xfrm>
              <a:off x="7758556" y="4012946"/>
              <a:ext cx="422909" cy="438150"/>
            </a:xfrm>
            <a:custGeom>
              <a:avLst/>
              <a:gdLst/>
              <a:ahLst/>
              <a:cxnLst/>
              <a:rect l="l" t="t" r="r" b="b"/>
              <a:pathLst>
                <a:path w="422909" h="438150">
                  <a:moveTo>
                    <a:pt x="29337" y="0"/>
                  </a:moveTo>
                  <a:lnTo>
                    <a:pt x="358140" y="29463"/>
                  </a:lnTo>
                  <a:lnTo>
                    <a:pt x="268604" y="104266"/>
                  </a:lnTo>
                  <a:lnTo>
                    <a:pt x="422401" y="288289"/>
                  </a:lnTo>
                  <a:lnTo>
                    <a:pt x="243332" y="437895"/>
                  </a:lnTo>
                  <a:lnTo>
                    <a:pt x="89535" y="253999"/>
                  </a:lnTo>
                  <a:lnTo>
                    <a:pt x="0" y="328802"/>
                  </a:lnTo>
                  <a:lnTo>
                    <a:pt x="29337" y="0"/>
                  </a:lnTo>
                  <a:close/>
                </a:path>
              </a:pathLst>
            </a:custGeom>
            <a:ln w="9525">
              <a:solidFill>
                <a:srgbClr val="497DBA"/>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9934575" y="1533461"/>
              <a:ext cx="538162" cy="557212"/>
            </a:xfrm>
            <a:prstGeom prst="rect">
              <a:avLst/>
            </a:prstGeom>
          </p:spPr>
        </p:pic>
        <p:pic>
          <p:nvPicPr>
            <p:cNvPr id="21" name="object 21"/>
            <p:cNvPicPr/>
            <p:nvPr/>
          </p:nvPicPr>
          <p:blipFill>
            <a:blip r:embed="rId9" cstate="print"/>
            <a:stretch>
              <a:fillRect/>
            </a:stretch>
          </p:blipFill>
          <p:spPr>
            <a:xfrm>
              <a:off x="9992867" y="1568069"/>
              <a:ext cx="422401" cy="437895"/>
            </a:xfrm>
            <a:prstGeom prst="rect">
              <a:avLst/>
            </a:prstGeom>
          </p:spPr>
        </p:pic>
        <p:sp>
          <p:nvSpPr>
            <p:cNvPr id="22" name="object 22"/>
            <p:cNvSpPr/>
            <p:nvPr/>
          </p:nvSpPr>
          <p:spPr>
            <a:xfrm>
              <a:off x="9992867" y="1568069"/>
              <a:ext cx="422909" cy="438150"/>
            </a:xfrm>
            <a:custGeom>
              <a:avLst/>
              <a:gdLst/>
              <a:ahLst/>
              <a:cxnLst/>
              <a:rect l="l" t="t" r="r" b="b"/>
              <a:pathLst>
                <a:path w="422909" h="438150">
                  <a:moveTo>
                    <a:pt x="29336" y="0"/>
                  </a:moveTo>
                  <a:lnTo>
                    <a:pt x="358139" y="29336"/>
                  </a:lnTo>
                  <a:lnTo>
                    <a:pt x="268604" y="104266"/>
                  </a:lnTo>
                  <a:lnTo>
                    <a:pt x="422401" y="288163"/>
                  </a:lnTo>
                  <a:lnTo>
                    <a:pt x="243331" y="437895"/>
                  </a:lnTo>
                  <a:lnTo>
                    <a:pt x="89534" y="253872"/>
                  </a:lnTo>
                  <a:lnTo>
                    <a:pt x="0" y="328675"/>
                  </a:lnTo>
                  <a:lnTo>
                    <a:pt x="29336" y="0"/>
                  </a:lnTo>
                  <a:close/>
                </a:path>
              </a:pathLst>
            </a:custGeom>
            <a:ln w="9525">
              <a:solidFill>
                <a:srgbClr val="497DBA"/>
              </a:solidFill>
            </a:ln>
          </p:spPr>
          <p:txBody>
            <a:bodyPr wrap="square" lIns="0" tIns="0" rIns="0" bIns="0" rtlCol="0"/>
            <a:lstStyle/>
            <a:p>
              <a:endParaRPr/>
            </a:p>
          </p:txBody>
        </p:sp>
        <p:pic>
          <p:nvPicPr>
            <p:cNvPr id="23" name="object 23"/>
            <p:cNvPicPr/>
            <p:nvPr/>
          </p:nvPicPr>
          <p:blipFill>
            <a:blip r:embed="rId10" cstate="print"/>
            <a:stretch>
              <a:fillRect/>
            </a:stretch>
          </p:blipFill>
          <p:spPr>
            <a:xfrm>
              <a:off x="9753600" y="3981386"/>
              <a:ext cx="538162" cy="566737"/>
            </a:xfrm>
            <a:prstGeom prst="rect">
              <a:avLst/>
            </a:prstGeom>
          </p:spPr>
        </p:pic>
        <p:pic>
          <p:nvPicPr>
            <p:cNvPr id="24" name="object 24"/>
            <p:cNvPicPr/>
            <p:nvPr/>
          </p:nvPicPr>
          <p:blipFill>
            <a:blip r:embed="rId11" cstate="print"/>
            <a:stretch>
              <a:fillRect/>
            </a:stretch>
          </p:blipFill>
          <p:spPr>
            <a:xfrm>
              <a:off x="9813925" y="4019296"/>
              <a:ext cx="423672" cy="444881"/>
            </a:xfrm>
            <a:prstGeom prst="rect">
              <a:avLst/>
            </a:prstGeom>
          </p:spPr>
        </p:pic>
        <p:sp>
          <p:nvSpPr>
            <p:cNvPr id="25" name="object 25"/>
            <p:cNvSpPr/>
            <p:nvPr/>
          </p:nvSpPr>
          <p:spPr>
            <a:xfrm>
              <a:off x="9813925" y="4019296"/>
              <a:ext cx="424180" cy="445134"/>
            </a:xfrm>
            <a:custGeom>
              <a:avLst/>
              <a:gdLst/>
              <a:ahLst/>
              <a:cxnLst/>
              <a:rect l="l" t="t" r="r" b="b"/>
              <a:pathLst>
                <a:path w="424179" h="445135">
                  <a:moveTo>
                    <a:pt x="383031" y="0"/>
                  </a:moveTo>
                  <a:lnTo>
                    <a:pt x="423672" y="327532"/>
                  </a:lnTo>
                  <a:lnTo>
                    <a:pt x="331597" y="255777"/>
                  </a:lnTo>
                  <a:lnTo>
                    <a:pt x="184150" y="444880"/>
                  </a:lnTo>
                  <a:lnTo>
                    <a:pt x="0" y="301370"/>
                  </a:lnTo>
                  <a:lnTo>
                    <a:pt x="147447" y="112267"/>
                  </a:lnTo>
                  <a:lnTo>
                    <a:pt x="55499" y="40512"/>
                  </a:lnTo>
                  <a:lnTo>
                    <a:pt x="383031" y="0"/>
                  </a:lnTo>
                  <a:close/>
                </a:path>
              </a:pathLst>
            </a:custGeom>
            <a:ln w="9525">
              <a:solidFill>
                <a:srgbClr val="497DBA"/>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7829550" y="1514411"/>
              <a:ext cx="547687" cy="557212"/>
            </a:xfrm>
            <a:prstGeom prst="rect">
              <a:avLst/>
            </a:prstGeom>
          </p:spPr>
        </p:pic>
        <p:pic>
          <p:nvPicPr>
            <p:cNvPr id="27" name="object 27"/>
            <p:cNvPicPr/>
            <p:nvPr/>
          </p:nvPicPr>
          <p:blipFill>
            <a:blip r:embed="rId13" cstate="print"/>
            <a:stretch>
              <a:fillRect/>
            </a:stretch>
          </p:blipFill>
          <p:spPr>
            <a:xfrm>
              <a:off x="7893558" y="1553591"/>
              <a:ext cx="422021" cy="435863"/>
            </a:xfrm>
            <a:prstGeom prst="rect">
              <a:avLst/>
            </a:prstGeom>
          </p:spPr>
        </p:pic>
        <p:sp>
          <p:nvSpPr>
            <p:cNvPr id="28" name="object 28"/>
            <p:cNvSpPr/>
            <p:nvPr/>
          </p:nvSpPr>
          <p:spPr>
            <a:xfrm>
              <a:off x="7893558" y="1553591"/>
              <a:ext cx="422275" cy="436245"/>
            </a:xfrm>
            <a:custGeom>
              <a:avLst/>
              <a:gdLst/>
              <a:ahLst/>
              <a:cxnLst/>
              <a:rect l="l" t="t" r="r" b="b"/>
              <a:pathLst>
                <a:path w="422275" h="436244">
                  <a:moveTo>
                    <a:pt x="395859" y="0"/>
                  </a:moveTo>
                  <a:lnTo>
                    <a:pt x="422021" y="329057"/>
                  </a:lnTo>
                  <a:lnTo>
                    <a:pt x="333248" y="253364"/>
                  </a:lnTo>
                  <a:lnTo>
                    <a:pt x="177673" y="435863"/>
                  </a:lnTo>
                  <a:lnTo>
                    <a:pt x="0" y="284480"/>
                  </a:lnTo>
                  <a:lnTo>
                    <a:pt x="155575" y="101981"/>
                  </a:lnTo>
                  <a:lnTo>
                    <a:pt x="66801" y="26288"/>
                  </a:lnTo>
                  <a:lnTo>
                    <a:pt x="395859" y="0"/>
                  </a:lnTo>
                  <a:close/>
                </a:path>
              </a:pathLst>
            </a:custGeom>
            <a:ln w="9524">
              <a:solidFill>
                <a:srgbClr val="497DBA"/>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8858250" y="1514411"/>
              <a:ext cx="528637" cy="528637"/>
            </a:xfrm>
            <a:prstGeom prst="rect">
              <a:avLst/>
            </a:prstGeom>
          </p:spPr>
        </p:pic>
        <p:pic>
          <p:nvPicPr>
            <p:cNvPr id="30" name="object 30"/>
            <p:cNvPicPr/>
            <p:nvPr/>
          </p:nvPicPr>
          <p:blipFill>
            <a:blip r:embed="rId15" cstate="print"/>
            <a:stretch>
              <a:fillRect/>
            </a:stretch>
          </p:blipFill>
          <p:spPr>
            <a:xfrm>
              <a:off x="8918447" y="1554480"/>
              <a:ext cx="413003" cy="406400"/>
            </a:xfrm>
            <a:prstGeom prst="rect">
              <a:avLst/>
            </a:prstGeom>
          </p:spPr>
        </p:pic>
        <p:sp>
          <p:nvSpPr>
            <p:cNvPr id="31" name="object 31"/>
            <p:cNvSpPr/>
            <p:nvPr/>
          </p:nvSpPr>
          <p:spPr>
            <a:xfrm>
              <a:off x="8918447" y="1554353"/>
              <a:ext cx="413384" cy="406400"/>
            </a:xfrm>
            <a:custGeom>
              <a:avLst/>
              <a:gdLst/>
              <a:ahLst/>
              <a:cxnLst/>
              <a:rect l="l" t="t" r="r" b="b"/>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ln w="9525">
              <a:solidFill>
                <a:srgbClr val="497DBA"/>
              </a:solidFill>
            </a:ln>
          </p:spPr>
          <p:txBody>
            <a:bodyPr wrap="square" lIns="0" tIns="0" rIns="0" bIns="0" rtlCol="0"/>
            <a:lstStyle/>
            <a:p>
              <a:endParaRPr/>
            </a:p>
          </p:txBody>
        </p:sp>
        <p:pic>
          <p:nvPicPr>
            <p:cNvPr id="32" name="object 32"/>
            <p:cNvPicPr/>
            <p:nvPr/>
          </p:nvPicPr>
          <p:blipFill>
            <a:blip r:embed="rId16" cstate="print"/>
            <a:stretch>
              <a:fillRect/>
            </a:stretch>
          </p:blipFill>
          <p:spPr>
            <a:xfrm>
              <a:off x="7467600" y="1114361"/>
              <a:ext cx="3300476" cy="376237"/>
            </a:xfrm>
            <a:prstGeom prst="rect">
              <a:avLst/>
            </a:prstGeom>
          </p:spPr>
        </p:pic>
        <p:sp>
          <p:nvSpPr>
            <p:cNvPr id="33" name="object 33"/>
            <p:cNvSpPr/>
            <p:nvPr/>
          </p:nvSpPr>
          <p:spPr>
            <a:xfrm>
              <a:off x="7543800" y="1171575"/>
              <a:ext cx="3152775" cy="228600"/>
            </a:xfrm>
            <a:custGeom>
              <a:avLst/>
              <a:gdLst/>
              <a:ahLst/>
              <a:cxnLst/>
              <a:rect l="l" t="t" r="r" b="b"/>
              <a:pathLst>
                <a:path w="3152775" h="228600">
                  <a:moveTo>
                    <a:pt x="3152775" y="0"/>
                  </a:moveTo>
                  <a:lnTo>
                    <a:pt x="0" y="0"/>
                  </a:lnTo>
                  <a:lnTo>
                    <a:pt x="0" y="228600"/>
                  </a:lnTo>
                  <a:lnTo>
                    <a:pt x="3152775" y="228600"/>
                  </a:lnTo>
                  <a:lnTo>
                    <a:pt x="3152775" y="0"/>
                  </a:lnTo>
                  <a:close/>
                </a:path>
              </a:pathLst>
            </a:custGeom>
            <a:solidFill>
              <a:srgbClr val="C0504D"/>
            </a:solidFill>
          </p:spPr>
          <p:txBody>
            <a:bodyPr wrap="square" lIns="0" tIns="0" rIns="0" bIns="0" rtlCol="0"/>
            <a:lstStyle/>
            <a:p>
              <a:endParaRPr/>
            </a:p>
          </p:txBody>
        </p:sp>
        <p:sp>
          <p:nvSpPr>
            <p:cNvPr id="34" name="object 34"/>
            <p:cNvSpPr/>
            <p:nvPr/>
          </p:nvSpPr>
          <p:spPr>
            <a:xfrm>
              <a:off x="7543800" y="1171575"/>
              <a:ext cx="3152775" cy="228600"/>
            </a:xfrm>
            <a:custGeom>
              <a:avLst/>
              <a:gdLst/>
              <a:ahLst/>
              <a:cxnLst/>
              <a:rect l="l" t="t" r="r" b="b"/>
              <a:pathLst>
                <a:path w="3152775" h="228600">
                  <a:moveTo>
                    <a:pt x="0" y="228600"/>
                  </a:moveTo>
                  <a:lnTo>
                    <a:pt x="3152775" y="228600"/>
                  </a:lnTo>
                  <a:lnTo>
                    <a:pt x="3152775" y="0"/>
                  </a:lnTo>
                  <a:lnTo>
                    <a:pt x="0" y="0"/>
                  </a:lnTo>
                  <a:lnTo>
                    <a:pt x="0" y="228600"/>
                  </a:lnTo>
                  <a:close/>
                </a:path>
              </a:pathLst>
            </a:custGeom>
            <a:ln w="38100">
              <a:solidFill>
                <a:srgbClr val="622422"/>
              </a:solidFill>
            </a:ln>
          </p:spPr>
          <p:txBody>
            <a:bodyPr wrap="square" lIns="0" tIns="0" rIns="0" bIns="0" rtlCol="0"/>
            <a:lstStyle/>
            <a:p>
              <a:endParaRPr/>
            </a:p>
          </p:txBody>
        </p:sp>
        <p:pic>
          <p:nvPicPr>
            <p:cNvPr id="35" name="object 35"/>
            <p:cNvPicPr/>
            <p:nvPr/>
          </p:nvPicPr>
          <p:blipFill>
            <a:blip r:embed="rId17" cstate="print"/>
            <a:stretch>
              <a:fillRect/>
            </a:stretch>
          </p:blipFill>
          <p:spPr>
            <a:xfrm>
              <a:off x="9363075" y="3247961"/>
              <a:ext cx="1709801" cy="747712"/>
            </a:xfrm>
            <a:prstGeom prst="rect">
              <a:avLst/>
            </a:prstGeom>
          </p:spPr>
        </p:pic>
        <p:sp>
          <p:nvSpPr>
            <p:cNvPr id="36" name="object 36"/>
            <p:cNvSpPr/>
            <p:nvPr/>
          </p:nvSpPr>
          <p:spPr>
            <a:xfrm>
              <a:off x="9439275" y="3305175"/>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37" name="object 37"/>
            <p:cNvSpPr/>
            <p:nvPr/>
          </p:nvSpPr>
          <p:spPr>
            <a:xfrm>
              <a:off x="9439275" y="3305175"/>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38" name="object 38"/>
          <p:cNvSpPr txBox="1"/>
          <p:nvPr/>
        </p:nvSpPr>
        <p:spPr>
          <a:xfrm>
            <a:off x="7252081" y="1099248"/>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39" name="object 39"/>
          <p:cNvSpPr txBox="1"/>
          <p:nvPr/>
        </p:nvSpPr>
        <p:spPr>
          <a:xfrm>
            <a:off x="5934709" y="2479357"/>
            <a:ext cx="544830"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0" name="object 40"/>
          <p:cNvSpPr txBox="1"/>
          <p:nvPr/>
        </p:nvSpPr>
        <p:spPr>
          <a:xfrm>
            <a:off x="11367516" y="2277681"/>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1" name="object 41"/>
          <p:cNvSpPr txBox="1"/>
          <p:nvPr/>
        </p:nvSpPr>
        <p:spPr>
          <a:xfrm>
            <a:off x="11367516" y="3346132"/>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2" name="object 42"/>
          <p:cNvSpPr txBox="1"/>
          <p:nvPr/>
        </p:nvSpPr>
        <p:spPr>
          <a:xfrm>
            <a:off x="484187" y="1400111"/>
            <a:ext cx="1426845" cy="300355"/>
          </a:xfrm>
          <a:prstGeom prst="rect">
            <a:avLst/>
          </a:prstGeom>
        </p:spPr>
        <p:txBody>
          <a:bodyPr vert="horz" wrap="square" lIns="0" tIns="12700" rIns="0" bIns="0" rtlCol="0">
            <a:spAutoFit/>
          </a:bodyPr>
          <a:lstStyle/>
          <a:p>
            <a:pPr marL="12700">
              <a:lnSpc>
                <a:spcPct val="100000"/>
              </a:lnSpc>
              <a:spcBef>
                <a:spcPts val="100"/>
              </a:spcBef>
            </a:pPr>
            <a:r>
              <a:rPr sz="1800" b="1" spc="55">
                <a:solidFill>
                  <a:srgbClr val="4F81BC"/>
                </a:solidFill>
                <a:latin typeface="Trebuchet MS"/>
                <a:cs typeface="Trebuchet MS"/>
              </a:rPr>
              <a:t>Ingredient</a:t>
            </a:r>
            <a:r>
              <a:rPr sz="1800" b="1" spc="-30">
                <a:solidFill>
                  <a:srgbClr val="4F81BC"/>
                </a:solidFill>
                <a:latin typeface="Trebuchet MS"/>
                <a:cs typeface="Trebuchet MS"/>
              </a:rPr>
              <a:t> </a:t>
            </a:r>
            <a:r>
              <a:rPr sz="1800" b="1" spc="-190">
                <a:solidFill>
                  <a:srgbClr val="4F81BC"/>
                </a:solidFill>
                <a:latin typeface="Trebuchet MS"/>
                <a:cs typeface="Trebuchet MS"/>
              </a:rPr>
              <a:t>1:</a:t>
            </a:r>
            <a:endParaRPr sz="1800">
              <a:latin typeface="Trebuchet MS"/>
              <a:cs typeface="Trebuchet MS"/>
            </a:endParaRPr>
          </a:p>
        </p:txBody>
      </p:sp>
      <p:sp>
        <p:nvSpPr>
          <p:cNvPr id="43" name="object 43"/>
          <p:cNvSpPr txBox="1"/>
          <p:nvPr/>
        </p:nvSpPr>
        <p:spPr>
          <a:xfrm>
            <a:off x="2159000" y="1902840"/>
            <a:ext cx="1283970"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464646"/>
                </a:solidFill>
                <a:latin typeface="Trebuchet MS"/>
                <a:cs typeface="Trebuchet MS"/>
              </a:rPr>
              <a:t>4-Bit</a:t>
            </a:r>
            <a:r>
              <a:rPr sz="1200" spc="65">
                <a:solidFill>
                  <a:srgbClr val="464646"/>
                </a:solidFill>
                <a:latin typeface="Trebuchet MS"/>
                <a:cs typeface="Trebuchet MS"/>
              </a:rPr>
              <a:t> </a:t>
            </a:r>
            <a:r>
              <a:rPr sz="1200" spc="-10">
                <a:solidFill>
                  <a:srgbClr val="464646"/>
                </a:solidFill>
                <a:latin typeface="Trebuchet MS"/>
                <a:cs typeface="Trebuchet MS"/>
              </a:rPr>
              <a:t>NormalFloat</a:t>
            </a:r>
            <a:endParaRPr sz="1200">
              <a:latin typeface="Trebuchet MS"/>
              <a:cs typeface="Trebuchet MS"/>
            </a:endParaRPr>
          </a:p>
        </p:txBody>
      </p:sp>
      <p:sp>
        <p:nvSpPr>
          <p:cNvPr id="44" name="object 44"/>
          <p:cNvSpPr txBox="1"/>
          <p:nvPr/>
        </p:nvSpPr>
        <p:spPr>
          <a:xfrm>
            <a:off x="524192" y="2650553"/>
            <a:ext cx="3901440" cy="334645"/>
          </a:xfrm>
          <a:prstGeom prst="rect">
            <a:avLst/>
          </a:prstGeom>
        </p:spPr>
        <p:txBody>
          <a:bodyPr vert="horz" wrap="square" lIns="0" tIns="15875" rIns="0" bIns="0" rtlCol="0">
            <a:spAutoFit/>
          </a:bodyPr>
          <a:lstStyle/>
          <a:p>
            <a:pPr marL="12700">
              <a:lnSpc>
                <a:spcPct val="100000"/>
              </a:lnSpc>
              <a:spcBef>
                <a:spcPts val="125"/>
              </a:spcBef>
            </a:pPr>
            <a:r>
              <a:rPr sz="2000" spc="65">
                <a:solidFill>
                  <a:srgbClr val="404040"/>
                </a:solidFill>
                <a:latin typeface="Trebuchet MS"/>
                <a:cs typeface="Trebuchet MS"/>
              </a:rPr>
              <a:t>We</a:t>
            </a:r>
            <a:r>
              <a:rPr sz="2000" spc="-90">
                <a:solidFill>
                  <a:srgbClr val="404040"/>
                </a:solidFill>
                <a:latin typeface="Trebuchet MS"/>
                <a:cs typeface="Trebuchet MS"/>
              </a:rPr>
              <a:t> </a:t>
            </a:r>
            <a:r>
              <a:rPr sz="2000">
                <a:solidFill>
                  <a:srgbClr val="404040"/>
                </a:solidFill>
                <a:latin typeface="Trebuchet MS"/>
                <a:cs typeface="Trebuchet MS"/>
              </a:rPr>
              <a:t>store</a:t>
            </a:r>
            <a:r>
              <a:rPr sz="2000" spc="-70">
                <a:solidFill>
                  <a:srgbClr val="404040"/>
                </a:solidFill>
                <a:latin typeface="Trebuchet MS"/>
                <a:cs typeface="Trebuchet MS"/>
              </a:rPr>
              <a:t> </a:t>
            </a:r>
            <a:r>
              <a:rPr sz="2000" spc="-155">
                <a:solidFill>
                  <a:srgbClr val="404040"/>
                </a:solidFill>
                <a:latin typeface="Cambria Math"/>
                <a:cs typeface="Cambria Math"/>
              </a:rPr>
              <a:t>W</a:t>
            </a:r>
            <a:r>
              <a:rPr sz="2000" spc="-155">
                <a:solidFill>
                  <a:srgbClr val="404040"/>
                </a:solidFill>
                <a:latin typeface="Trebuchet MS"/>
                <a:cs typeface="Trebuchet MS"/>
              </a:rPr>
              <a:t>,</a:t>
            </a:r>
            <a:r>
              <a:rPr sz="2000" spc="-15">
                <a:solidFill>
                  <a:srgbClr val="404040"/>
                </a:solidFill>
                <a:latin typeface="Trebuchet MS"/>
                <a:cs typeface="Trebuchet MS"/>
              </a:rPr>
              <a:t> </a:t>
            </a:r>
            <a:r>
              <a:rPr sz="2000" spc="160">
                <a:solidFill>
                  <a:srgbClr val="404040"/>
                </a:solidFill>
                <a:latin typeface="Trebuchet MS"/>
                <a:cs typeface="Trebuchet MS"/>
              </a:rPr>
              <a:t>as</a:t>
            </a:r>
            <a:r>
              <a:rPr sz="2000" spc="-100">
                <a:solidFill>
                  <a:srgbClr val="404040"/>
                </a:solidFill>
                <a:latin typeface="Trebuchet MS"/>
                <a:cs typeface="Trebuchet MS"/>
              </a:rPr>
              <a:t> </a:t>
            </a:r>
            <a:r>
              <a:rPr sz="2000">
                <a:solidFill>
                  <a:srgbClr val="404040"/>
                </a:solidFill>
                <a:latin typeface="Trebuchet MS"/>
                <a:cs typeface="Trebuchet MS"/>
              </a:rPr>
              <a:t>4-Bit</a:t>
            </a:r>
            <a:r>
              <a:rPr sz="2000" spc="-45">
                <a:solidFill>
                  <a:srgbClr val="404040"/>
                </a:solidFill>
                <a:latin typeface="Trebuchet MS"/>
                <a:cs typeface="Trebuchet MS"/>
              </a:rPr>
              <a:t> </a:t>
            </a:r>
            <a:r>
              <a:rPr sz="2000" spc="-10">
                <a:solidFill>
                  <a:srgbClr val="404040"/>
                </a:solidFill>
                <a:latin typeface="Trebuchet MS"/>
                <a:cs typeface="Trebuchet MS"/>
              </a:rPr>
              <a:t>NormalFloat</a:t>
            </a:r>
            <a:endParaRPr sz="2000">
              <a:latin typeface="Trebuchet MS"/>
              <a:cs typeface="Trebuchet MS"/>
            </a:endParaRPr>
          </a:p>
        </p:txBody>
      </p:sp>
      <p:sp>
        <p:nvSpPr>
          <p:cNvPr id="45" name="object 45"/>
          <p:cNvSpPr txBox="1"/>
          <p:nvPr/>
        </p:nvSpPr>
        <p:spPr>
          <a:xfrm>
            <a:off x="430530" y="4780597"/>
            <a:ext cx="4336415" cy="640080"/>
          </a:xfrm>
          <a:prstGeom prst="rect">
            <a:avLst/>
          </a:prstGeom>
        </p:spPr>
        <p:txBody>
          <a:bodyPr vert="horz" wrap="square" lIns="0" tIns="15875" rIns="0" bIns="0" rtlCol="0">
            <a:spAutoFit/>
          </a:bodyPr>
          <a:lstStyle/>
          <a:p>
            <a:pPr marL="12700" marR="5080">
              <a:lnSpc>
                <a:spcPct val="100000"/>
              </a:lnSpc>
              <a:spcBef>
                <a:spcPts val="125"/>
              </a:spcBef>
            </a:pPr>
            <a:r>
              <a:rPr sz="2000" spc="-120">
                <a:solidFill>
                  <a:srgbClr val="404040"/>
                </a:solidFill>
                <a:latin typeface="Trebuchet MS"/>
                <a:cs typeface="Trebuchet MS"/>
              </a:rPr>
              <a:t>To</a:t>
            </a:r>
            <a:r>
              <a:rPr sz="2000" spc="-130">
                <a:solidFill>
                  <a:srgbClr val="404040"/>
                </a:solidFill>
                <a:latin typeface="Trebuchet MS"/>
                <a:cs typeface="Trebuchet MS"/>
              </a:rPr>
              <a:t> </a:t>
            </a:r>
            <a:r>
              <a:rPr sz="2000">
                <a:solidFill>
                  <a:srgbClr val="404040"/>
                </a:solidFill>
                <a:latin typeface="Trebuchet MS"/>
                <a:cs typeface="Trebuchet MS"/>
              </a:rPr>
              <a:t>convert</a:t>
            </a:r>
            <a:r>
              <a:rPr sz="2000" spc="-80">
                <a:solidFill>
                  <a:srgbClr val="404040"/>
                </a:solidFill>
                <a:latin typeface="Trebuchet MS"/>
                <a:cs typeface="Trebuchet MS"/>
              </a:rPr>
              <a:t> </a:t>
            </a:r>
            <a:r>
              <a:rPr sz="2000" spc="90">
                <a:solidFill>
                  <a:srgbClr val="404040"/>
                </a:solidFill>
                <a:latin typeface="Trebuchet MS"/>
                <a:cs typeface="Trebuchet MS"/>
              </a:rPr>
              <a:t>and</a:t>
            </a:r>
            <a:r>
              <a:rPr sz="2000" spc="-65">
                <a:solidFill>
                  <a:srgbClr val="404040"/>
                </a:solidFill>
                <a:latin typeface="Trebuchet MS"/>
                <a:cs typeface="Trebuchet MS"/>
              </a:rPr>
              <a:t> </a:t>
            </a:r>
            <a:r>
              <a:rPr sz="2000" spc="-30">
                <a:solidFill>
                  <a:srgbClr val="404040"/>
                </a:solidFill>
                <a:latin typeface="Trebuchet MS"/>
                <a:cs typeface="Trebuchet MS"/>
              </a:rPr>
              <a:t>store,</a:t>
            </a:r>
            <a:r>
              <a:rPr sz="2000" spc="-140">
                <a:solidFill>
                  <a:srgbClr val="404040"/>
                </a:solidFill>
                <a:latin typeface="Trebuchet MS"/>
                <a:cs typeface="Trebuchet MS"/>
              </a:rPr>
              <a:t> </a:t>
            </a:r>
            <a:r>
              <a:rPr sz="2000" spc="-20">
                <a:solidFill>
                  <a:srgbClr val="404040"/>
                </a:solidFill>
                <a:latin typeface="Trebuchet MS"/>
                <a:cs typeface="Trebuchet MS"/>
              </a:rPr>
              <a:t>we</a:t>
            </a:r>
            <a:r>
              <a:rPr sz="2000" spc="-130">
                <a:solidFill>
                  <a:srgbClr val="404040"/>
                </a:solidFill>
                <a:latin typeface="Trebuchet MS"/>
                <a:cs typeface="Trebuchet MS"/>
              </a:rPr>
              <a:t> </a:t>
            </a:r>
            <a:r>
              <a:rPr sz="2000" spc="100">
                <a:solidFill>
                  <a:srgbClr val="404040"/>
                </a:solidFill>
                <a:latin typeface="Trebuchet MS"/>
                <a:cs typeface="Trebuchet MS"/>
              </a:rPr>
              <a:t>make</a:t>
            </a:r>
            <a:r>
              <a:rPr sz="2000" spc="-135">
                <a:solidFill>
                  <a:srgbClr val="404040"/>
                </a:solidFill>
                <a:latin typeface="Trebuchet MS"/>
                <a:cs typeface="Trebuchet MS"/>
              </a:rPr>
              <a:t> </a:t>
            </a:r>
            <a:r>
              <a:rPr sz="2000" spc="100">
                <a:solidFill>
                  <a:srgbClr val="404040"/>
                </a:solidFill>
                <a:latin typeface="Trebuchet MS"/>
                <a:cs typeface="Trebuchet MS"/>
              </a:rPr>
              <a:t>use</a:t>
            </a:r>
            <a:r>
              <a:rPr sz="2000" spc="-50">
                <a:solidFill>
                  <a:srgbClr val="404040"/>
                </a:solidFill>
                <a:latin typeface="Trebuchet MS"/>
                <a:cs typeface="Trebuchet MS"/>
              </a:rPr>
              <a:t> </a:t>
            </a:r>
            <a:r>
              <a:rPr sz="2000" spc="-25">
                <a:solidFill>
                  <a:srgbClr val="404040"/>
                </a:solidFill>
                <a:latin typeface="Trebuchet MS"/>
                <a:cs typeface="Trebuchet MS"/>
              </a:rPr>
              <a:t>of </a:t>
            </a:r>
            <a:r>
              <a:rPr sz="2000" spc="50">
                <a:solidFill>
                  <a:srgbClr val="404040"/>
                </a:solidFill>
                <a:latin typeface="Trebuchet MS"/>
                <a:cs typeface="Trebuchet MS"/>
              </a:rPr>
              <a:t>Double</a:t>
            </a:r>
            <a:r>
              <a:rPr sz="2000" spc="-145">
                <a:solidFill>
                  <a:srgbClr val="404040"/>
                </a:solidFill>
                <a:latin typeface="Trebuchet MS"/>
                <a:cs typeface="Trebuchet MS"/>
              </a:rPr>
              <a:t> </a:t>
            </a:r>
            <a:r>
              <a:rPr sz="2000" spc="-10">
                <a:solidFill>
                  <a:srgbClr val="404040"/>
                </a:solidFill>
                <a:latin typeface="Trebuchet MS"/>
                <a:cs typeface="Trebuchet MS"/>
              </a:rPr>
              <a:t>Quantization!</a:t>
            </a:r>
            <a:endParaRPr sz="2000">
              <a:latin typeface="Trebuchet MS"/>
              <a:cs typeface="Trebuchet MS"/>
            </a:endParaRPr>
          </a:p>
        </p:txBody>
      </p:sp>
      <p:sp>
        <p:nvSpPr>
          <p:cNvPr id="46" name="object 46"/>
          <p:cNvSpPr txBox="1"/>
          <p:nvPr/>
        </p:nvSpPr>
        <p:spPr>
          <a:xfrm>
            <a:off x="637857" y="3695807"/>
            <a:ext cx="2904490" cy="742950"/>
          </a:xfrm>
          <a:prstGeom prst="rect">
            <a:avLst/>
          </a:prstGeom>
        </p:spPr>
        <p:txBody>
          <a:bodyPr vert="horz" wrap="square" lIns="0" tIns="168275" rIns="0" bIns="0" rtlCol="0">
            <a:spAutoFit/>
          </a:bodyPr>
          <a:lstStyle/>
          <a:p>
            <a:pPr marL="12700">
              <a:lnSpc>
                <a:spcPct val="100000"/>
              </a:lnSpc>
              <a:spcBef>
                <a:spcPts val="1325"/>
              </a:spcBef>
            </a:pPr>
            <a:r>
              <a:rPr sz="1800" b="1" spc="55">
                <a:solidFill>
                  <a:srgbClr val="4F81BC"/>
                </a:solidFill>
                <a:latin typeface="Trebuchet MS"/>
                <a:cs typeface="Trebuchet MS"/>
              </a:rPr>
              <a:t>Ingredient</a:t>
            </a:r>
            <a:r>
              <a:rPr sz="1800" b="1" spc="-50">
                <a:solidFill>
                  <a:srgbClr val="4F81BC"/>
                </a:solidFill>
                <a:latin typeface="Trebuchet MS"/>
                <a:cs typeface="Trebuchet MS"/>
              </a:rPr>
              <a:t> </a:t>
            </a:r>
            <a:r>
              <a:rPr sz="1800" b="1" spc="-25">
                <a:solidFill>
                  <a:srgbClr val="4F81BC"/>
                </a:solidFill>
                <a:latin typeface="Trebuchet MS"/>
                <a:cs typeface="Trebuchet MS"/>
              </a:rPr>
              <a:t>2:</a:t>
            </a:r>
            <a:endParaRPr sz="1800">
              <a:latin typeface="Trebuchet MS"/>
              <a:cs typeface="Trebuchet MS"/>
            </a:endParaRPr>
          </a:p>
          <a:p>
            <a:pPr marL="1437005">
              <a:lnSpc>
                <a:spcPct val="100000"/>
              </a:lnSpc>
              <a:spcBef>
                <a:spcPts val="819"/>
              </a:spcBef>
            </a:pPr>
            <a:r>
              <a:rPr sz="1200">
                <a:solidFill>
                  <a:srgbClr val="464646"/>
                </a:solidFill>
                <a:latin typeface="Trebuchet MS"/>
                <a:cs typeface="Trebuchet MS"/>
              </a:rPr>
              <a:t>Double</a:t>
            </a:r>
            <a:r>
              <a:rPr sz="1200" spc="100">
                <a:solidFill>
                  <a:srgbClr val="464646"/>
                </a:solidFill>
                <a:latin typeface="Trebuchet MS"/>
                <a:cs typeface="Trebuchet MS"/>
              </a:rPr>
              <a:t> </a:t>
            </a:r>
            <a:r>
              <a:rPr sz="1200" spc="-10">
                <a:solidFill>
                  <a:srgbClr val="464646"/>
                </a:solidFill>
                <a:latin typeface="Trebuchet MS"/>
                <a:cs typeface="Trebuchet MS"/>
              </a:rPr>
              <a:t>Quantization</a:t>
            </a:r>
            <a:endParaRPr sz="1200">
              <a:latin typeface="Trebuchet MS"/>
              <a:cs typeface="Trebuchet MS"/>
            </a:endParaRPr>
          </a:p>
        </p:txBody>
      </p:sp>
      <p:sp>
        <p:nvSpPr>
          <p:cNvPr id="47" name="object 47"/>
          <p:cNvSpPr txBox="1"/>
          <p:nvPr/>
        </p:nvSpPr>
        <p:spPr>
          <a:xfrm>
            <a:off x="5843651" y="3043301"/>
            <a:ext cx="723900" cy="371475"/>
          </a:xfrm>
          <a:prstGeom prst="rect">
            <a:avLst/>
          </a:prstGeom>
          <a:solidFill>
            <a:srgbClr val="4F81BC"/>
          </a:solidFill>
          <a:ln w="28575">
            <a:solidFill>
              <a:srgbClr val="244060"/>
            </a:solidFill>
          </a:ln>
        </p:spPr>
        <p:txBody>
          <a:bodyPr vert="horz" wrap="square" lIns="0" tIns="31115" rIns="0" bIns="0" rtlCol="0">
            <a:spAutoFit/>
          </a:bodyPr>
          <a:lstStyle/>
          <a:p>
            <a:pPr marL="140335">
              <a:lnSpc>
                <a:spcPct val="100000"/>
              </a:lnSpc>
              <a:spcBef>
                <a:spcPts val="245"/>
              </a:spcBef>
            </a:pPr>
            <a:r>
              <a:rPr sz="1800" b="1" spc="45">
                <a:solidFill>
                  <a:srgbClr val="FFFFFF"/>
                </a:solidFill>
                <a:latin typeface="Trebuchet MS"/>
                <a:cs typeface="Trebuchet MS"/>
              </a:rPr>
              <a:t>NF4</a:t>
            </a:r>
            <a:endParaRPr sz="1800">
              <a:latin typeface="Trebuchet MS"/>
              <a:cs typeface="Trebuchet MS"/>
            </a:endParaRPr>
          </a:p>
        </p:txBody>
      </p:sp>
      <p:sp>
        <p:nvSpPr>
          <p:cNvPr id="48" name="object 48"/>
          <p:cNvSpPr txBox="1"/>
          <p:nvPr/>
        </p:nvSpPr>
        <p:spPr>
          <a:xfrm>
            <a:off x="9757664" y="3402393"/>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0">
                <a:solidFill>
                  <a:srgbClr val="FFFFFF"/>
                </a:solidFill>
                <a:latin typeface="Cambria Math"/>
                <a:cs typeface="Cambria Math"/>
              </a:rPr>
              <a:t> </a:t>
            </a:r>
            <a:r>
              <a:rPr sz="1550">
                <a:solidFill>
                  <a:srgbClr val="FFFFFF"/>
                </a:solidFill>
                <a:latin typeface="Cambria Math"/>
                <a:cs typeface="Cambria Math"/>
              </a:rPr>
              <a:t>𝛮(0,</a:t>
            </a:r>
            <a:r>
              <a:rPr sz="1550" spc="-80">
                <a:solidFill>
                  <a:srgbClr val="FFFFFF"/>
                </a:solidFill>
                <a:latin typeface="Cambria Math"/>
                <a:cs typeface="Cambria Math"/>
              </a:rPr>
              <a:t> </a:t>
            </a:r>
            <a:r>
              <a:rPr sz="1650" spc="-765" baseline="-10101">
                <a:solidFill>
                  <a:srgbClr val="FFFFFF"/>
                </a:solidFill>
                <a:latin typeface="Cambria Math"/>
                <a:cs typeface="Cambria Math"/>
              </a:rPr>
              <a:t>2</a:t>
            </a:r>
            <a:r>
              <a:rPr sz="1550" spc="180">
                <a:solidFill>
                  <a:srgbClr val="FFFFFF"/>
                </a:solidFill>
                <a:latin typeface="Cambria Math"/>
                <a:cs typeface="Cambria Math"/>
              </a:rPr>
              <a:t>𝜎</a:t>
            </a:r>
            <a:r>
              <a:rPr sz="1650" spc="240" baseline="30303">
                <a:solidFill>
                  <a:srgbClr val="FFFFFF"/>
                </a:solidFill>
                <a:latin typeface="Cambria Math"/>
                <a:cs typeface="Cambria Math"/>
              </a:rPr>
              <a:t>2</a:t>
            </a:r>
            <a:r>
              <a:rPr sz="1550" spc="75">
                <a:solidFill>
                  <a:srgbClr val="FFFFFF"/>
                </a:solidFill>
                <a:latin typeface="Cambria Math"/>
                <a:cs typeface="Cambria Math"/>
              </a:rPr>
              <a:t>)</a:t>
            </a:r>
            <a:endParaRPr sz="1550">
              <a:latin typeface="Cambria Math"/>
              <a:cs typeface="Cambria Math"/>
            </a:endParaRPr>
          </a:p>
        </p:txBody>
      </p:sp>
      <p:sp>
        <p:nvSpPr>
          <p:cNvPr id="49" name="object 49"/>
          <p:cNvSpPr txBox="1"/>
          <p:nvPr/>
        </p:nvSpPr>
        <p:spPr>
          <a:xfrm>
            <a:off x="9647555" y="3502723"/>
            <a:ext cx="115316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A</a:t>
            </a:r>
            <a:r>
              <a:rPr sz="1550" spc="155">
                <a:solidFill>
                  <a:srgbClr val="FFFFFF"/>
                </a:solidFill>
                <a:latin typeface="Cambria Math"/>
                <a:cs typeface="Cambria Math"/>
              </a:rPr>
              <a:t> </a:t>
            </a:r>
            <a:r>
              <a:rPr sz="1550">
                <a:solidFill>
                  <a:srgbClr val="FFFFFF"/>
                </a:solidFill>
                <a:latin typeface="Cambria Math"/>
                <a:cs typeface="Cambria Math"/>
              </a:rPr>
              <a:t>=</a:t>
            </a:r>
            <a:r>
              <a:rPr sz="1550" spc="160">
                <a:solidFill>
                  <a:srgbClr val="FFFFFF"/>
                </a:solidFill>
                <a:latin typeface="Cambria Math"/>
                <a:cs typeface="Cambria Math"/>
              </a:rPr>
              <a:t> </a:t>
            </a:r>
            <a:r>
              <a:rPr sz="1550">
                <a:solidFill>
                  <a:srgbClr val="FFFFFF"/>
                </a:solidFill>
                <a:latin typeface="Cambria Math"/>
                <a:cs typeface="Cambria Math"/>
              </a:rPr>
              <a:t>𝛮(0,</a:t>
            </a:r>
            <a:r>
              <a:rPr sz="1550" spc="-55">
                <a:solidFill>
                  <a:srgbClr val="FFFFFF"/>
                </a:solidFill>
                <a:latin typeface="Cambria Math"/>
                <a:cs typeface="Cambria Math"/>
              </a:rPr>
              <a:t> </a:t>
            </a:r>
            <a:r>
              <a:rPr sz="1550">
                <a:solidFill>
                  <a:srgbClr val="FFFFFF"/>
                </a:solidFill>
                <a:latin typeface="Cambria Math"/>
                <a:cs typeface="Cambria Math"/>
              </a:rPr>
              <a:t>𝜎</a:t>
            </a:r>
            <a:r>
              <a:rPr sz="1550" spc="110">
                <a:solidFill>
                  <a:srgbClr val="FFFFFF"/>
                </a:solidFill>
                <a:latin typeface="Cambria Math"/>
                <a:cs typeface="Cambria Math"/>
              </a:rPr>
              <a:t>  </a:t>
            </a:r>
            <a:r>
              <a:rPr sz="1550" spc="-50">
                <a:solidFill>
                  <a:srgbClr val="FFFFFF"/>
                </a:solidFill>
                <a:latin typeface="Cambria Math"/>
                <a:cs typeface="Cambria Math"/>
              </a:rPr>
              <a:t>)</a:t>
            </a:r>
            <a:endParaRPr sz="1550">
              <a:latin typeface="Cambria Math"/>
              <a:cs typeface="Cambria Math"/>
            </a:endParaRPr>
          </a:p>
        </p:txBody>
      </p:sp>
      <p:grpSp>
        <p:nvGrpSpPr>
          <p:cNvPr id="50" name="object 50"/>
          <p:cNvGrpSpPr/>
          <p:nvPr/>
        </p:nvGrpSpPr>
        <p:grpSpPr>
          <a:xfrm>
            <a:off x="9363075" y="2047811"/>
            <a:ext cx="1710055" cy="1290955"/>
            <a:chOff x="9363075" y="2047811"/>
            <a:chExt cx="1710055" cy="1290955"/>
          </a:xfrm>
        </p:grpSpPr>
        <p:pic>
          <p:nvPicPr>
            <p:cNvPr id="51" name="object 51"/>
            <p:cNvPicPr/>
            <p:nvPr/>
          </p:nvPicPr>
          <p:blipFill>
            <a:blip r:embed="rId18" cstate="print"/>
            <a:stretch>
              <a:fillRect/>
            </a:stretch>
          </p:blipFill>
          <p:spPr>
            <a:xfrm>
              <a:off x="9363075" y="2047811"/>
              <a:ext cx="1709801" cy="747712"/>
            </a:xfrm>
            <a:prstGeom prst="rect">
              <a:avLst/>
            </a:prstGeom>
          </p:spPr>
        </p:pic>
        <p:sp>
          <p:nvSpPr>
            <p:cNvPr id="52" name="object 52"/>
            <p:cNvSpPr/>
            <p:nvPr/>
          </p:nvSpPr>
          <p:spPr>
            <a:xfrm>
              <a:off x="9439275" y="2105024"/>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53" name="object 53"/>
            <p:cNvSpPr/>
            <p:nvPr/>
          </p:nvSpPr>
          <p:spPr>
            <a:xfrm>
              <a:off x="9439275" y="2105024"/>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54" name="object 54"/>
            <p:cNvPicPr/>
            <p:nvPr/>
          </p:nvPicPr>
          <p:blipFill>
            <a:blip r:embed="rId19" cstate="print"/>
            <a:stretch>
              <a:fillRect/>
            </a:stretch>
          </p:blipFill>
          <p:spPr>
            <a:xfrm>
              <a:off x="9477375" y="3086036"/>
              <a:ext cx="1452499" cy="252412"/>
            </a:xfrm>
            <a:prstGeom prst="rect">
              <a:avLst/>
            </a:prstGeom>
          </p:spPr>
        </p:pic>
        <p:sp>
          <p:nvSpPr>
            <p:cNvPr id="55" name="object 55"/>
            <p:cNvSpPr/>
            <p:nvPr/>
          </p:nvSpPr>
          <p:spPr>
            <a:xfrm>
              <a:off x="9548876" y="3138423"/>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56" name="object 56"/>
          <p:cNvSpPr txBox="1"/>
          <p:nvPr/>
        </p:nvSpPr>
        <p:spPr>
          <a:xfrm>
            <a:off x="10143490" y="2825686"/>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57" name="object 57"/>
          <p:cNvSpPr txBox="1"/>
          <p:nvPr/>
        </p:nvSpPr>
        <p:spPr>
          <a:xfrm>
            <a:off x="9914890" y="2200592"/>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58" name="object 58"/>
          <p:cNvGrpSpPr/>
          <p:nvPr/>
        </p:nvGrpSpPr>
        <p:grpSpPr>
          <a:xfrm>
            <a:off x="9496425" y="2733611"/>
            <a:ext cx="1452880" cy="252729"/>
            <a:chOff x="9496425" y="2733611"/>
            <a:chExt cx="1452880" cy="252729"/>
          </a:xfrm>
        </p:grpSpPr>
        <p:pic>
          <p:nvPicPr>
            <p:cNvPr id="59" name="object 59"/>
            <p:cNvPicPr/>
            <p:nvPr/>
          </p:nvPicPr>
          <p:blipFill>
            <a:blip r:embed="rId20" cstate="print"/>
            <a:stretch>
              <a:fillRect/>
            </a:stretch>
          </p:blipFill>
          <p:spPr>
            <a:xfrm>
              <a:off x="9496425" y="2733611"/>
              <a:ext cx="1452499" cy="252412"/>
            </a:xfrm>
            <a:prstGeom prst="rect">
              <a:avLst/>
            </a:prstGeom>
          </p:spPr>
        </p:pic>
        <p:sp>
          <p:nvSpPr>
            <p:cNvPr id="60" name="object 60"/>
            <p:cNvSpPr/>
            <p:nvPr/>
          </p:nvSpPr>
          <p:spPr>
            <a:xfrm>
              <a:off x="9567926" y="2767075"/>
              <a:ext cx="1314450" cy="133350"/>
            </a:xfrm>
            <a:custGeom>
              <a:avLst/>
              <a:gdLst/>
              <a:ahLst/>
              <a:cxnLst/>
              <a:rect l="l" t="t" r="r" b="b"/>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ln w="25400">
              <a:solidFill>
                <a:srgbClr val="4F81BC"/>
              </a:solidFill>
            </a:ln>
          </p:spPr>
          <p:txBody>
            <a:bodyPr wrap="square" lIns="0" tIns="0" rIns="0" bIns="0" rtlCol="0"/>
            <a:lstStyle/>
            <a:p>
              <a:endParaRPr/>
            </a:p>
          </p:txBody>
        </p:sp>
      </p:grpSp>
      <p:pic>
        <p:nvPicPr>
          <p:cNvPr id="61" name="object 61"/>
          <p:cNvPicPr/>
          <p:nvPr/>
        </p:nvPicPr>
        <p:blipFill>
          <a:blip r:embed="rId21" cstate="print"/>
          <a:stretch>
            <a:fillRect/>
          </a:stretch>
        </p:blipFill>
        <p:spPr>
          <a:xfrm>
            <a:off x="2266950" y="885825"/>
            <a:ext cx="1228725" cy="1228725"/>
          </a:xfrm>
          <a:prstGeom prst="rect">
            <a:avLst/>
          </a:prstGeom>
        </p:spPr>
      </p:pic>
      <p:pic>
        <p:nvPicPr>
          <p:cNvPr id="62" name="object 62"/>
          <p:cNvPicPr/>
          <p:nvPr/>
        </p:nvPicPr>
        <p:blipFill>
          <a:blip r:embed="rId22" cstate="print"/>
          <a:stretch>
            <a:fillRect/>
          </a:stretch>
        </p:blipFill>
        <p:spPr>
          <a:xfrm>
            <a:off x="2266950" y="3200400"/>
            <a:ext cx="1190625" cy="1190625"/>
          </a:xfrm>
          <a:prstGeom prst="rect">
            <a:avLst/>
          </a:prstGeom>
        </p:spPr>
      </p:pic>
      <p:sp>
        <p:nvSpPr>
          <p:cNvPr id="63" name="object 63"/>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64" name="object 64"/>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r>
              <a:rPr spc="-25"/>
              <a:t>108</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pic>
        <p:nvPicPr>
          <p:cNvPr id="6" name="object 6"/>
          <p:cNvPicPr/>
          <p:nvPr/>
        </p:nvPicPr>
        <p:blipFill>
          <a:blip r:embed="rId3" cstate="print"/>
          <a:stretch>
            <a:fillRect/>
          </a:stretch>
        </p:blipFill>
        <p:spPr>
          <a:xfrm>
            <a:off x="5781675" y="2104898"/>
            <a:ext cx="1966976" cy="1909826"/>
          </a:xfrm>
          <a:prstGeom prst="rect">
            <a:avLst/>
          </a:prstGeom>
        </p:spPr>
      </p:pic>
      <p:sp>
        <p:nvSpPr>
          <p:cNvPr id="7" name="object 7"/>
          <p:cNvSpPr txBox="1"/>
          <p:nvPr/>
        </p:nvSpPr>
        <p:spPr>
          <a:xfrm>
            <a:off x="5857875" y="2162175"/>
            <a:ext cx="1819275" cy="1762125"/>
          </a:xfrm>
          <a:prstGeom prst="rect">
            <a:avLst/>
          </a:prstGeom>
          <a:solidFill>
            <a:srgbClr val="4F81BC"/>
          </a:solidFill>
          <a:ln w="38100">
            <a:solidFill>
              <a:srgbClr val="1F487C"/>
            </a:solidFill>
          </a:ln>
        </p:spPr>
        <p:txBody>
          <a:bodyPr vert="horz" wrap="square" lIns="0" tIns="47625" rIns="0" bIns="0" rtlCol="0">
            <a:spAutoFit/>
          </a:bodyPr>
          <a:lstStyle/>
          <a:p>
            <a:pPr>
              <a:lnSpc>
                <a:spcPct val="100000"/>
              </a:lnSpc>
              <a:spcBef>
                <a:spcPts val="375"/>
              </a:spcBef>
            </a:pPr>
            <a:endParaRPr sz="1800">
              <a:latin typeface="Times New Roman"/>
              <a:cs typeface="Times New Roman"/>
            </a:endParaRPr>
          </a:p>
          <a:p>
            <a:pPr marL="476250" marR="347980" indent="-113030">
              <a:lnSpc>
                <a:spcPts val="2110"/>
              </a:lnSpc>
              <a:spcBef>
                <a:spcPts val="5"/>
              </a:spcBef>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20370">
              <a:lnSpc>
                <a:spcPct val="100000"/>
              </a:lnSpc>
              <a:spcBef>
                <a:spcPts val="103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a:t>
            </a:r>
            <a:r>
              <a:rPr sz="3000" spc="-7" baseline="-20833">
                <a:solidFill>
                  <a:srgbClr val="FFFFFF"/>
                </a:solidFill>
                <a:latin typeface="Cambria Math"/>
                <a:cs typeface="Cambria Math"/>
              </a:rPr>
              <a:t>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8" name="object 8"/>
          <p:cNvGrpSpPr/>
          <p:nvPr/>
        </p:nvGrpSpPr>
        <p:grpSpPr>
          <a:xfrm>
            <a:off x="6638925" y="4419536"/>
            <a:ext cx="3329304" cy="557530"/>
            <a:chOff x="6638925" y="4419536"/>
            <a:chExt cx="3329304" cy="557530"/>
          </a:xfrm>
        </p:grpSpPr>
        <p:pic>
          <p:nvPicPr>
            <p:cNvPr id="9" name="object 9"/>
            <p:cNvPicPr/>
            <p:nvPr/>
          </p:nvPicPr>
          <p:blipFill>
            <a:blip r:embed="rId4" cstate="print"/>
            <a:stretch>
              <a:fillRect/>
            </a:stretch>
          </p:blipFill>
          <p:spPr>
            <a:xfrm>
              <a:off x="6638925" y="4600511"/>
              <a:ext cx="3290951" cy="376237"/>
            </a:xfrm>
            <a:prstGeom prst="rect">
              <a:avLst/>
            </a:prstGeom>
          </p:spPr>
        </p:pic>
        <p:sp>
          <p:nvSpPr>
            <p:cNvPr id="10" name="object 10"/>
            <p:cNvSpPr/>
            <p:nvPr/>
          </p:nvSpPr>
          <p:spPr>
            <a:xfrm>
              <a:off x="6715125" y="4657724"/>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11" name="object 11"/>
            <p:cNvSpPr/>
            <p:nvPr/>
          </p:nvSpPr>
          <p:spPr>
            <a:xfrm>
              <a:off x="6715125" y="4657724"/>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6686550" y="4419536"/>
              <a:ext cx="3281426" cy="261937"/>
            </a:xfrm>
            <a:prstGeom prst="rect">
              <a:avLst/>
            </a:prstGeom>
          </p:spPr>
        </p:pic>
        <p:sp>
          <p:nvSpPr>
            <p:cNvPr id="13" name="object 13"/>
            <p:cNvSpPr/>
            <p:nvPr/>
          </p:nvSpPr>
          <p:spPr>
            <a:xfrm>
              <a:off x="6758051" y="4472050"/>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4" name="object 14"/>
          <p:cNvSpPr txBox="1"/>
          <p:nvPr/>
        </p:nvSpPr>
        <p:spPr>
          <a:xfrm>
            <a:off x="6419596" y="4572317"/>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5" name="object 15"/>
          <p:cNvSpPr txBox="1"/>
          <p:nvPr/>
        </p:nvSpPr>
        <p:spPr>
          <a:xfrm>
            <a:off x="8259444" y="4120451"/>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6" name="object 16"/>
          <p:cNvGrpSpPr/>
          <p:nvPr/>
        </p:nvGrpSpPr>
        <p:grpSpPr>
          <a:xfrm>
            <a:off x="6638925" y="1142936"/>
            <a:ext cx="3700779" cy="3434079"/>
            <a:chOff x="6638925" y="1142936"/>
            <a:chExt cx="3700779" cy="3434079"/>
          </a:xfrm>
        </p:grpSpPr>
        <p:pic>
          <p:nvPicPr>
            <p:cNvPr id="17" name="object 17"/>
            <p:cNvPicPr/>
            <p:nvPr/>
          </p:nvPicPr>
          <p:blipFill>
            <a:blip r:embed="rId6" cstate="print"/>
            <a:stretch>
              <a:fillRect/>
            </a:stretch>
          </p:blipFill>
          <p:spPr>
            <a:xfrm>
              <a:off x="6858000" y="4000436"/>
              <a:ext cx="547687" cy="557212"/>
            </a:xfrm>
            <a:prstGeom prst="rect">
              <a:avLst/>
            </a:prstGeom>
          </p:spPr>
        </p:pic>
        <p:pic>
          <p:nvPicPr>
            <p:cNvPr id="18" name="object 18"/>
            <p:cNvPicPr/>
            <p:nvPr/>
          </p:nvPicPr>
          <p:blipFill>
            <a:blip r:embed="rId7" cstate="print"/>
            <a:stretch>
              <a:fillRect/>
            </a:stretch>
          </p:blipFill>
          <p:spPr>
            <a:xfrm>
              <a:off x="6922897" y="4043172"/>
              <a:ext cx="422401" cy="437895"/>
            </a:xfrm>
            <a:prstGeom prst="rect">
              <a:avLst/>
            </a:prstGeom>
          </p:spPr>
        </p:pic>
        <p:sp>
          <p:nvSpPr>
            <p:cNvPr id="19" name="object 19"/>
            <p:cNvSpPr/>
            <p:nvPr/>
          </p:nvSpPr>
          <p:spPr>
            <a:xfrm>
              <a:off x="6922897" y="4043172"/>
              <a:ext cx="422909" cy="438150"/>
            </a:xfrm>
            <a:custGeom>
              <a:avLst/>
              <a:gdLst/>
              <a:ahLst/>
              <a:cxnLst/>
              <a:rect l="l" t="t" r="r" b="b"/>
              <a:pathLst>
                <a:path w="422909" h="438150">
                  <a:moveTo>
                    <a:pt x="29463" y="0"/>
                  </a:moveTo>
                  <a:lnTo>
                    <a:pt x="358139" y="29336"/>
                  </a:lnTo>
                  <a:lnTo>
                    <a:pt x="268604" y="104139"/>
                  </a:lnTo>
                  <a:lnTo>
                    <a:pt x="422401" y="288163"/>
                  </a:lnTo>
                  <a:lnTo>
                    <a:pt x="243331" y="437895"/>
                  </a:lnTo>
                  <a:lnTo>
                    <a:pt x="89534" y="253872"/>
                  </a:lnTo>
                  <a:lnTo>
                    <a:pt x="0" y="328675"/>
                  </a:lnTo>
                  <a:lnTo>
                    <a:pt x="29463" y="0"/>
                  </a:lnTo>
                  <a:close/>
                </a:path>
              </a:pathLst>
            </a:custGeom>
            <a:ln w="9524">
              <a:solidFill>
                <a:srgbClr val="497DBA"/>
              </a:solidFill>
            </a:ln>
          </p:spPr>
          <p:txBody>
            <a:bodyPr wrap="square" lIns="0" tIns="0" rIns="0" bIns="0" rtlCol="0"/>
            <a:lstStyle/>
            <a:p>
              <a:endParaRPr/>
            </a:p>
          </p:txBody>
        </p:sp>
        <p:pic>
          <p:nvPicPr>
            <p:cNvPr id="20" name="object 20"/>
            <p:cNvPicPr/>
            <p:nvPr/>
          </p:nvPicPr>
          <p:blipFill>
            <a:blip r:embed="rId8" cstate="print"/>
            <a:stretch>
              <a:fillRect/>
            </a:stretch>
          </p:blipFill>
          <p:spPr>
            <a:xfrm>
              <a:off x="9096375" y="1562036"/>
              <a:ext cx="538162" cy="557212"/>
            </a:xfrm>
            <a:prstGeom prst="rect">
              <a:avLst/>
            </a:prstGeom>
          </p:spPr>
        </p:pic>
        <p:pic>
          <p:nvPicPr>
            <p:cNvPr id="21" name="object 21"/>
            <p:cNvPicPr/>
            <p:nvPr/>
          </p:nvPicPr>
          <p:blipFill>
            <a:blip r:embed="rId9" cstate="print"/>
            <a:stretch>
              <a:fillRect/>
            </a:stretch>
          </p:blipFill>
          <p:spPr>
            <a:xfrm>
              <a:off x="9157207" y="1598168"/>
              <a:ext cx="422401" cy="437896"/>
            </a:xfrm>
            <a:prstGeom prst="rect">
              <a:avLst/>
            </a:prstGeom>
          </p:spPr>
        </p:pic>
        <p:sp>
          <p:nvSpPr>
            <p:cNvPr id="22" name="object 22"/>
            <p:cNvSpPr/>
            <p:nvPr/>
          </p:nvSpPr>
          <p:spPr>
            <a:xfrm>
              <a:off x="9157207" y="1598168"/>
              <a:ext cx="422909" cy="438150"/>
            </a:xfrm>
            <a:custGeom>
              <a:avLst/>
              <a:gdLst/>
              <a:ahLst/>
              <a:cxnLst/>
              <a:rect l="l" t="t" r="r" b="b"/>
              <a:pathLst>
                <a:path w="422909" h="438150">
                  <a:moveTo>
                    <a:pt x="29464" y="0"/>
                  </a:moveTo>
                  <a:lnTo>
                    <a:pt x="358267" y="29337"/>
                  </a:lnTo>
                  <a:lnTo>
                    <a:pt x="268605" y="104267"/>
                  </a:lnTo>
                  <a:lnTo>
                    <a:pt x="422401" y="288290"/>
                  </a:lnTo>
                  <a:lnTo>
                    <a:pt x="243332" y="437896"/>
                  </a:lnTo>
                  <a:lnTo>
                    <a:pt x="89535" y="253873"/>
                  </a:lnTo>
                  <a:lnTo>
                    <a:pt x="0" y="328803"/>
                  </a:lnTo>
                  <a:lnTo>
                    <a:pt x="29464" y="0"/>
                  </a:lnTo>
                  <a:close/>
                </a:path>
              </a:pathLst>
            </a:custGeom>
            <a:ln w="9525">
              <a:solidFill>
                <a:srgbClr val="497DBA"/>
              </a:solidFill>
            </a:ln>
          </p:spPr>
          <p:txBody>
            <a:bodyPr wrap="square" lIns="0" tIns="0" rIns="0" bIns="0" rtlCol="0"/>
            <a:lstStyle/>
            <a:p>
              <a:endParaRPr/>
            </a:p>
          </p:txBody>
        </p:sp>
        <p:pic>
          <p:nvPicPr>
            <p:cNvPr id="23" name="object 23"/>
            <p:cNvPicPr/>
            <p:nvPr/>
          </p:nvPicPr>
          <p:blipFill>
            <a:blip r:embed="rId10" cstate="print"/>
            <a:stretch>
              <a:fillRect/>
            </a:stretch>
          </p:blipFill>
          <p:spPr>
            <a:xfrm>
              <a:off x="8915400" y="4009961"/>
              <a:ext cx="547687" cy="566737"/>
            </a:xfrm>
            <a:prstGeom prst="rect">
              <a:avLst/>
            </a:prstGeom>
          </p:spPr>
        </p:pic>
        <p:pic>
          <p:nvPicPr>
            <p:cNvPr id="24" name="object 24"/>
            <p:cNvPicPr/>
            <p:nvPr/>
          </p:nvPicPr>
          <p:blipFill>
            <a:blip r:embed="rId11" cstate="print"/>
            <a:stretch>
              <a:fillRect/>
            </a:stretch>
          </p:blipFill>
          <p:spPr>
            <a:xfrm>
              <a:off x="8978392" y="4049394"/>
              <a:ext cx="423544" cy="444881"/>
            </a:xfrm>
            <a:prstGeom prst="rect">
              <a:avLst/>
            </a:prstGeom>
          </p:spPr>
        </p:pic>
        <p:sp>
          <p:nvSpPr>
            <p:cNvPr id="25" name="object 25"/>
            <p:cNvSpPr/>
            <p:nvPr/>
          </p:nvSpPr>
          <p:spPr>
            <a:xfrm>
              <a:off x="8978392" y="4049394"/>
              <a:ext cx="423545" cy="445134"/>
            </a:xfrm>
            <a:custGeom>
              <a:avLst/>
              <a:gdLst/>
              <a:ahLst/>
              <a:cxnLst/>
              <a:rect l="l" t="t" r="r" b="b"/>
              <a:pathLst>
                <a:path w="423545" h="445135">
                  <a:moveTo>
                    <a:pt x="383031" y="0"/>
                  </a:moveTo>
                  <a:lnTo>
                    <a:pt x="423544" y="327532"/>
                  </a:lnTo>
                  <a:lnTo>
                    <a:pt x="331469" y="255777"/>
                  </a:lnTo>
                  <a:lnTo>
                    <a:pt x="184023" y="444880"/>
                  </a:lnTo>
                  <a:lnTo>
                    <a:pt x="0" y="301370"/>
                  </a:lnTo>
                  <a:lnTo>
                    <a:pt x="147447" y="112267"/>
                  </a:lnTo>
                  <a:lnTo>
                    <a:pt x="55372" y="40512"/>
                  </a:lnTo>
                  <a:lnTo>
                    <a:pt x="383031" y="0"/>
                  </a:lnTo>
                  <a:close/>
                </a:path>
              </a:pathLst>
            </a:custGeom>
            <a:ln w="9525">
              <a:solidFill>
                <a:srgbClr val="497DBA"/>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6991350" y="1542986"/>
              <a:ext cx="547687" cy="557212"/>
            </a:xfrm>
            <a:prstGeom prst="rect">
              <a:avLst/>
            </a:prstGeom>
          </p:spPr>
        </p:pic>
        <p:pic>
          <p:nvPicPr>
            <p:cNvPr id="27" name="object 27"/>
            <p:cNvPicPr/>
            <p:nvPr/>
          </p:nvPicPr>
          <p:blipFill>
            <a:blip r:embed="rId13" cstate="print"/>
            <a:stretch>
              <a:fillRect/>
            </a:stretch>
          </p:blipFill>
          <p:spPr>
            <a:xfrm>
              <a:off x="7058025" y="1583690"/>
              <a:ext cx="422021" cy="435863"/>
            </a:xfrm>
            <a:prstGeom prst="rect">
              <a:avLst/>
            </a:prstGeom>
          </p:spPr>
        </p:pic>
        <p:sp>
          <p:nvSpPr>
            <p:cNvPr id="28" name="object 28"/>
            <p:cNvSpPr/>
            <p:nvPr/>
          </p:nvSpPr>
          <p:spPr>
            <a:xfrm>
              <a:off x="7058025" y="1583690"/>
              <a:ext cx="422275" cy="436245"/>
            </a:xfrm>
            <a:custGeom>
              <a:avLst/>
              <a:gdLst/>
              <a:ahLst/>
              <a:cxnLst/>
              <a:rect l="l" t="t" r="r" b="b"/>
              <a:pathLst>
                <a:path w="422275" h="436244">
                  <a:moveTo>
                    <a:pt x="395731" y="0"/>
                  </a:moveTo>
                  <a:lnTo>
                    <a:pt x="422021" y="329057"/>
                  </a:lnTo>
                  <a:lnTo>
                    <a:pt x="333121" y="253364"/>
                  </a:lnTo>
                  <a:lnTo>
                    <a:pt x="177673" y="435863"/>
                  </a:lnTo>
                  <a:lnTo>
                    <a:pt x="0" y="284480"/>
                  </a:lnTo>
                  <a:lnTo>
                    <a:pt x="155575" y="101981"/>
                  </a:lnTo>
                  <a:lnTo>
                    <a:pt x="66675" y="26288"/>
                  </a:lnTo>
                  <a:lnTo>
                    <a:pt x="395731" y="0"/>
                  </a:lnTo>
                  <a:close/>
                </a:path>
              </a:pathLst>
            </a:custGeom>
            <a:ln w="9524">
              <a:solidFill>
                <a:srgbClr val="497DBA"/>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8020050" y="1542986"/>
              <a:ext cx="528637" cy="528637"/>
            </a:xfrm>
            <a:prstGeom prst="rect">
              <a:avLst/>
            </a:prstGeom>
          </p:spPr>
        </p:pic>
        <p:pic>
          <p:nvPicPr>
            <p:cNvPr id="30" name="object 30"/>
            <p:cNvPicPr/>
            <p:nvPr/>
          </p:nvPicPr>
          <p:blipFill>
            <a:blip r:embed="rId15" cstate="print"/>
            <a:stretch>
              <a:fillRect/>
            </a:stretch>
          </p:blipFill>
          <p:spPr>
            <a:xfrm>
              <a:off x="8080247" y="1582420"/>
              <a:ext cx="413003" cy="406400"/>
            </a:xfrm>
            <a:prstGeom prst="rect">
              <a:avLst/>
            </a:prstGeom>
          </p:spPr>
        </p:pic>
        <p:sp>
          <p:nvSpPr>
            <p:cNvPr id="31" name="object 31"/>
            <p:cNvSpPr/>
            <p:nvPr/>
          </p:nvSpPr>
          <p:spPr>
            <a:xfrm>
              <a:off x="8080247" y="1582928"/>
              <a:ext cx="413384" cy="406400"/>
            </a:xfrm>
            <a:custGeom>
              <a:avLst/>
              <a:gdLst/>
              <a:ahLst/>
              <a:cxnLst/>
              <a:rect l="l" t="t" r="r" b="b"/>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ln w="9525">
              <a:solidFill>
                <a:srgbClr val="497DBA"/>
              </a:solidFill>
            </a:ln>
          </p:spPr>
          <p:txBody>
            <a:bodyPr wrap="square" lIns="0" tIns="0" rIns="0" bIns="0" rtlCol="0"/>
            <a:lstStyle/>
            <a:p>
              <a:endParaRPr/>
            </a:p>
          </p:txBody>
        </p:sp>
        <p:pic>
          <p:nvPicPr>
            <p:cNvPr id="32" name="object 32"/>
            <p:cNvPicPr/>
            <p:nvPr/>
          </p:nvPicPr>
          <p:blipFill>
            <a:blip r:embed="rId4" cstate="print"/>
            <a:stretch>
              <a:fillRect/>
            </a:stretch>
          </p:blipFill>
          <p:spPr>
            <a:xfrm>
              <a:off x="6638925" y="1142936"/>
              <a:ext cx="3290951" cy="376237"/>
            </a:xfrm>
            <a:prstGeom prst="rect">
              <a:avLst/>
            </a:prstGeom>
          </p:spPr>
        </p:pic>
        <p:sp>
          <p:nvSpPr>
            <p:cNvPr id="33" name="object 33"/>
            <p:cNvSpPr/>
            <p:nvPr/>
          </p:nvSpPr>
          <p:spPr>
            <a:xfrm>
              <a:off x="6715125" y="1200150"/>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34" name="object 34"/>
            <p:cNvSpPr/>
            <p:nvPr/>
          </p:nvSpPr>
          <p:spPr>
            <a:xfrm>
              <a:off x="6715125" y="1200150"/>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35" name="object 35"/>
            <p:cNvPicPr/>
            <p:nvPr/>
          </p:nvPicPr>
          <p:blipFill>
            <a:blip r:embed="rId16" cstate="print"/>
            <a:stretch>
              <a:fillRect/>
            </a:stretch>
          </p:blipFill>
          <p:spPr>
            <a:xfrm>
              <a:off x="8629650" y="3267011"/>
              <a:ext cx="1709801" cy="747712"/>
            </a:xfrm>
            <a:prstGeom prst="rect">
              <a:avLst/>
            </a:prstGeom>
          </p:spPr>
        </p:pic>
        <p:sp>
          <p:nvSpPr>
            <p:cNvPr id="36" name="object 36"/>
            <p:cNvSpPr/>
            <p:nvPr/>
          </p:nvSpPr>
          <p:spPr>
            <a:xfrm>
              <a:off x="8705850" y="3324225"/>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37" name="object 37"/>
            <p:cNvSpPr/>
            <p:nvPr/>
          </p:nvSpPr>
          <p:spPr>
            <a:xfrm>
              <a:off x="8705850" y="3324225"/>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38" name="object 38"/>
          <p:cNvSpPr txBox="1"/>
          <p:nvPr/>
        </p:nvSpPr>
        <p:spPr>
          <a:xfrm>
            <a:off x="6415659" y="1129347"/>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39" name="object 39"/>
          <p:cNvSpPr txBox="1"/>
          <p:nvPr/>
        </p:nvSpPr>
        <p:spPr>
          <a:xfrm>
            <a:off x="10531093" y="2307907"/>
            <a:ext cx="541020" cy="300355"/>
          </a:xfrm>
          <a:prstGeom prst="rect">
            <a:avLst/>
          </a:prstGeom>
        </p:spPr>
        <p:txBody>
          <a:bodyPr vert="horz" wrap="square" lIns="0" tIns="12700" rIns="0" bIns="0" rtlCol="0">
            <a:spAutoFit/>
          </a:bodyPr>
          <a:lstStyle/>
          <a:p>
            <a:pPr marL="12700">
              <a:lnSpc>
                <a:spcPct val="100000"/>
              </a:lnSpc>
              <a:spcBef>
                <a:spcPts val="100"/>
              </a:spcBef>
            </a:pPr>
            <a:r>
              <a:rPr sz="1800" b="1" spc="-35">
                <a:solidFill>
                  <a:srgbClr val="404040"/>
                </a:solidFill>
                <a:latin typeface="Trebuchet MS"/>
                <a:cs typeface="Trebuchet MS"/>
              </a:rPr>
              <a:t>BF16</a:t>
            </a:r>
            <a:endParaRPr sz="1800">
              <a:latin typeface="Trebuchet MS"/>
              <a:cs typeface="Trebuchet MS"/>
            </a:endParaRPr>
          </a:p>
        </p:txBody>
      </p:sp>
      <p:sp>
        <p:nvSpPr>
          <p:cNvPr id="40" name="object 40"/>
          <p:cNvSpPr txBox="1"/>
          <p:nvPr/>
        </p:nvSpPr>
        <p:spPr>
          <a:xfrm>
            <a:off x="10531093" y="3376231"/>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1" name="object 41"/>
          <p:cNvSpPr txBox="1"/>
          <p:nvPr/>
        </p:nvSpPr>
        <p:spPr>
          <a:xfrm>
            <a:off x="5014976" y="3071876"/>
            <a:ext cx="714375" cy="371475"/>
          </a:xfrm>
          <a:prstGeom prst="rect">
            <a:avLst/>
          </a:prstGeom>
          <a:solidFill>
            <a:srgbClr val="4F81BC"/>
          </a:solidFill>
          <a:ln w="28575">
            <a:solidFill>
              <a:srgbClr val="244060"/>
            </a:solidFill>
          </a:ln>
        </p:spPr>
        <p:txBody>
          <a:bodyPr vert="horz" wrap="square" lIns="0" tIns="33020" rIns="0" bIns="0" rtlCol="0">
            <a:spAutoFit/>
          </a:bodyPr>
          <a:lstStyle/>
          <a:p>
            <a:pPr marL="132715">
              <a:lnSpc>
                <a:spcPct val="100000"/>
              </a:lnSpc>
              <a:spcBef>
                <a:spcPts val="260"/>
              </a:spcBef>
            </a:pPr>
            <a:r>
              <a:rPr sz="1800" b="1" spc="35">
                <a:solidFill>
                  <a:srgbClr val="FFFFFF"/>
                </a:solidFill>
                <a:latin typeface="Trebuchet MS"/>
                <a:cs typeface="Trebuchet MS"/>
              </a:rPr>
              <a:t>NF4</a:t>
            </a:r>
            <a:endParaRPr sz="1800">
              <a:latin typeface="Trebuchet MS"/>
              <a:cs typeface="Trebuchet MS"/>
            </a:endParaRPr>
          </a:p>
        </p:txBody>
      </p:sp>
      <p:sp>
        <p:nvSpPr>
          <p:cNvPr id="42" name="object 42"/>
          <p:cNvSpPr txBox="1"/>
          <p:nvPr/>
        </p:nvSpPr>
        <p:spPr>
          <a:xfrm>
            <a:off x="428307" y="3683317"/>
            <a:ext cx="4208145" cy="944880"/>
          </a:xfrm>
          <a:prstGeom prst="rect">
            <a:avLst/>
          </a:prstGeom>
        </p:spPr>
        <p:txBody>
          <a:bodyPr vert="horz" wrap="square" lIns="0" tIns="15875" rIns="0" bIns="0" rtlCol="0">
            <a:spAutoFit/>
          </a:bodyPr>
          <a:lstStyle/>
          <a:p>
            <a:pPr marL="12700" marR="5080">
              <a:lnSpc>
                <a:spcPct val="100000"/>
              </a:lnSpc>
              <a:spcBef>
                <a:spcPts val="125"/>
              </a:spcBef>
            </a:pPr>
            <a:r>
              <a:rPr sz="2000" spc="65">
                <a:solidFill>
                  <a:srgbClr val="404040"/>
                </a:solidFill>
                <a:latin typeface="Trebuchet MS"/>
                <a:cs typeface="Trebuchet MS"/>
              </a:rPr>
              <a:t>We</a:t>
            </a:r>
            <a:r>
              <a:rPr sz="2000" spc="-130">
                <a:solidFill>
                  <a:srgbClr val="404040"/>
                </a:solidFill>
                <a:latin typeface="Trebuchet MS"/>
                <a:cs typeface="Trebuchet MS"/>
              </a:rPr>
              <a:t> </a:t>
            </a:r>
            <a:r>
              <a:rPr sz="2000">
                <a:solidFill>
                  <a:srgbClr val="404040"/>
                </a:solidFill>
                <a:latin typeface="Trebuchet MS"/>
                <a:cs typeface="Trebuchet MS"/>
              </a:rPr>
              <a:t>then</a:t>
            </a:r>
            <a:r>
              <a:rPr sz="2000" spc="-90">
                <a:solidFill>
                  <a:srgbClr val="404040"/>
                </a:solidFill>
                <a:latin typeface="Trebuchet MS"/>
                <a:cs typeface="Trebuchet MS"/>
              </a:rPr>
              <a:t> </a:t>
            </a:r>
            <a:r>
              <a:rPr sz="2000" spc="100">
                <a:solidFill>
                  <a:srgbClr val="404040"/>
                </a:solidFill>
                <a:latin typeface="Trebuchet MS"/>
                <a:cs typeface="Trebuchet MS"/>
              </a:rPr>
              <a:t>use</a:t>
            </a:r>
            <a:r>
              <a:rPr sz="2000" spc="-45">
                <a:solidFill>
                  <a:srgbClr val="404040"/>
                </a:solidFill>
                <a:latin typeface="Trebuchet MS"/>
                <a:cs typeface="Trebuchet MS"/>
              </a:rPr>
              <a:t> </a:t>
            </a:r>
            <a:r>
              <a:rPr sz="2000">
                <a:solidFill>
                  <a:srgbClr val="404040"/>
                </a:solidFill>
                <a:latin typeface="Trebuchet MS"/>
                <a:cs typeface="Trebuchet MS"/>
              </a:rPr>
              <a:t>the</a:t>
            </a:r>
            <a:r>
              <a:rPr sz="2000" spc="-50">
                <a:solidFill>
                  <a:srgbClr val="404040"/>
                </a:solidFill>
                <a:latin typeface="Trebuchet MS"/>
                <a:cs typeface="Trebuchet MS"/>
              </a:rPr>
              <a:t> </a:t>
            </a:r>
            <a:r>
              <a:rPr sz="2000" spc="-40">
                <a:solidFill>
                  <a:srgbClr val="404040"/>
                </a:solidFill>
                <a:latin typeface="Trebuchet MS"/>
                <a:cs typeface="Trebuchet MS"/>
              </a:rPr>
              <a:t>BF16</a:t>
            </a:r>
            <a:r>
              <a:rPr sz="2000" spc="-110">
                <a:solidFill>
                  <a:srgbClr val="404040"/>
                </a:solidFill>
                <a:latin typeface="Trebuchet MS"/>
                <a:cs typeface="Trebuchet MS"/>
              </a:rPr>
              <a:t> </a:t>
            </a:r>
            <a:r>
              <a:rPr sz="2000" spc="65">
                <a:solidFill>
                  <a:srgbClr val="404040"/>
                </a:solidFill>
                <a:latin typeface="Trebuchet MS"/>
                <a:cs typeface="Trebuchet MS"/>
              </a:rPr>
              <a:t>values</a:t>
            </a:r>
            <a:r>
              <a:rPr sz="2000" spc="-55">
                <a:solidFill>
                  <a:srgbClr val="404040"/>
                </a:solidFill>
                <a:latin typeface="Trebuchet MS"/>
                <a:cs typeface="Trebuchet MS"/>
              </a:rPr>
              <a:t> </a:t>
            </a:r>
            <a:r>
              <a:rPr sz="2000">
                <a:solidFill>
                  <a:srgbClr val="404040"/>
                </a:solidFill>
                <a:latin typeface="Trebuchet MS"/>
                <a:cs typeface="Trebuchet MS"/>
              </a:rPr>
              <a:t>of</a:t>
            </a:r>
            <a:r>
              <a:rPr sz="2000" spc="-114">
                <a:solidFill>
                  <a:srgbClr val="404040"/>
                </a:solidFill>
                <a:latin typeface="Trebuchet MS"/>
                <a:cs typeface="Trebuchet MS"/>
              </a:rPr>
              <a:t> </a:t>
            </a:r>
            <a:r>
              <a:rPr sz="2000" spc="-80">
                <a:solidFill>
                  <a:srgbClr val="C0504D"/>
                </a:solidFill>
                <a:latin typeface="Trebuchet MS"/>
                <a:cs typeface="Trebuchet MS"/>
              </a:rPr>
              <a:t>W</a:t>
            </a:r>
            <a:r>
              <a:rPr sz="2000" spc="-80">
                <a:solidFill>
                  <a:srgbClr val="404040"/>
                </a:solidFill>
                <a:latin typeface="Trebuchet MS"/>
                <a:cs typeface="Trebuchet MS"/>
              </a:rPr>
              <a:t>,</a:t>
            </a:r>
            <a:r>
              <a:rPr sz="2000" spc="-95">
                <a:solidFill>
                  <a:srgbClr val="404040"/>
                </a:solidFill>
                <a:latin typeface="Trebuchet MS"/>
                <a:cs typeface="Trebuchet MS"/>
              </a:rPr>
              <a:t> </a:t>
            </a:r>
            <a:r>
              <a:rPr sz="2000" spc="-50">
                <a:solidFill>
                  <a:srgbClr val="C0504D"/>
                </a:solidFill>
                <a:latin typeface="Trebuchet MS"/>
                <a:cs typeface="Trebuchet MS"/>
              </a:rPr>
              <a:t>A </a:t>
            </a:r>
            <a:r>
              <a:rPr sz="2000" spc="95">
                <a:solidFill>
                  <a:srgbClr val="404040"/>
                </a:solidFill>
                <a:latin typeface="Trebuchet MS"/>
                <a:cs typeface="Trebuchet MS"/>
              </a:rPr>
              <a:t>and</a:t>
            </a:r>
            <a:r>
              <a:rPr sz="2000" spc="-60">
                <a:solidFill>
                  <a:srgbClr val="404040"/>
                </a:solidFill>
                <a:latin typeface="Trebuchet MS"/>
                <a:cs typeface="Trebuchet MS"/>
              </a:rPr>
              <a:t> </a:t>
            </a:r>
            <a:r>
              <a:rPr sz="2000" spc="135">
                <a:solidFill>
                  <a:srgbClr val="C0504D"/>
                </a:solidFill>
                <a:latin typeface="Trebuchet MS"/>
                <a:cs typeface="Trebuchet MS"/>
              </a:rPr>
              <a:t>B</a:t>
            </a:r>
            <a:r>
              <a:rPr sz="2000" spc="-75">
                <a:solidFill>
                  <a:srgbClr val="C0504D"/>
                </a:solidFill>
                <a:latin typeface="Trebuchet MS"/>
                <a:cs typeface="Trebuchet MS"/>
              </a:rPr>
              <a:t> </a:t>
            </a:r>
            <a:r>
              <a:rPr sz="2000">
                <a:solidFill>
                  <a:srgbClr val="404040"/>
                </a:solidFill>
                <a:latin typeface="Trebuchet MS"/>
                <a:cs typeface="Trebuchet MS"/>
              </a:rPr>
              <a:t>to</a:t>
            </a:r>
            <a:r>
              <a:rPr sz="2000" spc="-20">
                <a:solidFill>
                  <a:srgbClr val="404040"/>
                </a:solidFill>
                <a:latin typeface="Trebuchet MS"/>
                <a:cs typeface="Trebuchet MS"/>
              </a:rPr>
              <a:t> </a:t>
            </a:r>
            <a:r>
              <a:rPr sz="2000">
                <a:solidFill>
                  <a:srgbClr val="404040"/>
                </a:solidFill>
                <a:latin typeface="Trebuchet MS"/>
                <a:cs typeface="Trebuchet MS"/>
              </a:rPr>
              <a:t>perform</a:t>
            </a:r>
            <a:r>
              <a:rPr sz="2000" spc="-135">
                <a:solidFill>
                  <a:srgbClr val="404040"/>
                </a:solidFill>
                <a:latin typeface="Trebuchet MS"/>
                <a:cs typeface="Trebuchet MS"/>
              </a:rPr>
              <a:t> </a:t>
            </a:r>
            <a:r>
              <a:rPr sz="2000">
                <a:solidFill>
                  <a:srgbClr val="404040"/>
                </a:solidFill>
                <a:latin typeface="Trebuchet MS"/>
                <a:cs typeface="Trebuchet MS"/>
              </a:rPr>
              <a:t>the</a:t>
            </a:r>
            <a:r>
              <a:rPr sz="2000" spc="-105">
                <a:solidFill>
                  <a:srgbClr val="404040"/>
                </a:solidFill>
                <a:latin typeface="Trebuchet MS"/>
                <a:cs typeface="Trebuchet MS"/>
              </a:rPr>
              <a:t> </a:t>
            </a:r>
            <a:r>
              <a:rPr sz="2000" spc="-10">
                <a:solidFill>
                  <a:srgbClr val="404040"/>
                </a:solidFill>
                <a:latin typeface="Trebuchet MS"/>
                <a:cs typeface="Trebuchet MS"/>
              </a:rPr>
              <a:t>required calculations.</a:t>
            </a:r>
            <a:endParaRPr sz="2000">
              <a:latin typeface="Trebuchet MS"/>
              <a:cs typeface="Trebuchet MS"/>
            </a:endParaRPr>
          </a:p>
        </p:txBody>
      </p:sp>
      <p:sp>
        <p:nvSpPr>
          <p:cNvPr id="43" name="object 43"/>
          <p:cNvSpPr txBox="1"/>
          <p:nvPr/>
        </p:nvSpPr>
        <p:spPr>
          <a:xfrm>
            <a:off x="5090159" y="2564828"/>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4" name="object 44"/>
          <p:cNvSpPr txBox="1"/>
          <p:nvPr/>
        </p:nvSpPr>
        <p:spPr>
          <a:xfrm>
            <a:off x="473709" y="1390967"/>
            <a:ext cx="2045335" cy="391795"/>
          </a:xfrm>
          <a:prstGeom prst="rect">
            <a:avLst/>
          </a:prstGeom>
        </p:spPr>
        <p:txBody>
          <a:bodyPr vert="horz" wrap="square" lIns="0" tIns="12700" rIns="0" bIns="0" rtlCol="0">
            <a:spAutoFit/>
          </a:bodyPr>
          <a:lstStyle/>
          <a:p>
            <a:pPr marL="12700">
              <a:lnSpc>
                <a:spcPct val="100000"/>
              </a:lnSpc>
              <a:spcBef>
                <a:spcPts val="100"/>
              </a:spcBef>
            </a:pPr>
            <a:r>
              <a:rPr sz="2400" b="1" spc="50">
                <a:solidFill>
                  <a:srgbClr val="4F81BC"/>
                </a:solidFill>
                <a:latin typeface="Trebuchet MS"/>
                <a:cs typeface="Trebuchet MS"/>
              </a:rPr>
              <a:t>Forward</a:t>
            </a:r>
            <a:r>
              <a:rPr sz="2400" b="1" spc="-60">
                <a:solidFill>
                  <a:srgbClr val="4F81BC"/>
                </a:solidFill>
                <a:latin typeface="Trebuchet MS"/>
                <a:cs typeface="Trebuchet MS"/>
              </a:rPr>
              <a:t> </a:t>
            </a:r>
            <a:r>
              <a:rPr sz="2400" b="1" spc="150">
                <a:solidFill>
                  <a:srgbClr val="4F81BC"/>
                </a:solidFill>
                <a:latin typeface="Trebuchet MS"/>
                <a:cs typeface="Trebuchet MS"/>
              </a:rPr>
              <a:t>Pass</a:t>
            </a:r>
            <a:endParaRPr sz="2400">
              <a:latin typeface="Trebuchet MS"/>
              <a:cs typeface="Trebuchet MS"/>
            </a:endParaRPr>
          </a:p>
        </p:txBody>
      </p:sp>
      <p:sp>
        <p:nvSpPr>
          <p:cNvPr id="45" name="object 45"/>
          <p:cNvSpPr txBox="1"/>
          <p:nvPr/>
        </p:nvSpPr>
        <p:spPr>
          <a:xfrm>
            <a:off x="473709" y="2259647"/>
            <a:ext cx="4232910" cy="945515"/>
          </a:xfrm>
          <a:prstGeom prst="rect">
            <a:avLst/>
          </a:prstGeom>
        </p:spPr>
        <p:txBody>
          <a:bodyPr vert="horz" wrap="square" lIns="0" tIns="15875" rIns="0" bIns="0" rtlCol="0">
            <a:spAutoFit/>
          </a:bodyPr>
          <a:lstStyle/>
          <a:p>
            <a:pPr marL="12700" marR="5080">
              <a:lnSpc>
                <a:spcPct val="100000"/>
              </a:lnSpc>
              <a:spcBef>
                <a:spcPts val="125"/>
              </a:spcBef>
            </a:pPr>
            <a:r>
              <a:rPr sz="2000" spc="90">
                <a:solidFill>
                  <a:srgbClr val="404040"/>
                </a:solidFill>
                <a:latin typeface="Trebuchet MS"/>
                <a:cs typeface="Trebuchet MS"/>
              </a:rPr>
              <a:t>During</a:t>
            </a:r>
            <a:r>
              <a:rPr sz="2000" spc="-85">
                <a:solidFill>
                  <a:srgbClr val="404040"/>
                </a:solidFill>
                <a:latin typeface="Trebuchet MS"/>
                <a:cs typeface="Trebuchet MS"/>
              </a:rPr>
              <a:t> </a:t>
            </a:r>
            <a:r>
              <a:rPr sz="2000">
                <a:solidFill>
                  <a:srgbClr val="404040"/>
                </a:solidFill>
                <a:latin typeface="Trebuchet MS"/>
                <a:cs typeface="Trebuchet MS"/>
              </a:rPr>
              <a:t>the</a:t>
            </a:r>
            <a:r>
              <a:rPr sz="2000" spc="-100">
                <a:solidFill>
                  <a:srgbClr val="404040"/>
                </a:solidFill>
                <a:latin typeface="Trebuchet MS"/>
                <a:cs typeface="Trebuchet MS"/>
              </a:rPr>
              <a:t> </a:t>
            </a:r>
            <a:r>
              <a:rPr sz="2000">
                <a:solidFill>
                  <a:srgbClr val="4F81BC"/>
                </a:solidFill>
                <a:latin typeface="Trebuchet MS"/>
                <a:cs typeface="Trebuchet MS"/>
              </a:rPr>
              <a:t>forward</a:t>
            </a:r>
            <a:r>
              <a:rPr sz="2000" spc="-75">
                <a:solidFill>
                  <a:srgbClr val="4F81BC"/>
                </a:solidFill>
                <a:latin typeface="Trebuchet MS"/>
                <a:cs typeface="Trebuchet MS"/>
              </a:rPr>
              <a:t> </a:t>
            </a:r>
            <a:r>
              <a:rPr sz="2000" spc="55">
                <a:solidFill>
                  <a:srgbClr val="4F81BC"/>
                </a:solidFill>
                <a:latin typeface="Trebuchet MS"/>
                <a:cs typeface="Trebuchet MS"/>
              </a:rPr>
              <a:t>pass</a:t>
            </a:r>
            <a:r>
              <a:rPr sz="2000" spc="55">
                <a:solidFill>
                  <a:srgbClr val="404040"/>
                </a:solidFill>
                <a:latin typeface="Trebuchet MS"/>
                <a:cs typeface="Trebuchet MS"/>
              </a:rPr>
              <a:t>,</a:t>
            </a:r>
            <a:r>
              <a:rPr sz="2000" spc="-65">
                <a:solidFill>
                  <a:srgbClr val="404040"/>
                </a:solidFill>
                <a:latin typeface="Trebuchet MS"/>
                <a:cs typeface="Trebuchet MS"/>
              </a:rPr>
              <a:t> </a:t>
            </a:r>
            <a:r>
              <a:rPr sz="2000" spc="-45">
                <a:solidFill>
                  <a:srgbClr val="404040"/>
                </a:solidFill>
                <a:latin typeface="Trebuchet MS"/>
                <a:cs typeface="Trebuchet MS"/>
              </a:rPr>
              <a:t>we</a:t>
            </a:r>
            <a:r>
              <a:rPr sz="2000" spc="-55">
                <a:solidFill>
                  <a:srgbClr val="404040"/>
                </a:solidFill>
                <a:latin typeface="Trebuchet MS"/>
                <a:cs typeface="Trebuchet MS"/>
              </a:rPr>
              <a:t> </a:t>
            </a:r>
            <a:r>
              <a:rPr sz="2000" spc="-10">
                <a:solidFill>
                  <a:srgbClr val="404040"/>
                </a:solidFill>
                <a:latin typeface="Trebuchet MS"/>
                <a:cs typeface="Trebuchet MS"/>
              </a:rPr>
              <a:t>first </a:t>
            </a:r>
            <a:r>
              <a:rPr sz="2000">
                <a:solidFill>
                  <a:srgbClr val="404040"/>
                </a:solidFill>
                <a:latin typeface="Trebuchet MS"/>
                <a:cs typeface="Trebuchet MS"/>
              </a:rPr>
              <a:t>dequantize</a:t>
            </a:r>
            <a:r>
              <a:rPr sz="2000" spc="-20">
                <a:solidFill>
                  <a:srgbClr val="404040"/>
                </a:solidFill>
                <a:latin typeface="Trebuchet MS"/>
                <a:cs typeface="Trebuchet MS"/>
              </a:rPr>
              <a:t> </a:t>
            </a:r>
            <a:r>
              <a:rPr sz="2000">
                <a:solidFill>
                  <a:srgbClr val="404040"/>
                </a:solidFill>
                <a:latin typeface="Trebuchet MS"/>
                <a:cs typeface="Trebuchet MS"/>
              </a:rPr>
              <a:t>the</a:t>
            </a:r>
            <a:r>
              <a:rPr sz="2000" spc="-15">
                <a:solidFill>
                  <a:srgbClr val="404040"/>
                </a:solidFill>
                <a:latin typeface="Trebuchet MS"/>
                <a:cs typeface="Trebuchet MS"/>
              </a:rPr>
              <a:t> </a:t>
            </a:r>
            <a:r>
              <a:rPr sz="2000" spc="150">
                <a:solidFill>
                  <a:srgbClr val="404040"/>
                </a:solidFill>
                <a:latin typeface="Trebuchet MS"/>
                <a:cs typeface="Trebuchet MS"/>
              </a:rPr>
              <a:t>W</a:t>
            </a:r>
            <a:r>
              <a:rPr sz="2000" spc="15">
                <a:solidFill>
                  <a:srgbClr val="404040"/>
                </a:solidFill>
                <a:latin typeface="Trebuchet MS"/>
                <a:cs typeface="Trebuchet MS"/>
              </a:rPr>
              <a:t> </a:t>
            </a:r>
            <a:r>
              <a:rPr sz="2000" spc="70">
                <a:solidFill>
                  <a:srgbClr val="404040"/>
                </a:solidFill>
                <a:latin typeface="Trebuchet MS"/>
                <a:cs typeface="Trebuchet MS"/>
              </a:rPr>
              <a:t>weights</a:t>
            </a:r>
            <a:r>
              <a:rPr sz="2000" spc="-25">
                <a:solidFill>
                  <a:srgbClr val="404040"/>
                </a:solidFill>
                <a:latin typeface="Trebuchet MS"/>
                <a:cs typeface="Trebuchet MS"/>
              </a:rPr>
              <a:t> </a:t>
            </a:r>
            <a:r>
              <a:rPr sz="2000">
                <a:solidFill>
                  <a:srgbClr val="404040"/>
                </a:solidFill>
                <a:latin typeface="Trebuchet MS"/>
                <a:cs typeface="Trebuchet MS"/>
              </a:rPr>
              <a:t>from</a:t>
            </a:r>
            <a:r>
              <a:rPr sz="2000" spc="10">
                <a:solidFill>
                  <a:srgbClr val="404040"/>
                </a:solidFill>
                <a:latin typeface="Trebuchet MS"/>
                <a:cs typeface="Trebuchet MS"/>
              </a:rPr>
              <a:t> </a:t>
            </a:r>
            <a:r>
              <a:rPr sz="2000" spc="50">
                <a:solidFill>
                  <a:srgbClr val="4F81BC"/>
                </a:solidFill>
                <a:latin typeface="Trebuchet MS"/>
                <a:cs typeface="Trebuchet MS"/>
              </a:rPr>
              <a:t>NF4 </a:t>
            </a:r>
            <a:r>
              <a:rPr sz="2000">
                <a:solidFill>
                  <a:srgbClr val="404040"/>
                </a:solidFill>
                <a:latin typeface="Trebuchet MS"/>
                <a:cs typeface="Trebuchet MS"/>
              </a:rPr>
              <a:t>to</a:t>
            </a:r>
            <a:r>
              <a:rPr sz="2000" spc="-145">
                <a:solidFill>
                  <a:srgbClr val="404040"/>
                </a:solidFill>
                <a:latin typeface="Trebuchet MS"/>
                <a:cs typeface="Trebuchet MS"/>
              </a:rPr>
              <a:t> </a:t>
            </a:r>
            <a:r>
              <a:rPr sz="2000" spc="-30">
                <a:solidFill>
                  <a:srgbClr val="4F81BC"/>
                </a:solidFill>
                <a:latin typeface="Trebuchet MS"/>
                <a:cs typeface="Trebuchet MS"/>
              </a:rPr>
              <a:t>BF16</a:t>
            </a:r>
            <a:r>
              <a:rPr sz="2000" spc="-120">
                <a:solidFill>
                  <a:srgbClr val="4F81BC"/>
                </a:solidFill>
                <a:latin typeface="Trebuchet MS"/>
                <a:cs typeface="Trebuchet MS"/>
              </a:rPr>
              <a:t> </a:t>
            </a:r>
            <a:r>
              <a:rPr sz="2000">
                <a:solidFill>
                  <a:srgbClr val="404040"/>
                </a:solidFill>
                <a:latin typeface="Trebuchet MS"/>
                <a:cs typeface="Trebuchet MS"/>
              </a:rPr>
              <a:t>for</a:t>
            </a:r>
            <a:r>
              <a:rPr sz="2000" spc="-105">
                <a:solidFill>
                  <a:srgbClr val="404040"/>
                </a:solidFill>
                <a:latin typeface="Trebuchet MS"/>
                <a:cs typeface="Trebuchet MS"/>
              </a:rPr>
              <a:t> </a:t>
            </a:r>
            <a:r>
              <a:rPr sz="2000" spc="-10">
                <a:solidFill>
                  <a:srgbClr val="404040"/>
                </a:solidFill>
                <a:latin typeface="Trebuchet MS"/>
                <a:cs typeface="Trebuchet MS"/>
              </a:rPr>
              <a:t>computation.</a:t>
            </a:r>
            <a:endParaRPr sz="2000">
              <a:latin typeface="Trebuchet MS"/>
              <a:cs typeface="Trebuchet MS"/>
            </a:endParaRPr>
          </a:p>
        </p:txBody>
      </p:sp>
      <p:sp>
        <p:nvSpPr>
          <p:cNvPr id="46" name="object 46"/>
          <p:cNvSpPr txBox="1"/>
          <p:nvPr/>
        </p:nvSpPr>
        <p:spPr>
          <a:xfrm>
            <a:off x="473709" y="5106987"/>
            <a:ext cx="4264660" cy="640080"/>
          </a:xfrm>
          <a:prstGeom prst="rect">
            <a:avLst/>
          </a:prstGeom>
        </p:spPr>
        <p:txBody>
          <a:bodyPr vert="horz" wrap="square" lIns="0" tIns="15875" rIns="0" bIns="0" rtlCol="0">
            <a:spAutoFit/>
          </a:bodyPr>
          <a:lstStyle/>
          <a:p>
            <a:pPr marL="12700">
              <a:lnSpc>
                <a:spcPct val="100000"/>
              </a:lnSpc>
              <a:spcBef>
                <a:spcPts val="125"/>
              </a:spcBef>
            </a:pPr>
            <a:r>
              <a:rPr sz="2000" spc="-20">
                <a:solidFill>
                  <a:srgbClr val="404040"/>
                </a:solidFill>
                <a:latin typeface="Trebuchet MS"/>
                <a:cs typeface="Trebuchet MS"/>
              </a:rPr>
              <a:t>The</a:t>
            </a:r>
            <a:r>
              <a:rPr sz="2000" spc="-140">
                <a:solidFill>
                  <a:srgbClr val="404040"/>
                </a:solidFill>
                <a:latin typeface="Trebuchet MS"/>
                <a:cs typeface="Trebuchet MS"/>
              </a:rPr>
              <a:t> </a:t>
            </a:r>
            <a:r>
              <a:rPr sz="2000" spc="-20">
                <a:solidFill>
                  <a:srgbClr val="404040"/>
                </a:solidFill>
                <a:latin typeface="Trebuchet MS"/>
                <a:cs typeface="Trebuchet MS"/>
              </a:rPr>
              <a:t>BF16</a:t>
            </a:r>
            <a:r>
              <a:rPr sz="2000" spc="-130">
                <a:solidFill>
                  <a:srgbClr val="404040"/>
                </a:solidFill>
                <a:latin typeface="Trebuchet MS"/>
                <a:cs typeface="Trebuchet MS"/>
              </a:rPr>
              <a:t> </a:t>
            </a:r>
            <a:r>
              <a:rPr sz="2000" spc="60">
                <a:solidFill>
                  <a:srgbClr val="404040"/>
                </a:solidFill>
                <a:latin typeface="Trebuchet MS"/>
                <a:cs typeface="Trebuchet MS"/>
              </a:rPr>
              <a:t>values</a:t>
            </a:r>
            <a:r>
              <a:rPr sz="2000" spc="-80">
                <a:solidFill>
                  <a:srgbClr val="404040"/>
                </a:solidFill>
                <a:latin typeface="Trebuchet MS"/>
                <a:cs typeface="Trebuchet MS"/>
              </a:rPr>
              <a:t> </a:t>
            </a:r>
            <a:r>
              <a:rPr sz="2000">
                <a:solidFill>
                  <a:srgbClr val="404040"/>
                </a:solidFill>
                <a:latin typeface="Trebuchet MS"/>
                <a:cs typeface="Trebuchet MS"/>
              </a:rPr>
              <a:t>of</a:t>
            </a:r>
            <a:r>
              <a:rPr sz="2000" spc="-95">
                <a:solidFill>
                  <a:srgbClr val="404040"/>
                </a:solidFill>
                <a:latin typeface="Trebuchet MS"/>
                <a:cs typeface="Trebuchet MS"/>
              </a:rPr>
              <a:t> </a:t>
            </a:r>
            <a:r>
              <a:rPr sz="2000" spc="150">
                <a:solidFill>
                  <a:srgbClr val="404040"/>
                </a:solidFill>
                <a:latin typeface="Trebuchet MS"/>
                <a:cs typeface="Trebuchet MS"/>
              </a:rPr>
              <a:t>W</a:t>
            </a:r>
            <a:r>
              <a:rPr sz="2000" spc="-120">
                <a:solidFill>
                  <a:srgbClr val="404040"/>
                </a:solidFill>
                <a:latin typeface="Trebuchet MS"/>
                <a:cs typeface="Trebuchet MS"/>
              </a:rPr>
              <a:t> </a:t>
            </a:r>
            <a:r>
              <a:rPr sz="2000" spc="135">
                <a:solidFill>
                  <a:srgbClr val="404040"/>
                </a:solidFill>
                <a:latin typeface="Trebuchet MS"/>
                <a:cs typeface="Trebuchet MS"/>
              </a:rPr>
              <a:t>is</a:t>
            </a:r>
            <a:r>
              <a:rPr sz="2000" spc="-155">
                <a:solidFill>
                  <a:srgbClr val="404040"/>
                </a:solidFill>
                <a:latin typeface="Trebuchet MS"/>
                <a:cs typeface="Trebuchet MS"/>
              </a:rPr>
              <a:t> </a:t>
            </a:r>
            <a:r>
              <a:rPr sz="2000" spc="60">
                <a:solidFill>
                  <a:srgbClr val="404040"/>
                </a:solidFill>
                <a:latin typeface="Trebuchet MS"/>
                <a:cs typeface="Trebuchet MS"/>
              </a:rPr>
              <a:t>then</a:t>
            </a:r>
            <a:r>
              <a:rPr sz="2000" spc="-165">
                <a:solidFill>
                  <a:srgbClr val="404040"/>
                </a:solidFill>
                <a:latin typeface="Trebuchet MS"/>
                <a:cs typeface="Trebuchet MS"/>
              </a:rPr>
              <a:t> </a:t>
            </a:r>
            <a:r>
              <a:rPr sz="2000" spc="-10">
                <a:solidFill>
                  <a:srgbClr val="4F81BC"/>
                </a:solidFill>
                <a:latin typeface="Trebuchet MS"/>
                <a:cs typeface="Trebuchet MS"/>
              </a:rPr>
              <a:t>deleted</a:t>
            </a:r>
            <a:endParaRPr sz="2000">
              <a:latin typeface="Trebuchet MS"/>
              <a:cs typeface="Trebuchet MS"/>
            </a:endParaRPr>
          </a:p>
          <a:p>
            <a:pPr marL="12700">
              <a:lnSpc>
                <a:spcPct val="100000"/>
              </a:lnSpc>
              <a:spcBef>
                <a:spcPts val="5"/>
              </a:spcBef>
            </a:pPr>
            <a:r>
              <a:rPr sz="2000">
                <a:solidFill>
                  <a:srgbClr val="404040"/>
                </a:solidFill>
                <a:latin typeface="Trebuchet MS"/>
                <a:cs typeface="Trebuchet MS"/>
              </a:rPr>
              <a:t>to</a:t>
            </a:r>
            <a:r>
              <a:rPr sz="2000" spc="-80">
                <a:solidFill>
                  <a:srgbClr val="404040"/>
                </a:solidFill>
                <a:latin typeface="Trebuchet MS"/>
                <a:cs typeface="Trebuchet MS"/>
              </a:rPr>
              <a:t> </a:t>
            </a:r>
            <a:r>
              <a:rPr sz="2000" spc="65">
                <a:solidFill>
                  <a:srgbClr val="404040"/>
                </a:solidFill>
                <a:latin typeface="Trebuchet MS"/>
                <a:cs typeface="Trebuchet MS"/>
              </a:rPr>
              <a:t>save</a:t>
            </a:r>
            <a:r>
              <a:rPr sz="2000" spc="-80">
                <a:solidFill>
                  <a:srgbClr val="404040"/>
                </a:solidFill>
                <a:latin typeface="Trebuchet MS"/>
                <a:cs typeface="Trebuchet MS"/>
              </a:rPr>
              <a:t> </a:t>
            </a:r>
            <a:r>
              <a:rPr sz="2000" spc="55">
                <a:solidFill>
                  <a:srgbClr val="404040"/>
                </a:solidFill>
                <a:latin typeface="Trebuchet MS"/>
                <a:cs typeface="Trebuchet MS"/>
              </a:rPr>
              <a:t>on</a:t>
            </a:r>
            <a:r>
              <a:rPr sz="2000" spc="-120">
                <a:solidFill>
                  <a:srgbClr val="404040"/>
                </a:solidFill>
                <a:latin typeface="Trebuchet MS"/>
                <a:cs typeface="Trebuchet MS"/>
              </a:rPr>
              <a:t> </a:t>
            </a:r>
            <a:r>
              <a:rPr sz="2000" spc="-10">
                <a:solidFill>
                  <a:srgbClr val="404040"/>
                </a:solidFill>
                <a:latin typeface="Trebuchet MS"/>
                <a:cs typeface="Trebuchet MS"/>
              </a:rPr>
              <a:t>storage!</a:t>
            </a:r>
            <a:endParaRPr sz="2000">
              <a:latin typeface="Trebuchet MS"/>
              <a:cs typeface="Trebuchet MS"/>
            </a:endParaRPr>
          </a:p>
        </p:txBody>
      </p:sp>
      <p:sp>
        <p:nvSpPr>
          <p:cNvPr id="47" name="object 47"/>
          <p:cNvSpPr txBox="1"/>
          <p:nvPr/>
        </p:nvSpPr>
        <p:spPr>
          <a:xfrm>
            <a:off x="8884919" y="3522662"/>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0">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48" name="object 48"/>
          <p:cNvGrpSpPr/>
          <p:nvPr/>
        </p:nvGrpSpPr>
        <p:grpSpPr>
          <a:xfrm>
            <a:off x="8629650" y="2066861"/>
            <a:ext cx="1710055" cy="1290955"/>
            <a:chOff x="8629650" y="2066861"/>
            <a:chExt cx="1710055" cy="1290955"/>
          </a:xfrm>
        </p:grpSpPr>
        <p:pic>
          <p:nvPicPr>
            <p:cNvPr id="49" name="object 49"/>
            <p:cNvPicPr/>
            <p:nvPr/>
          </p:nvPicPr>
          <p:blipFill>
            <a:blip r:embed="rId17" cstate="print"/>
            <a:stretch>
              <a:fillRect/>
            </a:stretch>
          </p:blipFill>
          <p:spPr>
            <a:xfrm>
              <a:off x="8629650" y="2066861"/>
              <a:ext cx="1709801" cy="747712"/>
            </a:xfrm>
            <a:prstGeom prst="rect">
              <a:avLst/>
            </a:prstGeom>
          </p:spPr>
        </p:pic>
        <p:sp>
          <p:nvSpPr>
            <p:cNvPr id="50" name="object 50"/>
            <p:cNvSpPr/>
            <p:nvPr/>
          </p:nvSpPr>
          <p:spPr>
            <a:xfrm>
              <a:off x="8705850" y="2124074"/>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51" name="object 51"/>
            <p:cNvSpPr/>
            <p:nvPr/>
          </p:nvSpPr>
          <p:spPr>
            <a:xfrm>
              <a:off x="8705850" y="2124074"/>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52" name="object 52"/>
            <p:cNvPicPr/>
            <p:nvPr/>
          </p:nvPicPr>
          <p:blipFill>
            <a:blip r:embed="rId18" cstate="print"/>
            <a:stretch>
              <a:fillRect/>
            </a:stretch>
          </p:blipFill>
          <p:spPr>
            <a:xfrm>
              <a:off x="8743950" y="3105086"/>
              <a:ext cx="1452499" cy="252412"/>
            </a:xfrm>
            <a:prstGeom prst="rect">
              <a:avLst/>
            </a:prstGeom>
          </p:spPr>
        </p:pic>
        <p:sp>
          <p:nvSpPr>
            <p:cNvPr id="53" name="object 53"/>
            <p:cNvSpPr/>
            <p:nvPr/>
          </p:nvSpPr>
          <p:spPr>
            <a:xfrm>
              <a:off x="8815451" y="3157473"/>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54" name="object 54"/>
          <p:cNvSpPr txBox="1"/>
          <p:nvPr/>
        </p:nvSpPr>
        <p:spPr>
          <a:xfrm>
            <a:off x="9406255" y="2845752"/>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55" name="object 55"/>
          <p:cNvSpPr txBox="1"/>
          <p:nvPr/>
        </p:nvSpPr>
        <p:spPr>
          <a:xfrm>
            <a:off x="9177655" y="2220531"/>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56" name="object 56"/>
          <p:cNvGrpSpPr/>
          <p:nvPr/>
        </p:nvGrpSpPr>
        <p:grpSpPr>
          <a:xfrm>
            <a:off x="8763000" y="2752661"/>
            <a:ext cx="1452880" cy="252729"/>
            <a:chOff x="8763000" y="2752661"/>
            <a:chExt cx="1452880" cy="252729"/>
          </a:xfrm>
        </p:grpSpPr>
        <p:pic>
          <p:nvPicPr>
            <p:cNvPr id="57" name="object 57"/>
            <p:cNvPicPr/>
            <p:nvPr/>
          </p:nvPicPr>
          <p:blipFill>
            <a:blip r:embed="rId19" cstate="print"/>
            <a:stretch>
              <a:fillRect/>
            </a:stretch>
          </p:blipFill>
          <p:spPr>
            <a:xfrm>
              <a:off x="8763000" y="2752661"/>
              <a:ext cx="1452499" cy="252412"/>
            </a:xfrm>
            <a:prstGeom prst="rect">
              <a:avLst/>
            </a:prstGeom>
          </p:spPr>
        </p:pic>
        <p:sp>
          <p:nvSpPr>
            <p:cNvPr id="58" name="object 58"/>
            <p:cNvSpPr/>
            <p:nvPr/>
          </p:nvSpPr>
          <p:spPr>
            <a:xfrm>
              <a:off x="8834501" y="2786125"/>
              <a:ext cx="1314450" cy="133350"/>
            </a:xfrm>
            <a:custGeom>
              <a:avLst/>
              <a:gdLst/>
              <a:ahLst/>
              <a:cxnLst/>
              <a:rect l="l" t="t" r="r" b="b"/>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ln w="25400">
              <a:solidFill>
                <a:srgbClr val="4F81BC"/>
              </a:solidFill>
            </a:ln>
          </p:spPr>
          <p:txBody>
            <a:bodyPr wrap="square" lIns="0" tIns="0" rIns="0" bIns="0" rtlCol="0"/>
            <a:lstStyle/>
            <a:p>
              <a:endParaRPr/>
            </a:p>
          </p:txBody>
        </p:sp>
      </p:grpSp>
      <p:sp>
        <p:nvSpPr>
          <p:cNvPr id="59" name="object 59"/>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60" name="object 60"/>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r>
              <a:rPr spc="-25"/>
              <a:t>109</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pic>
        <p:nvPicPr>
          <p:cNvPr id="6" name="object 6"/>
          <p:cNvPicPr/>
          <p:nvPr/>
        </p:nvPicPr>
        <p:blipFill>
          <a:blip r:embed="rId3" cstate="print"/>
          <a:stretch>
            <a:fillRect/>
          </a:stretch>
        </p:blipFill>
        <p:spPr>
          <a:xfrm>
            <a:off x="5781675" y="2104898"/>
            <a:ext cx="1966976" cy="1909826"/>
          </a:xfrm>
          <a:prstGeom prst="rect">
            <a:avLst/>
          </a:prstGeom>
        </p:spPr>
      </p:pic>
      <p:sp>
        <p:nvSpPr>
          <p:cNvPr id="7" name="object 7"/>
          <p:cNvSpPr txBox="1"/>
          <p:nvPr/>
        </p:nvSpPr>
        <p:spPr>
          <a:xfrm>
            <a:off x="5857875" y="2162175"/>
            <a:ext cx="1819275" cy="1762125"/>
          </a:xfrm>
          <a:prstGeom prst="rect">
            <a:avLst/>
          </a:prstGeom>
          <a:solidFill>
            <a:srgbClr val="BEBEBE"/>
          </a:solidFill>
          <a:ln w="38100">
            <a:solidFill>
              <a:srgbClr val="7E7E7E"/>
            </a:solidFill>
          </a:ln>
        </p:spPr>
        <p:txBody>
          <a:bodyPr vert="horz" wrap="square" lIns="0" tIns="47625" rIns="0" bIns="0" rtlCol="0">
            <a:spAutoFit/>
          </a:bodyPr>
          <a:lstStyle/>
          <a:p>
            <a:pPr>
              <a:lnSpc>
                <a:spcPct val="100000"/>
              </a:lnSpc>
              <a:spcBef>
                <a:spcPts val="375"/>
              </a:spcBef>
            </a:pPr>
            <a:endParaRPr sz="1800">
              <a:latin typeface="Times New Roman"/>
              <a:cs typeface="Times New Roman"/>
            </a:endParaRPr>
          </a:p>
          <a:p>
            <a:pPr marL="480059" marR="347980" indent="-116839">
              <a:lnSpc>
                <a:spcPts val="2110"/>
              </a:lnSpc>
              <a:spcBef>
                <a:spcPts val="5"/>
              </a:spcBef>
            </a:pPr>
            <a:r>
              <a:rPr sz="1800" spc="-10">
                <a:solidFill>
                  <a:srgbClr val="FFFFFF"/>
                </a:solidFill>
                <a:latin typeface="Trebuchet MS"/>
                <a:cs typeface="Trebuchet MS"/>
              </a:rPr>
              <a:t>Pretrained </a:t>
            </a:r>
            <a:r>
              <a:rPr sz="1800" spc="55">
                <a:solidFill>
                  <a:srgbClr val="FFFFFF"/>
                </a:solidFill>
                <a:latin typeface="Trebuchet MS"/>
                <a:cs typeface="Trebuchet MS"/>
              </a:rPr>
              <a:t>Weights</a:t>
            </a:r>
            <a:endParaRPr sz="1800">
              <a:latin typeface="Trebuchet MS"/>
              <a:cs typeface="Trebuchet MS"/>
            </a:endParaRPr>
          </a:p>
          <a:p>
            <a:pPr marL="420370">
              <a:lnSpc>
                <a:spcPct val="100000"/>
              </a:lnSpc>
              <a:spcBef>
                <a:spcPts val="103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a:t>
            </a:r>
            <a:r>
              <a:rPr sz="3000" spc="-7" baseline="-20833">
                <a:solidFill>
                  <a:srgbClr val="FFFFFF"/>
                </a:solidFill>
                <a:latin typeface="Cambria Math"/>
                <a:cs typeface="Cambria Math"/>
              </a:rPr>
              <a:t>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8" name="object 8"/>
          <p:cNvGrpSpPr/>
          <p:nvPr/>
        </p:nvGrpSpPr>
        <p:grpSpPr>
          <a:xfrm>
            <a:off x="6638925" y="4419536"/>
            <a:ext cx="3329304" cy="557530"/>
            <a:chOff x="6638925" y="4419536"/>
            <a:chExt cx="3329304" cy="557530"/>
          </a:xfrm>
        </p:grpSpPr>
        <p:pic>
          <p:nvPicPr>
            <p:cNvPr id="9" name="object 9"/>
            <p:cNvPicPr/>
            <p:nvPr/>
          </p:nvPicPr>
          <p:blipFill>
            <a:blip r:embed="rId4" cstate="print"/>
            <a:stretch>
              <a:fillRect/>
            </a:stretch>
          </p:blipFill>
          <p:spPr>
            <a:xfrm>
              <a:off x="6638925" y="4600511"/>
              <a:ext cx="3290951" cy="376237"/>
            </a:xfrm>
            <a:prstGeom prst="rect">
              <a:avLst/>
            </a:prstGeom>
          </p:spPr>
        </p:pic>
        <p:sp>
          <p:nvSpPr>
            <p:cNvPr id="10" name="object 10"/>
            <p:cNvSpPr/>
            <p:nvPr/>
          </p:nvSpPr>
          <p:spPr>
            <a:xfrm>
              <a:off x="6715125" y="4657724"/>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11" name="object 11"/>
            <p:cNvSpPr/>
            <p:nvPr/>
          </p:nvSpPr>
          <p:spPr>
            <a:xfrm>
              <a:off x="6715125" y="4657724"/>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6686550" y="4419536"/>
              <a:ext cx="3281426" cy="261937"/>
            </a:xfrm>
            <a:prstGeom prst="rect">
              <a:avLst/>
            </a:prstGeom>
          </p:spPr>
        </p:pic>
        <p:sp>
          <p:nvSpPr>
            <p:cNvPr id="13" name="object 13"/>
            <p:cNvSpPr/>
            <p:nvPr/>
          </p:nvSpPr>
          <p:spPr>
            <a:xfrm>
              <a:off x="6758051" y="4472050"/>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5"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4" name="object 14"/>
          <p:cNvSpPr txBox="1"/>
          <p:nvPr/>
        </p:nvSpPr>
        <p:spPr>
          <a:xfrm>
            <a:off x="6419596" y="4572317"/>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5" name="object 15"/>
          <p:cNvSpPr txBox="1"/>
          <p:nvPr/>
        </p:nvSpPr>
        <p:spPr>
          <a:xfrm>
            <a:off x="8259444" y="4120451"/>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6" name="object 16"/>
          <p:cNvGrpSpPr/>
          <p:nvPr/>
        </p:nvGrpSpPr>
        <p:grpSpPr>
          <a:xfrm>
            <a:off x="6638925" y="1142936"/>
            <a:ext cx="3710304" cy="3434079"/>
            <a:chOff x="6638925" y="1142936"/>
            <a:chExt cx="3710304" cy="3434079"/>
          </a:xfrm>
        </p:grpSpPr>
        <p:pic>
          <p:nvPicPr>
            <p:cNvPr id="17" name="object 17"/>
            <p:cNvPicPr/>
            <p:nvPr/>
          </p:nvPicPr>
          <p:blipFill>
            <a:blip r:embed="rId6" cstate="print"/>
            <a:stretch>
              <a:fillRect/>
            </a:stretch>
          </p:blipFill>
          <p:spPr>
            <a:xfrm>
              <a:off x="6858000" y="4000436"/>
              <a:ext cx="547687" cy="557212"/>
            </a:xfrm>
            <a:prstGeom prst="rect">
              <a:avLst/>
            </a:prstGeom>
          </p:spPr>
        </p:pic>
        <p:sp>
          <p:nvSpPr>
            <p:cNvPr id="18" name="object 18"/>
            <p:cNvSpPr/>
            <p:nvPr/>
          </p:nvSpPr>
          <p:spPr>
            <a:xfrm>
              <a:off x="6922897" y="4043172"/>
              <a:ext cx="422909" cy="438150"/>
            </a:xfrm>
            <a:custGeom>
              <a:avLst/>
              <a:gdLst/>
              <a:ahLst/>
              <a:cxnLst/>
              <a:rect l="l" t="t" r="r" b="b"/>
              <a:pathLst>
                <a:path w="422909" h="438150">
                  <a:moveTo>
                    <a:pt x="29463" y="0"/>
                  </a:moveTo>
                  <a:lnTo>
                    <a:pt x="0" y="328675"/>
                  </a:lnTo>
                  <a:lnTo>
                    <a:pt x="89534" y="253872"/>
                  </a:lnTo>
                  <a:lnTo>
                    <a:pt x="243331" y="437895"/>
                  </a:lnTo>
                  <a:lnTo>
                    <a:pt x="422401" y="288163"/>
                  </a:lnTo>
                  <a:lnTo>
                    <a:pt x="268604" y="104139"/>
                  </a:lnTo>
                  <a:lnTo>
                    <a:pt x="358139" y="29336"/>
                  </a:lnTo>
                  <a:lnTo>
                    <a:pt x="29463" y="0"/>
                  </a:lnTo>
                  <a:close/>
                </a:path>
              </a:pathLst>
            </a:custGeom>
            <a:solidFill>
              <a:srgbClr val="BEBEBE"/>
            </a:solidFill>
          </p:spPr>
          <p:txBody>
            <a:bodyPr wrap="square" lIns="0" tIns="0" rIns="0" bIns="0" rtlCol="0"/>
            <a:lstStyle/>
            <a:p>
              <a:endParaRPr/>
            </a:p>
          </p:txBody>
        </p:sp>
        <p:sp>
          <p:nvSpPr>
            <p:cNvPr id="19" name="object 19"/>
            <p:cNvSpPr/>
            <p:nvPr/>
          </p:nvSpPr>
          <p:spPr>
            <a:xfrm>
              <a:off x="6922897" y="4043172"/>
              <a:ext cx="422909" cy="438150"/>
            </a:xfrm>
            <a:custGeom>
              <a:avLst/>
              <a:gdLst/>
              <a:ahLst/>
              <a:cxnLst/>
              <a:rect l="l" t="t" r="r" b="b"/>
              <a:pathLst>
                <a:path w="422909" h="438150">
                  <a:moveTo>
                    <a:pt x="29463" y="0"/>
                  </a:moveTo>
                  <a:lnTo>
                    <a:pt x="358139" y="29336"/>
                  </a:lnTo>
                  <a:lnTo>
                    <a:pt x="268604" y="104139"/>
                  </a:lnTo>
                  <a:lnTo>
                    <a:pt x="422401" y="288163"/>
                  </a:lnTo>
                  <a:lnTo>
                    <a:pt x="243331" y="437895"/>
                  </a:lnTo>
                  <a:lnTo>
                    <a:pt x="89534" y="253872"/>
                  </a:lnTo>
                  <a:lnTo>
                    <a:pt x="0" y="328675"/>
                  </a:lnTo>
                  <a:lnTo>
                    <a:pt x="29463" y="0"/>
                  </a:lnTo>
                  <a:close/>
                </a:path>
              </a:pathLst>
            </a:custGeom>
            <a:ln w="9524">
              <a:solidFill>
                <a:srgbClr val="7E7E7E"/>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9096375" y="1562036"/>
              <a:ext cx="538162" cy="557212"/>
            </a:xfrm>
            <a:prstGeom prst="rect">
              <a:avLst/>
            </a:prstGeom>
          </p:spPr>
        </p:pic>
        <p:pic>
          <p:nvPicPr>
            <p:cNvPr id="21" name="object 21"/>
            <p:cNvPicPr/>
            <p:nvPr/>
          </p:nvPicPr>
          <p:blipFill>
            <a:blip r:embed="rId8" cstate="print"/>
            <a:stretch>
              <a:fillRect/>
            </a:stretch>
          </p:blipFill>
          <p:spPr>
            <a:xfrm>
              <a:off x="9157207" y="1598168"/>
              <a:ext cx="422401" cy="437896"/>
            </a:xfrm>
            <a:prstGeom prst="rect">
              <a:avLst/>
            </a:prstGeom>
          </p:spPr>
        </p:pic>
        <p:sp>
          <p:nvSpPr>
            <p:cNvPr id="22" name="object 22"/>
            <p:cNvSpPr/>
            <p:nvPr/>
          </p:nvSpPr>
          <p:spPr>
            <a:xfrm>
              <a:off x="9157207" y="1598168"/>
              <a:ext cx="422909" cy="438150"/>
            </a:xfrm>
            <a:custGeom>
              <a:avLst/>
              <a:gdLst/>
              <a:ahLst/>
              <a:cxnLst/>
              <a:rect l="l" t="t" r="r" b="b"/>
              <a:pathLst>
                <a:path w="422909" h="438150">
                  <a:moveTo>
                    <a:pt x="29464" y="0"/>
                  </a:moveTo>
                  <a:lnTo>
                    <a:pt x="358267" y="29337"/>
                  </a:lnTo>
                  <a:lnTo>
                    <a:pt x="268605" y="104267"/>
                  </a:lnTo>
                  <a:lnTo>
                    <a:pt x="422401" y="288290"/>
                  </a:lnTo>
                  <a:lnTo>
                    <a:pt x="243332" y="437896"/>
                  </a:lnTo>
                  <a:lnTo>
                    <a:pt x="89535" y="253873"/>
                  </a:lnTo>
                  <a:lnTo>
                    <a:pt x="0" y="328803"/>
                  </a:lnTo>
                  <a:lnTo>
                    <a:pt x="29464" y="0"/>
                  </a:lnTo>
                  <a:close/>
                </a:path>
              </a:pathLst>
            </a:custGeom>
            <a:ln w="9525">
              <a:solidFill>
                <a:srgbClr val="497DBA"/>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8915400" y="4009961"/>
              <a:ext cx="547687" cy="566737"/>
            </a:xfrm>
            <a:prstGeom prst="rect">
              <a:avLst/>
            </a:prstGeom>
          </p:spPr>
        </p:pic>
        <p:pic>
          <p:nvPicPr>
            <p:cNvPr id="24" name="object 24"/>
            <p:cNvPicPr/>
            <p:nvPr/>
          </p:nvPicPr>
          <p:blipFill>
            <a:blip r:embed="rId10" cstate="print"/>
            <a:stretch>
              <a:fillRect/>
            </a:stretch>
          </p:blipFill>
          <p:spPr>
            <a:xfrm>
              <a:off x="8978392" y="4049394"/>
              <a:ext cx="423544" cy="444881"/>
            </a:xfrm>
            <a:prstGeom prst="rect">
              <a:avLst/>
            </a:prstGeom>
          </p:spPr>
        </p:pic>
        <p:sp>
          <p:nvSpPr>
            <p:cNvPr id="25" name="object 25"/>
            <p:cNvSpPr/>
            <p:nvPr/>
          </p:nvSpPr>
          <p:spPr>
            <a:xfrm>
              <a:off x="8978392" y="4049394"/>
              <a:ext cx="423545" cy="445134"/>
            </a:xfrm>
            <a:custGeom>
              <a:avLst/>
              <a:gdLst/>
              <a:ahLst/>
              <a:cxnLst/>
              <a:rect l="l" t="t" r="r" b="b"/>
              <a:pathLst>
                <a:path w="423545" h="445135">
                  <a:moveTo>
                    <a:pt x="383031" y="0"/>
                  </a:moveTo>
                  <a:lnTo>
                    <a:pt x="423544" y="327532"/>
                  </a:lnTo>
                  <a:lnTo>
                    <a:pt x="331469" y="255777"/>
                  </a:lnTo>
                  <a:lnTo>
                    <a:pt x="184023" y="444880"/>
                  </a:lnTo>
                  <a:lnTo>
                    <a:pt x="0" y="301370"/>
                  </a:lnTo>
                  <a:lnTo>
                    <a:pt x="147447" y="112267"/>
                  </a:lnTo>
                  <a:lnTo>
                    <a:pt x="55372" y="40512"/>
                  </a:lnTo>
                  <a:lnTo>
                    <a:pt x="383031" y="0"/>
                  </a:lnTo>
                  <a:close/>
                </a:path>
              </a:pathLst>
            </a:custGeom>
            <a:ln w="9525">
              <a:solidFill>
                <a:srgbClr val="497DBA"/>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6991350" y="1542986"/>
              <a:ext cx="547687" cy="557212"/>
            </a:xfrm>
            <a:prstGeom prst="rect">
              <a:avLst/>
            </a:prstGeom>
          </p:spPr>
        </p:pic>
        <p:sp>
          <p:nvSpPr>
            <p:cNvPr id="27" name="object 27"/>
            <p:cNvSpPr/>
            <p:nvPr/>
          </p:nvSpPr>
          <p:spPr>
            <a:xfrm>
              <a:off x="7058025" y="1583690"/>
              <a:ext cx="422275" cy="436245"/>
            </a:xfrm>
            <a:custGeom>
              <a:avLst/>
              <a:gdLst/>
              <a:ahLst/>
              <a:cxnLst/>
              <a:rect l="l" t="t" r="r" b="b"/>
              <a:pathLst>
                <a:path w="422275" h="436244">
                  <a:moveTo>
                    <a:pt x="395731" y="0"/>
                  </a:moveTo>
                  <a:lnTo>
                    <a:pt x="66675" y="26288"/>
                  </a:lnTo>
                  <a:lnTo>
                    <a:pt x="155575" y="101981"/>
                  </a:lnTo>
                  <a:lnTo>
                    <a:pt x="0" y="284480"/>
                  </a:lnTo>
                  <a:lnTo>
                    <a:pt x="177673" y="435863"/>
                  </a:lnTo>
                  <a:lnTo>
                    <a:pt x="333121" y="253364"/>
                  </a:lnTo>
                  <a:lnTo>
                    <a:pt x="422021" y="329057"/>
                  </a:lnTo>
                  <a:lnTo>
                    <a:pt x="395731" y="0"/>
                  </a:lnTo>
                  <a:close/>
                </a:path>
              </a:pathLst>
            </a:custGeom>
            <a:solidFill>
              <a:srgbClr val="BEBEBE"/>
            </a:solidFill>
          </p:spPr>
          <p:txBody>
            <a:bodyPr wrap="square" lIns="0" tIns="0" rIns="0" bIns="0" rtlCol="0"/>
            <a:lstStyle/>
            <a:p>
              <a:endParaRPr/>
            </a:p>
          </p:txBody>
        </p:sp>
        <p:sp>
          <p:nvSpPr>
            <p:cNvPr id="28" name="object 28"/>
            <p:cNvSpPr/>
            <p:nvPr/>
          </p:nvSpPr>
          <p:spPr>
            <a:xfrm>
              <a:off x="7058025" y="1583690"/>
              <a:ext cx="422275" cy="436245"/>
            </a:xfrm>
            <a:custGeom>
              <a:avLst/>
              <a:gdLst/>
              <a:ahLst/>
              <a:cxnLst/>
              <a:rect l="l" t="t" r="r" b="b"/>
              <a:pathLst>
                <a:path w="422275" h="436244">
                  <a:moveTo>
                    <a:pt x="395731" y="0"/>
                  </a:moveTo>
                  <a:lnTo>
                    <a:pt x="422021" y="329057"/>
                  </a:lnTo>
                  <a:lnTo>
                    <a:pt x="333121" y="253364"/>
                  </a:lnTo>
                  <a:lnTo>
                    <a:pt x="177673" y="435863"/>
                  </a:lnTo>
                  <a:lnTo>
                    <a:pt x="0" y="284480"/>
                  </a:lnTo>
                  <a:lnTo>
                    <a:pt x="155575" y="101981"/>
                  </a:lnTo>
                  <a:lnTo>
                    <a:pt x="66675" y="26288"/>
                  </a:lnTo>
                  <a:lnTo>
                    <a:pt x="395731" y="0"/>
                  </a:lnTo>
                  <a:close/>
                </a:path>
              </a:pathLst>
            </a:custGeom>
            <a:ln w="9524">
              <a:solidFill>
                <a:srgbClr val="7E7E7E"/>
              </a:solidFill>
            </a:ln>
          </p:spPr>
          <p:txBody>
            <a:bodyPr wrap="square" lIns="0" tIns="0" rIns="0" bIns="0" rtlCol="0"/>
            <a:lstStyle/>
            <a:p>
              <a:endParaRPr/>
            </a:p>
          </p:txBody>
        </p:sp>
        <p:pic>
          <p:nvPicPr>
            <p:cNvPr id="29" name="object 29"/>
            <p:cNvPicPr/>
            <p:nvPr/>
          </p:nvPicPr>
          <p:blipFill>
            <a:blip r:embed="rId12" cstate="print"/>
            <a:stretch>
              <a:fillRect/>
            </a:stretch>
          </p:blipFill>
          <p:spPr>
            <a:xfrm>
              <a:off x="8020050" y="1542986"/>
              <a:ext cx="528637" cy="528637"/>
            </a:xfrm>
            <a:prstGeom prst="rect">
              <a:avLst/>
            </a:prstGeom>
          </p:spPr>
        </p:pic>
        <p:pic>
          <p:nvPicPr>
            <p:cNvPr id="30" name="object 30"/>
            <p:cNvPicPr/>
            <p:nvPr/>
          </p:nvPicPr>
          <p:blipFill>
            <a:blip r:embed="rId13" cstate="print"/>
            <a:stretch>
              <a:fillRect/>
            </a:stretch>
          </p:blipFill>
          <p:spPr>
            <a:xfrm>
              <a:off x="8080247" y="1582420"/>
              <a:ext cx="413003" cy="406400"/>
            </a:xfrm>
            <a:prstGeom prst="rect">
              <a:avLst/>
            </a:prstGeom>
          </p:spPr>
        </p:pic>
        <p:sp>
          <p:nvSpPr>
            <p:cNvPr id="31" name="object 31"/>
            <p:cNvSpPr/>
            <p:nvPr/>
          </p:nvSpPr>
          <p:spPr>
            <a:xfrm>
              <a:off x="8080247" y="1582928"/>
              <a:ext cx="413384" cy="406400"/>
            </a:xfrm>
            <a:custGeom>
              <a:avLst/>
              <a:gdLst/>
              <a:ahLst/>
              <a:cxnLst/>
              <a:rect l="l" t="t" r="r" b="b"/>
              <a:pathLst>
                <a:path w="413384" h="406400">
                  <a:moveTo>
                    <a:pt x="0" y="138049"/>
                  </a:moveTo>
                  <a:lnTo>
                    <a:pt x="141477" y="138049"/>
                  </a:lnTo>
                  <a:lnTo>
                    <a:pt x="141477" y="0"/>
                  </a:lnTo>
                  <a:lnTo>
                    <a:pt x="271525" y="0"/>
                  </a:lnTo>
                  <a:lnTo>
                    <a:pt x="271525" y="138049"/>
                  </a:lnTo>
                  <a:lnTo>
                    <a:pt x="413003" y="138049"/>
                  </a:lnTo>
                  <a:lnTo>
                    <a:pt x="413003" y="267970"/>
                  </a:lnTo>
                  <a:lnTo>
                    <a:pt x="271525" y="267970"/>
                  </a:lnTo>
                  <a:lnTo>
                    <a:pt x="271525" y="406019"/>
                  </a:lnTo>
                  <a:lnTo>
                    <a:pt x="141477" y="406019"/>
                  </a:lnTo>
                  <a:lnTo>
                    <a:pt x="141477" y="267970"/>
                  </a:lnTo>
                  <a:lnTo>
                    <a:pt x="0" y="267970"/>
                  </a:lnTo>
                  <a:lnTo>
                    <a:pt x="0" y="138049"/>
                  </a:lnTo>
                  <a:close/>
                </a:path>
              </a:pathLst>
            </a:custGeom>
            <a:ln w="9525">
              <a:solidFill>
                <a:srgbClr val="497DBA"/>
              </a:solidFill>
            </a:ln>
          </p:spPr>
          <p:txBody>
            <a:bodyPr wrap="square" lIns="0" tIns="0" rIns="0" bIns="0" rtlCol="0"/>
            <a:lstStyle/>
            <a:p>
              <a:endParaRPr/>
            </a:p>
          </p:txBody>
        </p:sp>
        <p:pic>
          <p:nvPicPr>
            <p:cNvPr id="32" name="object 32"/>
            <p:cNvPicPr/>
            <p:nvPr/>
          </p:nvPicPr>
          <p:blipFill>
            <a:blip r:embed="rId4" cstate="print"/>
            <a:stretch>
              <a:fillRect/>
            </a:stretch>
          </p:blipFill>
          <p:spPr>
            <a:xfrm>
              <a:off x="6638925" y="1142936"/>
              <a:ext cx="3290951" cy="376237"/>
            </a:xfrm>
            <a:prstGeom prst="rect">
              <a:avLst/>
            </a:prstGeom>
          </p:spPr>
        </p:pic>
        <p:sp>
          <p:nvSpPr>
            <p:cNvPr id="33" name="object 33"/>
            <p:cNvSpPr/>
            <p:nvPr/>
          </p:nvSpPr>
          <p:spPr>
            <a:xfrm>
              <a:off x="6715125" y="1200150"/>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34" name="object 34"/>
            <p:cNvSpPr/>
            <p:nvPr/>
          </p:nvSpPr>
          <p:spPr>
            <a:xfrm>
              <a:off x="6715125" y="1200150"/>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35" name="object 35"/>
            <p:cNvPicPr/>
            <p:nvPr/>
          </p:nvPicPr>
          <p:blipFill>
            <a:blip r:embed="rId14" cstate="print"/>
            <a:stretch>
              <a:fillRect/>
            </a:stretch>
          </p:blipFill>
          <p:spPr>
            <a:xfrm>
              <a:off x="8639175" y="3276536"/>
              <a:ext cx="1709801" cy="747712"/>
            </a:xfrm>
            <a:prstGeom prst="rect">
              <a:avLst/>
            </a:prstGeom>
          </p:spPr>
        </p:pic>
        <p:sp>
          <p:nvSpPr>
            <p:cNvPr id="36" name="object 36"/>
            <p:cNvSpPr/>
            <p:nvPr/>
          </p:nvSpPr>
          <p:spPr>
            <a:xfrm>
              <a:off x="8715375" y="3333750"/>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37" name="object 37"/>
            <p:cNvSpPr/>
            <p:nvPr/>
          </p:nvSpPr>
          <p:spPr>
            <a:xfrm>
              <a:off x="8715375" y="3333750"/>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38" name="object 38"/>
          <p:cNvSpPr txBox="1"/>
          <p:nvPr/>
        </p:nvSpPr>
        <p:spPr>
          <a:xfrm>
            <a:off x="6415659" y="1129347"/>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39" name="object 39"/>
          <p:cNvSpPr txBox="1"/>
          <p:nvPr/>
        </p:nvSpPr>
        <p:spPr>
          <a:xfrm>
            <a:off x="10531093" y="2307907"/>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0" name="object 40"/>
          <p:cNvSpPr txBox="1"/>
          <p:nvPr/>
        </p:nvSpPr>
        <p:spPr>
          <a:xfrm>
            <a:off x="10531093" y="3376231"/>
            <a:ext cx="544195" cy="300355"/>
          </a:xfrm>
          <a:prstGeom prst="rect">
            <a:avLst/>
          </a:prstGeom>
        </p:spPr>
        <p:txBody>
          <a:bodyPr vert="horz" wrap="square" lIns="0" tIns="12700" rIns="0" bIns="0" rtlCol="0">
            <a:spAutoFit/>
          </a:bodyPr>
          <a:lstStyle/>
          <a:p>
            <a:pPr marL="12700">
              <a:lnSpc>
                <a:spcPct val="100000"/>
              </a:lnSpc>
              <a:spcBef>
                <a:spcPts val="100"/>
              </a:spcBef>
            </a:pPr>
            <a:r>
              <a:rPr sz="1800" b="1" spc="-30">
                <a:solidFill>
                  <a:srgbClr val="404040"/>
                </a:solidFill>
                <a:latin typeface="Trebuchet MS"/>
                <a:cs typeface="Trebuchet MS"/>
              </a:rPr>
              <a:t>BF16</a:t>
            </a:r>
            <a:endParaRPr sz="1800">
              <a:latin typeface="Trebuchet MS"/>
              <a:cs typeface="Trebuchet MS"/>
            </a:endParaRPr>
          </a:p>
        </p:txBody>
      </p:sp>
      <p:sp>
        <p:nvSpPr>
          <p:cNvPr id="41" name="object 41"/>
          <p:cNvSpPr txBox="1"/>
          <p:nvPr/>
        </p:nvSpPr>
        <p:spPr>
          <a:xfrm>
            <a:off x="5014976" y="3071876"/>
            <a:ext cx="714375" cy="371475"/>
          </a:xfrm>
          <a:prstGeom prst="rect">
            <a:avLst/>
          </a:prstGeom>
          <a:solidFill>
            <a:srgbClr val="BEBEBE"/>
          </a:solidFill>
          <a:ln w="28575">
            <a:solidFill>
              <a:srgbClr val="7E7E7E"/>
            </a:solidFill>
          </a:ln>
        </p:spPr>
        <p:txBody>
          <a:bodyPr vert="horz" wrap="square" lIns="0" tIns="33020" rIns="0" bIns="0" rtlCol="0">
            <a:spAutoFit/>
          </a:bodyPr>
          <a:lstStyle/>
          <a:p>
            <a:pPr marL="132715">
              <a:lnSpc>
                <a:spcPct val="100000"/>
              </a:lnSpc>
              <a:spcBef>
                <a:spcPts val="260"/>
              </a:spcBef>
            </a:pPr>
            <a:r>
              <a:rPr sz="1800" b="1" spc="45">
                <a:solidFill>
                  <a:srgbClr val="FFFFFF"/>
                </a:solidFill>
                <a:latin typeface="Trebuchet MS"/>
                <a:cs typeface="Trebuchet MS"/>
              </a:rPr>
              <a:t>NF4</a:t>
            </a:r>
            <a:endParaRPr sz="1800">
              <a:latin typeface="Trebuchet MS"/>
              <a:cs typeface="Trebuchet MS"/>
            </a:endParaRPr>
          </a:p>
        </p:txBody>
      </p:sp>
      <p:sp>
        <p:nvSpPr>
          <p:cNvPr id="42" name="object 42"/>
          <p:cNvSpPr txBox="1"/>
          <p:nvPr/>
        </p:nvSpPr>
        <p:spPr>
          <a:xfrm>
            <a:off x="482600" y="2235263"/>
            <a:ext cx="3898900" cy="944880"/>
          </a:xfrm>
          <a:prstGeom prst="rect">
            <a:avLst/>
          </a:prstGeom>
        </p:spPr>
        <p:txBody>
          <a:bodyPr vert="horz" wrap="square" lIns="0" tIns="15875" rIns="0" bIns="0" rtlCol="0">
            <a:spAutoFit/>
          </a:bodyPr>
          <a:lstStyle/>
          <a:p>
            <a:pPr marL="12700" marR="5080">
              <a:lnSpc>
                <a:spcPct val="100000"/>
              </a:lnSpc>
              <a:spcBef>
                <a:spcPts val="125"/>
              </a:spcBef>
            </a:pPr>
            <a:r>
              <a:rPr sz="2000" spc="130">
                <a:solidFill>
                  <a:srgbClr val="404040"/>
                </a:solidFill>
                <a:latin typeface="Trebuchet MS"/>
                <a:cs typeface="Trebuchet MS"/>
              </a:rPr>
              <a:t>As</a:t>
            </a:r>
            <a:r>
              <a:rPr sz="2000" spc="-150">
                <a:solidFill>
                  <a:srgbClr val="404040"/>
                </a:solidFill>
                <a:latin typeface="Trebuchet MS"/>
                <a:cs typeface="Trebuchet MS"/>
              </a:rPr>
              <a:t> </a:t>
            </a:r>
            <a:r>
              <a:rPr sz="2000" spc="120">
                <a:solidFill>
                  <a:srgbClr val="404040"/>
                </a:solidFill>
                <a:latin typeface="Trebuchet MS"/>
                <a:cs typeface="Trebuchet MS"/>
              </a:rPr>
              <a:t>in</a:t>
            </a:r>
            <a:r>
              <a:rPr sz="2000" spc="-130">
                <a:solidFill>
                  <a:srgbClr val="404040"/>
                </a:solidFill>
                <a:latin typeface="Trebuchet MS"/>
                <a:cs typeface="Trebuchet MS"/>
              </a:rPr>
              <a:t> </a:t>
            </a:r>
            <a:r>
              <a:rPr sz="2000" spc="-55">
                <a:solidFill>
                  <a:srgbClr val="404040"/>
                </a:solidFill>
                <a:latin typeface="Trebuchet MS"/>
                <a:cs typeface="Trebuchet MS"/>
              </a:rPr>
              <a:t>LoRA,</a:t>
            </a:r>
            <a:r>
              <a:rPr sz="2000" spc="-65">
                <a:solidFill>
                  <a:srgbClr val="404040"/>
                </a:solidFill>
                <a:latin typeface="Trebuchet MS"/>
                <a:cs typeface="Trebuchet MS"/>
              </a:rPr>
              <a:t> </a:t>
            </a:r>
            <a:r>
              <a:rPr sz="2000" spc="-50">
                <a:solidFill>
                  <a:srgbClr val="404040"/>
                </a:solidFill>
                <a:latin typeface="Trebuchet MS"/>
                <a:cs typeface="Trebuchet MS"/>
              </a:rPr>
              <a:t>we</a:t>
            </a:r>
            <a:r>
              <a:rPr sz="2000" spc="-60">
                <a:solidFill>
                  <a:srgbClr val="404040"/>
                </a:solidFill>
                <a:latin typeface="Trebuchet MS"/>
                <a:cs typeface="Trebuchet MS"/>
              </a:rPr>
              <a:t> </a:t>
            </a:r>
            <a:r>
              <a:rPr sz="2000">
                <a:solidFill>
                  <a:srgbClr val="404040"/>
                </a:solidFill>
                <a:latin typeface="Trebuchet MS"/>
                <a:cs typeface="Trebuchet MS"/>
              </a:rPr>
              <a:t>keep</a:t>
            </a:r>
            <a:r>
              <a:rPr sz="2000" spc="-140">
                <a:solidFill>
                  <a:srgbClr val="404040"/>
                </a:solidFill>
                <a:latin typeface="Trebuchet MS"/>
                <a:cs typeface="Trebuchet MS"/>
              </a:rPr>
              <a:t> </a:t>
            </a:r>
            <a:r>
              <a:rPr sz="2000" spc="150">
                <a:solidFill>
                  <a:srgbClr val="404040"/>
                </a:solidFill>
                <a:latin typeface="Trebuchet MS"/>
                <a:cs typeface="Trebuchet MS"/>
              </a:rPr>
              <a:t>W</a:t>
            </a:r>
            <a:r>
              <a:rPr sz="2000" spc="-114">
                <a:solidFill>
                  <a:srgbClr val="404040"/>
                </a:solidFill>
                <a:latin typeface="Trebuchet MS"/>
                <a:cs typeface="Trebuchet MS"/>
              </a:rPr>
              <a:t> </a:t>
            </a:r>
            <a:r>
              <a:rPr sz="2000" spc="55">
                <a:solidFill>
                  <a:srgbClr val="404040"/>
                </a:solidFill>
                <a:latin typeface="Trebuchet MS"/>
                <a:cs typeface="Trebuchet MS"/>
              </a:rPr>
              <a:t>weights </a:t>
            </a:r>
            <a:r>
              <a:rPr sz="2000">
                <a:solidFill>
                  <a:srgbClr val="404040"/>
                </a:solidFill>
                <a:latin typeface="Trebuchet MS"/>
                <a:cs typeface="Trebuchet MS"/>
              </a:rPr>
              <a:t>frozen</a:t>
            </a:r>
            <a:r>
              <a:rPr sz="2000" spc="-70">
                <a:solidFill>
                  <a:srgbClr val="404040"/>
                </a:solidFill>
                <a:latin typeface="Trebuchet MS"/>
                <a:cs typeface="Trebuchet MS"/>
              </a:rPr>
              <a:t> </a:t>
            </a:r>
            <a:r>
              <a:rPr sz="2000" spc="90">
                <a:solidFill>
                  <a:srgbClr val="404040"/>
                </a:solidFill>
                <a:latin typeface="Trebuchet MS"/>
                <a:cs typeface="Trebuchet MS"/>
              </a:rPr>
              <a:t>and</a:t>
            </a:r>
            <a:r>
              <a:rPr sz="2000" spc="-50">
                <a:solidFill>
                  <a:srgbClr val="404040"/>
                </a:solidFill>
                <a:latin typeface="Trebuchet MS"/>
                <a:cs typeface="Trebuchet MS"/>
              </a:rPr>
              <a:t> </a:t>
            </a:r>
            <a:r>
              <a:rPr sz="2000">
                <a:solidFill>
                  <a:srgbClr val="404040"/>
                </a:solidFill>
                <a:latin typeface="Trebuchet MS"/>
                <a:cs typeface="Trebuchet MS"/>
              </a:rPr>
              <a:t>allow</a:t>
            </a:r>
            <a:r>
              <a:rPr sz="2000" spc="-105">
                <a:solidFill>
                  <a:srgbClr val="404040"/>
                </a:solidFill>
                <a:latin typeface="Trebuchet MS"/>
                <a:cs typeface="Trebuchet MS"/>
              </a:rPr>
              <a:t> </a:t>
            </a:r>
            <a:r>
              <a:rPr sz="2000">
                <a:solidFill>
                  <a:srgbClr val="404040"/>
                </a:solidFill>
                <a:latin typeface="Trebuchet MS"/>
                <a:cs typeface="Trebuchet MS"/>
              </a:rPr>
              <a:t>the</a:t>
            </a:r>
            <a:r>
              <a:rPr sz="2000" spc="-105">
                <a:solidFill>
                  <a:srgbClr val="404040"/>
                </a:solidFill>
                <a:latin typeface="Trebuchet MS"/>
                <a:cs typeface="Trebuchet MS"/>
              </a:rPr>
              <a:t> </a:t>
            </a:r>
            <a:r>
              <a:rPr sz="2000" spc="65">
                <a:solidFill>
                  <a:srgbClr val="4F81BC"/>
                </a:solidFill>
                <a:latin typeface="Trebuchet MS"/>
                <a:cs typeface="Trebuchet MS"/>
              </a:rPr>
              <a:t>gradients</a:t>
            </a:r>
            <a:r>
              <a:rPr sz="2000" spc="-80">
                <a:solidFill>
                  <a:srgbClr val="4F81BC"/>
                </a:solidFill>
                <a:latin typeface="Trebuchet MS"/>
                <a:cs typeface="Trebuchet MS"/>
              </a:rPr>
              <a:t> </a:t>
            </a:r>
            <a:r>
              <a:rPr sz="2000" spc="-25">
                <a:solidFill>
                  <a:srgbClr val="404040"/>
                </a:solidFill>
                <a:latin typeface="Trebuchet MS"/>
                <a:cs typeface="Trebuchet MS"/>
              </a:rPr>
              <a:t>to </a:t>
            </a:r>
            <a:r>
              <a:rPr sz="2000">
                <a:solidFill>
                  <a:srgbClr val="404040"/>
                </a:solidFill>
                <a:latin typeface="Trebuchet MS"/>
                <a:cs typeface="Trebuchet MS"/>
              </a:rPr>
              <a:t>only</a:t>
            </a:r>
            <a:r>
              <a:rPr sz="2000" spc="-85">
                <a:solidFill>
                  <a:srgbClr val="404040"/>
                </a:solidFill>
                <a:latin typeface="Trebuchet MS"/>
                <a:cs typeface="Trebuchet MS"/>
              </a:rPr>
              <a:t> </a:t>
            </a:r>
            <a:r>
              <a:rPr sz="2000" spc="-10">
                <a:solidFill>
                  <a:srgbClr val="404040"/>
                </a:solidFill>
                <a:latin typeface="Trebuchet MS"/>
                <a:cs typeface="Trebuchet MS"/>
              </a:rPr>
              <a:t>flow</a:t>
            </a:r>
            <a:r>
              <a:rPr sz="2000" spc="-80">
                <a:solidFill>
                  <a:srgbClr val="404040"/>
                </a:solidFill>
                <a:latin typeface="Trebuchet MS"/>
                <a:cs typeface="Trebuchet MS"/>
              </a:rPr>
              <a:t> </a:t>
            </a:r>
            <a:r>
              <a:rPr sz="2000" spc="70">
                <a:solidFill>
                  <a:srgbClr val="404040"/>
                </a:solidFill>
                <a:latin typeface="Trebuchet MS"/>
                <a:cs typeface="Trebuchet MS"/>
              </a:rPr>
              <a:t>through</a:t>
            </a:r>
            <a:r>
              <a:rPr sz="2000" spc="-40">
                <a:solidFill>
                  <a:srgbClr val="404040"/>
                </a:solidFill>
                <a:latin typeface="Trebuchet MS"/>
                <a:cs typeface="Trebuchet MS"/>
              </a:rPr>
              <a:t> </a:t>
            </a:r>
            <a:r>
              <a:rPr sz="2000">
                <a:solidFill>
                  <a:srgbClr val="404040"/>
                </a:solidFill>
                <a:latin typeface="Trebuchet MS"/>
                <a:cs typeface="Trebuchet MS"/>
              </a:rPr>
              <a:t>the</a:t>
            </a:r>
            <a:r>
              <a:rPr sz="2000" spc="-75">
                <a:solidFill>
                  <a:srgbClr val="404040"/>
                </a:solidFill>
                <a:latin typeface="Trebuchet MS"/>
                <a:cs typeface="Trebuchet MS"/>
              </a:rPr>
              <a:t> </a:t>
            </a:r>
            <a:r>
              <a:rPr sz="2000" spc="-10">
                <a:solidFill>
                  <a:srgbClr val="C0504D"/>
                </a:solidFill>
                <a:latin typeface="Trebuchet MS"/>
                <a:cs typeface="Trebuchet MS"/>
              </a:rPr>
              <a:t>adapters.</a:t>
            </a:r>
            <a:endParaRPr sz="2000">
              <a:latin typeface="Trebuchet MS"/>
              <a:cs typeface="Trebuchet MS"/>
            </a:endParaRPr>
          </a:p>
        </p:txBody>
      </p:sp>
      <p:sp>
        <p:nvSpPr>
          <p:cNvPr id="43" name="object 43"/>
          <p:cNvSpPr txBox="1"/>
          <p:nvPr/>
        </p:nvSpPr>
        <p:spPr>
          <a:xfrm>
            <a:off x="494665" y="3640137"/>
            <a:ext cx="4178300" cy="944880"/>
          </a:xfrm>
          <a:prstGeom prst="rect">
            <a:avLst/>
          </a:prstGeom>
        </p:spPr>
        <p:txBody>
          <a:bodyPr vert="horz" wrap="square" lIns="0" tIns="15875" rIns="0" bIns="0" rtlCol="0">
            <a:spAutoFit/>
          </a:bodyPr>
          <a:lstStyle/>
          <a:p>
            <a:pPr marL="12700" marR="5080" algn="just">
              <a:lnSpc>
                <a:spcPct val="100000"/>
              </a:lnSpc>
              <a:spcBef>
                <a:spcPts val="125"/>
              </a:spcBef>
            </a:pPr>
            <a:r>
              <a:rPr sz="2000" spc="55">
                <a:solidFill>
                  <a:srgbClr val="404040"/>
                </a:solidFill>
                <a:latin typeface="Trebuchet MS"/>
                <a:cs typeface="Trebuchet MS"/>
              </a:rPr>
              <a:t>We</a:t>
            </a:r>
            <a:r>
              <a:rPr sz="2000" spc="-100">
                <a:solidFill>
                  <a:srgbClr val="404040"/>
                </a:solidFill>
                <a:latin typeface="Trebuchet MS"/>
                <a:cs typeface="Trebuchet MS"/>
              </a:rPr>
              <a:t> </a:t>
            </a:r>
            <a:r>
              <a:rPr sz="2000">
                <a:solidFill>
                  <a:srgbClr val="404040"/>
                </a:solidFill>
                <a:latin typeface="Trebuchet MS"/>
                <a:cs typeface="Trebuchet MS"/>
              </a:rPr>
              <a:t>then</a:t>
            </a:r>
            <a:r>
              <a:rPr sz="2000" spc="-60">
                <a:solidFill>
                  <a:srgbClr val="404040"/>
                </a:solidFill>
                <a:latin typeface="Trebuchet MS"/>
                <a:cs typeface="Trebuchet MS"/>
              </a:rPr>
              <a:t> </a:t>
            </a:r>
            <a:r>
              <a:rPr sz="2000" spc="-10">
                <a:solidFill>
                  <a:srgbClr val="404040"/>
                </a:solidFill>
                <a:latin typeface="Trebuchet MS"/>
                <a:cs typeface="Trebuchet MS"/>
              </a:rPr>
              <a:t>repeat</a:t>
            </a:r>
            <a:r>
              <a:rPr sz="2000" spc="-125">
                <a:solidFill>
                  <a:srgbClr val="404040"/>
                </a:solidFill>
                <a:latin typeface="Trebuchet MS"/>
                <a:cs typeface="Trebuchet MS"/>
              </a:rPr>
              <a:t> </a:t>
            </a:r>
            <a:r>
              <a:rPr sz="2000">
                <a:solidFill>
                  <a:srgbClr val="404040"/>
                </a:solidFill>
                <a:latin typeface="Trebuchet MS"/>
                <a:cs typeface="Trebuchet MS"/>
              </a:rPr>
              <a:t>the</a:t>
            </a:r>
            <a:r>
              <a:rPr sz="2000" spc="-100">
                <a:solidFill>
                  <a:srgbClr val="404040"/>
                </a:solidFill>
                <a:latin typeface="Trebuchet MS"/>
                <a:cs typeface="Trebuchet MS"/>
              </a:rPr>
              <a:t> </a:t>
            </a:r>
            <a:r>
              <a:rPr sz="2000">
                <a:solidFill>
                  <a:srgbClr val="404040"/>
                </a:solidFill>
                <a:latin typeface="Trebuchet MS"/>
                <a:cs typeface="Trebuchet MS"/>
              </a:rPr>
              <a:t>cycle</a:t>
            </a:r>
            <a:r>
              <a:rPr sz="2000" spc="-15">
                <a:solidFill>
                  <a:srgbClr val="404040"/>
                </a:solidFill>
                <a:latin typeface="Trebuchet MS"/>
                <a:cs typeface="Trebuchet MS"/>
              </a:rPr>
              <a:t> </a:t>
            </a:r>
            <a:r>
              <a:rPr sz="2000" spc="-30">
                <a:solidFill>
                  <a:srgbClr val="404040"/>
                </a:solidFill>
                <a:latin typeface="Trebuchet MS"/>
                <a:cs typeface="Trebuchet MS"/>
              </a:rPr>
              <a:t>of</a:t>
            </a:r>
            <a:r>
              <a:rPr sz="2000" spc="-55">
                <a:solidFill>
                  <a:srgbClr val="404040"/>
                </a:solidFill>
                <a:latin typeface="Trebuchet MS"/>
                <a:cs typeface="Trebuchet MS"/>
              </a:rPr>
              <a:t> </a:t>
            </a:r>
            <a:r>
              <a:rPr sz="2000" spc="-10">
                <a:solidFill>
                  <a:srgbClr val="404040"/>
                </a:solidFill>
                <a:latin typeface="Trebuchet MS"/>
                <a:cs typeface="Trebuchet MS"/>
              </a:rPr>
              <a:t>forward </a:t>
            </a:r>
            <a:r>
              <a:rPr sz="2000" spc="95">
                <a:solidFill>
                  <a:srgbClr val="404040"/>
                </a:solidFill>
                <a:latin typeface="Trebuchet MS"/>
                <a:cs typeface="Trebuchet MS"/>
              </a:rPr>
              <a:t>and</a:t>
            </a:r>
            <a:r>
              <a:rPr sz="2000" spc="-50">
                <a:solidFill>
                  <a:srgbClr val="404040"/>
                </a:solidFill>
                <a:latin typeface="Trebuchet MS"/>
                <a:cs typeface="Trebuchet MS"/>
              </a:rPr>
              <a:t> </a:t>
            </a:r>
            <a:r>
              <a:rPr sz="2000" spc="55">
                <a:solidFill>
                  <a:srgbClr val="404040"/>
                </a:solidFill>
                <a:latin typeface="Trebuchet MS"/>
                <a:cs typeface="Trebuchet MS"/>
              </a:rPr>
              <a:t>backward</a:t>
            </a:r>
            <a:r>
              <a:rPr sz="2000" spc="-130">
                <a:solidFill>
                  <a:srgbClr val="404040"/>
                </a:solidFill>
                <a:latin typeface="Trebuchet MS"/>
                <a:cs typeface="Trebuchet MS"/>
              </a:rPr>
              <a:t> </a:t>
            </a:r>
            <a:r>
              <a:rPr sz="2000" spc="125">
                <a:solidFill>
                  <a:srgbClr val="404040"/>
                </a:solidFill>
                <a:latin typeface="Trebuchet MS"/>
                <a:cs typeface="Trebuchet MS"/>
              </a:rPr>
              <a:t>passes</a:t>
            </a:r>
            <a:r>
              <a:rPr sz="2000" spc="-140">
                <a:solidFill>
                  <a:srgbClr val="404040"/>
                </a:solidFill>
                <a:latin typeface="Trebuchet MS"/>
                <a:cs typeface="Trebuchet MS"/>
              </a:rPr>
              <a:t> </a:t>
            </a:r>
            <a:r>
              <a:rPr sz="2000">
                <a:solidFill>
                  <a:srgbClr val="404040"/>
                </a:solidFill>
                <a:latin typeface="Trebuchet MS"/>
                <a:cs typeface="Trebuchet MS"/>
              </a:rPr>
              <a:t>till</a:t>
            </a:r>
            <a:r>
              <a:rPr sz="2000" spc="-95">
                <a:solidFill>
                  <a:srgbClr val="404040"/>
                </a:solidFill>
                <a:latin typeface="Trebuchet MS"/>
                <a:cs typeface="Trebuchet MS"/>
              </a:rPr>
              <a:t> </a:t>
            </a:r>
            <a:r>
              <a:rPr sz="2000" spc="60">
                <a:solidFill>
                  <a:srgbClr val="404040"/>
                </a:solidFill>
                <a:latin typeface="Trebuchet MS"/>
                <a:cs typeface="Trebuchet MS"/>
              </a:rPr>
              <a:t>a</a:t>
            </a:r>
            <a:r>
              <a:rPr sz="2000" spc="-135">
                <a:solidFill>
                  <a:srgbClr val="404040"/>
                </a:solidFill>
                <a:latin typeface="Trebuchet MS"/>
                <a:cs typeface="Trebuchet MS"/>
              </a:rPr>
              <a:t> </a:t>
            </a:r>
            <a:r>
              <a:rPr sz="2000" spc="120">
                <a:solidFill>
                  <a:srgbClr val="404040"/>
                </a:solidFill>
                <a:latin typeface="Trebuchet MS"/>
                <a:cs typeface="Trebuchet MS"/>
              </a:rPr>
              <a:t>minima </a:t>
            </a:r>
            <a:r>
              <a:rPr sz="2000" spc="135">
                <a:solidFill>
                  <a:srgbClr val="404040"/>
                </a:solidFill>
                <a:latin typeface="Trebuchet MS"/>
                <a:cs typeface="Trebuchet MS"/>
              </a:rPr>
              <a:t>is</a:t>
            </a:r>
            <a:r>
              <a:rPr sz="2000" spc="-95">
                <a:solidFill>
                  <a:srgbClr val="404040"/>
                </a:solidFill>
                <a:latin typeface="Trebuchet MS"/>
                <a:cs typeface="Trebuchet MS"/>
              </a:rPr>
              <a:t> </a:t>
            </a:r>
            <a:r>
              <a:rPr sz="2000" spc="-10">
                <a:solidFill>
                  <a:srgbClr val="404040"/>
                </a:solidFill>
                <a:latin typeface="Trebuchet MS"/>
                <a:cs typeface="Trebuchet MS"/>
              </a:rPr>
              <a:t>reached.</a:t>
            </a:r>
            <a:endParaRPr sz="2000">
              <a:latin typeface="Trebuchet MS"/>
              <a:cs typeface="Trebuchet MS"/>
            </a:endParaRPr>
          </a:p>
        </p:txBody>
      </p:sp>
      <p:sp>
        <p:nvSpPr>
          <p:cNvPr id="44" name="object 44"/>
          <p:cNvSpPr txBox="1"/>
          <p:nvPr/>
        </p:nvSpPr>
        <p:spPr>
          <a:xfrm>
            <a:off x="473709" y="1390967"/>
            <a:ext cx="2312035" cy="391795"/>
          </a:xfrm>
          <a:prstGeom prst="rect">
            <a:avLst/>
          </a:prstGeom>
        </p:spPr>
        <p:txBody>
          <a:bodyPr vert="horz" wrap="square" lIns="0" tIns="12700" rIns="0" bIns="0" rtlCol="0">
            <a:spAutoFit/>
          </a:bodyPr>
          <a:lstStyle/>
          <a:p>
            <a:pPr marL="12700">
              <a:lnSpc>
                <a:spcPct val="100000"/>
              </a:lnSpc>
              <a:spcBef>
                <a:spcPts val="100"/>
              </a:spcBef>
            </a:pPr>
            <a:r>
              <a:rPr sz="2400" b="1" spc="125">
                <a:solidFill>
                  <a:srgbClr val="4F81BC"/>
                </a:solidFill>
                <a:latin typeface="Trebuchet MS"/>
                <a:cs typeface="Trebuchet MS"/>
              </a:rPr>
              <a:t>Backward</a:t>
            </a:r>
            <a:r>
              <a:rPr sz="2400" b="1" spc="-65">
                <a:solidFill>
                  <a:srgbClr val="4F81BC"/>
                </a:solidFill>
                <a:latin typeface="Trebuchet MS"/>
                <a:cs typeface="Trebuchet MS"/>
              </a:rPr>
              <a:t> </a:t>
            </a:r>
            <a:r>
              <a:rPr sz="2400" b="1" spc="150">
                <a:solidFill>
                  <a:srgbClr val="4F81BC"/>
                </a:solidFill>
                <a:latin typeface="Trebuchet MS"/>
                <a:cs typeface="Trebuchet MS"/>
              </a:rPr>
              <a:t>Pass</a:t>
            </a:r>
            <a:endParaRPr sz="2400">
              <a:latin typeface="Trebuchet MS"/>
              <a:cs typeface="Trebuchet MS"/>
            </a:endParaRPr>
          </a:p>
        </p:txBody>
      </p:sp>
      <p:grpSp>
        <p:nvGrpSpPr>
          <p:cNvPr id="45" name="object 45"/>
          <p:cNvGrpSpPr/>
          <p:nvPr/>
        </p:nvGrpSpPr>
        <p:grpSpPr>
          <a:xfrm>
            <a:off x="10515600" y="1266697"/>
            <a:ext cx="1186180" cy="3776979"/>
            <a:chOff x="10515600" y="1266697"/>
            <a:chExt cx="1186180" cy="3776979"/>
          </a:xfrm>
        </p:grpSpPr>
        <p:pic>
          <p:nvPicPr>
            <p:cNvPr id="46" name="object 46"/>
            <p:cNvPicPr/>
            <p:nvPr/>
          </p:nvPicPr>
          <p:blipFill>
            <a:blip r:embed="rId15" cstate="print"/>
            <a:stretch>
              <a:fillRect/>
            </a:stretch>
          </p:blipFill>
          <p:spPr>
            <a:xfrm>
              <a:off x="10515600" y="1266697"/>
              <a:ext cx="1185862" cy="3776726"/>
            </a:xfrm>
            <a:prstGeom prst="rect">
              <a:avLst/>
            </a:prstGeom>
          </p:spPr>
        </p:pic>
        <p:sp>
          <p:nvSpPr>
            <p:cNvPr id="47" name="object 47"/>
            <p:cNvSpPr/>
            <p:nvPr/>
          </p:nvSpPr>
          <p:spPr>
            <a:xfrm>
              <a:off x="10742422" y="1304924"/>
              <a:ext cx="910590" cy="3532504"/>
            </a:xfrm>
            <a:custGeom>
              <a:avLst/>
              <a:gdLst/>
              <a:ahLst/>
              <a:cxnLst/>
              <a:rect l="l" t="t" r="r" b="b"/>
              <a:pathLst>
                <a:path w="910590" h="3532504">
                  <a:moveTo>
                    <a:pt x="3428" y="0"/>
                  </a:moveTo>
                  <a:lnTo>
                    <a:pt x="0" y="57150"/>
                  </a:lnTo>
                  <a:lnTo>
                    <a:pt x="41275" y="59562"/>
                  </a:lnTo>
                  <a:lnTo>
                    <a:pt x="79121" y="66548"/>
                  </a:lnTo>
                  <a:lnTo>
                    <a:pt x="117094" y="78104"/>
                  </a:lnTo>
                  <a:lnTo>
                    <a:pt x="155067" y="93852"/>
                  </a:lnTo>
                  <a:lnTo>
                    <a:pt x="193039" y="113919"/>
                  </a:lnTo>
                  <a:lnTo>
                    <a:pt x="201929" y="119761"/>
                  </a:lnTo>
                  <a:lnTo>
                    <a:pt x="232536" y="71500"/>
                  </a:lnTo>
                  <a:lnTo>
                    <a:pt x="176910" y="41021"/>
                  </a:lnTo>
                  <a:lnTo>
                    <a:pt x="133350" y="23240"/>
                  </a:lnTo>
                  <a:lnTo>
                    <a:pt x="89280" y="10413"/>
                  </a:lnTo>
                  <a:lnTo>
                    <a:pt x="44703" y="2539"/>
                  </a:lnTo>
                  <a:lnTo>
                    <a:pt x="3428" y="0"/>
                  </a:lnTo>
                  <a:close/>
                </a:path>
                <a:path w="910590" h="3532504">
                  <a:moveTo>
                    <a:pt x="370712" y="181990"/>
                  </a:moveTo>
                  <a:lnTo>
                    <a:pt x="330834" y="222885"/>
                  </a:lnTo>
                  <a:lnTo>
                    <a:pt x="343407" y="235203"/>
                  </a:lnTo>
                  <a:lnTo>
                    <a:pt x="379983" y="274954"/>
                  </a:lnTo>
                  <a:lnTo>
                    <a:pt x="415671" y="318388"/>
                  </a:lnTo>
                  <a:lnTo>
                    <a:pt x="450850" y="365125"/>
                  </a:lnTo>
                  <a:lnTo>
                    <a:pt x="471550" y="395350"/>
                  </a:lnTo>
                  <a:lnTo>
                    <a:pt x="518795" y="363092"/>
                  </a:lnTo>
                  <a:lnTo>
                    <a:pt x="496570" y="330708"/>
                  </a:lnTo>
                  <a:lnTo>
                    <a:pt x="459739" y="281939"/>
                  </a:lnTo>
                  <a:lnTo>
                    <a:pt x="422021" y="236347"/>
                  </a:lnTo>
                  <a:lnTo>
                    <a:pt x="383285" y="194183"/>
                  </a:lnTo>
                  <a:lnTo>
                    <a:pt x="370712" y="181990"/>
                  </a:lnTo>
                  <a:close/>
                </a:path>
                <a:path w="910590" h="3532504">
                  <a:moveTo>
                    <a:pt x="609092" y="512445"/>
                  </a:moveTo>
                  <a:lnTo>
                    <a:pt x="558673" y="539241"/>
                  </a:lnTo>
                  <a:lnTo>
                    <a:pt x="581659" y="582676"/>
                  </a:lnTo>
                  <a:lnTo>
                    <a:pt x="611504" y="643889"/>
                  </a:lnTo>
                  <a:lnTo>
                    <a:pt x="640079" y="707644"/>
                  </a:lnTo>
                  <a:lnTo>
                    <a:pt x="654811" y="743458"/>
                  </a:lnTo>
                  <a:lnTo>
                    <a:pt x="707644" y="721613"/>
                  </a:lnTo>
                  <a:lnTo>
                    <a:pt x="692150" y="684149"/>
                  </a:lnTo>
                  <a:lnTo>
                    <a:pt x="662812" y="618871"/>
                  </a:lnTo>
                  <a:lnTo>
                    <a:pt x="632205" y="555878"/>
                  </a:lnTo>
                  <a:lnTo>
                    <a:pt x="609092" y="512445"/>
                  </a:lnTo>
                  <a:close/>
                </a:path>
                <a:path w="910590" h="3532504">
                  <a:moveTo>
                    <a:pt x="767842" y="883920"/>
                  </a:moveTo>
                  <a:lnTo>
                    <a:pt x="713867" y="902462"/>
                  </a:lnTo>
                  <a:lnTo>
                    <a:pt x="716787" y="911225"/>
                  </a:lnTo>
                  <a:lnTo>
                    <a:pt x="739139" y="982852"/>
                  </a:lnTo>
                  <a:lnTo>
                    <a:pt x="759841" y="1056004"/>
                  </a:lnTo>
                  <a:lnTo>
                    <a:pt x="775970" y="1120013"/>
                  </a:lnTo>
                  <a:lnTo>
                    <a:pt x="831342" y="1105915"/>
                  </a:lnTo>
                  <a:lnTo>
                    <a:pt x="814831" y="1040511"/>
                  </a:lnTo>
                  <a:lnTo>
                    <a:pt x="793750" y="965835"/>
                  </a:lnTo>
                  <a:lnTo>
                    <a:pt x="770889" y="892683"/>
                  </a:lnTo>
                  <a:lnTo>
                    <a:pt x="767842" y="883920"/>
                  </a:lnTo>
                  <a:close/>
                </a:path>
                <a:path w="910590" h="3532504">
                  <a:moveTo>
                    <a:pt x="867028" y="1276096"/>
                  </a:moveTo>
                  <a:lnTo>
                    <a:pt x="810641" y="1285366"/>
                  </a:lnTo>
                  <a:lnTo>
                    <a:pt x="823213" y="1361439"/>
                  </a:lnTo>
                  <a:lnTo>
                    <a:pt x="833881" y="1440052"/>
                  </a:lnTo>
                  <a:lnTo>
                    <a:pt x="841375" y="1510157"/>
                  </a:lnTo>
                  <a:lnTo>
                    <a:pt x="898144" y="1504188"/>
                  </a:lnTo>
                  <a:lnTo>
                    <a:pt x="890524" y="1432433"/>
                  </a:lnTo>
                  <a:lnTo>
                    <a:pt x="879601" y="1352041"/>
                  </a:lnTo>
                  <a:lnTo>
                    <a:pt x="867028" y="1276096"/>
                  </a:lnTo>
                  <a:close/>
                </a:path>
                <a:path w="910590" h="3532504">
                  <a:moveTo>
                    <a:pt x="909320" y="1677797"/>
                  </a:moveTo>
                  <a:lnTo>
                    <a:pt x="852170" y="1678686"/>
                  </a:lnTo>
                  <a:lnTo>
                    <a:pt x="853426" y="1758569"/>
                  </a:lnTo>
                  <a:lnTo>
                    <a:pt x="853439" y="1759458"/>
                  </a:lnTo>
                  <a:lnTo>
                    <a:pt x="852170" y="1839595"/>
                  </a:lnTo>
                  <a:lnTo>
                    <a:pt x="849122" y="1905380"/>
                  </a:lnTo>
                  <a:lnTo>
                    <a:pt x="906145" y="1908048"/>
                  </a:lnTo>
                  <a:lnTo>
                    <a:pt x="909320" y="1840484"/>
                  </a:lnTo>
                  <a:lnTo>
                    <a:pt x="910576" y="1759458"/>
                  </a:lnTo>
                  <a:lnTo>
                    <a:pt x="910589" y="1758569"/>
                  </a:lnTo>
                  <a:lnTo>
                    <a:pt x="909333" y="1678686"/>
                  </a:lnTo>
                  <a:lnTo>
                    <a:pt x="909320" y="1677797"/>
                  </a:lnTo>
                  <a:close/>
                </a:path>
                <a:path w="910590" h="3532504">
                  <a:moveTo>
                    <a:pt x="834262" y="2074545"/>
                  </a:moveTo>
                  <a:lnTo>
                    <a:pt x="833881" y="2078736"/>
                  </a:lnTo>
                  <a:lnTo>
                    <a:pt x="823213" y="2157349"/>
                  </a:lnTo>
                  <a:lnTo>
                    <a:pt x="810386" y="2235200"/>
                  </a:lnTo>
                  <a:lnTo>
                    <a:pt x="798322" y="2297811"/>
                  </a:lnTo>
                  <a:lnTo>
                    <a:pt x="854455" y="2308606"/>
                  </a:lnTo>
                  <a:lnTo>
                    <a:pt x="866775" y="2244598"/>
                  </a:lnTo>
                  <a:lnTo>
                    <a:pt x="879855" y="2165096"/>
                  </a:lnTo>
                  <a:lnTo>
                    <a:pt x="890651" y="2084704"/>
                  </a:lnTo>
                  <a:lnTo>
                    <a:pt x="891158" y="2080514"/>
                  </a:lnTo>
                  <a:lnTo>
                    <a:pt x="834262" y="2074545"/>
                  </a:lnTo>
                  <a:close/>
                </a:path>
                <a:path w="910590" h="3532504">
                  <a:moveTo>
                    <a:pt x="759968" y="2462403"/>
                  </a:moveTo>
                  <a:lnTo>
                    <a:pt x="739267" y="2535936"/>
                  </a:lnTo>
                  <a:lnTo>
                    <a:pt x="716914" y="2607564"/>
                  </a:lnTo>
                  <a:lnTo>
                    <a:pt x="692911" y="2677287"/>
                  </a:lnTo>
                  <a:lnTo>
                    <a:pt x="692657" y="2678176"/>
                  </a:lnTo>
                  <a:lnTo>
                    <a:pt x="746125" y="2698242"/>
                  </a:lnTo>
                  <a:lnTo>
                    <a:pt x="747013" y="2695956"/>
                  </a:lnTo>
                  <a:lnTo>
                    <a:pt x="771525" y="2624582"/>
                  </a:lnTo>
                  <a:lnTo>
                    <a:pt x="794384" y="2551430"/>
                  </a:lnTo>
                  <a:lnTo>
                    <a:pt x="814958" y="2477897"/>
                  </a:lnTo>
                  <a:lnTo>
                    <a:pt x="759968" y="2462403"/>
                  </a:lnTo>
                  <a:close/>
                </a:path>
                <a:path w="910590" h="3532504">
                  <a:moveTo>
                    <a:pt x="629411" y="2835656"/>
                  </a:moveTo>
                  <a:lnTo>
                    <a:pt x="611885" y="2874772"/>
                  </a:lnTo>
                  <a:lnTo>
                    <a:pt x="582041" y="2936113"/>
                  </a:lnTo>
                  <a:lnTo>
                    <a:pt x="550926" y="2994660"/>
                  </a:lnTo>
                  <a:lnTo>
                    <a:pt x="526923" y="3036570"/>
                  </a:lnTo>
                  <a:lnTo>
                    <a:pt x="576452" y="3065018"/>
                  </a:lnTo>
                  <a:lnTo>
                    <a:pt x="601472" y="3021457"/>
                  </a:lnTo>
                  <a:lnTo>
                    <a:pt x="633476" y="2961005"/>
                  </a:lnTo>
                  <a:lnTo>
                    <a:pt x="664082" y="2898140"/>
                  </a:lnTo>
                  <a:lnTo>
                    <a:pt x="681481" y="2858897"/>
                  </a:lnTo>
                  <a:lnTo>
                    <a:pt x="629411" y="2835656"/>
                  </a:lnTo>
                  <a:close/>
                </a:path>
                <a:path w="910590" h="3532504">
                  <a:moveTo>
                    <a:pt x="434212" y="3176524"/>
                  </a:moveTo>
                  <a:lnTo>
                    <a:pt x="380364" y="3244088"/>
                  </a:lnTo>
                  <a:lnTo>
                    <a:pt x="343788" y="3283966"/>
                  </a:lnTo>
                  <a:lnTo>
                    <a:pt x="306704" y="3320161"/>
                  </a:lnTo>
                  <a:lnTo>
                    <a:pt x="283845" y="3339846"/>
                  </a:lnTo>
                  <a:lnTo>
                    <a:pt x="321182" y="3383026"/>
                  </a:lnTo>
                  <a:lnTo>
                    <a:pt x="385952" y="3322574"/>
                  </a:lnTo>
                  <a:lnTo>
                    <a:pt x="424433" y="3280410"/>
                  </a:lnTo>
                  <a:lnTo>
                    <a:pt x="461899" y="3234817"/>
                  </a:lnTo>
                  <a:lnTo>
                    <a:pt x="479932" y="3210814"/>
                  </a:lnTo>
                  <a:lnTo>
                    <a:pt x="434212" y="3176524"/>
                  </a:lnTo>
                  <a:close/>
                </a:path>
                <a:path w="910590" h="3532504">
                  <a:moveTo>
                    <a:pt x="150875" y="3365500"/>
                  </a:moveTo>
                  <a:lnTo>
                    <a:pt x="4445" y="3489325"/>
                  </a:lnTo>
                  <a:lnTo>
                    <a:pt x="191261" y="3532124"/>
                  </a:lnTo>
                  <a:lnTo>
                    <a:pt x="179133" y="3482086"/>
                  </a:lnTo>
                  <a:lnTo>
                    <a:pt x="154050" y="3482086"/>
                  </a:lnTo>
                  <a:lnTo>
                    <a:pt x="132587" y="3429127"/>
                  </a:lnTo>
                  <a:lnTo>
                    <a:pt x="146430" y="3423539"/>
                  </a:lnTo>
                  <a:lnTo>
                    <a:pt x="164943" y="3423539"/>
                  </a:lnTo>
                  <a:lnTo>
                    <a:pt x="150875" y="3365500"/>
                  </a:lnTo>
                  <a:close/>
                </a:path>
                <a:path w="910590" h="3532504">
                  <a:moveTo>
                    <a:pt x="146430" y="3423539"/>
                  </a:moveTo>
                  <a:lnTo>
                    <a:pt x="132587" y="3429127"/>
                  </a:lnTo>
                  <a:lnTo>
                    <a:pt x="154050" y="3482086"/>
                  </a:lnTo>
                  <a:lnTo>
                    <a:pt x="167894" y="3476498"/>
                  </a:lnTo>
                  <a:lnTo>
                    <a:pt x="146430" y="3423539"/>
                  </a:lnTo>
                  <a:close/>
                </a:path>
                <a:path w="910590" h="3532504">
                  <a:moveTo>
                    <a:pt x="164943" y="3423539"/>
                  </a:moveTo>
                  <a:lnTo>
                    <a:pt x="146430" y="3423539"/>
                  </a:lnTo>
                  <a:lnTo>
                    <a:pt x="167894" y="3476498"/>
                  </a:lnTo>
                  <a:lnTo>
                    <a:pt x="154050" y="3482086"/>
                  </a:lnTo>
                  <a:lnTo>
                    <a:pt x="179133" y="3482086"/>
                  </a:lnTo>
                  <a:lnTo>
                    <a:pt x="164943" y="3423539"/>
                  </a:lnTo>
                  <a:close/>
                </a:path>
              </a:pathLst>
            </a:custGeom>
            <a:solidFill>
              <a:srgbClr val="000000"/>
            </a:solidFill>
          </p:spPr>
          <p:txBody>
            <a:bodyPr wrap="square" lIns="0" tIns="0" rIns="0" bIns="0" rtlCol="0"/>
            <a:lstStyle/>
            <a:p>
              <a:endParaRPr/>
            </a:p>
          </p:txBody>
        </p:sp>
      </p:grpSp>
      <p:sp>
        <p:nvSpPr>
          <p:cNvPr id="48" name="object 48"/>
          <p:cNvSpPr txBox="1"/>
          <p:nvPr/>
        </p:nvSpPr>
        <p:spPr>
          <a:xfrm>
            <a:off x="8901430" y="3531552"/>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0">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49" name="object 49"/>
          <p:cNvGrpSpPr/>
          <p:nvPr/>
        </p:nvGrpSpPr>
        <p:grpSpPr>
          <a:xfrm>
            <a:off x="8639175" y="2076386"/>
            <a:ext cx="1710055" cy="1290955"/>
            <a:chOff x="8639175" y="2076386"/>
            <a:chExt cx="1710055" cy="1290955"/>
          </a:xfrm>
        </p:grpSpPr>
        <p:pic>
          <p:nvPicPr>
            <p:cNvPr id="50" name="object 50"/>
            <p:cNvPicPr/>
            <p:nvPr/>
          </p:nvPicPr>
          <p:blipFill>
            <a:blip r:embed="rId16" cstate="print"/>
            <a:stretch>
              <a:fillRect/>
            </a:stretch>
          </p:blipFill>
          <p:spPr>
            <a:xfrm>
              <a:off x="8639175" y="2076386"/>
              <a:ext cx="1709801" cy="747712"/>
            </a:xfrm>
            <a:prstGeom prst="rect">
              <a:avLst/>
            </a:prstGeom>
          </p:spPr>
        </p:pic>
        <p:sp>
          <p:nvSpPr>
            <p:cNvPr id="51" name="object 51"/>
            <p:cNvSpPr/>
            <p:nvPr/>
          </p:nvSpPr>
          <p:spPr>
            <a:xfrm>
              <a:off x="8715375" y="2133599"/>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52" name="object 52"/>
            <p:cNvSpPr/>
            <p:nvPr/>
          </p:nvSpPr>
          <p:spPr>
            <a:xfrm>
              <a:off x="8715375" y="2133599"/>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53" name="object 53"/>
            <p:cNvPicPr/>
            <p:nvPr/>
          </p:nvPicPr>
          <p:blipFill>
            <a:blip r:embed="rId17" cstate="print"/>
            <a:stretch>
              <a:fillRect/>
            </a:stretch>
          </p:blipFill>
          <p:spPr>
            <a:xfrm>
              <a:off x="8763000" y="3114611"/>
              <a:ext cx="1452499" cy="252412"/>
            </a:xfrm>
            <a:prstGeom prst="rect">
              <a:avLst/>
            </a:prstGeom>
          </p:spPr>
        </p:pic>
        <p:sp>
          <p:nvSpPr>
            <p:cNvPr id="54" name="object 54"/>
            <p:cNvSpPr/>
            <p:nvPr/>
          </p:nvSpPr>
          <p:spPr>
            <a:xfrm>
              <a:off x="8834501" y="3166998"/>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55" name="object 55"/>
          <p:cNvSpPr txBox="1"/>
          <p:nvPr/>
        </p:nvSpPr>
        <p:spPr>
          <a:xfrm>
            <a:off x="9422765" y="2854642"/>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56" name="object 56"/>
          <p:cNvSpPr txBox="1"/>
          <p:nvPr/>
        </p:nvSpPr>
        <p:spPr>
          <a:xfrm>
            <a:off x="9194545" y="2229548"/>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57" name="object 57"/>
          <p:cNvGrpSpPr/>
          <p:nvPr/>
        </p:nvGrpSpPr>
        <p:grpSpPr>
          <a:xfrm>
            <a:off x="8772525" y="2762186"/>
            <a:ext cx="1452880" cy="252729"/>
            <a:chOff x="8772525" y="2762186"/>
            <a:chExt cx="1452880" cy="252729"/>
          </a:xfrm>
        </p:grpSpPr>
        <p:pic>
          <p:nvPicPr>
            <p:cNvPr id="58" name="object 58"/>
            <p:cNvPicPr/>
            <p:nvPr/>
          </p:nvPicPr>
          <p:blipFill>
            <a:blip r:embed="rId18" cstate="print"/>
            <a:stretch>
              <a:fillRect/>
            </a:stretch>
          </p:blipFill>
          <p:spPr>
            <a:xfrm>
              <a:off x="8772525" y="2762186"/>
              <a:ext cx="1452499" cy="252412"/>
            </a:xfrm>
            <a:prstGeom prst="rect">
              <a:avLst/>
            </a:prstGeom>
          </p:spPr>
        </p:pic>
        <p:sp>
          <p:nvSpPr>
            <p:cNvPr id="59" name="object 59"/>
            <p:cNvSpPr/>
            <p:nvPr/>
          </p:nvSpPr>
          <p:spPr>
            <a:xfrm>
              <a:off x="8844026" y="2795650"/>
              <a:ext cx="1314450" cy="133350"/>
            </a:xfrm>
            <a:custGeom>
              <a:avLst/>
              <a:gdLst/>
              <a:ahLst/>
              <a:cxnLst/>
              <a:rect l="l" t="t" r="r" b="b"/>
              <a:pathLst>
                <a:path w="1314450" h="133350">
                  <a:moveTo>
                    <a:pt x="1314450" y="0"/>
                  </a:moveTo>
                  <a:lnTo>
                    <a:pt x="1313560" y="25902"/>
                  </a:lnTo>
                  <a:lnTo>
                    <a:pt x="1311148" y="47101"/>
                  </a:lnTo>
                  <a:lnTo>
                    <a:pt x="1307592" y="61418"/>
                  </a:lnTo>
                  <a:lnTo>
                    <a:pt x="1303274" y="66675"/>
                  </a:lnTo>
                  <a:lnTo>
                    <a:pt x="668274" y="66675"/>
                  </a:lnTo>
                  <a:lnTo>
                    <a:pt x="663975" y="71913"/>
                  </a:lnTo>
                  <a:lnTo>
                    <a:pt x="660463" y="86201"/>
                  </a:lnTo>
                  <a:lnTo>
                    <a:pt x="658094" y="107394"/>
                  </a:lnTo>
                  <a:lnTo>
                    <a:pt x="657225" y="133350"/>
                  </a:lnTo>
                  <a:lnTo>
                    <a:pt x="656335" y="107394"/>
                  </a:lnTo>
                  <a:lnTo>
                    <a:pt x="653923" y="86201"/>
                  </a:lnTo>
                  <a:lnTo>
                    <a:pt x="650367" y="71913"/>
                  </a:lnTo>
                  <a:lnTo>
                    <a:pt x="646049" y="66675"/>
                  </a:lnTo>
                  <a:lnTo>
                    <a:pt x="11049" y="66675"/>
                  </a:lnTo>
                  <a:lnTo>
                    <a:pt x="6750" y="61418"/>
                  </a:lnTo>
                  <a:lnTo>
                    <a:pt x="3238" y="47101"/>
                  </a:lnTo>
                  <a:lnTo>
                    <a:pt x="869" y="25902"/>
                  </a:lnTo>
                  <a:lnTo>
                    <a:pt x="0" y="0"/>
                  </a:lnTo>
                </a:path>
              </a:pathLst>
            </a:custGeom>
            <a:ln w="25400">
              <a:solidFill>
                <a:srgbClr val="4F81BC"/>
              </a:solidFill>
            </a:ln>
          </p:spPr>
          <p:txBody>
            <a:bodyPr wrap="square" lIns="0" tIns="0" rIns="0" bIns="0" rtlCol="0"/>
            <a:lstStyle/>
            <a:p>
              <a:endParaRPr/>
            </a:p>
          </p:txBody>
        </p:sp>
      </p:grpSp>
      <p:sp>
        <p:nvSpPr>
          <p:cNvPr id="60" name="object 60"/>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61" name="object 61"/>
          <p:cNvSpPr txBox="1">
            <a:spLocks noGrp="1"/>
          </p:cNvSpPr>
          <p:nvPr>
            <p:ph type="sldNum" sz="quarter" idx="7"/>
          </p:nvPr>
        </p:nvSpPr>
        <p:spPr>
          <a:prstGeom prst="rect">
            <a:avLst/>
          </a:prstGeom>
        </p:spPr>
        <p:txBody>
          <a:bodyPr vert="horz" wrap="square" lIns="0" tIns="0" rIns="0" bIns="0" rtlCol="0">
            <a:spAutoFit/>
          </a:bodyPr>
          <a:lstStyle/>
          <a:p>
            <a:pPr marL="38100">
              <a:lnSpc>
                <a:spcPct val="100000"/>
              </a:lnSpc>
            </a:pPr>
            <a:r>
              <a:rPr spc="-25"/>
              <a:t>110</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6" name="object 6"/>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sp>
        <p:nvSpPr>
          <p:cNvPr id="7" name="object 7"/>
          <p:cNvSpPr txBox="1"/>
          <p:nvPr/>
        </p:nvSpPr>
        <p:spPr>
          <a:xfrm>
            <a:off x="11735181" y="6478587"/>
            <a:ext cx="182880" cy="208915"/>
          </a:xfrm>
          <a:prstGeom prst="rect">
            <a:avLst/>
          </a:prstGeom>
        </p:spPr>
        <p:txBody>
          <a:bodyPr vert="horz" wrap="square" lIns="0" tIns="12700" rIns="0" bIns="0" rtlCol="0">
            <a:spAutoFit/>
          </a:bodyPr>
          <a:lstStyle/>
          <a:p>
            <a:pPr marL="12700">
              <a:lnSpc>
                <a:spcPct val="100000"/>
              </a:lnSpc>
              <a:spcBef>
                <a:spcPts val="100"/>
              </a:spcBef>
            </a:pPr>
            <a:r>
              <a:rPr sz="1200" spc="-195">
                <a:solidFill>
                  <a:srgbClr val="888888"/>
                </a:solidFill>
                <a:latin typeface="Trebuchet MS"/>
                <a:cs typeface="Trebuchet MS"/>
              </a:rPr>
              <a:t>111</a:t>
            </a:r>
            <a:endParaRPr sz="1200">
              <a:latin typeface="Trebuchet MS"/>
              <a:cs typeface="Trebuchet MS"/>
            </a:endParaRPr>
          </a:p>
        </p:txBody>
      </p:sp>
      <p:grpSp>
        <p:nvGrpSpPr>
          <p:cNvPr id="8" name="object 8"/>
          <p:cNvGrpSpPr/>
          <p:nvPr/>
        </p:nvGrpSpPr>
        <p:grpSpPr>
          <a:xfrm>
            <a:off x="5581650" y="4648263"/>
            <a:ext cx="967105" cy="919480"/>
            <a:chOff x="5581650" y="4648263"/>
            <a:chExt cx="967105" cy="919480"/>
          </a:xfrm>
        </p:grpSpPr>
        <p:pic>
          <p:nvPicPr>
            <p:cNvPr id="9" name="object 9"/>
            <p:cNvPicPr/>
            <p:nvPr/>
          </p:nvPicPr>
          <p:blipFill>
            <a:blip r:embed="rId3" cstate="print"/>
            <a:stretch>
              <a:fillRect/>
            </a:stretch>
          </p:blipFill>
          <p:spPr>
            <a:xfrm>
              <a:off x="5581650" y="4648263"/>
              <a:ext cx="966787" cy="919162"/>
            </a:xfrm>
            <a:prstGeom prst="rect">
              <a:avLst/>
            </a:prstGeom>
          </p:spPr>
        </p:pic>
        <p:sp>
          <p:nvSpPr>
            <p:cNvPr id="10" name="object 10"/>
            <p:cNvSpPr/>
            <p:nvPr/>
          </p:nvSpPr>
          <p:spPr>
            <a:xfrm>
              <a:off x="5657850" y="4705350"/>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11" name="object 11"/>
            <p:cNvSpPr/>
            <p:nvPr/>
          </p:nvSpPr>
          <p:spPr>
            <a:xfrm>
              <a:off x="5657850" y="4705350"/>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grpSp>
      <p:grpSp>
        <p:nvGrpSpPr>
          <p:cNvPr id="12" name="object 12"/>
          <p:cNvGrpSpPr/>
          <p:nvPr/>
        </p:nvGrpSpPr>
        <p:grpSpPr>
          <a:xfrm>
            <a:off x="4391025" y="2409761"/>
            <a:ext cx="967105" cy="919480"/>
            <a:chOff x="4391025" y="2409761"/>
            <a:chExt cx="967105" cy="919480"/>
          </a:xfrm>
        </p:grpSpPr>
        <p:pic>
          <p:nvPicPr>
            <p:cNvPr id="13" name="object 13"/>
            <p:cNvPicPr/>
            <p:nvPr/>
          </p:nvPicPr>
          <p:blipFill>
            <a:blip r:embed="rId3" cstate="print"/>
            <a:stretch>
              <a:fillRect/>
            </a:stretch>
          </p:blipFill>
          <p:spPr>
            <a:xfrm>
              <a:off x="4391025" y="2409761"/>
              <a:ext cx="966787" cy="919162"/>
            </a:xfrm>
            <a:prstGeom prst="rect">
              <a:avLst/>
            </a:prstGeom>
          </p:spPr>
        </p:pic>
        <p:sp>
          <p:nvSpPr>
            <p:cNvPr id="14" name="object 14"/>
            <p:cNvSpPr/>
            <p:nvPr/>
          </p:nvSpPr>
          <p:spPr>
            <a:xfrm>
              <a:off x="4467225" y="2466974"/>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15" name="object 15"/>
            <p:cNvSpPr/>
            <p:nvPr/>
          </p:nvSpPr>
          <p:spPr>
            <a:xfrm>
              <a:off x="4467225" y="2466974"/>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sp>
          <p:nvSpPr>
            <p:cNvPr id="16" name="object 16"/>
            <p:cNvSpPr/>
            <p:nvPr/>
          </p:nvSpPr>
          <p:spPr>
            <a:xfrm>
              <a:off x="4723751" y="2615291"/>
              <a:ext cx="306705" cy="408940"/>
            </a:xfrm>
            <a:custGeom>
              <a:avLst/>
              <a:gdLst/>
              <a:ahLst/>
              <a:cxnLst/>
              <a:rect l="l" t="t" r="r" b="b"/>
              <a:pathLst>
                <a:path w="306704" h="408939">
                  <a:moveTo>
                    <a:pt x="196118" y="0"/>
                  </a:moveTo>
                  <a:lnTo>
                    <a:pt x="0" y="0"/>
                  </a:lnTo>
                  <a:lnTo>
                    <a:pt x="0" y="408419"/>
                  </a:lnTo>
                  <a:lnTo>
                    <a:pt x="306329" y="408419"/>
                  </a:lnTo>
                  <a:lnTo>
                    <a:pt x="306329" y="398208"/>
                  </a:lnTo>
                  <a:lnTo>
                    <a:pt x="10211" y="398208"/>
                  </a:lnTo>
                  <a:lnTo>
                    <a:pt x="10210" y="10210"/>
                  </a:lnTo>
                  <a:lnTo>
                    <a:pt x="206329" y="10210"/>
                  </a:lnTo>
                  <a:lnTo>
                    <a:pt x="196118" y="0"/>
                  </a:lnTo>
                  <a:close/>
                </a:path>
                <a:path w="306704" h="408939">
                  <a:moveTo>
                    <a:pt x="206329" y="10210"/>
                  </a:moveTo>
                  <a:lnTo>
                    <a:pt x="188903" y="10210"/>
                  </a:lnTo>
                  <a:lnTo>
                    <a:pt x="188903" y="117420"/>
                  </a:lnTo>
                  <a:lnTo>
                    <a:pt x="296118" y="117420"/>
                  </a:lnTo>
                  <a:lnTo>
                    <a:pt x="296118" y="398208"/>
                  </a:lnTo>
                  <a:lnTo>
                    <a:pt x="306329" y="398208"/>
                  </a:lnTo>
                  <a:lnTo>
                    <a:pt x="306329" y="110204"/>
                  </a:lnTo>
                  <a:lnTo>
                    <a:pt x="303334" y="107209"/>
                  </a:lnTo>
                  <a:lnTo>
                    <a:pt x="199114" y="107209"/>
                  </a:lnTo>
                  <a:lnTo>
                    <a:pt x="199114" y="17555"/>
                  </a:lnTo>
                  <a:lnTo>
                    <a:pt x="213675" y="17555"/>
                  </a:lnTo>
                  <a:lnTo>
                    <a:pt x="206329" y="10210"/>
                  </a:lnTo>
                  <a:close/>
                </a:path>
                <a:path w="306704" h="408939">
                  <a:moveTo>
                    <a:pt x="213675" y="17555"/>
                  </a:moveTo>
                  <a:lnTo>
                    <a:pt x="199236" y="17555"/>
                  </a:lnTo>
                  <a:lnTo>
                    <a:pt x="288895" y="107209"/>
                  </a:lnTo>
                  <a:lnTo>
                    <a:pt x="303334" y="107209"/>
                  </a:lnTo>
                  <a:lnTo>
                    <a:pt x="213675" y="17555"/>
                  </a:lnTo>
                  <a:close/>
                </a:path>
              </a:pathLst>
            </a:custGeom>
            <a:solidFill>
              <a:srgbClr val="000000"/>
            </a:solidFill>
          </p:spPr>
          <p:txBody>
            <a:bodyPr wrap="square" lIns="0" tIns="0" rIns="0" bIns="0" rtlCol="0"/>
            <a:lstStyle/>
            <a:p>
              <a:endParaRPr/>
            </a:p>
          </p:txBody>
        </p:sp>
      </p:grpSp>
      <p:grpSp>
        <p:nvGrpSpPr>
          <p:cNvPr id="17" name="object 17"/>
          <p:cNvGrpSpPr/>
          <p:nvPr/>
        </p:nvGrpSpPr>
        <p:grpSpPr>
          <a:xfrm>
            <a:off x="5591175" y="1981263"/>
            <a:ext cx="4953635" cy="2367280"/>
            <a:chOff x="5591175" y="1981263"/>
            <a:chExt cx="4953635" cy="2367280"/>
          </a:xfrm>
        </p:grpSpPr>
        <p:pic>
          <p:nvPicPr>
            <p:cNvPr id="18" name="object 18"/>
            <p:cNvPicPr/>
            <p:nvPr/>
          </p:nvPicPr>
          <p:blipFill>
            <a:blip r:embed="rId3" cstate="print"/>
            <a:stretch>
              <a:fillRect/>
            </a:stretch>
          </p:blipFill>
          <p:spPr>
            <a:xfrm>
              <a:off x="6667500" y="2409761"/>
              <a:ext cx="966787" cy="919162"/>
            </a:xfrm>
            <a:prstGeom prst="rect">
              <a:avLst/>
            </a:prstGeom>
          </p:spPr>
        </p:pic>
        <p:sp>
          <p:nvSpPr>
            <p:cNvPr id="19" name="object 19"/>
            <p:cNvSpPr/>
            <p:nvPr/>
          </p:nvSpPr>
          <p:spPr>
            <a:xfrm>
              <a:off x="6743700" y="2466975"/>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20" name="object 20"/>
            <p:cNvSpPr/>
            <p:nvPr/>
          </p:nvSpPr>
          <p:spPr>
            <a:xfrm>
              <a:off x="6743700" y="2466975"/>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5591175" y="2409761"/>
              <a:ext cx="966787" cy="919162"/>
            </a:xfrm>
            <a:prstGeom prst="rect">
              <a:avLst/>
            </a:prstGeom>
          </p:spPr>
        </p:pic>
        <p:sp>
          <p:nvSpPr>
            <p:cNvPr id="22" name="object 22"/>
            <p:cNvSpPr/>
            <p:nvPr/>
          </p:nvSpPr>
          <p:spPr>
            <a:xfrm>
              <a:off x="5667375" y="2466975"/>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23" name="object 23"/>
            <p:cNvSpPr/>
            <p:nvPr/>
          </p:nvSpPr>
          <p:spPr>
            <a:xfrm>
              <a:off x="5667375" y="2466975"/>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244060"/>
              </a:solidFill>
            </a:ln>
          </p:spPr>
          <p:txBody>
            <a:bodyPr wrap="square" lIns="0" tIns="0" rIns="0" bIns="0" rtlCol="0"/>
            <a:lstStyle/>
            <a:p>
              <a:endParaRPr/>
            </a:p>
          </p:txBody>
        </p:sp>
        <p:pic>
          <p:nvPicPr>
            <p:cNvPr id="24" name="object 24"/>
            <p:cNvPicPr/>
            <p:nvPr/>
          </p:nvPicPr>
          <p:blipFill>
            <a:blip r:embed="rId4" cstate="print"/>
            <a:stretch>
              <a:fillRect/>
            </a:stretch>
          </p:blipFill>
          <p:spPr>
            <a:xfrm>
              <a:off x="6667500" y="3705161"/>
              <a:ext cx="957262" cy="642937"/>
            </a:xfrm>
            <a:prstGeom prst="rect">
              <a:avLst/>
            </a:prstGeom>
          </p:spPr>
        </p:pic>
        <p:sp>
          <p:nvSpPr>
            <p:cNvPr id="25" name="object 25"/>
            <p:cNvSpPr/>
            <p:nvPr/>
          </p:nvSpPr>
          <p:spPr>
            <a:xfrm>
              <a:off x="6743700" y="3762375"/>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26" name="object 26"/>
            <p:cNvSpPr/>
            <p:nvPr/>
          </p:nvSpPr>
          <p:spPr>
            <a:xfrm>
              <a:off x="6743700" y="3762375"/>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244060"/>
              </a:solidFill>
            </a:ln>
          </p:spPr>
          <p:txBody>
            <a:bodyPr wrap="square" lIns="0" tIns="0" rIns="0" bIns="0" rtlCol="0"/>
            <a:lstStyle/>
            <a:p>
              <a:endParaRPr/>
            </a:p>
          </p:txBody>
        </p:sp>
        <p:sp>
          <p:nvSpPr>
            <p:cNvPr id="27" name="object 27"/>
            <p:cNvSpPr/>
            <p:nvPr/>
          </p:nvSpPr>
          <p:spPr>
            <a:xfrm>
              <a:off x="5933414" y="2615298"/>
              <a:ext cx="1373505" cy="427990"/>
            </a:xfrm>
            <a:custGeom>
              <a:avLst/>
              <a:gdLst/>
              <a:ahLst/>
              <a:cxnLst/>
              <a:rect l="l" t="t" r="r" b="b"/>
              <a:pathLst>
                <a:path w="1373504" h="427989">
                  <a:moveTo>
                    <a:pt x="306336" y="129260"/>
                  </a:moveTo>
                  <a:lnTo>
                    <a:pt x="303339" y="126263"/>
                  </a:lnTo>
                  <a:lnTo>
                    <a:pt x="296125" y="119049"/>
                  </a:lnTo>
                  <a:lnTo>
                    <a:pt x="296125" y="136474"/>
                  </a:lnTo>
                  <a:lnTo>
                    <a:pt x="296125" y="417258"/>
                  </a:lnTo>
                  <a:lnTo>
                    <a:pt x="10210" y="417258"/>
                  </a:lnTo>
                  <a:lnTo>
                    <a:pt x="10210" y="29260"/>
                  </a:lnTo>
                  <a:lnTo>
                    <a:pt x="188912" y="29260"/>
                  </a:lnTo>
                  <a:lnTo>
                    <a:pt x="188912" y="136474"/>
                  </a:lnTo>
                  <a:lnTo>
                    <a:pt x="296125" y="136474"/>
                  </a:lnTo>
                  <a:lnTo>
                    <a:pt x="296125" y="119049"/>
                  </a:lnTo>
                  <a:lnTo>
                    <a:pt x="288899" y="111823"/>
                  </a:lnTo>
                  <a:lnTo>
                    <a:pt x="288899" y="126263"/>
                  </a:lnTo>
                  <a:lnTo>
                    <a:pt x="199123" y="126263"/>
                  </a:lnTo>
                  <a:lnTo>
                    <a:pt x="199123" y="36601"/>
                  </a:lnTo>
                  <a:lnTo>
                    <a:pt x="288899" y="126263"/>
                  </a:lnTo>
                  <a:lnTo>
                    <a:pt x="288899" y="111823"/>
                  </a:lnTo>
                  <a:lnTo>
                    <a:pt x="213677" y="36601"/>
                  </a:lnTo>
                  <a:lnTo>
                    <a:pt x="206336" y="29260"/>
                  </a:lnTo>
                  <a:lnTo>
                    <a:pt x="196126" y="19050"/>
                  </a:lnTo>
                  <a:lnTo>
                    <a:pt x="0" y="19050"/>
                  </a:lnTo>
                  <a:lnTo>
                    <a:pt x="0" y="427469"/>
                  </a:lnTo>
                  <a:lnTo>
                    <a:pt x="306336" y="427469"/>
                  </a:lnTo>
                  <a:lnTo>
                    <a:pt x="306336" y="417258"/>
                  </a:lnTo>
                  <a:lnTo>
                    <a:pt x="306336" y="129260"/>
                  </a:lnTo>
                  <a:close/>
                </a:path>
                <a:path w="1373504" h="427989">
                  <a:moveTo>
                    <a:pt x="1373136" y="110210"/>
                  </a:moveTo>
                  <a:lnTo>
                    <a:pt x="1370139" y="107213"/>
                  </a:lnTo>
                  <a:lnTo>
                    <a:pt x="1362925" y="99999"/>
                  </a:lnTo>
                  <a:lnTo>
                    <a:pt x="1362925" y="117424"/>
                  </a:lnTo>
                  <a:lnTo>
                    <a:pt x="1362925" y="398208"/>
                  </a:lnTo>
                  <a:lnTo>
                    <a:pt x="1077010" y="398208"/>
                  </a:lnTo>
                  <a:lnTo>
                    <a:pt x="1077010" y="10210"/>
                  </a:lnTo>
                  <a:lnTo>
                    <a:pt x="1255712" y="10210"/>
                  </a:lnTo>
                  <a:lnTo>
                    <a:pt x="1255712" y="117424"/>
                  </a:lnTo>
                  <a:lnTo>
                    <a:pt x="1362925" y="117424"/>
                  </a:lnTo>
                  <a:lnTo>
                    <a:pt x="1362925" y="99999"/>
                  </a:lnTo>
                  <a:lnTo>
                    <a:pt x="1355699" y="92773"/>
                  </a:lnTo>
                  <a:lnTo>
                    <a:pt x="1355699" y="107213"/>
                  </a:lnTo>
                  <a:lnTo>
                    <a:pt x="1265923" y="107213"/>
                  </a:lnTo>
                  <a:lnTo>
                    <a:pt x="1265923" y="17551"/>
                  </a:lnTo>
                  <a:lnTo>
                    <a:pt x="1355699" y="107213"/>
                  </a:lnTo>
                  <a:lnTo>
                    <a:pt x="1355699" y="92773"/>
                  </a:lnTo>
                  <a:lnTo>
                    <a:pt x="1280477" y="17551"/>
                  </a:lnTo>
                  <a:lnTo>
                    <a:pt x="1273136" y="10210"/>
                  </a:lnTo>
                  <a:lnTo>
                    <a:pt x="1262926" y="0"/>
                  </a:lnTo>
                  <a:lnTo>
                    <a:pt x="1066800" y="0"/>
                  </a:lnTo>
                  <a:lnTo>
                    <a:pt x="1066800" y="408419"/>
                  </a:lnTo>
                  <a:lnTo>
                    <a:pt x="1373136" y="408419"/>
                  </a:lnTo>
                  <a:lnTo>
                    <a:pt x="1373136" y="398208"/>
                  </a:lnTo>
                  <a:lnTo>
                    <a:pt x="1373136" y="110210"/>
                  </a:lnTo>
                  <a:close/>
                </a:path>
              </a:pathLst>
            </a:custGeom>
            <a:solidFill>
              <a:srgbClr val="000000"/>
            </a:solidFill>
          </p:spPr>
          <p:txBody>
            <a:bodyPr wrap="square" lIns="0" tIns="0" rIns="0" bIns="0" rtlCol="0"/>
            <a:lstStyle/>
            <a:p>
              <a:endParaRPr/>
            </a:p>
          </p:txBody>
        </p:sp>
        <p:sp>
          <p:nvSpPr>
            <p:cNvPr id="28" name="object 28"/>
            <p:cNvSpPr/>
            <p:nvPr/>
          </p:nvSpPr>
          <p:spPr>
            <a:xfrm>
              <a:off x="8777351" y="1986026"/>
              <a:ext cx="1762125" cy="1609725"/>
            </a:xfrm>
            <a:custGeom>
              <a:avLst/>
              <a:gdLst/>
              <a:ahLst/>
              <a:cxnLst/>
              <a:rect l="l" t="t" r="r" b="b"/>
              <a:pathLst>
                <a:path w="1762125" h="1609725">
                  <a:moveTo>
                    <a:pt x="0" y="268224"/>
                  </a:moveTo>
                  <a:lnTo>
                    <a:pt x="4319" y="219991"/>
                  </a:lnTo>
                  <a:lnTo>
                    <a:pt x="16772" y="174602"/>
                  </a:lnTo>
                  <a:lnTo>
                    <a:pt x="36604" y="132813"/>
                  </a:lnTo>
                  <a:lnTo>
                    <a:pt x="63058" y="95380"/>
                  </a:lnTo>
                  <a:lnTo>
                    <a:pt x="95380" y="63058"/>
                  </a:lnTo>
                  <a:lnTo>
                    <a:pt x="132813" y="36604"/>
                  </a:lnTo>
                  <a:lnTo>
                    <a:pt x="174602" y="16772"/>
                  </a:lnTo>
                  <a:lnTo>
                    <a:pt x="219991" y="4319"/>
                  </a:lnTo>
                  <a:lnTo>
                    <a:pt x="268224" y="0"/>
                  </a:lnTo>
                  <a:lnTo>
                    <a:pt x="1493774" y="0"/>
                  </a:lnTo>
                  <a:lnTo>
                    <a:pt x="1542011" y="4319"/>
                  </a:lnTo>
                  <a:lnTo>
                    <a:pt x="1587411" y="16772"/>
                  </a:lnTo>
                  <a:lnTo>
                    <a:pt x="1629217" y="36604"/>
                  </a:lnTo>
                  <a:lnTo>
                    <a:pt x="1666670" y="63058"/>
                  </a:lnTo>
                  <a:lnTo>
                    <a:pt x="1699013" y="95380"/>
                  </a:lnTo>
                  <a:lnTo>
                    <a:pt x="1725487" y="132813"/>
                  </a:lnTo>
                  <a:lnTo>
                    <a:pt x="1745336" y="174602"/>
                  </a:lnTo>
                  <a:lnTo>
                    <a:pt x="1757801" y="219991"/>
                  </a:lnTo>
                  <a:lnTo>
                    <a:pt x="1762125" y="268224"/>
                  </a:lnTo>
                  <a:lnTo>
                    <a:pt x="1762125" y="1341374"/>
                  </a:lnTo>
                  <a:lnTo>
                    <a:pt x="1757801" y="1389611"/>
                  </a:lnTo>
                  <a:lnTo>
                    <a:pt x="1745336" y="1435011"/>
                  </a:lnTo>
                  <a:lnTo>
                    <a:pt x="1725487" y="1476817"/>
                  </a:lnTo>
                  <a:lnTo>
                    <a:pt x="1699013" y="1514270"/>
                  </a:lnTo>
                  <a:lnTo>
                    <a:pt x="1666670" y="1546613"/>
                  </a:lnTo>
                  <a:lnTo>
                    <a:pt x="1629217" y="1573087"/>
                  </a:lnTo>
                  <a:lnTo>
                    <a:pt x="1587411" y="1592936"/>
                  </a:lnTo>
                  <a:lnTo>
                    <a:pt x="1542011" y="1605401"/>
                  </a:lnTo>
                  <a:lnTo>
                    <a:pt x="1493774" y="1609725"/>
                  </a:lnTo>
                  <a:lnTo>
                    <a:pt x="268224" y="1609725"/>
                  </a:lnTo>
                  <a:lnTo>
                    <a:pt x="219991" y="1605401"/>
                  </a:lnTo>
                  <a:lnTo>
                    <a:pt x="174602" y="1592936"/>
                  </a:lnTo>
                  <a:lnTo>
                    <a:pt x="132813" y="1573087"/>
                  </a:lnTo>
                  <a:lnTo>
                    <a:pt x="95380" y="1546613"/>
                  </a:lnTo>
                  <a:lnTo>
                    <a:pt x="63058" y="1514270"/>
                  </a:lnTo>
                  <a:lnTo>
                    <a:pt x="36604" y="1476817"/>
                  </a:lnTo>
                  <a:lnTo>
                    <a:pt x="16772" y="1435011"/>
                  </a:lnTo>
                  <a:lnTo>
                    <a:pt x="4319" y="1389611"/>
                  </a:lnTo>
                  <a:lnTo>
                    <a:pt x="0" y="1341374"/>
                  </a:lnTo>
                  <a:lnTo>
                    <a:pt x="0" y="268224"/>
                  </a:lnTo>
                  <a:close/>
                </a:path>
              </a:pathLst>
            </a:custGeom>
            <a:ln w="9525">
              <a:solidFill>
                <a:srgbClr val="4F81BC"/>
              </a:solidFill>
              <a:prstDash val="lgDash"/>
            </a:ln>
          </p:spPr>
          <p:txBody>
            <a:bodyPr wrap="square" lIns="0" tIns="0" rIns="0" bIns="0" rtlCol="0"/>
            <a:lstStyle/>
            <a:p>
              <a:endParaRPr/>
            </a:p>
          </p:txBody>
        </p:sp>
      </p:grpSp>
      <p:sp>
        <p:nvSpPr>
          <p:cNvPr id="29" name="object 29"/>
          <p:cNvSpPr txBox="1"/>
          <p:nvPr/>
        </p:nvSpPr>
        <p:spPr>
          <a:xfrm>
            <a:off x="2736595" y="4932997"/>
            <a:ext cx="1243965" cy="300355"/>
          </a:xfrm>
          <a:prstGeom prst="rect">
            <a:avLst/>
          </a:prstGeom>
        </p:spPr>
        <p:txBody>
          <a:bodyPr vert="horz" wrap="square" lIns="0" tIns="12700" rIns="0" bIns="0" rtlCol="0">
            <a:spAutoFit/>
          </a:bodyPr>
          <a:lstStyle/>
          <a:p>
            <a:pPr marL="12700">
              <a:lnSpc>
                <a:spcPct val="100000"/>
              </a:lnSpc>
              <a:spcBef>
                <a:spcPts val="10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a:t>
            </a:r>
            <a:endParaRPr sz="1800">
              <a:latin typeface="Trebuchet MS"/>
              <a:cs typeface="Trebuchet MS"/>
            </a:endParaRPr>
          </a:p>
        </p:txBody>
      </p:sp>
      <p:sp>
        <p:nvSpPr>
          <p:cNvPr id="30" name="object 30"/>
          <p:cNvSpPr txBox="1"/>
          <p:nvPr/>
        </p:nvSpPr>
        <p:spPr>
          <a:xfrm>
            <a:off x="5394705" y="6406515"/>
            <a:ext cx="1351280" cy="300355"/>
          </a:xfrm>
          <a:prstGeom prst="rect">
            <a:avLst/>
          </a:prstGeom>
        </p:spPr>
        <p:txBody>
          <a:bodyPr vert="horz" wrap="square" lIns="0" tIns="12700" rIns="0" bIns="0" rtlCol="0">
            <a:spAutoFit/>
          </a:bodyPr>
          <a:lstStyle/>
          <a:p>
            <a:pPr marL="12700">
              <a:lnSpc>
                <a:spcPct val="100000"/>
              </a:lnSpc>
              <a:spcBef>
                <a:spcPts val="100"/>
              </a:spcBef>
            </a:pPr>
            <a:r>
              <a:rPr sz="1800" spc="-35">
                <a:latin typeface="Trebuchet MS"/>
                <a:cs typeface="Trebuchet MS"/>
              </a:rPr>
              <a:t>10B</a:t>
            </a:r>
            <a:r>
              <a:rPr sz="1800" spc="-95">
                <a:latin typeface="Trebuchet MS"/>
                <a:cs typeface="Trebuchet MS"/>
              </a:rPr>
              <a:t> </a:t>
            </a:r>
            <a:r>
              <a:rPr sz="1800" spc="-85">
                <a:latin typeface="Trebuchet MS"/>
                <a:cs typeface="Trebuchet MS"/>
              </a:rPr>
              <a:t>=&gt;</a:t>
            </a:r>
            <a:r>
              <a:rPr sz="1800" spc="-105">
                <a:latin typeface="Trebuchet MS"/>
                <a:cs typeface="Trebuchet MS"/>
              </a:rPr>
              <a:t> </a:t>
            </a:r>
            <a:r>
              <a:rPr sz="1800" spc="-20">
                <a:latin typeface="Trebuchet MS"/>
                <a:cs typeface="Trebuchet MS"/>
              </a:rPr>
              <a:t>~12GB</a:t>
            </a:r>
            <a:endParaRPr sz="1800">
              <a:latin typeface="Trebuchet MS"/>
              <a:cs typeface="Trebuchet MS"/>
            </a:endParaRPr>
          </a:p>
        </p:txBody>
      </p:sp>
      <p:sp>
        <p:nvSpPr>
          <p:cNvPr id="31" name="object 31"/>
          <p:cNvSpPr txBox="1"/>
          <p:nvPr/>
        </p:nvSpPr>
        <p:spPr>
          <a:xfrm>
            <a:off x="5946775" y="1103312"/>
            <a:ext cx="1064895" cy="448945"/>
          </a:xfrm>
          <a:prstGeom prst="rect">
            <a:avLst/>
          </a:prstGeom>
        </p:spPr>
        <p:txBody>
          <a:bodyPr vert="horz" wrap="square" lIns="0" tIns="15875" rIns="0" bIns="0" rtlCol="0">
            <a:spAutoFit/>
          </a:bodyPr>
          <a:lstStyle/>
          <a:p>
            <a:pPr marL="12700">
              <a:lnSpc>
                <a:spcPct val="100000"/>
              </a:lnSpc>
              <a:spcBef>
                <a:spcPts val="125"/>
              </a:spcBef>
            </a:pPr>
            <a:r>
              <a:rPr sz="2750" spc="-10">
                <a:solidFill>
                  <a:srgbClr val="464646"/>
                </a:solidFill>
                <a:latin typeface="Trebuchet MS"/>
                <a:cs typeface="Trebuchet MS"/>
              </a:rPr>
              <a:t>QLoRA</a:t>
            </a:r>
            <a:endParaRPr sz="2750">
              <a:latin typeface="Trebuchet MS"/>
              <a:cs typeface="Trebuchet MS"/>
            </a:endParaRPr>
          </a:p>
        </p:txBody>
      </p:sp>
      <p:grpSp>
        <p:nvGrpSpPr>
          <p:cNvPr id="32" name="object 32"/>
          <p:cNvGrpSpPr/>
          <p:nvPr/>
        </p:nvGrpSpPr>
        <p:grpSpPr>
          <a:xfrm>
            <a:off x="4391025" y="3705161"/>
            <a:ext cx="967105" cy="643255"/>
            <a:chOff x="4391025" y="3705161"/>
            <a:chExt cx="967105" cy="643255"/>
          </a:xfrm>
        </p:grpSpPr>
        <p:pic>
          <p:nvPicPr>
            <p:cNvPr id="33" name="object 33"/>
            <p:cNvPicPr/>
            <p:nvPr/>
          </p:nvPicPr>
          <p:blipFill>
            <a:blip r:embed="rId5" cstate="print"/>
            <a:stretch>
              <a:fillRect/>
            </a:stretch>
          </p:blipFill>
          <p:spPr>
            <a:xfrm>
              <a:off x="4391025" y="3705161"/>
              <a:ext cx="966787" cy="642937"/>
            </a:xfrm>
            <a:prstGeom prst="rect">
              <a:avLst/>
            </a:prstGeom>
          </p:spPr>
        </p:pic>
        <p:sp>
          <p:nvSpPr>
            <p:cNvPr id="34" name="object 34"/>
            <p:cNvSpPr/>
            <p:nvPr/>
          </p:nvSpPr>
          <p:spPr>
            <a:xfrm>
              <a:off x="4467225" y="3762374"/>
              <a:ext cx="819150" cy="495300"/>
            </a:xfrm>
            <a:custGeom>
              <a:avLst/>
              <a:gdLst/>
              <a:ahLst/>
              <a:cxnLst/>
              <a:rect l="l" t="t" r="r" b="b"/>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p:spPr>
          <p:txBody>
            <a:bodyPr wrap="square" lIns="0" tIns="0" rIns="0" bIns="0" rtlCol="0"/>
            <a:lstStyle/>
            <a:p>
              <a:endParaRPr/>
            </a:p>
          </p:txBody>
        </p:sp>
        <p:sp>
          <p:nvSpPr>
            <p:cNvPr id="35" name="object 35"/>
            <p:cNvSpPr/>
            <p:nvPr/>
          </p:nvSpPr>
          <p:spPr>
            <a:xfrm>
              <a:off x="4467225" y="3762374"/>
              <a:ext cx="819150" cy="495300"/>
            </a:xfrm>
            <a:custGeom>
              <a:avLst/>
              <a:gdLst/>
              <a:ahLst/>
              <a:cxnLst/>
              <a:rect l="l" t="t" r="r" b="b"/>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ln w="38100">
              <a:solidFill>
                <a:srgbClr val="244060"/>
              </a:solidFill>
            </a:ln>
          </p:spPr>
          <p:txBody>
            <a:bodyPr wrap="square" lIns="0" tIns="0" rIns="0" bIns="0" rtlCol="0"/>
            <a:lstStyle/>
            <a:p>
              <a:endParaRPr/>
            </a:p>
          </p:txBody>
        </p:sp>
      </p:grpSp>
      <p:grpSp>
        <p:nvGrpSpPr>
          <p:cNvPr id="36" name="object 36"/>
          <p:cNvGrpSpPr/>
          <p:nvPr/>
        </p:nvGrpSpPr>
        <p:grpSpPr>
          <a:xfrm>
            <a:off x="5581650" y="3705161"/>
            <a:ext cx="967105" cy="643255"/>
            <a:chOff x="5581650" y="3705161"/>
            <a:chExt cx="967105" cy="643255"/>
          </a:xfrm>
        </p:grpSpPr>
        <p:pic>
          <p:nvPicPr>
            <p:cNvPr id="37" name="object 37"/>
            <p:cNvPicPr/>
            <p:nvPr/>
          </p:nvPicPr>
          <p:blipFill>
            <a:blip r:embed="rId5" cstate="print"/>
            <a:stretch>
              <a:fillRect/>
            </a:stretch>
          </p:blipFill>
          <p:spPr>
            <a:xfrm>
              <a:off x="5581650" y="3705161"/>
              <a:ext cx="966787" cy="642937"/>
            </a:xfrm>
            <a:prstGeom prst="rect">
              <a:avLst/>
            </a:prstGeom>
          </p:spPr>
        </p:pic>
        <p:sp>
          <p:nvSpPr>
            <p:cNvPr id="38" name="object 38"/>
            <p:cNvSpPr/>
            <p:nvPr/>
          </p:nvSpPr>
          <p:spPr>
            <a:xfrm>
              <a:off x="5657850" y="3762374"/>
              <a:ext cx="819150" cy="495300"/>
            </a:xfrm>
            <a:custGeom>
              <a:avLst/>
              <a:gdLst/>
              <a:ahLst/>
              <a:cxnLst/>
              <a:rect l="l" t="t" r="r" b="b"/>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p:spPr>
          <p:txBody>
            <a:bodyPr wrap="square" lIns="0" tIns="0" rIns="0" bIns="0" rtlCol="0"/>
            <a:lstStyle/>
            <a:p>
              <a:endParaRPr/>
            </a:p>
          </p:txBody>
        </p:sp>
        <p:sp>
          <p:nvSpPr>
            <p:cNvPr id="39" name="object 39"/>
            <p:cNvSpPr/>
            <p:nvPr/>
          </p:nvSpPr>
          <p:spPr>
            <a:xfrm>
              <a:off x="5657850" y="3762374"/>
              <a:ext cx="819150" cy="495300"/>
            </a:xfrm>
            <a:custGeom>
              <a:avLst/>
              <a:gdLst/>
              <a:ahLst/>
              <a:cxnLst/>
              <a:rect l="l" t="t" r="r" b="b"/>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ln w="38100">
              <a:solidFill>
                <a:srgbClr val="244060"/>
              </a:solidFill>
            </a:ln>
          </p:spPr>
          <p:txBody>
            <a:bodyPr wrap="square" lIns="0" tIns="0" rIns="0" bIns="0" rtlCol="0"/>
            <a:lstStyle/>
            <a:p>
              <a:endParaRPr/>
            </a:p>
          </p:txBody>
        </p:sp>
      </p:grpSp>
      <p:sp>
        <p:nvSpPr>
          <p:cNvPr id="40" name="object 40"/>
          <p:cNvSpPr txBox="1"/>
          <p:nvPr/>
        </p:nvSpPr>
        <p:spPr>
          <a:xfrm>
            <a:off x="2736595" y="2457132"/>
            <a:ext cx="1425575" cy="1720214"/>
          </a:xfrm>
          <a:prstGeom prst="rect">
            <a:avLst/>
          </a:prstGeom>
        </p:spPr>
        <p:txBody>
          <a:bodyPr vert="horz" wrap="square" lIns="0" tIns="27940" rIns="0" bIns="0" rtlCol="0">
            <a:spAutoFit/>
          </a:bodyPr>
          <a:lstStyle/>
          <a:p>
            <a:pPr marL="73660" marR="26670">
              <a:lnSpc>
                <a:spcPts val="2100"/>
              </a:lnSpc>
              <a:spcBef>
                <a:spcPts val="220"/>
              </a:spcBef>
            </a:pPr>
            <a:r>
              <a:rPr sz="1800" spc="-10">
                <a:latin typeface="Trebuchet MS"/>
                <a:cs typeface="Trebuchet MS"/>
              </a:rPr>
              <a:t>Optimizer </a:t>
            </a:r>
            <a:r>
              <a:rPr sz="1800">
                <a:latin typeface="Trebuchet MS"/>
                <a:cs typeface="Trebuchet MS"/>
              </a:rPr>
              <a:t>State</a:t>
            </a:r>
            <a:r>
              <a:rPr sz="1800" spc="100">
                <a:latin typeface="Trebuchet MS"/>
                <a:cs typeface="Trebuchet MS"/>
              </a:rPr>
              <a:t> </a:t>
            </a:r>
            <a:r>
              <a:rPr sz="1800" spc="-10">
                <a:latin typeface="Trebuchet MS"/>
                <a:cs typeface="Trebuchet MS"/>
              </a:rPr>
              <a:t>(FP32)</a:t>
            </a:r>
            <a:endParaRPr sz="1800">
              <a:latin typeface="Trebuchet MS"/>
              <a:cs typeface="Trebuchet MS"/>
            </a:endParaRPr>
          </a:p>
          <a:p>
            <a:pPr>
              <a:lnSpc>
                <a:spcPct val="100000"/>
              </a:lnSpc>
            </a:pPr>
            <a:endParaRPr sz="1800">
              <a:latin typeface="Trebuchet MS"/>
              <a:cs typeface="Trebuchet MS"/>
            </a:endParaRPr>
          </a:p>
          <a:p>
            <a:pPr>
              <a:lnSpc>
                <a:spcPct val="100000"/>
              </a:lnSpc>
              <a:spcBef>
                <a:spcPts val="700"/>
              </a:spcBef>
            </a:pPr>
            <a:endParaRPr sz="1800">
              <a:latin typeface="Trebuchet MS"/>
              <a:cs typeface="Trebuchet MS"/>
            </a:endParaRPr>
          </a:p>
          <a:p>
            <a:pPr marL="12700" marR="5080">
              <a:lnSpc>
                <a:spcPts val="2100"/>
              </a:lnSpc>
            </a:pPr>
            <a:r>
              <a:rPr sz="1800">
                <a:latin typeface="Trebuchet MS"/>
                <a:cs typeface="Trebuchet MS"/>
              </a:rPr>
              <a:t>LoRA</a:t>
            </a:r>
            <a:r>
              <a:rPr sz="1800" spc="-60">
                <a:latin typeface="Trebuchet MS"/>
                <a:cs typeface="Trebuchet MS"/>
              </a:rPr>
              <a:t> </a:t>
            </a:r>
            <a:r>
              <a:rPr sz="1800" spc="-10">
                <a:latin typeface="Trebuchet MS"/>
                <a:cs typeface="Trebuchet MS"/>
              </a:rPr>
              <a:t>Adapter (BF16)</a:t>
            </a:r>
            <a:endParaRPr sz="1800">
              <a:latin typeface="Trebuchet MS"/>
              <a:cs typeface="Trebuchet MS"/>
            </a:endParaRPr>
          </a:p>
        </p:txBody>
      </p:sp>
      <p:sp>
        <p:nvSpPr>
          <p:cNvPr id="41" name="object 41"/>
          <p:cNvSpPr txBox="1"/>
          <p:nvPr/>
        </p:nvSpPr>
        <p:spPr>
          <a:xfrm>
            <a:off x="5160645" y="5775007"/>
            <a:ext cx="1828164" cy="300355"/>
          </a:xfrm>
          <a:prstGeom prst="rect">
            <a:avLst/>
          </a:prstGeom>
        </p:spPr>
        <p:txBody>
          <a:bodyPr vert="horz" wrap="square" lIns="0" tIns="12700" rIns="0" bIns="0" rtlCol="0">
            <a:spAutoFit/>
          </a:bodyPr>
          <a:lstStyle/>
          <a:p>
            <a:pPr marL="12700">
              <a:lnSpc>
                <a:spcPct val="100000"/>
              </a:lnSpc>
              <a:spcBef>
                <a:spcPts val="100"/>
              </a:spcBef>
            </a:pPr>
            <a:r>
              <a:rPr sz="1800">
                <a:latin typeface="Trebuchet MS"/>
                <a:cs typeface="Trebuchet MS"/>
              </a:rPr>
              <a:t>4bit</a:t>
            </a:r>
            <a:r>
              <a:rPr sz="1800" spc="70">
                <a:latin typeface="Trebuchet MS"/>
                <a:cs typeface="Trebuchet MS"/>
              </a:rPr>
              <a:t> </a:t>
            </a:r>
            <a:r>
              <a:rPr sz="1800" spc="-10">
                <a:latin typeface="Trebuchet MS"/>
                <a:cs typeface="Trebuchet MS"/>
              </a:rPr>
              <a:t>NormalFloat</a:t>
            </a:r>
            <a:endParaRPr sz="1800">
              <a:latin typeface="Trebuchet MS"/>
              <a:cs typeface="Trebuchet MS"/>
            </a:endParaRPr>
          </a:p>
        </p:txBody>
      </p:sp>
      <p:sp>
        <p:nvSpPr>
          <p:cNvPr id="42" name="object 42"/>
          <p:cNvSpPr txBox="1"/>
          <p:nvPr/>
        </p:nvSpPr>
        <p:spPr>
          <a:xfrm>
            <a:off x="9454133" y="2176081"/>
            <a:ext cx="410845"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Calibri"/>
                <a:cs typeface="Calibri"/>
              </a:rPr>
              <a:t>CPU</a:t>
            </a:r>
            <a:endParaRPr sz="1800">
              <a:latin typeface="Calibri"/>
              <a:cs typeface="Calibri"/>
            </a:endParaRPr>
          </a:p>
        </p:txBody>
      </p:sp>
      <p:grpSp>
        <p:nvGrpSpPr>
          <p:cNvPr id="43" name="object 43"/>
          <p:cNvGrpSpPr/>
          <p:nvPr/>
        </p:nvGrpSpPr>
        <p:grpSpPr>
          <a:xfrm>
            <a:off x="6010275" y="1704911"/>
            <a:ext cx="4401820" cy="2195830"/>
            <a:chOff x="6010275" y="1704911"/>
            <a:chExt cx="4401820" cy="2195830"/>
          </a:xfrm>
        </p:grpSpPr>
        <p:pic>
          <p:nvPicPr>
            <p:cNvPr id="44" name="object 44"/>
            <p:cNvPicPr/>
            <p:nvPr/>
          </p:nvPicPr>
          <p:blipFill>
            <a:blip r:embed="rId6" cstate="print"/>
            <a:stretch>
              <a:fillRect/>
            </a:stretch>
          </p:blipFill>
          <p:spPr>
            <a:xfrm>
              <a:off x="6010275" y="1704911"/>
              <a:ext cx="3776726" cy="833437"/>
            </a:xfrm>
            <a:prstGeom prst="rect">
              <a:avLst/>
            </a:prstGeom>
          </p:spPr>
        </p:pic>
        <p:sp>
          <p:nvSpPr>
            <p:cNvPr id="45" name="object 45"/>
            <p:cNvSpPr/>
            <p:nvPr/>
          </p:nvSpPr>
          <p:spPr>
            <a:xfrm>
              <a:off x="6069076" y="1744725"/>
              <a:ext cx="3592829" cy="723900"/>
            </a:xfrm>
            <a:custGeom>
              <a:avLst/>
              <a:gdLst/>
              <a:ahLst/>
              <a:cxnLst/>
              <a:rect l="l" t="t" r="r" b="b"/>
              <a:pathLst>
                <a:path w="3592829" h="723900">
                  <a:moveTo>
                    <a:pt x="1802383" y="0"/>
                  </a:moveTo>
                  <a:lnTo>
                    <a:pt x="1718182" y="1015"/>
                  </a:lnTo>
                  <a:lnTo>
                    <a:pt x="1634235" y="4063"/>
                  </a:lnTo>
                  <a:lnTo>
                    <a:pt x="1550543" y="9016"/>
                  </a:lnTo>
                  <a:lnTo>
                    <a:pt x="1467357" y="15875"/>
                  </a:lnTo>
                  <a:lnTo>
                    <a:pt x="1384807" y="24764"/>
                  </a:lnTo>
                  <a:lnTo>
                    <a:pt x="1303147" y="35178"/>
                  </a:lnTo>
                  <a:lnTo>
                    <a:pt x="1222375" y="47371"/>
                  </a:lnTo>
                  <a:lnTo>
                    <a:pt x="1142873" y="61213"/>
                  </a:lnTo>
                  <a:lnTo>
                    <a:pt x="1064641" y="76581"/>
                  </a:lnTo>
                  <a:lnTo>
                    <a:pt x="987805" y="93472"/>
                  </a:lnTo>
                  <a:lnTo>
                    <a:pt x="912749" y="111760"/>
                  </a:lnTo>
                  <a:lnTo>
                    <a:pt x="839343" y="131572"/>
                  </a:lnTo>
                  <a:lnTo>
                    <a:pt x="767969" y="152526"/>
                  </a:lnTo>
                  <a:lnTo>
                    <a:pt x="698753" y="174751"/>
                  </a:lnTo>
                  <a:lnTo>
                    <a:pt x="631698" y="198247"/>
                  </a:lnTo>
                  <a:lnTo>
                    <a:pt x="567181" y="222758"/>
                  </a:lnTo>
                  <a:lnTo>
                    <a:pt x="505205" y="248412"/>
                  </a:lnTo>
                  <a:lnTo>
                    <a:pt x="446024" y="274954"/>
                  </a:lnTo>
                  <a:lnTo>
                    <a:pt x="389763" y="302513"/>
                  </a:lnTo>
                  <a:lnTo>
                    <a:pt x="336550" y="330962"/>
                  </a:lnTo>
                  <a:lnTo>
                    <a:pt x="286638" y="360299"/>
                  </a:lnTo>
                  <a:lnTo>
                    <a:pt x="240157" y="390271"/>
                  </a:lnTo>
                  <a:lnTo>
                    <a:pt x="197231" y="421004"/>
                  </a:lnTo>
                  <a:lnTo>
                    <a:pt x="157987" y="452500"/>
                  </a:lnTo>
                  <a:lnTo>
                    <a:pt x="122554" y="484632"/>
                  </a:lnTo>
                  <a:lnTo>
                    <a:pt x="91312" y="517271"/>
                  </a:lnTo>
                  <a:lnTo>
                    <a:pt x="64262" y="550418"/>
                  </a:lnTo>
                  <a:lnTo>
                    <a:pt x="41656" y="584200"/>
                  </a:lnTo>
                  <a:lnTo>
                    <a:pt x="23622" y="618489"/>
                  </a:lnTo>
                  <a:lnTo>
                    <a:pt x="2794" y="686435"/>
                  </a:lnTo>
                  <a:lnTo>
                    <a:pt x="0" y="721613"/>
                  </a:lnTo>
                  <a:lnTo>
                    <a:pt x="25273" y="723519"/>
                  </a:lnTo>
                  <a:lnTo>
                    <a:pt x="27667" y="692150"/>
                  </a:lnTo>
                  <a:lnTo>
                    <a:pt x="27720" y="691456"/>
                  </a:lnTo>
                  <a:lnTo>
                    <a:pt x="27812" y="690245"/>
                  </a:lnTo>
                  <a:lnTo>
                    <a:pt x="28002" y="690245"/>
                  </a:lnTo>
                  <a:lnTo>
                    <a:pt x="35306" y="658876"/>
                  </a:lnTo>
                  <a:lnTo>
                    <a:pt x="64008" y="596011"/>
                  </a:lnTo>
                  <a:lnTo>
                    <a:pt x="110998" y="533273"/>
                  </a:lnTo>
                  <a:lnTo>
                    <a:pt x="140843" y="502158"/>
                  </a:lnTo>
                  <a:lnTo>
                    <a:pt x="175006" y="471297"/>
                  </a:lnTo>
                  <a:lnTo>
                    <a:pt x="213106" y="440944"/>
                  </a:lnTo>
                  <a:lnTo>
                    <a:pt x="254888" y="410972"/>
                  </a:lnTo>
                  <a:lnTo>
                    <a:pt x="300354" y="381635"/>
                  </a:lnTo>
                  <a:lnTo>
                    <a:pt x="349376" y="352806"/>
                  </a:lnTo>
                  <a:lnTo>
                    <a:pt x="401700" y="324865"/>
                  </a:lnTo>
                  <a:lnTo>
                    <a:pt x="457200" y="297814"/>
                  </a:lnTo>
                  <a:lnTo>
                    <a:pt x="515620" y="271525"/>
                  </a:lnTo>
                  <a:lnTo>
                    <a:pt x="576960" y="246252"/>
                  </a:lnTo>
                  <a:lnTo>
                    <a:pt x="640715" y="221996"/>
                  </a:lnTo>
                  <a:lnTo>
                    <a:pt x="707135" y="198754"/>
                  </a:lnTo>
                  <a:lnTo>
                    <a:pt x="775716" y="176657"/>
                  </a:lnTo>
                  <a:lnTo>
                    <a:pt x="846454" y="155828"/>
                  </a:lnTo>
                  <a:lnTo>
                    <a:pt x="919226" y="136398"/>
                  </a:lnTo>
                  <a:lnTo>
                    <a:pt x="993901" y="118110"/>
                  </a:lnTo>
                  <a:lnTo>
                    <a:pt x="1070102" y="101346"/>
                  </a:lnTo>
                  <a:lnTo>
                    <a:pt x="1147826" y="86106"/>
                  </a:lnTo>
                  <a:lnTo>
                    <a:pt x="1226820" y="72389"/>
                  </a:lnTo>
                  <a:lnTo>
                    <a:pt x="1306956" y="60325"/>
                  </a:lnTo>
                  <a:lnTo>
                    <a:pt x="1388109" y="49911"/>
                  </a:lnTo>
                  <a:lnTo>
                    <a:pt x="1470025" y="41148"/>
                  </a:lnTo>
                  <a:lnTo>
                    <a:pt x="1552575" y="34289"/>
                  </a:lnTo>
                  <a:lnTo>
                    <a:pt x="1635759" y="29463"/>
                  </a:lnTo>
                  <a:lnTo>
                    <a:pt x="1719072" y="26415"/>
                  </a:lnTo>
                  <a:lnTo>
                    <a:pt x="1802765" y="25273"/>
                  </a:lnTo>
                  <a:lnTo>
                    <a:pt x="2549161" y="25273"/>
                  </a:lnTo>
                  <a:lnTo>
                    <a:pt x="2460498" y="19558"/>
                  </a:lnTo>
                  <a:lnTo>
                    <a:pt x="2300604" y="11302"/>
                  </a:lnTo>
                  <a:lnTo>
                    <a:pt x="2136775" y="5079"/>
                  </a:lnTo>
                  <a:lnTo>
                    <a:pt x="1970277" y="1270"/>
                  </a:lnTo>
                  <a:lnTo>
                    <a:pt x="1802383" y="0"/>
                  </a:lnTo>
                  <a:close/>
                </a:path>
                <a:path w="3592829" h="723900">
                  <a:moveTo>
                    <a:pt x="28002" y="690245"/>
                  </a:moveTo>
                  <a:lnTo>
                    <a:pt x="27812" y="690245"/>
                  </a:lnTo>
                  <a:lnTo>
                    <a:pt x="27720" y="691456"/>
                  </a:lnTo>
                  <a:lnTo>
                    <a:pt x="28002" y="690245"/>
                  </a:lnTo>
                  <a:close/>
                </a:path>
                <a:path w="3592829" h="723900">
                  <a:moveTo>
                    <a:pt x="3526304" y="200899"/>
                  </a:moveTo>
                  <a:lnTo>
                    <a:pt x="3510153" y="219075"/>
                  </a:lnTo>
                  <a:lnTo>
                    <a:pt x="3592449" y="241300"/>
                  </a:lnTo>
                  <a:lnTo>
                    <a:pt x="3579627" y="209169"/>
                  </a:lnTo>
                  <a:lnTo>
                    <a:pt x="3537457" y="209169"/>
                  </a:lnTo>
                  <a:lnTo>
                    <a:pt x="3526304" y="200899"/>
                  </a:lnTo>
                  <a:close/>
                </a:path>
                <a:path w="3592829" h="723900">
                  <a:moveTo>
                    <a:pt x="3543192" y="181895"/>
                  </a:moveTo>
                  <a:lnTo>
                    <a:pt x="3526304" y="200899"/>
                  </a:lnTo>
                  <a:lnTo>
                    <a:pt x="3537457" y="209169"/>
                  </a:lnTo>
                  <a:lnTo>
                    <a:pt x="3552571" y="188849"/>
                  </a:lnTo>
                  <a:lnTo>
                    <a:pt x="3543192" y="181895"/>
                  </a:lnTo>
                  <a:close/>
                </a:path>
                <a:path w="3592829" h="723900">
                  <a:moveTo>
                    <a:pt x="3560826" y="162051"/>
                  </a:moveTo>
                  <a:lnTo>
                    <a:pt x="3543192" y="181895"/>
                  </a:lnTo>
                  <a:lnTo>
                    <a:pt x="3552571" y="188849"/>
                  </a:lnTo>
                  <a:lnTo>
                    <a:pt x="3537457" y="209169"/>
                  </a:lnTo>
                  <a:lnTo>
                    <a:pt x="3579627" y="209169"/>
                  </a:lnTo>
                  <a:lnTo>
                    <a:pt x="3560826" y="162051"/>
                  </a:lnTo>
                  <a:close/>
                </a:path>
                <a:path w="3592829" h="723900">
                  <a:moveTo>
                    <a:pt x="3524165" y="199314"/>
                  </a:moveTo>
                  <a:lnTo>
                    <a:pt x="3526304" y="200899"/>
                  </a:lnTo>
                  <a:lnTo>
                    <a:pt x="3527194" y="199898"/>
                  </a:lnTo>
                  <a:lnTo>
                    <a:pt x="3525647" y="199898"/>
                  </a:lnTo>
                  <a:lnTo>
                    <a:pt x="3524165" y="199314"/>
                  </a:lnTo>
                  <a:close/>
                </a:path>
                <a:path w="3592829" h="723900">
                  <a:moveTo>
                    <a:pt x="3522726" y="198247"/>
                  </a:moveTo>
                  <a:lnTo>
                    <a:pt x="3524165" y="199314"/>
                  </a:lnTo>
                  <a:lnTo>
                    <a:pt x="3525647" y="199898"/>
                  </a:lnTo>
                  <a:lnTo>
                    <a:pt x="3522726" y="198247"/>
                  </a:lnTo>
                  <a:close/>
                </a:path>
                <a:path w="3592829" h="723900">
                  <a:moveTo>
                    <a:pt x="3528661" y="198247"/>
                  </a:moveTo>
                  <a:lnTo>
                    <a:pt x="3522726" y="198247"/>
                  </a:lnTo>
                  <a:lnTo>
                    <a:pt x="3525647" y="199898"/>
                  </a:lnTo>
                  <a:lnTo>
                    <a:pt x="3527194" y="199898"/>
                  </a:lnTo>
                  <a:lnTo>
                    <a:pt x="3528661" y="198247"/>
                  </a:lnTo>
                  <a:close/>
                </a:path>
                <a:path w="3592829" h="723900">
                  <a:moveTo>
                    <a:pt x="2549161" y="25273"/>
                  </a:moveTo>
                  <a:lnTo>
                    <a:pt x="1802765" y="25273"/>
                  </a:lnTo>
                  <a:lnTo>
                    <a:pt x="1970024" y="26670"/>
                  </a:lnTo>
                  <a:lnTo>
                    <a:pt x="2136140" y="30479"/>
                  </a:lnTo>
                  <a:lnTo>
                    <a:pt x="2299589" y="36702"/>
                  </a:lnTo>
                  <a:lnTo>
                    <a:pt x="2459101" y="44958"/>
                  </a:lnTo>
                  <a:lnTo>
                    <a:pt x="2613279" y="55372"/>
                  </a:lnTo>
                  <a:lnTo>
                    <a:pt x="2760979" y="67437"/>
                  </a:lnTo>
                  <a:lnTo>
                    <a:pt x="2832100" y="74295"/>
                  </a:lnTo>
                  <a:lnTo>
                    <a:pt x="2967481" y="88773"/>
                  </a:lnTo>
                  <a:lnTo>
                    <a:pt x="3031617" y="96647"/>
                  </a:lnTo>
                  <a:lnTo>
                    <a:pt x="3151631" y="113284"/>
                  </a:lnTo>
                  <a:lnTo>
                    <a:pt x="3207384" y="122174"/>
                  </a:lnTo>
                  <a:lnTo>
                    <a:pt x="3259963" y="131190"/>
                  </a:lnTo>
                  <a:lnTo>
                    <a:pt x="3309112" y="140462"/>
                  </a:lnTo>
                  <a:lnTo>
                    <a:pt x="3354958" y="149987"/>
                  </a:lnTo>
                  <a:lnTo>
                    <a:pt x="3397123" y="159638"/>
                  </a:lnTo>
                  <a:lnTo>
                    <a:pt x="3435350" y="169672"/>
                  </a:lnTo>
                  <a:lnTo>
                    <a:pt x="3499866" y="189737"/>
                  </a:lnTo>
                  <a:lnTo>
                    <a:pt x="3524165" y="199314"/>
                  </a:lnTo>
                  <a:lnTo>
                    <a:pt x="3522726" y="198247"/>
                  </a:lnTo>
                  <a:lnTo>
                    <a:pt x="3528661" y="198247"/>
                  </a:lnTo>
                  <a:lnTo>
                    <a:pt x="3543192" y="181895"/>
                  </a:lnTo>
                  <a:lnTo>
                    <a:pt x="3537839" y="177926"/>
                  </a:lnTo>
                  <a:lnTo>
                    <a:pt x="3536060" y="176657"/>
                  </a:lnTo>
                  <a:lnTo>
                    <a:pt x="3534918" y="176275"/>
                  </a:lnTo>
                  <a:lnTo>
                    <a:pt x="3507994" y="165608"/>
                  </a:lnTo>
                  <a:lnTo>
                    <a:pt x="3441827" y="145034"/>
                  </a:lnTo>
                  <a:lnTo>
                    <a:pt x="3402710" y="135000"/>
                  </a:lnTo>
                  <a:lnTo>
                    <a:pt x="3360166" y="125222"/>
                  </a:lnTo>
                  <a:lnTo>
                    <a:pt x="3313938" y="115443"/>
                  </a:lnTo>
                  <a:lnTo>
                    <a:pt x="3264280" y="106172"/>
                  </a:lnTo>
                  <a:lnTo>
                    <a:pt x="3211322" y="97027"/>
                  </a:lnTo>
                  <a:lnTo>
                    <a:pt x="3155315" y="88137"/>
                  </a:lnTo>
                  <a:lnTo>
                    <a:pt x="3096259" y="79628"/>
                  </a:lnTo>
                  <a:lnTo>
                    <a:pt x="2970276" y="63500"/>
                  </a:lnTo>
                  <a:lnTo>
                    <a:pt x="2834513" y="48895"/>
                  </a:lnTo>
                  <a:lnTo>
                    <a:pt x="2690114" y="35940"/>
                  </a:lnTo>
                  <a:lnTo>
                    <a:pt x="2549161" y="25273"/>
                  </a:lnTo>
                  <a:close/>
                </a:path>
              </a:pathLst>
            </a:custGeom>
            <a:solidFill>
              <a:srgbClr val="4F81BC"/>
            </a:solidFill>
          </p:spPr>
          <p:txBody>
            <a:bodyPr wrap="square" lIns="0" tIns="0" rIns="0" bIns="0" rtlCol="0"/>
            <a:lstStyle/>
            <a:p>
              <a:endParaRPr/>
            </a:p>
          </p:txBody>
        </p:sp>
        <p:pic>
          <p:nvPicPr>
            <p:cNvPr id="46" name="object 46"/>
            <p:cNvPicPr/>
            <p:nvPr/>
          </p:nvPicPr>
          <p:blipFill>
            <a:blip r:embed="rId7" cstate="print"/>
            <a:stretch>
              <a:fillRect/>
            </a:stretch>
          </p:blipFill>
          <p:spPr>
            <a:xfrm>
              <a:off x="7429500" y="2743136"/>
              <a:ext cx="2300351" cy="1157287"/>
            </a:xfrm>
            <a:prstGeom prst="rect">
              <a:avLst/>
            </a:prstGeom>
          </p:spPr>
        </p:pic>
        <p:sp>
          <p:nvSpPr>
            <p:cNvPr id="47" name="object 47"/>
            <p:cNvSpPr/>
            <p:nvPr/>
          </p:nvSpPr>
          <p:spPr>
            <a:xfrm>
              <a:off x="7567549" y="2819780"/>
              <a:ext cx="2106930" cy="1010285"/>
            </a:xfrm>
            <a:custGeom>
              <a:avLst/>
              <a:gdLst/>
              <a:ahLst/>
              <a:cxnLst/>
              <a:rect l="l" t="t" r="r" b="b"/>
              <a:pathLst>
                <a:path w="2106929" h="1010285">
                  <a:moveTo>
                    <a:pt x="76901" y="25624"/>
                  </a:moveTo>
                  <a:lnTo>
                    <a:pt x="75288" y="49784"/>
                  </a:lnTo>
                  <a:lnTo>
                    <a:pt x="75214" y="50895"/>
                  </a:lnTo>
                  <a:lnTo>
                    <a:pt x="82930" y="51562"/>
                  </a:lnTo>
                  <a:lnTo>
                    <a:pt x="137795" y="61976"/>
                  </a:lnTo>
                  <a:lnTo>
                    <a:pt x="191516" y="77089"/>
                  </a:lnTo>
                  <a:lnTo>
                    <a:pt x="243840" y="96393"/>
                  </a:lnTo>
                  <a:lnTo>
                    <a:pt x="294131" y="119761"/>
                  </a:lnTo>
                  <a:lnTo>
                    <a:pt x="342137" y="146812"/>
                  </a:lnTo>
                  <a:lnTo>
                    <a:pt x="387223" y="177165"/>
                  </a:lnTo>
                  <a:lnTo>
                    <a:pt x="428878" y="210312"/>
                  </a:lnTo>
                  <a:lnTo>
                    <a:pt x="466978" y="246126"/>
                  </a:lnTo>
                  <a:lnTo>
                    <a:pt x="500887" y="284099"/>
                  </a:lnTo>
                  <a:lnTo>
                    <a:pt x="529971" y="323850"/>
                  </a:lnTo>
                  <a:lnTo>
                    <a:pt x="554227" y="364998"/>
                  </a:lnTo>
                  <a:lnTo>
                    <a:pt x="572897" y="407035"/>
                  </a:lnTo>
                  <a:lnTo>
                    <a:pt x="585724" y="449834"/>
                  </a:lnTo>
                  <a:lnTo>
                    <a:pt x="592335" y="491998"/>
                  </a:lnTo>
                  <a:lnTo>
                    <a:pt x="593174" y="514477"/>
                  </a:lnTo>
                  <a:lnTo>
                    <a:pt x="593217" y="515747"/>
                  </a:lnTo>
                  <a:lnTo>
                    <a:pt x="597916" y="563118"/>
                  </a:lnTo>
                  <a:lnTo>
                    <a:pt x="610870" y="609854"/>
                  </a:lnTo>
                  <a:lnTo>
                    <a:pt x="631825" y="655574"/>
                  </a:lnTo>
                  <a:lnTo>
                    <a:pt x="659765" y="699897"/>
                  </a:lnTo>
                  <a:lnTo>
                    <a:pt x="694308" y="742442"/>
                  </a:lnTo>
                  <a:lnTo>
                    <a:pt x="734949" y="783209"/>
                  </a:lnTo>
                  <a:lnTo>
                    <a:pt x="780923" y="821563"/>
                  </a:lnTo>
                  <a:lnTo>
                    <a:pt x="831723" y="857377"/>
                  </a:lnTo>
                  <a:lnTo>
                    <a:pt x="886968" y="890270"/>
                  </a:lnTo>
                  <a:lnTo>
                    <a:pt x="946023" y="919988"/>
                  </a:lnTo>
                  <a:lnTo>
                    <a:pt x="1008252" y="946023"/>
                  </a:lnTo>
                  <a:lnTo>
                    <a:pt x="1073403" y="967994"/>
                  </a:lnTo>
                  <a:lnTo>
                    <a:pt x="1140714" y="985901"/>
                  </a:lnTo>
                  <a:lnTo>
                    <a:pt x="1209548" y="998982"/>
                  </a:lnTo>
                  <a:lnTo>
                    <a:pt x="1279652" y="1007237"/>
                  </a:lnTo>
                  <a:lnTo>
                    <a:pt x="1350136" y="1009904"/>
                  </a:lnTo>
                  <a:lnTo>
                    <a:pt x="1385316" y="1009650"/>
                  </a:lnTo>
                  <a:lnTo>
                    <a:pt x="1455166" y="1006983"/>
                  </a:lnTo>
                  <a:lnTo>
                    <a:pt x="1524253" y="1002030"/>
                  </a:lnTo>
                  <a:lnTo>
                    <a:pt x="1625219" y="990219"/>
                  </a:lnTo>
                  <a:lnTo>
                    <a:pt x="1661494" y="984631"/>
                  </a:lnTo>
                  <a:lnTo>
                    <a:pt x="1349882" y="984631"/>
                  </a:lnTo>
                  <a:lnTo>
                    <a:pt x="1315466" y="983869"/>
                  </a:lnTo>
                  <a:lnTo>
                    <a:pt x="1247012" y="978408"/>
                  </a:lnTo>
                  <a:lnTo>
                    <a:pt x="1179195" y="967994"/>
                  </a:lnTo>
                  <a:lnTo>
                    <a:pt x="1112901" y="952881"/>
                  </a:lnTo>
                  <a:lnTo>
                    <a:pt x="1048654" y="933450"/>
                  </a:lnTo>
                  <a:lnTo>
                    <a:pt x="986281" y="909828"/>
                  </a:lnTo>
                  <a:lnTo>
                    <a:pt x="926973" y="882650"/>
                  </a:lnTo>
                  <a:lnTo>
                    <a:pt x="871474" y="852170"/>
                  </a:lnTo>
                  <a:lnTo>
                    <a:pt x="819911" y="818769"/>
                  </a:lnTo>
                  <a:lnTo>
                    <a:pt x="773333" y="782955"/>
                  </a:lnTo>
                  <a:lnTo>
                    <a:pt x="731520" y="744728"/>
                  </a:lnTo>
                  <a:lnTo>
                    <a:pt x="695578" y="704850"/>
                  </a:lnTo>
                  <a:lnTo>
                    <a:pt x="665987" y="663702"/>
                  </a:lnTo>
                  <a:lnTo>
                    <a:pt x="643127" y="621538"/>
                  </a:lnTo>
                  <a:lnTo>
                    <a:pt x="627506" y="578866"/>
                  </a:lnTo>
                  <a:lnTo>
                    <a:pt x="619505" y="535940"/>
                  </a:lnTo>
                  <a:lnTo>
                    <a:pt x="617768" y="493014"/>
                  </a:lnTo>
                  <a:lnTo>
                    <a:pt x="617727" y="491998"/>
                  </a:lnTo>
                  <a:lnTo>
                    <a:pt x="615187" y="468503"/>
                  </a:lnTo>
                  <a:lnTo>
                    <a:pt x="604647" y="421894"/>
                  </a:lnTo>
                  <a:lnTo>
                    <a:pt x="587755" y="376301"/>
                  </a:lnTo>
                  <a:lnTo>
                    <a:pt x="565023" y="331851"/>
                  </a:lnTo>
                  <a:lnTo>
                    <a:pt x="536828" y="289179"/>
                  </a:lnTo>
                  <a:lnTo>
                    <a:pt x="503808" y="248412"/>
                  </a:lnTo>
                  <a:lnTo>
                    <a:pt x="466217" y="209804"/>
                  </a:lnTo>
                  <a:lnTo>
                    <a:pt x="424687" y="173863"/>
                  </a:lnTo>
                  <a:lnTo>
                    <a:pt x="379602" y="140843"/>
                  </a:lnTo>
                  <a:lnTo>
                    <a:pt x="331343" y="110998"/>
                  </a:lnTo>
                  <a:lnTo>
                    <a:pt x="280416" y="84836"/>
                  </a:lnTo>
                  <a:lnTo>
                    <a:pt x="227202" y="62611"/>
                  </a:lnTo>
                  <a:lnTo>
                    <a:pt x="172211" y="44577"/>
                  </a:lnTo>
                  <a:lnTo>
                    <a:pt x="115697" y="31242"/>
                  </a:lnTo>
                  <a:lnTo>
                    <a:pt x="87122" y="26543"/>
                  </a:lnTo>
                  <a:lnTo>
                    <a:pt x="76901" y="25624"/>
                  </a:lnTo>
                  <a:close/>
                </a:path>
                <a:path w="2106929" h="1010285">
                  <a:moveTo>
                    <a:pt x="2078010" y="785444"/>
                  </a:moveTo>
                  <a:lnTo>
                    <a:pt x="2048764" y="822960"/>
                  </a:lnTo>
                  <a:lnTo>
                    <a:pt x="2007489" y="851789"/>
                  </a:lnTo>
                  <a:lnTo>
                    <a:pt x="1971802" y="870585"/>
                  </a:lnTo>
                  <a:lnTo>
                    <a:pt x="1930146" y="888619"/>
                  </a:lnTo>
                  <a:lnTo>
                    <a:pt x="1883155" y="905637"/>
                  </a:lnTo>
                  <a:lnTo>
                    <a:pt x="1831340" y="921512"/>
                  </a:lnTo>
                  <a:lnTo>
                    <a:pt x="1775459" y="935990"/>
                  </a:lnTo>
                  <a:lnTo>
                    <a:pt x="1716024" y="948944"/>
                  </a:lnTo>
                  <a:lnTo>
                    <a:pt x="1653540" y="960120"/>
                  </a:lnTo>
                  <a:lnTo>
                    <a:pt x="1555369" y="973328"/>
                  </a:lnTo>
                  <a:lnTo>
                    <a:pt x="1487804" y="979424"/>
                  </a:lnTo>
                  <a:lnTo>
                    <a:pt x="1419098" y="983234"/>
                  </a:lnTo>
                  <a:lnTo>
                    <a:pt x="1349882" y="984631"/>
                  </a:lnTo>
                  <a:lnTo>
                    <a:pt x="1661494" y="984631"/>
                  </a:lnTo>
                  <a:lnTo>
                    <a:pt x="1721230" y="973836"/>
                  </a:lnTo>
                  <a:lnTo>
                    <a:pt x="1781682" y="960628"/>
                  </a:lnTo>
                  <a:lnTo>
                    <a:pt x="1838578" y="945896"/>
                  </a:lnTo>
                  <a:lnTo>
                    <a:pt x="1891410" y="929640"/>
                  </a:lnTo>
                  <a:lnTo>
                    <a:pt x="1939798" y="911987"/>
                  </a:lnTo>
                  <a:lnTo>
                    <a:pt x="1983104" y="893318"/>
                  </a:lnTo>
                  <a:lnTo>
                    <a:pt x="2020951" y="873379"/>
                  </a:lnTo>
                  <a:lnTo>
                    <a:pt x="2066162" y="841375"/>
                  </a:lnTo>
                  <a:lnTo>
                    <a:pt x="2096134" y="806323"/>
                  </a:lnTo>
                  <a:lnTo>
                    <a:pt x="2104357" y="786384"/>
                  </a:lnTo>
                  <a:lnTo>
                    <a:pt x="2077720" y="786384"/>
                  </a:lnTo>
                  <a:lnTo>
                    <a:pt x="2078010" y="785444"/>
                  </a:lnTo>
                  <a:close/>
                </a:path>
                <a:path w="2106929" h="1010285">
                  <a:moveTo>
                    <a:pt x="2104939" y="784479"/>
                  </a:moveTo>
                  <a:lnTo>
                    <a:pt x="2078481" y="784479"/>
                  </a:lnTo>
                  <a:lnTo>
                    <a:pt x="2077720" y="786384"/>
                  </a:lnTo>
                  <a:lnTo>
                    <a:pt x="2104357" y="786384"/>
                  </a:lnTo>
                  <a:lnTo>
                    <a:pt x="2104939" y="784479"/>
                  </a:lnTo>
                  <a:close/>
                </a:path>
                <a:path w="2106929" h="1010285">
                  <a:moveTo>
                    <a:pt x="2080620" y="777014"/>
                  </a:moveTo>
                  <a:lnTo>
                    <a:pt x="2078010" y="785444"/>
                  </a:lnTo>
                  <a:lnTo>
                    <a:pt x="2078481" y="784479"/>
                  </a:lnTo>
                  <a:lnTo>
                    <a:pt x="2104939" y="784479"/>
                  </a:lnTo>
                  <a:lnTo>
                    <a:pt x="2105328" y="783209"/>
                  </a:lnTo>
                  <a:lnTo>
                    <a:pt x="2105405" y="782955"/>
                  </a:lnTo>
                  <a:lnTo>
                    <a:pt x="2105532" y="782193"/>
                  </a:lnTo>
                  <a:lnTo>
                    <a:pt x="2105786" y="781431"/>
                  </a:lnTo>
                  <a:lnTo>
                    <a:pt x="2105786" y="780542"/>
                  </a:lnTo>
                  <a:lnTo>
                    <a:pt x="2106045" y="778129"/>
                  </a:lnTo>
                  <a:lnTo>
                    <a:pt x="2080514" y="778129"/>
                  </a:lnTo>
                  <a:lnTo>
                    <a:pt x="2080620" y="777014"/>
                  </a:lnTo>
                  <a:close/>
                </a:path>
                <a:path w="2106929" h="1010285">
                  <a:moveTo>
                    <a:pt x="2081022" y="775716"/>
                  </a:moveTo>
                  <a:lnTo>
                    <a:pt x="2080620" y="777014"/>
                  </a:lnTo>
                  <a:lnTo>
                    <a:pt x="2080514" y="778129"/>
                  </a:lnTo>
                  <a:lnTo>
                    <a:pt x="2081022" y="775716"/>
                  </a:lnTo>
                  <a:close/>
                </a:path>
                <a:path w="2106929" h="1010285">
                  <a:moveTo>
                    <a:pt x="2106304" y="775716"/>
                  </a:moveTo>
                  <a:lnTo>
                    <a:pt x="2081022" y="775716"/>
                  </a:lnTo>
                  <a:lnTo>
                    <a:pt x="2080514" y="778129"/>
                  </a:lnTo>
                  <a:lnTo>
                    <a:pt x="2106045" y="778129"/>
                  </a:lnTo>
                  <a:lnTo>
                    <a:pt x="2106304" y="775716"/>
                  </a:lnTo>
                  <a:close/>
                </a:path>
                <a:path w="2106929" h="1010285">
                  <a:moveTo>
                    <a:pt x="2081529" y="767461"/>
                  </a:moveTo>
                  <a:lnTo>
                    <a:pt x="2080743" y="775716"/>
                  </a:lnTo>
                  <a:lnTo>
                    <a:pt x="2080620" y="777014"/>
                  </a:lnTo>
                  <a:lnTo>
                    <a:pt x="2081022" y="775716"/>
                  </a:lnTo>
                  <a:lnTo>
                    <a:pt x="2106304" y="775716"/>
                  </a:lnTo>
                  <a:lnTo>
                    <a:pt x="2106929" y="769874"/>
                  </a:lnTo>
                  <a:lnTo>
                    <a:pt x="2081529" y="767461"/>
                  </a:lnTo>
                  <a:close/>
                </a:path>
                <a:path w="2106929" h="1010285">
                  <a:moveTo>
                    <a:pt x="78612" y="0"/>
                  </a:moveTo>
                  <a:lnTo>
                    <a:pt x="0" y="32893"/>
                  </a:lnTo>
                  <a:lnTo>
                    <a:pt x="73532" y="76073"/>
                  </a:lnTo>
                  <a:lnTo>
                    <a:pt x="75068" y="53086"/>
                  </a:lnTo>
                  <a:lnTo>
                    <a:pt x="75169" y="51562"/>
                  </a:lnTo>
                  <a:lnTo>
                    <a:pt x="75214" y="50895"/>
                  </a:lnTo>
                  <a:lnTo>
                    <a:pt x="62356" y="49784"/>
                  </a:lnTo>
                  <a:lnTo>
                    <a:pt x="64342" y="26543"/>
                  </a:lnTo>
                  <a:lnTo>
                    <a:pt x="64420" y="25624"/>
                  </a:lnTo>
                  <a:lnTo>
                    <a:pt x="64516" y="24511"/>
                  </a:lnTo>
                  <a:lnTo>
                    <a:pt x="76976" y="24511"/>
                  </a:lnTo>
                  <a:lnTo>
                    <a:pt x="78612" y="0"/>
                  </a:lnTo>
                  <a:close/>
                </a:path>
                <a:path w="2106929" h="1010285">
                  <a:moveTo>
                    <a:pt x="64516" y="24511"/>
                  </a:moveTo>
                  <a:lnTo>
                    <a:pt x="62356" y="49784"/>
                  </a:lnTo>
                  <a:lnTo>
                    <a:pt x="75214" y="50895"/>
                  </a:lnTo>
                  <a:lnTo>
                    <a:pt x="76840" y="26543"/>
                  </a:lnTo>
                  <a:lnTo>
                    <a:pt x="76901" y="25624"/>
                  </a:lnTo>
                  <a:lnTo>
                    <a:pt x="64516" y="24511"/>
                  </a:lnTo>
                  <a:close/>
                </a:path>
                <a:path w="2106929" h="1010285">
                  <a:moveTo>
                    <a:pt x="76976" y="24511"/>
                  </a:moveTo>
                  <a:lnTo>
                    <a:pt x="64516" y="24511"/>
                  </a:lnTo>
                  <a:lnTo>
                    <a:pt x="76901" y="25624"/>
                  </a:lnTo>
                  <a:lnTo>
                    <a:pt x="76976" y="24511"/>
                  </a:lnTo>
                  <a:close/>
                </a:path>
              </a:pathLst>
            </a:custGeom>
            <a:solidFill>
              <a:srgbClr val="4F81BC"/>
            </a:solidFill>
          </p:spPr>
          <p:txBody>
            <a:bodyPr wrap="square" lIns="0" tIns="0" rIns="0" bIns="0" rtlCol="0"/>
            <a:lstStyle/>
            <a:p>
              <a:endParaRPr/>
            </a:p>
          </p:txBody>
        </p:sp>
        <p:sp>
          <p:nvSpPr>
            <p:cNvPr id="48" name="object 48"/>
            <p:cNvSpPr/>
            <p:nvPr/>
          </p:nvSpPr>
          <p:spPr>
            <a:xfrm>
              <a:off x="8962364" y="2472423"/>
              <a:ext cx="1449705" cy="961390"/>
            </a:xfrm>
            <a:custGeom>
              <a:avLst/>
              <a:gdLst/>
              <a:ahLst/>
              <a:cxnLst/>
              <a:rect l="l" t="t" r="r" b="b"/>
              <a:pathLst>
                <a:path w="1449704" h="961389">
                  <a:moveTo>
                    <a:pt x="306336" y="662660"/>
                  </a:moveTo>
                  <a:lnTo>
                    <a:pt x="303339" y="659663"/>
                  </a:lnTo>
                  <a:lnTo>
                    <a:pt x="296125" y="652449"/>
                  </a:lnTo>
                  <a:lnTo>
                    <a:pt x="296125" y="669874"/>
                  </a:lnTo>
                  <a:lnTo>
                    <a:pt x="296125" y="950658"/>
                  </a:lnTo>
                  <a:lnTo>
                    <a:pt x="10210" y="950658"/>
                  </a:lnTo>
                  <a:lnTo>
                    <a:pt x="10210" y="562660"/>
                  </a:lnTo>
                  <a:lnTo>
                    <a:pt x="188912" y="562660"/>
                  </a:lnTo>
                  <a:lnTo>
                    <a:pt x="188912" y="669874"/>
                  </a:lnTo>
                  <a:lnTo>
                    <a:pt x="296125" y="669874"/>
                  </a:lnTo>
                  <a:lnTo>
                    <a:pt x="296125" y="652449"/>
                  </a:lnTo>
                  <a:lnTo>
                    <a:pt x="288899" y="645223"/>
                  </a:lnTo>
                  <a:lnTo>
                    <a:pt x="288899" y="659663"/>
                  </a:lnTo>
                  <a:lnTo>
                    <a:pt x="199123" y="659663"/>
                  </a:lnTo>
                  <a:lnTo>
                    <a:pt x="199123" y="570001"/>
                  </a:lnTo>
                  <a:lnTo>
                    <a:pt x="288899" y="659663"/>
                  </a:lnTo>
                  <a:lnTo>
                    <a:pt x="288899" y="645223"/>
                  </a:lnTo>
                  <a:lnTo>
                    <a:pt x="213677" y="570001"/>
                  </a:lnTo>
                  <a:lnTo>
                    <a:pt x="206336" y="562660"/>
                  </a:lnTo>
                  <a:lnTo>
                    <a:pt x="196126" y="552450"/>
                  </a:lnTo>
                  <a:lnTo>
                    <a:pt x="0" y="552450"/>
                  </a:lnTo>
                  <a:lnTo>
                    <a:pt x="0" y="960869"/>
                  </a:lnTo>
                  <a:lnTo>
                    <a:pt x="306336" y="960869"/>
                  </a:lnTo>
                  <a:lnTo>
                    <a:pt x="306336" y="950658"/>
                  </a:lnTo>
                  <a:lnTo>
                    <a:pt x="306336" y="662660"/>
                  </a:lnTo>
                  <a:close/>
                </a:path>
                <a:path w="1449704" h="961389">
                  <a:moveTo>
                    <a:pt x="306336" y="119735"/>
                  </a:moveTo>
                  <a:lnTo>
                    <a:pt x="303339" y="116738"/>
                  </a:lnTo>
                  <a:lnTo>
                    <a:pt x="296125" y="109524"/>
                  </a:lnTo>
                  <a:lnTo>
                    <a:pt x="296125" y="126949"/>
                  </a:lnTo>
                  <a:lnTo>
                    <a:pt x="296125" y="407733"/>
                  </a:lnTo>
                  <a:lnTo>
                    <a:pt x="10210" y="407733"/>
                  </a:lnTo>
                  <a:lnTo>
                    <a:pt x="10210" y="19735"/>
                  </a:lnTo>
                  <a:lnTo>
                    <a:pt x="188912" y="19735"/>
                  </a:lnTo>
                  <a:lnTo>
                    <a:pt x="188912" y="126949"/>
                  </a:lnTo>
                  <a:lnTo>
                    <a:pt x="296125" y="126949"/>
                  </a:lnTo>
                  <a:lnTo>
                    <a:pt x="296125" y="109524"/>
                  </a:lnTo>
                  <a:lnTo>
                    <a:pt x="288899" y="102298"/>
                  </a:lnTo>
                  <a:lnTo>
                    <a:pt x="288899" y="116738"/>
                  </a:lnTo>
                  <a:lnTo>
                    <a:pt x="199123" y="116738"/>
                  </a:lnTo>
                  <a:lnTo>
                    <a:pt x="199123" y="27076"/>
                  </a:lnTo>
                  <a:lnTo>
                    <a:pt x="288899" y="116738"/>
                  </a:lnTo>
                  <a:lnTo>
                    <a:pt x="288899" y="102298"/>
                  </a:lnTo>
                  <a:lnTo>
                    <a:pt x="213677" y="27076"/>
                  </a:lnTo>
                  <a:lnTo>
                    <a:pt x="206336" y="19735"/>
                  </a:lnTo>
                  <a:lnTo>
                    <a:pt x="196126" y="9525"/>
                  </a:lnTo>
                  <a:lnTo>
                    <a:pt x="0" y="9525"/>
                  </a:lnTo>
                  <a:lnTo>
                    <a:pt x="0" y="417944"/>
                  </a:lnTo>
                  <a:lnTo>
                    <a:pt x="306336" y="417944"/>
                  </a:lnTo>
                  <a:lnTo>
                    <a:pt x="306336" y="407733"/>
                  </a:lnTo>
                  <a:lnTo>
                    <a:pt x="306336" y="119735"/>
                  </a:lnTo>
                  <a:close/>
                </a:path>
                <a:path w="1449704" h="961389">
                  <a:moveTo>
                    <a:pt x="858786" y="653135"/>
                  </a:moveTo>
                  <a:lnTo>
                    <a:pt x="855789" y="650138"/>
                  </a:lnTo>
                  <a:lnTo>
                    <a:pt x="848575" y="642924"/>
                  </a:lnTo>
                  <a:lnTo>
                    <a:pt x="848575" y="660349"/>
                  </a:lnTo>
                  <a:lnTo>
                    <a:pt x="848575" y="941133"/>
                  </a:lnTo>
                  <a:lnTo>
                    <a:pt x="562660" y="941133"/>
                  </a:lnTo>
                  <a:lnTo>
                    <a:pt x="562660" y="553135"/>
                  </a:lnTo>
                  <a:lnTo>
                    <a:pt x="741362" y="553135"/>
                  </a:lnTo>
                  <a:lnTo>
                    <a:pt x="741362" y="660349"/>
                  </a:lnTo>
                  <a:lnTo>
                    <a:pt x="848575" y="660349"/>
                  </a:lnTo>
                  <a:lnTo>
                    <a:pt x="848575" y="642924"/>
                  </a:lnTo>
                  <a:lnTo>
                    <a:pt x="841349" y="635698"/>
                  </a:lnTo>
                  <a:lnTo>
                    <a:pt x="841349" y="650138"/>
                  </a:lnTo>
                  <a:lnTo>
                    <a:pt x="751573" y="650138"/>
                  </a:lnTo>
                  <a:lnTo>
                    <a:pt x="751573" y="560476"/>
                  </a:lnTo>
                  <a:lnTo>
                    <a:pt x="841349" y="650138"/>
                  </a:lnTo>
                  <a:lnTo>
                    <a:pt x="841349" y="635698"/>
                  </a:lnTo>
                  <a:lnTo>
                    <a:pt x="766127" y="560476"/>
                  </a:lnTo>
                  <a:lnTo>
                    <a:pt x="758786" y="553135"/>
                  </a:lnTo>
                  <a:lnTo>
                    <a:pt x="748576" y="542925"/>
                  </a:lnTo>
                  <a:lnTo>
                    <a:pt x="552450" y="542925"/>
                  </a:lnTo>
                  <a:lnTo>
                    <a:pt x="552450" y="951344"/>
                  </a:lnTo>
                  <a:lnTo>
                    <a:pt x="858786" y="951344"/>
                  </a:lnTo>
                  <a:lnTo>
                    <a:pt x="858786" y="941133"/>
                  </a:lnTo>
                  <a:lnTo>
                    <a:pt x="858786" y="653135"/>
                  </a:lnTo>
                  <a:close/>
                </a:path>
                <a:path w="1449704" h="961389">
                  <a:moveTo>
                    <a:pt x="858786" y="110210"/>
                  </a:moveTo>
                  <a:lnTo>
                    <a:pt x="855789" y="107213"/>
                  </a:lnTo>
                  <a:lnTo>
                    <a:pt x="848575" y="99999"/>
                  </a:lnTo>
                  <a:lnTo>
                    <a:pt x="848575" y="117424"/>
                  </a:lnTo>
                  <a:lnTo>
                    <a:pt x="848575" y="398208"/>
                  </a:lnTo>
                  <a:lnTo>
                    <a:pt x="562660" y="398208"/>
                  </a:lnTo>
                  <a:lnTo>
                    <a:pt x="562660" y="10210"/>
                  </a:lnTo>
                  <a:lnTo>
                    <a:pt x="741362" y="10210"/>
                  </a:lnTo>
                  <a:lnTo>
                    <a:pt x="741362" y="117424"/>
                  </a:lnTo>
                  <a:lnTo>
                    <a:pt x="848575" y="117424"/>
                  </a:lnTo>
                  <a:lnTo>
                    <a:pt x="848575" y="99999"/>
                  </a:lnTo>
                  <a:lnTo>
                    <a:pt x="841349" y="92773"/>
                  </a:lnTo>
                  <a:lnTo>
                    <a:pt x="841349" y="107213"/>
                  </a:lnTo>
                  <a:lnTo>
                    <a:pt x="751573" y="107213"/>
                  </a:lnTo>
                  <a:lnTo>
                    <a:pt x="751573" y="17551"/>
                  </a:lnTo>
                  <a:lnTo>
                    <a:pt x="841349" y="107213"/>
                  </a:lnTo>
                  <a:lnTo>
                    <a:pt x="841349" y="92773"/>
                  </a:lnTo>
                  <a:lnTo>
                    <a:pt x="766127" y="17551"/>
                  </a:lnTo>
                  <a:lnTo>
                    <a:pt x="758786" y="10210"/>
                  </a:lnTo>
                  <a:lnTo>
                    <a:pt x="748576" y="0"/>
                  </a:lnTo>
                  <a:lnTo>
                    <a:pt x="552450" y="0"/>
                  </a:lnTo>
                  <a:lnTo>
                    <a:pt x="552450" y="408419"/>
                  </a:lnTo>
                  <a:lnTo>
                    <a:pt x="858786" y="408419"/>
                  </a:lnTo>
                  <a:lnTo>
                    <a:pt x="858786" y="398208"/>
                  </a:lnTo>
                  <a:lnTo>
                    <a:pt x="858786" y="110210"/>
                  </a:lnTo>
                  <a:close/>
                </a:path>
                <a:path w="1449704" h="961389">
                  <a:moveTo>
                    <a:pt x="1420761" y="110210"/>
                  </a:moveTo>
                  <a:lnTo>
                    <a:pt x="1417764" y="107213"/>
                  </a:lnTo>
                  <a:lnTo>
                    <a:pt x="1410550" y="99999"/>
                  </a:lnTo>
                  <a:lnTo>
                    <a:pt x="1410550" y="117424"/>
                  </a:lnTo>
                  <a:lnTo>
                    <a:pt x="1410550" y="398208"/>
                  </a:lnTo>
                  <a:lnTo>
                    <a:pt x="1124635" y="398208"/>
                  </a:lnTo>
                  <a:lnTo>
                    <a:pt x="1124635" y="10210"/>
                  </a:lnTo>
                  <a:lnTo>
                    <a:pt x="1303337" y="10210"/>
                  </a:lnTo>
                  <a:lnTo>
                    <a:pt x="1303337" y="117424"/>
                  </a:lnTo>
                  <a:lnTo>
                    <a:pt x="1410550" y="117424"/>
                  </a:lnTo>
                  <a:lnTo>
                    <a:pt x="1410550" y="99999"/>
                  </a:lnTo>
                  <a:lnTo>
                    <a:pt x="1403324" y="92773"/>
                  </a:lnTo>
                  <a:lnTo>
                    <a:pt x="1403324" y="107213"/>
                  </a:lnTo>
                  <a:lnTo>
                    <a:pt x="1313548" y="107213"/>
                  </a:lnTo>
                  <a:lnTo>
                    <a:pt x="1313548" y="17551"/>
                  </a:lnTo>
                  <a:lnTo>
                    <a:pt x="1403324" y="107213"/>
                  </a:lnTo>
                  <a:lnTo>
                    <a:pt x="1403324" y="92773"/>
                  </a:lnTo>
                  <a:lnTo>
                    <a:pt x="1328102" y="17551"/>
                  </a:lnTo>
                  <a:lnTo>
                    <a:pt x="1320761" y="10210"/>
                  </a:lnTo>
                  <a:lnTo>
                    <a:pt x="1310551" y="0"/>
                  </a:lnTo>
                  <a:lnTo>
                    <a:pt x="1114425" y="0"/>
                  </a:lnTo>
                  <a:lnTo>
                    <a:pt x="1114425" y="408419"/>
                  </a:lnTo>
                  <a:lnTo>
                    <a:pt x="1420761" y="408419"/>
                  </a:lnTo>
                  <a:lnTo>
                    <a:pt x="1420761" y="398208"/>
                  </a:lnTo>
                  <a:lnTo>
                    <a:pt x="1420761" y="110210"/>
                  </a:lnTo>
                  <a:close/>
                </a:path>
                <a:path w="1449704" h="961389">
                  <a:moveTo>
                    <a:pt x="1449336" y="653135"/>
                  </a:moveTo>
                  <a:lnTo>
                    <a:pt x="1446339" y="650138"/>
                  </a:lnTo>
                  <a:lnTo>
                    <a:pt x="1439125" y="642924"/>
                  </a:lnTo>
                  <a:lnTo>
                    <a:pt x="1439125" y="660349"/>
                  </a:lnTo>
                  <a:lnTo>
                    <a:pt x="1439125" y="941133"/>
                  </a:lnTo>
                  <a:lnTo>
                    <a:pt x="1153210" y="941133"/>
                  </a:lnTo>
                  <a:lnTo>
                    <a:pt x="1153210" y="553135"/>
                  </a:lnTo>
                  <a:lnTo>
                    <a:pt x="1331912" y="553135"/>
                  </a:lnTo>
                  <a:lnTo>
                    <a:pt x="1331912" y="660349"/>
                  </a:lnTo>
                  <a:lnTo>
                    <a:pt x="1439125" y="660349"/>
                  </a:lnTo>
                  <a:lnTo>
                    <a:pt x="1439125" y="642924"/>
                  </a:lnTo>
                  <a:lnTo>
                    <a:pt x="1431899" y="635698"/>
                  </a:lnTo>
                  <a:lnTo>
                    <a:pt x="1431899" y="650138"/>
                  </a:lnTo>
                  <a:lnTo>
                    <a:pt x="1342123" y="650138"/>
                  </a:lnTo>
                  <a:lnTo>
                    <a:pt x="1342123" y="560476"/>
                  </a:lnTo>
                  <a:lnTo>
                    <a:pt x="1431899" y="650138"/>
                  </a:lnTo>
                  <a:lnTo>
                    <a:pt x="1431899" y="635698"/>
                  </a:lnTo>
                  <a:lnTo>
                    <a:pt x="1356677" y="560476"/>
                  </a:lnTo>
                  <a:lnTo>
                    <a:pt x="1349336" y="553135"/>
                  </a:lnTo>
                  <a:lnTo>
                    <a:pt x="1339126" y="542925"/>
                  </a:lnTo>
                  <a:lnTo>
                    <a:pt x="1143000" y="542925"/>
                  </a:lnTo>
                  <a:lnTo>
                    <a:pt x="1143000" y="951344"/>
                  </a:lnTo>
                  <a:lnTo>
                    <a:pt x="1449336" y="951344"/>
                  </a:lnTo>
                  <a:lnTo>
                    <a:pt x="1449336" y="941133"/>
                  </a:lnTo>
                  <a:lnTo>
                    <a:pt x="1449336" y="653135"/>
                  </a:lnTo>
                  <a:close/>
                </a:path>
              </a:pathLst>
            </a:custGeom>
            <a:solidFill>
              <a:srgbClr val="000000"/>
            </a:solidFill>
          </p:spPr>
          <p:txBody>
            <a:bodyPr wrap="square" lIns="0" tIns="0" rIns="0" bIns="0" rtlCol="0"/>
            <a:lstStyle/>
            <a:p>
              <a:endParaRPr/>
            </a:p>
          </p:txBody>
        </p:sp>
      </p:grpSp>
      <p:sp>
        <p:nvSpPr>
          <p:cNvPr id="49" name="object 49"/>
          <p:cNvSpPr txBox="1"/>
          <p:nvPr/>
        </p:nvSpPr>
        <p:spPr>
          <a:xfrm>
            <a:off x="8472551" y="4738687"/>
            <a:ext cx="3524250" cy="1476375"/>
          </a:xfrm>
          <a:prstGeom prst="rect">
            <a:avLst/>
          </a:prstGeom>
          <a:solidFill>
            <a:srgbClr val="4F81BC"/>
          </a:solidFill>
          <a:ln w="28575">
            <a:solidFill>
              <a:srgbClr val="244060"/>
            </a:solidFill>
          </a:ln>
        </p:spPr>
        <p:txBody>
          <a:bodyPr vert="horz" wrap="square" lIns="0" tIns="38735" rIns="0" bIns="0" rtlCol="0">
            <a:spAutoFit/>
          </a:bodyPr>
          <a:lstStyle/>
          <a:p>
            <a:pPr marL="132080" marR="121920" indent="-8255" algn="ctr">
              <a:lnSpc>
                <a:spcPct val="100000"/>
              </a:lnSpc>
              <a:spcBef>
                <a:spcPts val="305"/>
              </a:spcBef>
            </a:pPr>
            <a:r>
              <a:rPr sz="1800" spc="65">
                <a:solidFill>
                  <a:srgbClr val="FFFFFF"/>
                </a:solidFill>
                <a:latin typeface="Trebuchet MS"/>
                <a:cs typeface="Trebuchet MS"/>
              </a:rPr>
              <a:t>Pages</a:t>
            </a:r>
            <a:r>
              <a:rPr sz="1800" spc="-35">
                <a:solidFill>
                  <a:srgbClr val="FFFFFF"/>
                </a:solidFill>
                <a:latin typeface="Trebuchet MS"/>
                <a:cs typeface="Trebuchet MS"/>
              </a:rPr>
              <a:t> </a:t>
            </a:r>
            <a:r>
              <a:rPr sz="1800">
                <a:solidFill>
                  <a:srgbClr val="FFFFFF"/>
                </a:solidFill>
                <a:latin typeface="Trebuchet MS"/>
                <a:cs typeface="Trebuchet MS"/>
              </a:rPr>
              <a:t>are</a:t>
            </a:r>
            <a:r>
              <a:rPr sz="1800" spc="-25">
                <a:solidFill>
                  <a:srgbClr val="FFFFFF"/>
                </a:solidFill>
                <a:latin typeface="Trebuchet MS"/>
                <a:cs typeface="Trebuchet MS"/>
              </a:rPr>
              <a:t> </a:t>
            </a:r>
            <a:r>
              <a:rPr sz="1800">
                <a:solidFill>
                  <a:srgbClr val="FFFFFF"/>
                </a:solidFill>
                <a:latin typeface="Trebuchet MS"/>
                <a:cs typeface="Trebuchet MS"/>
              </a:rPr>
              <a:t>moved</a:t>
            </a:r>
            <a:r>
              <a:rPr sz="1800" spc="-15">
                <a:solidFill>
                  <a:srgbClr val="FFFFFF"/>
                </a:solidFill>
                <a:latin typeface="Trebuchet MS"/>
                <a:cs typeface="Trebuchet MS"/>
              </a:rPr>
              <a:t> </a:t>
            </a:r>
            <a:r>
              <a:rPr sz="1800">
                <a:solidFill>
                  <a:srgbClr val="FFFFFF"/>
                </a:solidFill>
                <a:latin typeface="Trebuchet MS"/>
                <a:cs typeface="Trebuchet MS"/>
              </a:rPr>
              <a:t>to</a:t>
            </a:r>
            <a:r>
              <a:rPr sz="1800" spc="-85">
                <a:solidFill>
                  <a:srgbClr val="FFFFFF"/>
                </a:solidFill>
                <a:latin typeface="Trebuchet MS"/>
                <a:cs typeface="Trebuchet MS"/>
              </a:rPr>
              <a:t> </a:t>
            </a:r>
            <a:r>
              <a:rPr sz="1800">
                <a:solidFill>
                  <a:srgbClr val="FFFFFF"/>
                </a:solidFill>
                <a:latin typeface="Trebuchet MS"/>
                <a:cs typeface="Trebuchet MS"/>
              </a:rPr>
              <a:t>the</a:t>
            </a:r>
            <a:r>
              <a:rPr sz="1800" spc="-105">
                <a:solidFill>
                  <a:srgbClr val="FFFFFF"/>
                </a:solidFill>
                <a:latin typeface="Trebuchet MS"/>
                <a:cs typeface="Trebuchet MS"/>
              </a:rPr>
              <a:t> </a:t>
            </a:r>
            <a:r>
              <a:rPr sz="1800" spc="-25">
                <a:solidFill>
                  <a:srgbClr val="FFFFFF"/>
                </a:solidFill>
                <a:latin typeface="Trebuchet MS"/>
                <a:cs typeface="Trebuchet MS"/>
              </a:rPr>
              <a:t>CPU </a:t>
            </a:r>
            <a:r>
              <a:rPr sz="1800">
                <a:solidFill>
                  <a:srgbClr val="FFFFFF"/>
                </a:solidFill>
                <a:latin typeface="Trebuchet MS"/>
                <a:cs typeface="Trebuchet MS"/>
              </a:rPr>
              <a:t>from</a:t>
            </a:r>
            <a:r>
              <a:rPr sz="1800" spc="-75">
                <a:solidFill>
                  <a:srgbClr val="FFFFFF"/>
                </a:solidFill>
                <a:latin typeface="Trebuchet MS"/>
                <a:cs typeface="Trebuchet MS"/>
              </a:rPr>
              <a:t> </a:t>
            </a:r>
            <a:r>
              <a:rPr sz="1800">
                <a:solidFill>
                  <a:srgbClr val="FFFFFF"/>
                </a:solidFill>
                <a:latin typeface="Trebuchet MS"/>
                <a:cs typeface="Trebuchet MS"/>
              </a:rPr>
              <a:t>the</a:t>
            </a:r>
            <a:r>
              <a:rPr sz="1800" spc="20">
                <a:solidFill>
                  <a:srgbClr val="FFFFFF"/>
                </a:solidFill>
                <a:latin typeface="Trebuchet MS"/>
                <a:cs typeface="Trebuchet MS"/>
              </a:rPr>
              <a:t> </a:t>
            </a:r>
            <a:r>
              <a:rPr sz="1800">
                <a:solidFill>
                  <a:srgbClr val="FFFFFF"/>
                </a:solidFill>
                <a:latin typeface="Trebuchet MS"/>
                <a:cs typeface="Trebuchet MS"/>
              </a:rPr>
              <a:t>GPU</a:t>
            </a:r>
            <a:r>
              <a:rPr sz="1800" spc="-30">
                <a:solidFill>
                  <a:srgbClr val="FFFFFF"/>
                </a:solidFill>
                <a:latin typeface="Trebuchet MS"/>
                <a:cs typeface="Trebuchet MS"/>
              </a:rPr>
              <a:t> </a:t>
            </a:r>
            <a:r>
              <a:rPr sz="1800">
                <a:solidFill>
                  <a:srgbClr val="FFFFFF"/>
                </a:solidFill>
                <a:latin typeface="Trebuchet MS"/>
                <a:cs typeface="Trebuchet MS"/>
              </a:rPr>
              <a:t>when</a:t>
            </a:r>
            <a:r>
              <a:rPr sz="1800" spc="-80">
                <a:solidFill>
                  <a:srgbClr val="FFFFFF"/>
                </a:solidFill>
                <a:latin typeface="Trebuchet MS"/>
                <a:cs typeface="Trebuchet MS"/>
              </a:rPr>
              <a:t> </a:t>
            </a:r>
            <a:r>
              <a:rPr sz="1800">
                <a:solidFill>
                  <a:srgbClr val="FFFFFF"/>
                </a:solidFill>
                <a:latin typeface="Trebuchet MS"/>
                <a:cs typeface="Trebuchet MS"/>
              </a:rPr>
              <a:t>it</a:t>
            </a:r>
            <a:r>
              <a:rPr sz="1800" spc="-40">
                <a:solidFill>
                  <a:srgbClr val="FFFFFF"/>
                </a:solidFill>
                <a:latin typeface="Trebuchet MS"/>
                <a:cs typeface="Trebuchet MS"/>
              </a:rPr>
              <a:t> </a:t>
            </a:r>
            <a:r>
              <a:rPr sz="1800" spc="60">
                <a:solidFill>
                  <a:srgbClr val="FFFFFF"/>
                </a:solidFill>
                <a:latin typeface="Trebuchet MS"/>
                <a:cs typeface="Trebuchet MS"/>
              </a:rPr>
              <a:t>does</a:t>
            </a:r>
            <a:r>
              <a:rPr sz="1800" spc="-80">
                <a:solidFill>
                  <a:srgbClr val="FFFFFF"/>
                </a:solidFill>
                <a:latin typeface="Trebuchet MS"/>
                <a:cs typeface="Trebuchet MS"/>
              </a:rPr>
              <a:t> </a:t>
            </a:r>
            <a:r>
              <a:rPr sz="1800" spc="-25">
                <a:solidFill>
                  <a:srgbClr val="FFFFFF"/>
                </a:solidFill>
                <a:latin typeface="Trebuchet MS"/>
                <a:cs typeface="Trebuchet MS"/>
              </a:rPr>
              <a:t>not </a:t>
            </a:r>
            <a:r>
              <a:rPr sz="1800">
                <a:solidFill>
                  <a:srgbClr val="FFFFFF"/>
                </a:solidFill>
                <a:latin typeface="Trebuchet MS"/>
                <a:cs typeface="Trebuchet MS"/>
              </a:rPr>
              <a:t>have</a:t>
            </a:r>
            <a:r>
              <a:rPr sz="1800" spc="15">
                <a:solidFill>
                  <a:srgbClr val="FFFFFF"/>
                </a:solidFill>
                <a:latin typeface="Trebuchet MS"/>
                <a:cs typeface="Trebuchet MS"/>
              </a:rPr>
              <a:t> </a:t>
            </a:r>
            <a:r>
              <a:rPr sz="1800" spc="65">
                <a:solidFill>
                  <a:srgbClr val="FFFFFF"/>
                </a:solidFill>
                <a:latin typeface="Trebuchet MS"/>
                <a:cs typeface="Trebuchet MS"/>
              </a:rPr>
              <a:t>space</a:t>
            </a:r>
            <a:r>
              <a:rPr sz="1800" spc="-70">
                <a:solidFill>
                  <a:srgbClr val="FFFFFF"/>
                </a:solidFill>
                <a:latin typeface="Trebuchet MS"/>
                <a:cs typeface="Trebuchet MS"/>
              </a:rPr>
              <a:t> </a:t>
            </a:r>
            <a:r>
              <a:rPr sz="1800" spc="75">
                <a:solidFill>
                  <a:srgbClr val="FFFFFF"/>
                </a:solidFill>
                <a:latin typeface="Trebuchet MS"/>
                <a:cs typeface="Trebuchet MS"/>
              </a:rPr>
              <a:t>and</a:t>
            </a:r>
            <a:r>
              <a:rPr sz="1800" spc="25">
                <a:solidFill>
                  <a:srgbClr val="FFFFFF"/>
                </a:solidFill>
                <a:latin typeface="Trebuchet MS"/>
                <a:cs typeface="Trebuchet MS"/>
              </a:rPr>
              <a:t> </a:t>
            </a:r>
            <a:r>
              <a:rPr sz="1800">
                <a:solidFill>
                  <a:srgbClr val="FFFFFF"/>
                </a:solidFill>
                <a:latin typeface="Trebuchet MS"/>
                <a:cs typeface="Trebuchet MS"/>
              </a:rPr>
              <a:t>moved</a:t>
            </a:r>
            <a:r>
              <a:rPr sz="1800" spc="20">
                <a:solidFill>
                  <a:srgbClr val="FFFFFF"/>
                </a:solidFill>
                <a:latin typeface="Trebuchet MS"/>
                <a:cs typeface="Trebuchet MS"/>
              </a:rPr>
              <a:t> </a:t>
            </a:r>
            <a:r>
              <a:rPr sz="1800" spc="60">
                <a:solidFill>
                  <a:srgbClr val="FFFFFF"/>
                </a:solidFill>
                <a:latin typeface="Trebuchet MS"/>
                <a:cs typeface="Trebuchet MS"/>
              </a:rPr>
              <a:t>back</a:t>
            </a:r>
            <a:r>
              <a:rPr sz="1800" spc="-5">
                <a:solidFill>
                  <a:srgbClr val="FFFFFF"/>
                </a:solidFill>
                <a:latin typeface="Trebuchet MS"/>
                <a:cs typeface="Trebuchet MS"/>
              </a:rPr>
              <a:t> </a:t>
            </a:r>
            <a:r>
              <a:rPr sz="1800" spc="-25">
                <a:solidFill>
                  <a:srgbClr val="FFFFFF"/>
                </a:solidFill>
                <a:latin typeface="Trebuchet MS"/>
                <a:cs typeface="Trebuchet MS"/>
              </a:rPr>
              <a:t>to </a:t>
            </a:r>
            <a:r>
              <a:rPr sz="1800">
                <a:solidFill>
                  <a:srgbClr val="FFFFFF"/>
                </a:solidFill>
                <a:latin typeface="Trebuchet MS"/>
                <a:cs typeface="Trebuchet MS"/>
              </a:rPr>
              <a:t>GPU</a:t>
            </a:r>
            <a:r>
              <a:rPr sz="1800" spc="-35">
                <a:solidFill>
                  <a:srgbClr val="FFFFFF"/>
                </a:solidFill>
                <a:latin typeface="Trebuchet MS"/>
                <a:cs typeface="Trebuchet MS"/>
              </a:rPr>
              <a:t> </a:t>
            </a:r>
            <a:r>
              <a:rPr sz="1800">
                <a:solidFill>
                  <a:srgbClr val="FFFFFF"/>
                </a:solidFill>
                <a:latin typeface="Trebuchet MS"/>
                <a:cs typeface="Trebuchet MS"/>
              </a:rPr>
              <a:t>for</a:t>
            </a:r>
            <a:r>
              <a:rPr sz="1800" spc="-30">
                <a:solidFill>
                  <a:srgbClr val="FFFFFF"/>
                </a:solidFill>
                <a:latin typeface="Trebuchet MS"/>
                <a:cs typeface="Trebuchet MS"/>
              </a:rPr>
              <a:t> </a:t>
            </a:r>
            <a:r>
              <a:rPr sz="1800">
                <a:solidFill>
                  <a:srgbClr val="FFFFFF"/>
                </a:solidFill>
                <a:latin typeface="Trebuchet MS"/>
                <a:cs typeface="Trebuchet MS"/>
              </a:rPr>
              <a:t>when</a:t>
            </a:r>
            <a:r>
              <a:rPr sz="1800" spc="-85">
                <a:solidFill>
                  <a:srgbClr val="FFFFFF"/>
                </a:solidFill>
                <a:latin typeface="Trebuchet MS"/>
                <a:cs typeface="Trebuchet MS"/>
              </a:rPr>
              <a:t> </a:t>
            </a:r>
            <a:r>
              <a:rPr sz="1800">
                <a:solidFill>
                  <a:srgbClr val="FFFFFF"/>
                </a:solidFill>
                <a:latin typeface="Trebuchet MS"/>
                <a:cs typeface="Trebuchet MS"/>
              </a:rPr>
              <a:t>it’s</a:t>
            </a:r>
            <a:r>
              <a:rPr sz="1800" spc="-80">
                <a:solidFill>
                  <a:srgbClr val="FFFFFF"/>
                </a:solidFill>
                <a:latin typeface="Trebuchet MS"/>
                <a:cs typeface="Trebuchet MS"/>
              </a:rPr>
              <a:t> </a:t>
            </a:r>
            <a:r>
              <a:rPr sz="1800">
                <a:solidFill>
                  <a:srgbClr val="FFFFFF"/>
                </a:solidFill>
                <a:latin typeface="Trebuchet MS"/>
                <a:cs typeface="Trebuchet MS"/>
              </a:rPr>
              <a:t>required</a:t>
            </a:r>
            <a:r>
              <a:rPr sz="1800" spc="-65">
                <a:solidFill>
                  <a:srgbClr val="FFFFFF"/>
                </a:solidFill>
                <a:latin typeface="Trebuchet MS"/>
                <a:cs typeface="Trebuchet MS"/>
              </a:rPr>
              <a:t> </a:t>
            </a:r>
            <a:r>
              <a:rPr sz="1800" spc="50">
                <a:solidFill>
                  <a:srgbClr val="FFFFFF"/>
                </a:solidFill>
                <a:latin typeface="Trebuchet MS"/>
                <a:cs typeface="Trebuchet MS"/>
              </a:rPr>
              <a:t>and </a:t>
            </a:r>
            <a:r>
              <a:rPr sz="1800" spc="-10">
                <a:solidFill>
                  <a:srgbClr val="FFFFFF"/>
                </a:solidFill>
                <a:latin typeface="Trebuchet MS"/>
                <a:cs typeface="Trebuchet MS"/>
              </a:rPr>
              <a:t>there</a:t>
            </a:r>
            <a:r>
              <a:rPr sz="1800" spc="-70">
                <a:solidFill>
                  <a:srgbClr val="FFFFFF"/>
                </a:solidFill>
                <a:latin typeface="Trebuchet MS"/>
                <a:cs typeface="Trebuchet MS"/>
              </a:rPr>
              <a:t> </a:t>
            </a:r>
            <a:r>
              <a:rPr sz="1800" spc="110">
                <a:solidFill>
                  <a:srgbClr val="FFFFFF"/>
                </a:solidFill>
                <a:latin typeface="Trebuchet MS"/>
                <a:cs typeface="Trebuchet MS"/>
              </a:rPr>
              <a:t>is</a:t>
            </a:r>
            <a:r>
              <a:rPr sz="1800" spc="-80">
                <a:solidFill>
                  <a:srgbClr val="FFFFFF"/>
                </a:solidFill>
                <a:latin typeface="Trebuchet MS"/>
                <a:cs typeface="Trebuchet MS"/>
              </a:rPr>
              <a:t> </a:t>
            </a:r>
            <a:r>
              <a:rPr sz="1800" spc="-10">
                <a:solidFill>
                  <a:srgbClr val="FFFFFF"/>
                </a:solidFill>
                <a:latin typeface="Trebuchet MS"/>
                <a:cs typeface="Trebuchet MS"/>
              </a:rPr>
              <a:t>space.</a:t>
            </a:r>
            <a:endParaRPr sz="1800">
              <a:latin typeface="Trebuchet MS"/>
              <a:cs typeface="Trebuchet MS"/>
            </a:endParaRPr>
          </a:p>
        </p:txBody>
      </p:sp>
      <p:pic>
        <p:nvPicPr>
          <p:cNvPr id="50" name="object 50"/>
          <p:cNvPicPr/>
          <p:nvPr/>
        </p:nvPicPr>
        <p:blipFill>
          <a:blip r:embed="rId8" cstate="print"/>
          <a:stretch>
            <a:fillRect/>
          </a:stretch>
        </p:blipFill>
        <p:spPr>
          <a:xfrm>
            <a:off x="1847850" y="952500"/>
            <a:ext cx="733425" cy="733425"/>
          </a:xfrm>
          <a:prstGeom prst="rect">
            <a:avLst/>
          </a:prstGeom>
        </p:spPr>
      </p:pic>
      <p:sp>
        <p:nvSpPr>
          <p:cNvPr id="51" name="object 51"/>
          <p:cNvSpPr txBox="1"/>
          <p:nvPr/>
        </p:nvSpPr>
        <p:spPr>
          <a:xfrm>
            <a:off x="1787905" y="1685353"/>
            <a:ext cx="847090" cy="452755"/>
          </a:xfrm>
          <a:prstGeom prst="rect">
            <a:avLst/>
          </a:prstGeom>
        </p:spPr>
        <p:txBody>
          <a:bodyPr vert="horz" wrap="square" lIns="0" tIns="26034" rIns="0" bIns="0" rtlCol="0">
            <a:spAutoFit/>
          </a:bodyPr>
          <a:lstStyle/>
          <a:p>
            <a:pPr marL="12700" marR="5080" indent="157480">
              <a:lnSpc>
                <a:spcPts val="1650"/>
              </a:lnSpc>
              <a:spcBef>
                <a:spcPts val="204"/>
              </a:spcBef>
            </a:pPr>
            <a:r>
              <a:rPr sz="1400" spc="-10">
                <a:solidFill>
                  <a:srgbClr val="464646"/>
                </a:solidFill>
                <a:latin typeface="Trebuchet MS"/>
                <a:cs typeface="Trebuchet MS"/>
              </a:rPr>
              <a:t>Paged Optimizer</a:t>
            </a:r>
            <a:endParaRPr sz="1400">
              <a:latin typeface="Trebuchet MS"/>
              <a:cs typeface="Trebuchet MS"/>
            </a:endParaRPr>
          </a:p>
        </p:txBody>
      </p:sp>
      <p:sp>
        <p:nvSpPr>
          <p:cNvPr id="52" name="object 52"/>
          <p:cNvSpPr txBox="1"/>
          <p:nvPr/>
        </p:nvSpPr>
        <p:spPr>
          <a:xfrm>
            <a:off x="365125" y="1380807"/>
            <a:ext cx="1489075" cy="300355"/>
          </a:xfrm>
          <a:prstGeom prst="rect">
            <a:avLst/>
          </a:prstGeom>
        </p:spPr>
        <p:txBody>
          <a:bodyPr vert="horz" wrap="square" lIns="0" tIns="12700" rIns="0" bIns="0" rtlCol="0">
            <a:spAutoFit/>
          </a:bodyPr>
          <a:lstStyle/>
          <a:p>
            <a:pPr marL="12700">
              <a:lnSpc>
                <a:spcPct val="100000"/>
              </a:lnSpc>
              <a:spcBef>
                <a:spcPts val="100"/>
              </a:spcBef>
            </a:pPr>
            <a:r>
              <a:rPr sz="1800" b="1" spc="55">
                <a:solidFill>
                  <a:srgbClr val="4F81BC"/>
                </a:solidFill>
                <a:latin typeface="Trebuchet MS"/>
                <a:cs typeface="Trebuchet MS"/>
              </a:rPr>
              <a:t>Ingredient</a:t>
            </a:r>
            <a:r>
              <a:rPr sz="1800" b="1" spc="-50">
                <a:solidFill>
                  <a:srgbClr val="4F81BC"/>
                </a:solidFill>
                <a:latin typeface="Trebuchet MS"/>
                <a:cs typeface="Trebuchet MS"/>
              </a:rPr>
              <a:t> </a:t>
            </a:r>
            <a:r>
              <a:rPr sz="1800" b="1" spc="-25">
                <a:solidFill>
                  <a:srgbClr val="4F81BC"/>
                </a:solidFill>
                <a:latin typeface="Trebuchet MS"/>
                <a:cs typeface="Trebuchet MS"/>
              </a:rPr>
              <a:t>3:</a:t>
            </a:r>
            <a:endParaRPr sz="180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5" name="object 5"/>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14</a:t>
            </a:fld>
            <a:endParaRPr spc="65"/>
          </a:p>
        </p:txBody>
      </p:sp>
      <p:sp>
        <p:nvSpPr>
          <p:cNvPr id="3" name="object 3"/>
          <p:cNvSpPr txBox="1"/>
          <p:nvPr/>
        </p:nvSpPr>
        <p:spPr>
          <a:xfrm>
            <a:off x="428307" y="1410950"/>
            <a:ext cx="10654665" cy="4124960"/>
          </a:xfrm>
          <a:prstGeom prst="rect">
            <a:avLst/>
          </a:prstGeom>
        </p:spPr>
        <p:txBody>
          <a:bodyPr vert="horz" wrap="square" lIns="0" tIns="108585" rIns="0" bIns="0" rtlCol="0" anchor="t">
            <a:spAutoFit/>
          </a:bodyPr>
          <a:lstStyle/>
          <a:p>
            <a:pPr marL="12700">
              <a:lnSpc>
                <a:spcPct val="100000"/>
              </a:lnSpc>
              <a:spcBef>
                <a:spcPts val="855"/>
              </a:spcBef>
            </a:pPr>
            <a:r>
              <a:rPr sz="2750" spc="75">
                <a:solidFill>
                  <a:srgbClr val="FF0000"/>
                </a:solidFill>
                <a:latin typeface="Trebuchet MS"/>
                <a:cs typeface="Trebuchet MS"/>
              </a:rPr>
              <a:t>Task-</a:t>
            </a:r>
            <a:r>
              <a:rPr sz="2750" spc="70">
                <a:solidFill>
                  <a:srgbClr val="FF0000"/>
                </a:solidFill>
                <a:latin typeface="Trebuchet MS"/>
                <a:cs typeface="Trebuchet MS"/>
              </a:rPr>
              <a:t>specific</a:t>
            </a:r>
            <a:r>
              <a:rPr sz="2750" spc="-50">
                <a:solidFill>
                  <a:srgbClr val="FF0000"/>
                </a:solidFill>
                <a:latin typeface="Trebuchet MS"/>
                <a:cs typeface="Trebuchet MS"/>
              </a:rPr>
              <a:t> </a:t>
            </a:r>
            <a:r>
              <a:rPr sz="2750">
                <a:solidFill>
                  <a:srgbClr val="FF0000"/>
                </a:solidFill>
                <a:latin typeface="Trebuchet MS"/>
                <a:cs typeface="Trebuchet MS"/>
              </a:rPr>
              <a:t>fine-</a:t>
            </a:r>
            <a:r>
              <a:rPr sz="2750" spc="50">
                <a:solidFill>
                  <a:srgbClr val="FF0000"/>
                </a:solidFill>
                <a:latin typeface="Trebuchet MS"/>
                <a:cs typeface="Trebuchet MS"/>
              </a:rPr>
              <a:t>tuning:</a:t>
            </a:r>
            <a:endParaRPr lang="en-US" sz="2750">
              <a:solidFill>
                <a:srgbClr val="FF0000"/>
              </a:solidFill>
              <a:latin typeface="Trebuchet MS"/>
              <a:cs typeface="Trebuchet MS"/>
            </a:endParaRPr>
          </a:p>
          <a:p>
            <a:pPr marL="12700" marR="5080">
              <a:lnSpc>
                <a:spcPct val="102400"/>
              </a:lnSpc>
              <a:spcBef>
                <a:spcPts val="675"/>
              </a:spcBef>
            </a:pPr>
            <a:r>
              <a:rPr sz="2750" spc="114">
                <a:solidFill>
                  <a:srgbClr val="464646"/>
                </a:solidFill>
                <a:latin typeface="Trebuchet MS"/>
                <a:cs typeface="Trebuchet MS"/>
              </a:rPr>
              <a:t>This</a:t>
            </a:r>
            <a:r>
              <a:rPr sz="2750" spc="-95">
                <a:solidFill>
                  <a:srgbClr val="464646"/>
                </a:solidFill>
                <a:latin typeface="Trebuchet MS"/>
                <a:cs typeface="Trebuchet MS"/>
              </a:rPr>
              <a:t> </a:t>
            </a:r>
            <a:r>
              <a:rPr sz="2750" spc="55">
                <a:solidFill>
                  <a:srgbClr val="464646"/>
                </a:solidFill>
                <a:latin typeface="Trebuchet MS"/>
                <a:cs typeface="Trebuchet MS"/>
              </a:rPr>
              <a:t>particular</a:t>
            </a:r>
            <a:r>
              <a:rPr sz="2750" spc="-40">
                <a:solidFill>
                  <a:srgbClr val="464646"/>
                </a:solidFill>
                <a:latin typeface="Trebuchet MS"/>
                <a:cs typeface="Trebuchet MS"/>
              </a:rPr>
              <a:t> </a:t>
            </a:r>
            <a:r>
              <a:rPr sz="2750" spc="120">
                <a:solidFill>
                  <a:srgbClr val="464646"/>
                </a:solidFill>
                <a:latin typeface="Trebuchet MS"/>
                <a:cs typeface="Trebuchet MS"/>
              </a:rPr>
              <a:t>process</a:t>
            </a:r>
            <a:r>
              <a:rPr sz="2750" spc="-85">
                <a:solidFill>
                  <a:srgbClr val="464646"/>
                </a:solidFill>
                <a:latin typeface="Trebuchet MS"/>
                <a:cs typeface="Trebuchet MS"/>
              </a:rPr>
              <a:t> </a:t>
            </a:r>
            <a:r>
              <a:rPr sz="2750" spc="90">
                <a:solidFill>
                  <a:srgbClr val="464646"/>
                </a:solidFill>
                <a:latin typeface="Trebuchet MS"/>
                <a:cs typeface="Trebuchet MS"/>
              </a:rPr>
              <a:t>involves</a:t>
            </a:r>
            <a:r>
              <a:rPr sz="2750" spc="-90">
                <a:solidFill>
                  <a:srgbClr val="464646"/>
                </a:solidFill>
                <a:latin typeface="Trebuchet MS"/>
                <a:cs typeface="Trebuchet MS"/>
              </a:rPr>
              <a:t> </a:t>
            </a:r>
            <a:r>
              <a:rPr sz="2750" spc="110">
                <a:solidFill>
                  <a:srgbClr val="464646"/>
                </a:solidFill>
                <a:latin typeface="Trebuchet MS"/>
                <a:cs typeface="Trebuchet MS"/>
              </a:rPr>
              <a:t>training</a:t>
            </a:r>
            <a:r>
              <a:rPr sz="2750" spc="-140">
                <a:solidFill>
                  <a:srgbClr val="464646"/>
                </a:solidFill>
                <a:latin typeface="Trebuchet MS"/>
                <a:cs typeface="Trebuchet MS"/>
              </a:rPr>
              <a:t> </a:t>
            </a:r>
            <a:r>
              <a:rPr sz="2750">
                <a:solidFill>
                  <a:srgbClr val="464646"/>
                </a:solidFill>
                <a:latin typeface="Trebuchet MS"/>
                <a:cs typeface="Trebuchet MS"/>
              </a:rPr>
              <a:t>the</a:t>
            </a:r>
            <a:r>
              <a:rPr sz="2750" spc="-75">
                <a:solidFill>
                  <a:srgbClr val="464646"/>
                </a:solidFill>
                <a:latin typeface="Trebuchet MS"/>
                <a:cs typeface="Trebuchet MS"/>
              </a:rPr>
              <a:t> </a:t>
            </a:r>
            <a:r>
              <a:rPr sz="2750" spc="95">
                <a:solidFill>
                  <a:srgbClr val="464646"/>
                </a:solidFill>
                <a:latin typeface="Trebuchet MS"/>
                <a:cs typeface="Trebuchet MS"/>
              </a:rPr>
              <a:t>model</a:t>
            </a:r>
            <a:r>
              <a:rPr sz="2750" spc="-114">
                <a:solidFill>
                  <a:srgbClr val="464646"/>
                </a:solidFill>
                <a:latin typeface="Trebuchet MS"/>
                <a:cs typeface="Trebuchet MS"/>
              </a:rPr>
              <a:t> </a:t>
            </a:r>
            <a:r>
              <a:rPr sz="2750" spc="140">
                <a:solidFill>
                  <a:srgbClr val="464646"/>
                </a:solidFill>
                <a:latin typeface="Trebuchet MS"/>
                <a:cs typeface="Trebuchet MS"/>
              </a:rPr>
              <a:t>on</a:t>
            </a:r>
            <a:r>
              <a:rPr sz="2750" spc="-105">
                <a:solidFill>
                  <a:srgbClr val="464646"/>
                </a:solidFill>
                <a:latin typeface="Trebuchet MS"/>
                <a:cs typeface="Trebuchet MS"/>
              </a:rPr>
              <a:t> </a:t>
            </a:r>
            <a:r>
              <a:rPr sz="2750" spc="114">
                <a:solidFill>
                  <a:srgbClr val="464646"/>
                </a:solidFill>
                <a:latin typeface="Trebuchet MS"/>
                <a:cs typeface="Trebuchet MS"/>
              </a:rPr>
              <a:t>a</a:t>
            </a:r>
            <a:r>
              <a:rPr sz="2750" spc="-95">
                <a:solidFill>
                  <a:srgbClr val="464646"/>
                </a:solidFill>
                <a:latin typeface="Trebuchet MS"/>
                <a:cs typeface="Trebuchet MS"/>
              </a:rPr>
              <a:t> </a:t>
            </a:r>
            <a:r>
              <a:rPr sz="2750" spc="-10">
                <a:solidFill>
                  <a:srgbClr val="4F81BC"/>
                </a:solidFill>
                <a:latin typeface="Trebuchet MS"/>
                <a:cs typeface="Trebuchet MS"/>
              </a:rPr>
              <a:t>smaller, </a:t>
            </a:r>
            <a:r>
              <a:rPr sz="2750" spc="135">
                <a:solidFill>
                  <a:srgbClr val="4F81BC"/>
                </a:solidFill>
                <a:latin typeface="Trebuchet MS"/>
                <a:cs typeface="Trebuchet MS"/>
              </a:rPr>
              <a:t>task-</a:t>
            </a:r>
            <a:r>
              <a:rPr sz="2750" spc="90">
                <a:solidFill>
                  <a:srgbClr val="4F81BC"/>
                </a:solidFill>
                <a:latin typeface="Trebuchet MS"/>
                <a:cs typeface="Trebuchet MS"/>
              </a:rPr>
              <a:t>specific</a:t>
            </a:r>
            <a:r>
              <a:rPr sz="2750" spc="-90">
                <a:solidFill>
                  <a:srgbClr val="4F81BC"/>
                </a:solidFill>
                <a:latin typeface="Trebuchet MS"/>
                <a:cs typeface="Trebuchet MS"/>
              </a:rPr>
              <a:t> </a:t>
            </a:r>
            <a:r>
              <a:rPr sz="2750" spc="-10">
                <a:solidFill>
                  <a:srgbClr val="464646"/>
                </a:solidFill>
                <a:latin typeface="Trebuchet MS"/>
                <a:cs typeface="Trebuchet MS"/>
              </a:rPr>
              <a:t>dataset.</a:t>
            </a:r>
            <a:endParaRPr sz="2750">
              <a:latin typeface="Trebuchet MS"/>
              <a:cs typeface="Trebuchet MS"/>
            </a:endParaRPr>
          </a:p>
          <a:p>
            <a:pPr>
              <a:lnSpc>
                <a:spcPct val="100000"/>
              </a:lnSpc>
              <a:spcBef>
                <a:spcPts val="1540"/>
              </a:spcBef>
            </a:pPr>
            <a:endParaRPr sz="2750">
              <a:latin typeface="Trebuchet MS"/>
              <a:cs typeface="Trebuchet MS"/>
            </a:endParaRPr>
          </a:p>
          <a:p>
            <a:pPr marL="12700">
              <a:lnSpc>
                <a:spcPct val="100000"/>
              </a:lnSpc>
              <a:spcBef>
                <a:spcPts val="5"/>
              </a:spcBef>
            </a:pPr>
            <a:r>
              <a:rPr sz="2750">
                <a:solidFill>
                  <a:srgbClr val="464646"/>
                </a:solidFill>
                <a:latin typeface="Trebuchet MS"/>
                <a:cs typeface="Trebuchet MS"/>
              </a:rPr>
              <a:t>For</a:t>
            </a:r>
            <a:r>
              <a:rPr sz="2750" spc="-125">
                <a:solidFill>
                  <a:srgbClr val="464646"/>
                </a:solidFill>
                <a:latin typeface="Trebuchet MS"/>
                <a:cs typeface="Trebuchet MS"/>
              </a:rPr>
              <a:t> </a:t>
            </a:r>
            <a:r>
              <a:rPr sz="2750" spc="-235">
                <a:solidFill>
                  <a:srgbClr val="464646"/>
                </a:solidFill>
                <a:latin typeface="Trebuchet MS"/>
                <a:cs typeface="Trebuchet MS"/>
              </a:rPr>
              <a:t>e.g.:</a:t>
            </a:r>
            <a:r>
              <a:rPr sz="2750" spc="-145">
                <a:solidFill>
                  <a:srgbClr val="464646"/>
                </a:solidFill>
                <a:latin typeface="Trebuchet MS"/>
                <a:cs typeface="Trebuchet MS"/>
              </a:rPr>
              <a:t> </a:t>
            </a:r>
            <a:r>
              <a:rPr sz="2750" spc="165">
                <a:solidFill>
                  <a:srgbClr val="464646"/>
                </a:solidFill>
                <a:latin typeface="Trebuchet MS"/>
                <a:cs typeface="Trebuchet MS"/>
              </a:rPr>
              <a:t>Summarize</a:t>
            </a:r>
            <a:r>
              <a:rPr sz="2750" spc="-155">
                <a:solidFill>
                  <a:srgbClr val="464646"/>
                </a:solidFill>
                <a:latin typeface="Trebuchet MS"/>
                <a:cs typeface="Trebuchet MS"/>
              </a:rPr>
              <a:t> </a:t>
            </a:r>
            <a:r>
              <a:rPr sz="2750" spc="50">
                <a:solidFill>
                  <a:srgbClr val="464646"/>
                </a:solidFill>
                <a:latin typeface="Trebuchet MS"/>
                <a:cs typeface="Trebuchet MS"/>
              </a:rPr>
              <a:t>this,</a:t>
            </a:r>
            <a:r>
              <a:rPr sz="2750" spc="-95">
                <a:solidFill>
                  <a:srgbClr val="464646"/>
                </a:solidFill>
                <a:latin typeface="Trebuchet MS"/>
                <a:cs typeface="Trebuchet MS"/>
              </a:rPr>
              <a:t> </a:t>
            </a:r>
            <a:r>
              <a:rPr sz="2750" spc="70">
                <a:solidFill>
                  <a:srgbClr val="464646"/>
                </a:solidFill>
                <a:latin typeface="Trebuchet MS"/>
                <a:cs typeface="Trebuchet MS"/>
              </a:rPr>
              <a:t>translate</a:t>
            </a:r>
            <a:r>
              <a:rPr sz="2750" spc="-80">
                <a:solidFill>
                  <a:srgbClr val="464646"/>
                </a:solidFill>
                <a:latin typeface="Trebuchet MS"/>
                <a:cs typeface="Trebuchet MS"/>
              </a:rPr>
              <a:t> </a:t>
            </a:r>
            <a:r>
              <a:rPr sz="2750" spc="-10">
                <a:solidFill>
                  <a:srgbClr val="464646"/>
                </a:solidFill>
                <a:latin typeface="Trebuchet MS"/>
                <a:cs typeface="Trebuchet MS"/>
              </a:rPr>
              <a:t>that,</a:t>
            </a:r>
            <a:r>
              <a:rPr sz="2750" spc="-85">
                <a:solidFill>
                  <a:srgbClr val="464646"/>
                </a:solidFill>
                <a:latin typeface="Trebuchet MS"/>
                <a:cs typeface="Trebuchet MS"/>
              </a:rPr>
              <a:t> </a:t>
            </a:r>
            <a:r>
              <a:rPr sz="2750" spc="-25">
                <a:solidFill>
                  <a:srgbClr val="464646"/>
                </a:solidFill>
                <a:latin typeface="Trebuchet MS"/>
                <a:cs typeface="Trebuchet MS"/>
              </a:rPr>
              <a:t>etc</a:t>
            </a:r>
            <a:endParaRPr sz="2750">
              <a:latin typeface="Trebuchet MS"/>
              <a:cs typeface="Trebuchet MS"/>
            </a:endParaRPr>
          </a:p>
          <a:p>
            <a:pPr>
              <a:lnSpc>
                <a:spcPct val="100000"/>
              </a:lnSpc>
              <a:spcBef>
                <a:spcPts val="2790"/>
              </a:spcBef>
            </a:pPr>
            <a:endParaRPr sz="2750">
              <a:latin typeface="Trebuchet MS"/>
              <a:cs typeface="Trebuchet MS"/>
            </a:endParaRPr>
          </a:p>
          <a:p>
            <a:pPr marL="12700" marR="800100">
              <a:lnSpc>
                <a:spcPct val="102400"/>
              </a:lnSpc>
            </a:pPr>
            <a:r>
              <a:rPr sz="2750" spc="114">
                <a:solidFill>
                  <a:srgbClr val="464646"/>
                </a:solidFill>
                <a:latin typeface="Trebuchet MS"/>
                <a:cs typeface="Trebuchet MS"/>
              </a:rPr>
              <a:t>This</a:t>
            </a:r>
            <a:r>
              <a:rPr sz="2750" spc="-100">
                <a:solidFill>
                  <a:srgbClr val="464646"/>
                </a:solidFill>
                <a:latin typeface="Trebuchet MS"/>
                <a:cs typeface="Trebuchet MS"/>
              </a:rPr>
              <a:t> </a:t>
            </a:r>
            <a:r>
              <a:rPr sz="2750" spc="90">
                <a:solidFill>
                  <a:srgbClr val="464646"/>
                </a:solidFill>
                <a:latin typeface="Trebuchet MS"/>
                <a:cs typeface="Trebuchet MS"/>
              </a:rPr>
              <a:t>allows</a:t>
            </a:r>
            <a:r>
              <a:rPr sz="2750" spc="-165">
                <a:solidFill>
                  <a:srgbClr val="464646"/>
                </a:solidFill>
                <a:latin typeface="Trebuchet MS"/>
                <a:cs typeface="Trebuchet MS"/>
              </a:rPr>
              <a:t> </a:t>
            </a:r>
            <a:r>
              <a:rPr sz="2750" spc="60">
                <a:solidFill>
                  <a:srgbClr val="464646"/>
                </a:solidFill>
                <a:latin typeface="Trebuchet MS"/>
                <a:cs typeface="Trebuchet MS"/>
              </a:rPr>
              <a:t>the</a:t>
            </a:r>
            <a:r>
              <a:rPr sz="2750" spc="-145">
                <a:solidFill>
                  <a:srgbClr val="464646"/>
                </a:solidFill>
                <a:latin typeface="Trebuchet MS"/>
                <a:cs typeface="Trebuchet MS"/>
              </a:rPr>
              <a:t> </a:t>
            </a:r>
            <a:r>
              <a:rPr sz="2750" spc="95">
                <a:solidFill>
                  <a:srgbClr val="464646"/>
                </a:solidFill>
                <a:latin typeface="Trebuchet MS"/>
                <a:cs typeface="Trebuchet MS"/>
              </a:rPr>
              <a:t>model</a:t>
            </a:r>
            <a:r>
              <a:rPr sz="2750" spc="-120">
                <a:solidFill>
                  <a:srgbClr val="464646"/>
                </a:solidFill>
                <a:latin typeface="Trebuchet MS"/>
                <a:cs typeface="Trebuchet MS"/>
              </a:rPr>
              <a:t> </a:t>
            </a:r>
            <a:r>
              <a:rPr sz="2750">
                <a:solidFill>
                  <a:srgbClr val="464646"/>
                </a:solidFill>
                <a:latin typeface="Trebuchet MS"/>
                <a:cs typeface="Trebuchet MS"/>
              </a:rPr>
              <a:t>to</a:t>
            </a:r>
            <a:r>
              <a:rPr sz="2750" spc="-60">
                <a:solidFill>
                  <a:srgbClr val="464646"/>
                </a:solidFill>
                <a:latin typeface="Trebuchet MS"/>
                <a:cs typeface="Trebuchet MS"/>
              </a:rPr>
              <a:t> </a:t>
            </a:r>
            <a:r>
              <a:rPr sz="2750" spc="55">
                <a:solidFill>
                  <a:srgbClr val="9BBA58"/>
                </a:solidFill>
                <a:latin typeface="Trebuchet MS"/>
                <a:cs typeface="Trebuchet MS"/>
              </a:rPr>
              <a:t>learn</a:t>
            </a:r>
            <a:r>
              <a:rPr sz="2750" spc="-140">
                <a:solidFill>
                  <a:srgbClr val="9BBA58"/>
                </a:solidFill>
                <a:latin typeface="Trebuchet MS"/>
                <a:cs typeface="Trebuchet MS"/>
              </a:rPr>
              <a:t> </a:t>
            </a:r>
            <a:r>
              <a:rPr sz="2750">
                <a:solidFill>
                  <a:srgbClr val="464646"/>
                </a:solidFill>
                <a:latin typeface="Trebuchet MS"/>
                <a:cs typeface="Trebuchet MS"/>
              </a:rPr>
              <a:t>the</a:t>
            </a:r>
            <a:r>
              <a:rPr sz="2750" spc="-85">
                <a:solidFill>
                  <a:srgbClr val="464646"/>
                </a:solidFill>
                <a:latin typeface="Trebuchet MS"/>
                <a:cs typeface="Trebuchet MS"/>
              </a:rPr>
              <a:t> </a:t>
            </a:r>
            <a:r>
              <a:rPr sz="2750" spc="95">
                <a:solidFill>
                  <a:srgbClr val="4F81BC"/>
                </a:solidFill>
                <a:latin typeface="Trebuchet MS"/>
                <a:cs typeface="Trebuchet MS"/>
              </a:rPr>
              <a:t>nuances</a:t>
            </a:r>
            <a:r>
              <a:rPr sz="2750" spc="95">
                <a:solidFill>
                  <a:srgbClr val="464646"/>
                </a:solidFill>
                <a:latin typeface="Trebuchet MS"/>
                <a:cs typeface="Trebuchet MS"/>
              </a:rPr>
              <a:t>,</a:t>
            </a:r>
            <a:r>
              <a:rPr sz="2750" spc="-85">
                <a:solidFill>
                  <a:srgbClr val="464646"/>
                </a:solidFill>
                <a:latin typeface="Trebuchet MS"/>
                <a:cs typeface="Trebuchet MS"/>
              </a:rPr>
              <a:t> </a:t>
            </a:r>
            <a:r>
              <a:rPr sz="2750" spc="145">
                <a:solidFill>
                  <a:srgbClr val="464646"/>
                </a:solidFill>
                <a:latin typeface="Trebuchet MS"/>
                <a:cs typeface="Trebuchet MS"/>
              </a:rPr>
              <a:t>and</a:t>
            </a:r>
            <a:r>
              <a:rPr sz="2750" spc="-125">
                <a:solidFill>
                  <a:srgbClr val="464646"/>
                </a:solidFill>
                <a:latin typeface="Trebuchet MS"/>
                <a:cs typeface="Trebuchet MS"/>
              </a:rPr>
              <a:t> </a:t>
            </a:r>
            <a:r>
              <a:rPr sz="2750" spc="75">
                <a:solidFill>
                  <a:srgbClr val="4F81BC"/>
                </a:solidFill>
                <a:latin typeface="Trebuchet MS"/>
                <a:cs typeface="Trebuchet MS"/>
              </a:rPr>
              <a:t>specialized vocabulary</a:t>
            </a:r>
            <a:r>
              <a:rPr sz="2750" spc="-90">
                <a:solidFill>
                  <a:srgbClr val="4F81BC"/>
                </a:solidFill>
                <a:latin typeface="Trebuchet MS"/>
                <a:cs typeface="Trebuchet MS"/>
              </a:rPr>
              <a:t> </a:t>
            </a:r>
            <a:r>
              <a:rPr sz="2750" spc="50">
                <a:solidFill>
                  <a:srgbClr val="464646"/>
                </a:solidFill>
                <a:latin typeface="Trebuchet MS"/>
                <a:cs typeface="Trebuchet MS"/>
              </a:rPr>
              <a:t>relavant</a:t>
            </a:r>
            <a:r>
              <a:rPr sz="2750" spc="-95">
                <a:solidFill>
                  <a:srgbClr val="464646"/>
                </a:solidFill>
                <a:latin typeface="Trebuchet MS"/>
                <a:cs typeface="Trebuchet MS"/>
              </a:rPr>
              <a:t> </a:t>
            </a:r>
            <a:r>
              <a:rPr sz="2750">
                <a:solidFill>
                  <a:srgbClr val="464646"/>
                </a:solidFill>
                <a:latin typeface="Trebuchet MS"/>
                <a:cs typeface="Trebuchet MS"/>
              </a:rPr>
              <a:t>to</a:t>
            </a:r>
            <a:r>
              <a:rPr sz="2750" spc="-65">
                <a:solidFill>
                  <a:srgbClr val="464646"/>
                </a:solidFill>
                <a:latin typeface="Trebuchet MS"/>
                <a:cs typeface="Trebuchet MS"/>
              </a:rPr>
              <a:t> </a:t>
            </a:r>
            <a:r>
              <a:rPr sz="2750">
                <a:solidFill>
                  <a:srgbClr val="464646"/>
                </a:solidFill>
                <a:latin typeface="Trebuchet MS"/>
                <a:cs typeface="Trebuchet MS"/>
              </a:rPr>
              <a:t>the</a:t>
            </a:r>
            <a:r>
              <a:rPr sz="2750" spc="-40">
                <a:solidFill>
                  <a:srgbClr val="464646"/>
                </a:solidFill>
                <a:latin typeface="Trebuchet MS"/>
                <a:cs typeface="Trebuchet MS"/>
              </a:rPr>
              <a:t> </a:t>
            </a:r>
            <a:r>
              <a:rPr sz="2750" spc="40">
                <a:solidFill>
                  <a:srgbClr val="464646"/>
                </a:solidFill>
                <a:latin typeface="Trebuchet MS"/>
                <a:cs typeface="Trebuchet MS"/>
              </a:rPr>
              <a:t>task.</a:t>
            </a:r>
            <a:endParaRPr sz="2750">
              <a:latin typeface="Trebuchet MS"/>
              <a:cs typeface="Trebuchet M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sp>
        <p:nvSpPr>
          <p:cNvPr id="6" name="object 6"/>
          <p:cNvSpPr txBox="1"/>
          <p:nvPr/>
        </p:nvSpPr>
        <p:spPr>
          <a:xfrm>
            <a:off x="428307" y="1267205"/>
            <a:ext cx="4384040" cy="449580"/>
          </a:xfrm>
          <a:prstGeom prst="rect">
            <a:avLst/>
          </a:prstGeom>
        </p:spPr>
        <p:txBody>
          <a:bodyPr vert="horz" wrap="square" lIns="0" tIns="16510" rIns="0" bIns="0" rtlCol="0">
            <a:spAutoFit/>
          </a:bodyPr>
          <a:lstStyle/>
          <a:p>
            <a:pPr marL="12700">
              <a:lnSpc>
                <a:spcPct val="100000"/>
              </a:lnSpc>
              <a:spcBef>
                <a:spcPts val="130"/>
              </a:spcBef>
            </a:pPr>
            <a:r>
              <a:rPr sz="2750" spc="95">
                <a:solidFill>
                  <a:srgbClr val="464646"/>
                </a:solidFill>
                <a:latin typeface="Trebuchet MS"/>
                <a:cs typeface="Trebuchet MS"/>
              </a:rPr>
              <a:t>Putting</a:t>
            </a:r>
            <a:r>
              <a:rPr sz="2750" spc="-45">
                <a:solidFill>
                  <a:srgbClr val="464646"/>
                </a:solidFill>
                <a:latin typeface="Trebuchet MS"/>
                <a:cs typeface="Trebuchet MS"/>
              </a:rPr>
              <a:t> </a:t>
            </a:r>
            <a:r>
              <a:rPr sz="2750">
                <a:solidFill>
                  <a:srgbClr val="464646"/>
                </a:solidFill>
                <a:latin typeface="Trebuchet MS"/>
                <a:cs typeface="Trebuchet MS"/>
              </a:rPr>
              <a:t>it</a:t>
            </a:r>
            <a:r>
              <a:rPr sz="2750" spc="-120">
                <a:solidFill>
                  <a:srgbClr val="464646"/>
                </a:solidFill>
                <a:latin typeface="Trebuchet MS"/>
                <a:cs typeface="Trebuchet MS"/>
              </a:rPr>
              <a:t> </a:t>
            </a:r>
            <a:r>
              <a:rPr sz="2750" spc="55">
                <a:solidFill>
                  <a:srgbClr val="464646"/>
                </a:solidFill>
                <a:latin typeface="Trebuchet MS"/>
                <a:cs typeface="Trebuchet MS"/>
              </a:rPr>
              <a:t>mathematically,</a:t>
            </a:r>
            <a:endParaRPr sz="2750">
              <a:latin typeface="Trebuchet MS"/>
              <a:cs typeface="Trebuchet MS"/>
            </a:endParaRPr>
          </a:p>
        </p:txBody>
      </p:sp>
      <p:sp>
        <p:nvSpPr>
          <p:cNvPr id="7" name="object 7"/>
          <p:cNvSpPr txBox="1"/>
          <p:nvPr/>
        </p:nvSpPr>
        <p:spPr>
          <a:xfrm>
            <a:off x="428307" y="2297747"/>
            <a:ext cx="3465195" cy="448945"/>
          </a:xfrm>
          <a:prstGeom prst="rect">
            <a:avLst/>
          </a:prstGeom>
        </p:spPr>
        <p:txBody>
          <a:bodyPr vert="horz" wrap="square" lIns="0" tIns="15875" rIns="0" bIns="0" rtlCol="0">
            <a:spAutoFit/>
          </a:bodyPr>
          <a:lstStyle/>
          <a:p>
            <a:pPr marL="12700">
              <a:lnSpc>
                <a:spcPct val="100000"/>
              </a:lnSpc>
              <a:spcBef>
                <a:spcPts val="125"/>
              </a:spcBef>
            </a:pPr>
            <a:r>
              <a:rPr sz="2750" spc="-25">
                <a:solidFill>
                  <a:srgbClr val="464646"/>
                </a:solidFill>
                <a:latin typeface="Trebuchet MS"/>
                <a:cs typeface="Trebuchet MS"/>
              </a:rPr>
              <a:t>Let’s</a:t>
            </a:r>
            <a:r>
              <a:rPr sz="2750" spc="-175">
                <a:solidFill>
                  <a:srgbClr val="464646"/>
                </a:solidFill>
                <a:latin typeface="Trebuchet MS"/>
                <a:cs typeface="Trebuchet MS"/>
              </a:rPr>
              <a:t> </a:t>
            </a:r>
            <a:r>
              <a:rPr sz="2750" spc="90">
                <a:solidFill>
                  <a:srgbClr val="464646"/>
                </a:solidFill>
                <a:latin typeface="Trebuchet MS"/>
                <a:cs typeface="Trebuchet MS"/>
              </a:rPr>
              <a:t>start</a:t>
            </a:r>
            <a:r>
              <a:rPr sz="2750" spc="-150">
                <a:solidFill>
                  <a:srgbClr val="464646"/>
                </a:solidFill>
                <a:latin typeface="Trebuchet MS"/>
                <a:cs typeface="Trebuchet MS"/>
              </a:rPr>
              <a:t> </a:t>
            </a:r>
            <a:r>
              <a:rPr sz="2750" spc="75">
                <a:solidFill>
                  <a:srgbClr val="464646"/>
                </a:solidFill>
                <a:latin typeface="Trebuchet MS"/>
                <a:cs typeface="Trebuchet MS"/>
              </a:rPr>
              <a:t>with</a:t>
            </a:r>
            <a:r>
              <a:rPr sz="2750" spc="-140">
                <a:solidFill>
                  <a:srgbClr val="464646"/>
                </a:solidFill>
                <a:latin typeface="Trebuchet MS"/>
                <a:cs typeface="Trebuchet MS"/>
              </a:rPr>
              <a:t> </a:t>
            </a:r>
            <a:r>
              <a:rPr sz="2750" spc="-10">
                <a:solidFill>
                  <a:srgbClr val="4F81BC"/>
                </a:solidFill>
                <a:latin typeface="Trebuchet MS"/>
                <a:cs typeface="Trebuchet MS"/>
              </a:rPr>
              <a:t>LoRA</a:t>
            </a:r>
            <a:r>
              <a:rPr sz="2750" spc="-10">
                <a:solidFill>
                  <a:srgbClr val="464646"/>
                </a:solidFill>
                <a:latin typeface="Trebuchet MS"/>
                <a:cs typeface="Trebuchet MS"/>
              </a:rPr>
              <a:t>:</a:t>
            </a:r>
            <a:endParaRPr sz="2750">
              <a:latin typeface="Trebuchet MS"/>
              <a:cs typeface="Trebuchet MS"/>
            </a:endParaRPr>
          </a:p>
        </p:txBody>
      </p:sp>
      <p:sp>
        <p:nvSpPr>
          <p:cNvPr id="8" name="object 8"/>
          <p:cNvSpPr txBox="1"/>
          <p:nvPr/>
        </p:nvSpPr>
        <p:spPr>
          <a:xfrm>
            <a:off x="3888740" y="3544951"/>
            <a:ext cx="2753360" cy="449580"/>
          </a:xfrm>
          <a:prstGeom prst="rect">
            <a:avLst/>
          </a:prstGeom>
        </p:spPr>
        <p:txBody>
          <a:bodyPr vert="horz" wrap="square" lIns="0" tIns="16510" rIns="0" bIns="0" rtlCol="0">
            <a:spAutoFit/>
          </a:bodyPr>
          <a:lstStyle/>
          <a:p>
            <a:pPr marL="12700">
              <a:lnSpc>
                <a:spcPct val="100000"/>
              </a:lnSpc>
              <a:spcBef>
                <a:spcPts val="130"/>
              </a:spcBef>
            </a:pPr>
            <a:r>
              <a:rPr sz="2750" spc="114">
                <a:solidFill>
                  <a:srgbClr val="4F81BC"/>
                </a:solidFill>
                <a:latin typeface="Trebuchet MS"/>
                <a:cs typeface="Trebuchet MS"/>
              </a:rPr>
              <a:t>Weights</a:t>
            </a:r>
            <a:r>
              <a:rPr sz="2750" spc="-105">
                <a:solidFill>
                  <a:srgbClr val="4F81BC"/>
                </a:solidFill>
                <a:latin typeface="Trebuchet MS"/>
                <a:cs typeface="Trebuchet MS"/>
              </a:rPr>
              <a:t> </a:t>
            </a:r>
            <a:r>
              <a:rPr sz="2750">
                <a:solidFill>
                  <a:srgbClr val="464646"/>
                </a:solidFill>
                <a:latin typeface="Trebuchet MS"/>
                <a:cs typeface="Trebuchet MS"/>
              </a:rPr>
              <a:t>of</a:t>
            </a:r>
            <a:r>
              <a:rPr sz="2750" spc="-130">
                <a:solidFill>
                  <a:srgbClr val="464646"/>
                </a:solidFill>
                <a:latin typeface="Trebuchet MS"/>
                <a:cs typeface="Trebuchet MS"/>
              </a:rPr>
              <a:t> </a:t>
            </a:r>
            <a:r>
              <a:rPr sz="2750" spc="-20">
                <a:solidFill>
                  <a:srgbClr val="464646"/>
                </a:solidFill>
                <a:latin typeface="Trebuchet MS"/>
                <a:cs typeface="Trebuchet MS"/>
              </a:rPr>
              <a:t>LoRA:</a:t>
            </a:r>
            <a:endParaRPr sz="2750">
              <a:latin typeface="Trebuchet MS"/>
              <a:cs typeface="Trebuchet MS"/>
            </a:endParaRPr>
          </a:p>
        </p:txBody>
      </p:sp>
      <p:sp>
        <p:nvSpPr>
          <p:cNvPr id="9" name="object 9"/>
          <p:cNvSpPr/>
          <p:nvPr/>
        </p:nvSpPr>
        <p:spPr>
          <a:xfrm>
            <a:off x="7593838" y="3791077"/>
            <a:ext cx="180975" cy="19050"/>
          </a:xfrm>
          <a:custGeom>
            <a:avLst/>
            <a:gdLst/>
            <a:ahLst/>
            <a:cxnLst/>
            <a:rect l="l" t="t" r="r" b="b"/>
            <a:pathLst>
              <a:path w="180975" h="19050">
                <a:moveTo>
                  <a:pt x="180975" y="0"/>
                </a:moveTo>
                <a:lnTo>
                  <a:pt x="0" y="0"/>
                </a:lnTo>
                <a:lnTo>
                  <a:pt x="0" y="19050"/>
                </a:lnTo>
                <a:lnTo>
                  <a:pt x="180975" y="19050"/>
                </a:lnTo>
                <a:lnTo>
                  <a:pt x="180975" y="0"/>
                </a:lnTo>
                <a:close/>
              </a:path>
            </a:pathLst>
          </a:custGeom>
          <a:solidFill>
            <a:srgbClr val="464646"/>
          </a:solidFill>
        </p:spPr>
        <p:txBody>
          <a:bodyPr wrap="square" lIns="0" tIns="0" rIns="0" bIns="0" rtlCol="0"/>
          <a:lstStyle/>
          <a:p>
            <a:endParaRPr/>
          </a:p>
        </p:txBody>
      </p:sp>
      <p:sp>
        <p:nvSpPr>
          <p:cNvPr id="10" name="object 10"/>
          <p:cNvSpPr txBox="1"/>
          <p:nvPr/>
        </p:nvSpPr>
        <p:spPr>
          <a:xfrm>
            <a:off x="7584058" y="3431857"/>
            <a:ext cx="196850" cy="334645"/>
          </a:xfrm>
          <a:prstGeom prst="rect">
            <a:avLst/>
          </a:prstGeom>
        </p:spPr>
        <p:txBody>
          <a:bodyPr vert="horz" wrap="square" lIns="0" tIns="15875" rIns="0" bIns="0" rtlCol="0">
            <a:spAutoFit/>
          </a:bodyPr>
          <a:lstStyle/>
          <a:p>
            <a:pPr marL="12700">
              <a:lnSpc>
                <a:spcPct val="100000"/>
              </a:lnSpc>
              <a:spcBef>
                <a:spcPts val="125"/>
              </a:spcBef>
            </a:pPr>
            <a:r>
              <a:rPr sz="2000" spc="90">
                <a:solidFill>
                  <a:srgbClr val="464646"/>
                </a:solidFill>
                <a:latin typeface="Cambria Math"/>
                <a:cs typeface="Cambria Math"/>
              </a:rPr>
              <a:t>𝛼</a:t>
            </a:r>
            <a:endParaRPr sz="2000">
              <a:latin typeface="Cambria Math"/>
              <a:cs typeface="Cambria Math"/>
            </a:endParaRPr>
          </a:p>
        </p:txBody>
      </p:sp>
      <p:sp>
        <p:nvSpPr>
          <p:cNvPr id="11" name="object 11"/>
          <p:cNvSpPr txBox="1"/>
          <p:nvPr/>
        </p:nvSpPr>
        <p:spPr>
          <a:xfrm>
            <a:off x="2440051" y="5256212"/>
            <a:ext cx="3571875" cy="449580"/>
          </a:xfrm>
          <a:prstGeom prst="rect">
            <a:avLst/>
          </a:prstGeom>
        </p:spPr>
        <p:txBody>
          <a:bodyPr vert="horz" wrap="square" lIns="0" tIns="16510" rIns="0" bIns="0" rtlCol="0">
            <a:spAutoFit/>
          </a:bodyPr>
          <a:lstStyle/>
          <a:p>
            <a:pPr marL="12700">
              <a:lnSpc>
                <a:spcPct val="100000"/>
              </a:lnSpc>
              <a:spcBef>
                <a:spcPts val="130"/>
              </a:spcBef>
            </a:pPr>
            <a:r>
              <a:rPr sz="2750">
                <a:solidFill>
                  <a:srgbClr val="4F81BC"/>
                </a:solidFill>
                <a:latin typeface="Trebuchet MS"/>
                <a:cs typeface="Trebuchet MS"/>
              </a:rPr>
              <a:t>Forward</a:t>
            </a:r>
            <a:r>
              <a:rPr sz="2750" spc="-155">
                <a:solidFill>
                  <a:srgbClr val="4F81BC"/>
                </a:solidFill>
                <a:latin typeface="Trebuchet MS"/>
                <a:cs typeface="Trebuchet MS"/>
              </a:rPr>
              <a:t> </a:t>
            </a:r>
            <a:r>
              <a:rPr sz="2750" spc="210">
                <a:solidFill>
                  <a:srgbClr val="4F81BC"/>
                </a:solidFill>
                <a:latin typeface="Trebuchet MS"/>
                <a:cs typeface="Trebuchet MS"/>
              </a:rPr>
              <a:t>pass</a:t>
            </a:r>
            <a:r>
              <a:rPr sz="2750" spc="-165">
                <a:solidFill>
                  <a:srgbClr val="4F81BC"/>
                </a:solidFill>
                <a:latin typeface="Trebuchet MS"/>
                <a:cs typeface="Trebuchet MS"/>
              </a:rPr>
              <a:t> </a:t>
            </a:r>
            <a:r>
              <a:rPr sz="2750" spc="145">
                <a:solidFill>
                  <a:srgbClr val="464646"/>
                </a:solidFill>
                <a:latin typeface="Trebuchet MS"/>
                <a:cs typeface="Trebuchet MS"/>
              </a:rPr>
              <a:t>in</a:t>
            </a:r>
            <a:r>
              <a:rPr sz="2750" spc="-130">
                <a:solidFill>
                  <a:srgbClr val="464646"/>
                </a:solidFill>
                <a:latin typeface="Trebuchet MS"/>
                <a:cs typeface="Trebuchet MS"/>
              </a:rPr>
              <a:t> </a:t>
            </a:r>
            <a:r>
              <a:rPr sz="2750" spc="-10">
                <a:solidFill>
                  <a:srgbClr val="464646"/>
                </a:solidFill>
                <a:latin typeface="Trebuchet MS"/>
                <a:cs typeface="Trebuchet MS"/>
              </a:rPr>
              <a:t>LoRA:</a:t>
            </a:r>
            <a:endParaRPr sz="2750">
              <a:latin typeface="Trebuchet MS"/>
              <a:cs typeface="Trebuchet MS"/>
            </a:endParaRPr>
          </a:p>
        </p:txBody>
      </p:sp>
      <p:grpSp>
        <p:nvGrpSpPr>
          <p:cNvPr id="12" name="object 12"/>
          <p:cNvGrpSpPr/>
          <p:nvPr/>
        </p:nvGrpSpPr>
        <p:grpSpPr>
          <a:xfrm>
            <a:off x="5076825" y="2104961"/>
            <a:ext cx="1824355" cy="1567180"/>
            <a:chOff x="5076825" y="2104961"/>
            <a:chExt cx="1824355" cy="1567180"/>
          </a:xfrm>
        </p:grpSpPr>
        <p:pic>
          <p:nvPicPr>
            <p:cNvPr id="13" name="object 13"/>
            <p:cNvPicPr/>
            <p:nvPr/>
          </p:nvPicPr>
          <p:blipFill>
            <a:blip r:embed="rId3" cstate="print"/>
            <a:stretch>
              <a:fillRect/>
            </a:stretch>
          </p:blipFill>
          <p:spPr>
            <a:xfrm>
              <a:off x="5076825" y="2114549"/>
              <a:ext cx="1824101" cy="1557274"/>
            </a:xfrm>
            <a:prstGeom prst="rect">
              <a:avLst/>
            </a:prstGeom>
          </p:spPr>
        </p:pic>
        <p:pic>
          <p:nvPicPr>
            <p:cNvPr id="14" name="object 14"/>
            <p:cNvPicPr/>
            <p:nvPr/>
          </p:nvPicPr>
          <p:blipFill>
            <a:blip r:embed="rId4" cstate="print"/>
            <a:stretch>
              <a:fillRect/>
            </a:stretch>
          </p:blipFill>
          <p:spPr>
            <a:xfrm>
              <a:off x="5162550" y="2104961"/>
              <a:ext cx="1138237" cy="1128712"/>
            </a:xfrm>
            <a:prstGeom prst="rect">
              <a:avLst/>
            </a:prstGeom>
          </p:spPr>
        </p:pic>
        <p:sp>
          <p:nvSpPr>
            <p:cNvPr id="15" name="object 15"/>
            <p:cNvSpPr/>
            <p:nvPr/>
          </p:nvSpPr>
          <p:spPr>
            <a:xfrm>
              <a:off x="5148326" y="2167000"/>
              <a:ext cx="1686560" cy="1417320"/>
            </a:xfrm>
            <a:custGeom>
              <a:avLst/>
              <a:gdLst/>
              <a:ahLst/>
              <a:cxnLst/>
              <a:rect l="l" t="t" r="r" b="b"/>
              <a:pathLst>
                <a:path w="1686559" h="1417320">
                  <a:moveTo>
                    <a:pt x="984250" y="904875"/>
                  </a:moveTo>
                  <a:lnTo>
                    <a:pt x="688975" y="904875"/>
                  </a:lnTo>
                  <a:lnTo>
                    <a:pt x="1686559" y="1417193"/>
                  </a:lnTo>
                  <a:lnTo>
                    <a:pt x="984250" y="904875"/>
                  </a:lnTo>
                  <a:close/>
                </a:path>
                <a:path w="1686559" h="1417320">
                  <a:moveTo>
                    <a:pt x="1030224" y="0"/>
                  </a:moveTo>
                  <a:lnTo>
                    <a:pt x="150749" y="0"/>
                  </a:lnTo>
                  <a:lnTo>
                    <a:pt x="103079" y="7679"/>
                  </a:lnTo>
                  <a:lnTo>
                    <a:pt x="61694" y="29069"/>
                  </a:lnTo>
                  <a:lnTo>
                    <a:pt x="29069" y="61694"/>
                  </a:lnTo>
                  <a:lnTo>
                    <a:pt x="7679" y="103079"/>
                  </a:lnTo>
                  <a:lnTo>
                    <a:pt x="0" y="150749"/>
                  </a:lnTo>
                  <a:lnTo>
                    <a:pt x="0" y="753999"/>
                  </a:lnTo>
                  <a:lnTo>
                    <a:pt x="7679" y="801681"/>
                  </a:lnTo>
                  <a:lnTo>
                    <a:pt x="29069" y="843098"/>
                  </a:lnTo>
                  <a:lnTo>
                    <a:pt x="61694" y="875760"/>
                  </a:lnTo>
                  <a:lnTo>
                    <a:pt x="103079" y="897181"/>
                  </a:lnTo>
                  <a:lnTo>
                    <a:pt x="150749" y="904875"/>
                  </a:lnTo>
                  <a:lnTo>
                    <a:pt x="1030224" y="904875"/>
                  </a:lnTo>
                  <a:lnTo>
                    <a:pt x="1077906" y="897181"/>
                  </a:lnTo>
                  <a:lnTo>
                    <a:pt x="1119323" y="875760"/>
                  </a:lnTo>
                  <a:lnTo>
                    <a:pt x="1151985" y="843098"/>
                  </a:lnTo>
                  <a:lnTo>
                    <a:pt x="1173406" y="801681"/>
                  </a:lnTo>
                  <a:lnTo>
                    <a:pt x="1181100" y="753999"/>
                  </a:lnTo>
                  <a:lnTo>
                    <a:pt x="1181100" y="150749"/>
                  </a:lnTo>
                  <a:lnTo>
                    <a:pt x="1173406" y="103079"/>
                  </a:lnTo>
                  <a:lnTo>
                    <a:pt x="1151985" y="61694"/>
                  </a:lnTo>
                  <a:lnTo>
                    <a:pt x="1119323" y="29069"/>
                  </a:lnTo>
                  <a:lnTo>
                    <a:pt x="1077906" y="7679"/>
                  </a:lnTo>
                  <a:lnTo>
                    <a:pt x="1030224" y="0"/>
                  </a:lnTo>
                  <a:close/>
                </a:path>
              </a:pathLst>
            </a:custGeom>
            <a:solidFill>
              <a:srgbClr val="4F81BC"/>
            </a:solidFill>
          </p:spPr>
          <p:txBody>
            <a:bodyPr wrap="square" lIns="0" tIns="0" rIns="0" bIns="0" rtlCol="0"/>
            <a:lstStyle/>
            <a:p>
              <a:endParaRPr/>
            </a:p>
          </p:txBody>
        </p:sp>
        <p:sp>
          <p:nvSpPr>
            <p:cNvPr id="16" name="object 16"/>
            <p:cNvSpPr/>
            <p:nvPr/>
          </p:nvSpPr>
          <p:spPr>
            <a:xfrm>
              <a:off x="5148326" y="2167000"/>
              <a:ext cx="1686560" cy="1417320"/>
            </a:xfrm>
            <a:custGeom>
              <a:avLst/>
              <a:gdLst/>
              <a:ahLst/>
              <a:cxnLst/>
              <a:rect l="l" t="t" r="r" b="b"/>
              <a:pathLst>
                <a:path w="1686559" h="1417320">
                  <a:moveTo>
                    <a:pt x="0" y="150749"/>
                  </a:moveTo>
                  <a:lnTo>
                    <a:pt x="7679" y="103079"/>
                  </a:lnTo>
                  <a:lnTo>
                    <a:pt x="29069" y="61694"/>
                  </a:lnTo>
                  <a:lnTo>
                    <a:pt x="61694" y="29069"/>
                  </a:lnTo>
                  <a:lnTo>
                    <a:pt x="103079" y="7679"/>
                  </a:lnTo>
                  <a:lnTo>
                    <a:pt x="150749" y="0"/>
                  </a:lnTo>
                  <a:lnTo>
                    <a:pt x="688975" y="0"/>
                  </a:lnTo>
                  <a:lnTo>
                    <a:pt x="984250" y="0"/>
                  </a:lnTo>
                  <a:lnTo>
                    <a:pt x="1030224" y="0"/>
                  </a:lnTo>
                  <a:lnTo>
                    <a:pt x="1077906" y="7679"/>
                  </a:lnTo>
                  <a:lnTo>
                    <a:pt x="1119323" y="29069"/>
                  </a:lnTo>
                  <a:lnTo>
                    <a:pt x="1151985" y="61694"/>
                  </a:lnTo>
                  <a:lnTo>
                    <a:pt x="1173406" y="103079"/>
                  </a:lnTo>
                  <a:lnTo>
                    <a:pt x="1181100" y="150749"/>
                  </a:lnTo>
                  <a:lnTo>
                    <a:pt x="1181100" y="527812"/>
                  </a:lnTo>
                  <a:lnTo>
                    <a:pt x="1181100" y="753999"/>
                  </a:lnTo>
                  <a:lnTo>
                    <a:pt x="1173406" y="801681"/>
                  </a:lnTo>
                  <a:lnTo>
                    <a:pt x="1151985" y="843098"/>
                  </a:lnTo>
                  <a:lnTo>
                    <a:pt x="1119323" y="875760"/>
                  </a:lnTo>
                  <a:lnTo>
                    <a:pt x="1077906" y="897181"/>
                  </a:lnTo>
                  <a:lnTo>
                    <a:pt x="1030224" y="904875"/>
                  </a:lnTo>
                  <a:lnTo>
                    <a:pt x="984250" y="904875"/>
                  </a:lnTo>
                  <a:lnTo>
                    <a:pt x="1686559" y="1417193"/>
                  </a:lnTo>
                  <a:lnTo>
                    <a:pt x="688975" y="904875"/>
                  </a:lnTo>
                  <a:lnTo>
                    <a:pt x="150749" y="904875"/>
                  </a:lnTo>
                  <a:lnTo>
                    <a:pt x="103079" y="897181"/>
                  </a:lnTo>
                  <a:lnTo>
                    <a:pt x="61694" y="875760"/>
                  </a:lnTo>
                  <a:lnTo>
                    <a:pt x="29069" y="843098"/>
                  </a:lnTo>
                  <a:lnTo>
                    <a:pt x="7679" y="801681"/>
                  </a:lnTo>
                  <a:lnTo>
                    <a:pt x="0" y="753999"/>
                  </a:lnTo>
                  <a:lnTo>
                    <a:pt x="0" y="527812"/>
                  </a:lnTo>
                  <a:lnTo>
                    <a:pt x="0" y="150749"/>
                  </a:lnTo>
                  <a:close/>
                </a:path>
              </a:pathLst>
            </a:custGeom>
            <a:ln w="28575">
              <a:solidFill>
                <a:srgbClr val="244060"/>
              </a:solidFill>
            </a:ln>
          </p:spPr>
          <p:txBody>
            <a:bodyPr wrap="square" lIns="0" tIns="0" rIns="0" bIns="0" rtlCol="0"/>
            <a:lstStyle/>
            <a:p>
              <a:endParaRPr/>
            </a:p>
          </p:txBody>
        </p:sp>
      </p:grpSp>
      <p:sp>
        <p:nvSpPr>
          <p:cNvPr id="17" name="object 17"/>
          <p:cNvSpPr txBox="1"/>
          <p:nvPr/>
        </p:nvSpPr>
        <p:spPr>
          <a:xfrm>
            <a:off x="5348859" y="2176081"/>
            <a:ext cx="782320" cy="854075"/>
          </a:xfrm>
          <a:prstGeom prst="rect">
            <a:avLst/>
          </a:prstGeom>
        </p:spPr>
        <p:txBody>
          <a:bodyPr vert="horz" wrap="square" lIns="0" tIns="10795" rIns="0" bIns="0" rtlCol="0">
            <a:spAutoFit/>
          </a:bodyPr>
          <a:lstStyle/>
          <a:p>
            <a:pPr marL="128905" marR="125730" algn="ctr">
              <a:lnSpc>
                <a:spcPct val="100800"/>
              </a:lnSpc>
              <a:spcBef>
                <a:spcPts val="85"/>
              </a:spcBef>
            </a:pPr>
            <a:r>
              <a:rPr sz="1800" spc="-10">
                <a:solidFill>
                  <a:srgbClr val="FFFFFF"/>
                </a:solidFill>
                <a:latin typeface="Calibri"/>
                <a:cs typeface="Calibri"/>
              </a:rPr>
              <a:t>Initial </a:t>
            </a:r>
            <a:r>
              <a:rPr sz="1800" spc="-25">
                <a:solidFill>
                  <a:srgbClr val="FFFFFF"/>
                </a:solidFill>
                <a:latin typeface="Calibri"/>
                <a:cs typeface="Calibri"/>
              </a:rPr>
              <a:t>LLM</a:t>
            </a:r>
            <a:endParaRPr sz="1800">
              <a:latin typeface="Calibri"/>
              <a:cs typeface="Calibri"/>
            </a:endParaRPr>
          </a:p>
          <a:p>
            <a:pPr algn="ctr">
              <a:lnSpc>
                <a:spcPct val="100000"/>
              </a:lnSpc>
              <a:spcBef>
                <a:spcPts val="20"/>
              </a:spcBef>
            </a:pPr>
            <a:r>
              <a:rPr sz="1800" spc="-10">
                <a:solidFill>
                  <a:srgbClr val="FFFFFF"/>
                </a:solidFill>
                <a:latin typeface="Calibri"/>
                <a:cs typeface="Calibri"/>
              </a:rPr>
              <a:t>Weights</a:t>
            </a:r>
            <a:endParaRPr sz="1800">
              <a:latin typeface="Calibri"/>
              <a:cs typeface="Calibri"/>
            </a:endParaRPr>
          </a:p>
        </p:txBody>
      </p:sp>
      <p:grpSp>
        <p:nvGrpSpPr>
          <p:cNvPr id="18" name="object 18"/>
          <p:cNvGrpSpPr/>
          <p:nvPr/>
        </p:nvGrpSpPr>
        <p:grpSpPr>
          <a:xfrm>
            <a:off x="8096250" y="2457386"/>
            <a:ext cx="2776855" cy="1224280"/>
            <a:chOff x="8096250" y="2457386"/>
            <a:chExt cx="2776855" cy="1224280"/>
          </a:xfrm>
        </p:grpSpPr>
        <p:pic>
          <p:nvPicPr>
            <p:cNvPr id="19" name="object 19"/>
            <p:cNvPicPr/>
            <p:nvPr/>
          </p:nvPicPr>
          <p:blipFill>
            <a:blip r:embed="rId5" cstate="print"/>
            <a:stretch>
              <a:fillRect/>
            </a:stretch>
          </p:blipFill>
          <p:spPr>
            <a:xfrm>
              <a:off x="8096250" y="2457386"/>
              <a:ext cx="2776601" cy="1223962"/>
            </a:xfrm>
            <a:prstGeom prst="rect">
              <a:avLst/>
            </a:prstGeom>
          </p:spPr>
        </p:pic>
        <p:pic>
          <p:nvPicPr>
            <p:cNvPr id="20" name="object 20"/>
            <p:cNvPicPr/>
            <p:nvPr/>
          </p:nvPicPr>
          <p:blipFill>
            <a:blip r:embed="rId6" cstate="print"/>
            <a:stretch>
              <a:fillRect/>
            </a:stretch>
          </p:blipFill>
          <p:spPr>
            <a:xfrm>
              <a:off x="9058275" y="2590736"/>
              <a:ext cx="1652651" cy="862012"/>
            </a:xfrm>
            <a:prstGeom prst="rect">
              <a:avLst/>
            </a:prstGeom>
          </p:spPr>
        </p:pic>
        <p:sp>
          <p:nvSpPr>
            <p:cNvPr id="21" name="object 21"/>
            <p:cNvSpPr/>
            <p:nvPr/>
          </p:nvSpPr>
          <p:spPr>
            <a:xfrm>
              <a:off x="8166353" y="2509900"/>
              <a:ext cx="2640330" cy="1082675"/>
            </a:xfrm>
            <a:custGeom>
              <a:avLst/>
              <a:gdLst/>
              <a:ahLst/>
              <a:cxnLst/>
              <a:rect l="l" t="t" r="r" b="b"/>
              <a:pathLst>
                <a:path w="2640329" h="1082675">
                  <a:moveTo>
                    <a:pt x="2485771" y="0"/>
                  </a:moveTo>
                  <a:lnTo>
                    <a:pt x="907796" y="0"/>
                  </a:lnTo>
                  <a:lnTo>
                    <a:pt x="859113" y="7839"/>
                  </a:lnTo>
                  <a:lnTo>
                    <a:pt x="816855" y="29675"/>
                  </a:lnTo>
                  <a:lnTo>
                    <a:pt x="783547" y="62983"/>
                  </a:lnTo>
                  <a:lnTo>
                    <a:pt x="761711" y="105241"/>
                  </a:lnTo>
                  <a:lnTo>
                    <a:pt x="753872" y="153924"/>
                  </a:lnTo>
                  <a:lnTo>
                    <a:pt x="753872" y="538861"/>
                  </a:lnTo>
                  <a:lnTo>
                    <a:pt x="0" y="1082421"/>
                  </a:lnTo>
                  <a:lnTo>
                    <a:pt x="753872" y="769874"/>
                  </a:lnTo>
                  <a:lnTo>
                    <a:pt x="2639822" y="769874"/>
                  </a:lnTo>
                  <a:lnTo>
                    <a:pt x="2639822" y="153924"/>
                  </a:lnTo>
                  <a:lnTo>
                    <a:pt x="2631969" y="105241"/>
                  </a:lnTo>
                  <a:lnTo>
                    <a:pt x="2610101" y="62983"/>
                  </a:lnTo>
                  <a:lnTo>
                    <a:pt x="2576755" y="29675"/>
                  </a:lnTo>
                  <a:lnTo>
                    <a:pt x="2534466" y="7839"/>
                  </a:lnTo>
                  <a:lnTo>
                    <a:pt x="2485771" y="0"/>
                  </a:lnTo>
                  <a:close/>
                </a:path>
                <a:path w="2640329" h="1082675">
                  <a:moveTo>
                    <a:pt x="2639822" y="769874"/>
                  </a:moveTo>
                  <a:lnTo>
                    <a:pt x="753872" y="769874"/>
                  </a:lnTo>
                  <a:lnTo>
                    <a:pt x="761711" y="818569"/>
                  </a:lnTo>
                  <a:lnTo>
                    <a:pt x="783547" y="860858"/>
                  </a:lnTo>
                  <a:lnTo>
                    <a:pt x="816855" y="894204"/>
                  </a:lnTo>
                  <a:lnTo>
                    <a:pt x="859113" y="916072"/>
                  </a:lnTo>
                  <a:lnTo>
                    <a:pt x="907796" y="923925"/>
                  </a:lnTo>
                  <a:lnTo>
                    <a:pt x="2485771" y="923925"/>
                  </a:lnTo>
                  <a:lnTo>
                    <a:pt x="2534466" y="916072"/>
                  </a:lnTo>
                  <a:lnTo>
                    <a:pt x="2576755" y="894204"/>
                  </a:lnTo>
                  <a:lnTo>
                    <a:pt x="2610101" y="860858"/>
                  </a:lnTo>
                  <a:lnTo>
                    <a:pt x="2631969" y="818569"/>
                  </a:lnTo>
                  <a:lnTo>
                    <a:pt x="2639822" y="769874"/>
                  </a:lnTo>
                  <a:close/>
                </a:path>
              </a:pathLst>
            </a:custGeom>
            <a:solidFill>
              <a:srgbClr val="4F81BC"/>
            </a:solidFill>
          </p:spPr>
          <p:txBody>
            <a:bodyPr wrap="square" lIns="0" tIns="0" rIns="0" bIns="0" rtlCol="0"/>
            <a:lstStyle/>
            <a:p>
              <a:endParaRPr/>
            </a:p>
          </p:txBody>
        </p:sp>
        <p:sp>
          <p:nvSpPr>
            <p:cNvPr id="22" name="object 22"/>
            <p:cNvSpPr/>
            <p:nvPr/>
          </p:nvSpPr>
          <p:spPr>
            <a:xfrm>
              <a:off x="8166353" y="2509900"/>
              <a:ext cx="2640330" cy="1082675"/>
            </a:xfrm>
            <a:custGeom>
              <a:avLst/>
              <a:gdLst/>
              <a:ahLst/>
              <a:cxnLst/>
              <a:rect l="l" t="t" r="r" b="b"/>
              <a:pathLst>
                <a:path w="2640329" h="1082675">
                  <a:moveTo>
                    <a:pt x="753872" y="153924"/>
                  </a:moveTo>
                  <a:lnTo>
                    <a:pt x="761711" y="105241"/>
                  </a:lnTo>
                  <a:lnTo>
                    <a:pt x="783547" y="62983"/>
                  </a:lnTo>
                  <a:lnTo>
                    <a:pt x="816855" y="29675"/>
                  </a:lnTo>
                  <a:lnTo>
                    <a:pt x="859113" y="7839"/>
                  </a:lnTo>
                  <a:lnTo>
                    <a:pt x="907796" y="0"/>
                  </a:lnTo>
                  <a:lnTo>
                    <a:pt x="1068197" y="0"/>
                  </a:lnTo>
                  <a:lnTo>
                    <a:pt x="1539621" y="0"/>
                  </a:lnTo>
                  <a:lnTo>
                    <a:pt x="2485771" y="0"/>
                  </a:lnTo>
                  <a:lnTo>
                    <a:pt x="2534466" y="7839"/>
                  </a:lnTo>
                  <a:lnTo>
                    <a:pt x="2576755" y="29675"/>
                  </a:lnTo>
                  <a:lnTo>
                    <a:pt x="2610101" y="62983"/>
                  </a:lnTo>
                  <a:lnTo>
                    <a:pt x="2631969" y="105241"/>
                  </a:lnTo>
                  <a:lnTo>
                    <a:pt x="2639822" y="153924"/>
                  </a:lnTo>
                  <a:lnTo>
                    <a:pt x="2639822" y="538861"/>
                  </a:lnTo>
                  <a:lnTo>
                    <a:pt x="2639822" y="769874"/>
                  </a:lnTo>
                  <a:lnTo>
                    <a:pt x="2631969" y="818569"/>
                  </a:lnTo>
                  <a:lnTo>
                    <a:pt x="2610101" y="860858"/>
                  </a:lnTo>
                  <a:lnTo>
                    <a:pt x="2576755" y="894204"/>
                  </a:lnTo>
                  <a:lnTo>
                    <a:pt x="2534466" y="916072"/>
                  </a:lnTo>
                  <a:lnTo>
                    <a:pt x="2485771" y="923925"/>
                  </a:lnTo>
                  <a:lnTo>
                    <a:pt x="1539621" y="923925"/>
                  </a:lnTo>
                  <a:lnTo>
                    <a:pt x="1068197" y="923925"/>
                  </a:lnTo>
                  <a:lnTo>
                    <a:pt x="907796" y="923925"/>
                  </a:lnTo>
                  <a:lnTo>
                    <a:pt x="859113" y="916072"/>
                  </a:lnTo>
                  <a:lnTo>
                    <a:pt x="816855" y="894204"/>
                  </a:lnTo>
                  <a:lnTo>
                    <a:pt x="783547" y="860858"/>
                  </a:lnTo>
                  <a:lnTo>
                    <a:pt x="761711" y="818569"/>
                  </a:lnTo>
                  <a:lnTo>
                    <a:pt x="753872" y="769874"/>
                  </a:lnTo>
                  <a:lnTo>
                    <a:pt x="0" y="1082421"/>
                  </a:lnTo>
                  <a:lnTo>
                    <a:pt x="753872" y="538861"/>
                  </a:lnTo>
                  <a:lnTo>
                    <a:pt x="753872" y="153924"/>
                  </a:lnTo>
                  <a:close/>
                </a:path>
              </a:pathLst>
            </a:custGeom>
            <a:ln w="28575">
              <a:solidFill>
                <a:srgbClr val="244060"/>
              </a:solidFill>
            </a:ln>
          </p:spPr>
          <p:txBody>
            <a:bodyPr wrap="square" lIns="0" tIns="0" rIns="0" bIns="0" rtlCol="0"/>
            <a:lstStyle/>
            <a:p>
              <a:endParaRPr/>
            </a:p>
          </p:txBody>
        </p:sp>
      </p:grpSp>
      <p:sp>
        <p:nvSpPr>
          <p:cNvPr id="23" name="object 23"/>
          <p:cNvSpPr txBox="1"/>
          <p:nvPr/>
        </p:nvSpPr>
        <p:spPr>
          <a:xfrm>
            <a:off x="9245981" y="2665031"/>
            <a:ext cx="1250315" cy="577215"/>
          </a:xfrm>
          <a:prstGeom prst="rect">
            <a:avLst/>
          </a:prstGeom>
        </p:spPr>
        <p:txBody>
          <a:bodyPr vert="horz" wrap="square" lIns="0" tIns="10795" rIns="0" bIns="0" rtlCol="0">
            <a:spAutoFit/>
          </a:bodyPr>
          <a:lstStyle/>
          <a:p>
            <a:pPr marL="222885" marR="5080" indent="-210820">
              <a:lnSpc>
                <a:spcPct val="100800"/>
              </a:lnSpc>
              <a:spcBef>
                <a:spcPts val="85"/>
              </a:spcBef>
            </a:pPr>
            <a:r>
              <a:rPr sz="1800" spc="-10">
                <a:solidFill>
                  <a:srgbClr val="FFFFFF"/>
                </a:solidFill>
                <a:latin typeface="Calibri"/>
                <a:cs typeface="Calibri"/>
              </a:rPr>
              <a:t>Decomposed matrices</a:t>
            </a:r>
            <a:endParaRPr sz="1800">
              <a:latin typeface="Calibri"/>
              <a:cs typeface="Calibri"/>
            </a:endParaRPr>
          </a:p>
        </p:txBody>
      </p:sp>
      <p:grpSp>
        <p:nvGrpSpPr>
          <p:cNvPr id="24" name="object 24"/>
          <p:cNvGrpSpPr/>
          <p:nvPr/>
        </p:nvGrpSpPr>
        <p:grpSpPr>
          <a:xfrm>
            <a:off x="6924675" y="1981200"/>
            <a:ext cx="1395730" cy="1548130"/>
            <a:chOff x="6924675" y="1981200"/>
            <a:chExt cx="1395730" cy="1548130"/>
          </a:xfrm>
        </p:grpSpPr>
        <p:pic>
          <p:nvPicPr>
            <p:cNvPr id="25" name="object 25"/>
            <p:cNvPicPr/>
            <p:nvPr/>
          </p:nvPicPr>
          <p:blipFill>
            <a:blip r:embed="rId7" cstate="print"/>
            <a:stretch>
              <a:fillRect/>
            </a:stretch>
          </p:blipFill>
          <p:spPr>
            <a:xfrm>
              <a:off x="6924675" y="1981200"/>
              <a:ext cx="1395349" cy="1547749"/>
            </a:xfrm>
            <a:prstGeom prst="rect">
              <a:avLst/>
            </a:prstGeom>
          </p:spPr>
        </p:pic>
        <p:pic>
          <p:nvPicPr>
            <p:cNvPr id="26" name="object 26"/>
            <p:cNvPicPr/>
            <p:nvPr/>
          </p:nvPicPr>
          <p:blipFill>
            <a:blip r:embed="rId8" cstate="print"/>
            <a:stretch>
              <a:fillRect/>
            </a:stretch>
          </p:blipFill>
          <p:spPr>
            <a:xfrm>
              <a:off x="6934200" y="2019236"/>
              <a:ext cx="1366774" cy="852487"/>
            </a:xfrm>
            <a:prstGeom prst="rect">
              <a:avLst/>
            </a:prstGeom>
          </p:spPr>
        </p:pic>
        <p:sp>
          <p:nvSpPr>
            <p:cNvPr id="27" name="object 27"/>
            <p:cNvSpPr/>
            <p:nvPr/>
          </p:nvSpPr>
          <p:spPr>
            <a:xfrm>
              <a:off x="6996176" y="2033651"/>
              <a:ext cx="1257300" cy="1407160"/>
            </a:xfrm>
            <a:custGeom>
              <a:avLst/>
              <a:gdLst/>
              <a:ahLst/>
              <a:cxnLst/>
              <a:rect l="l" t="t" r="r" b="b"/>
              <a:pathLst>
                <a:path w="1257300" h="1407160">
                  <a:moveTo>
                    <a:pt x="1047750" y="723900"/>
                  </a:moveTo>
                  <a:lnTo>
                    <a:pt x="733425" y="723900"/>
                  </a:lnTo>
                  <a:lnTo>
                    <a:pt x="737362" y="1406778"/>
                  </a:lnTo>
                  <a:lnTo>
                    <a:pt x="1047750" y="723900"/>
                  </a:lnTo>
                  <a:close/>
                </a:path>
                <a:path w="1257300" h="1407160">
                  <a:moveTo>
                    <a:pt x="1136523" y="0"/>
                  </a:moveTo>
                  <a:lnTo>
                    <a:pt x="120650" y="0"/>
                  </a:lnTo>
                  <a:lnTo>
                    <a:pt x="73669" y="9475"/>
                  </a:lnTo>
                  <a:lnTo>
                    <a:pt x="35321" y="35321"/>
                  </a:lnTo>
                  <a:lnTo>
                    <a:pt x="9475" y="73669"/>
                  </a:lnTo>
                  <a:lnTo>
                    <a:pt x="0" y="120650"/>
                  </a:lnTo>
                  <a:lnTo>
                    <a:pt x="25" y="603250"/>
                  </a:lnTo>
                  <a:lnTo>
                    <a:pt x="9475" y="650122"/>
                  </a:lnTo>
                  <a:lnTo>
                    <a:pt x="35321" y="688514"/>
                  </a:lnTo>
                  <a:lnTo>
                    <a:pt x="73669" y="714404"/>
                  </a:lnTo>
                  <a:lnTo>
                    <a:pt x="120650" y="723900"/>
                  </a:lnTo>
                  <a:lnTo>
                    <a:pt x="1136523" y="723900"/>
                  </a:lnTo>
                  <a:lnTo>
                    <a:pt x="1183522" y="714404"/>
                  </a:lnTo>
                  <a:lnTo>
                    <a:pt x="1221914" y="688514"/>
                  </a:lnTo>
                  <a:lnTo>
                    <a:pt x="1247804" y="650122"/>
                  </a:lnTo>
                  <a:lnTo>
                    <a:pt x="1257300" y="603250"/>
                  </a:lnTo>
                  <a:lnTo>
                    <a:pt x="1257300" y="120650"/>
                  </a:lnTo>
                  <a:lnTo>
                    <a:pt x="1247804" y="73669"/>
                  </a:lnTo>
                  <a:lnTo>
                    <a:pt x="1221914" y="35321"/>
                  </a:lnTo>
                  <a:lnTo>
                    <a:pt x="1183522" y="9475"/>
                  </a:lnTo>
                  <a:lnTo>
                    <a:pt x="1136523" y="0"/>
                  </a:lnTo>
                  <a:close/>
                </a:path>
              </a:pathLst>
            </a:custGeom>
            <a:solidFill>
              <a:srgbClr val="4F81BC"/>
            </a:solidFill>
          </p:spPr>
          <p:txBody>
            <a:bodyPr wrap="square" lIns="0" tIns="0" rIns="0" bIns="0" rtlCol="0"/>
            <a:lstStyle/>
            <a:p>
              <a:endParaRPr/>
            </a:p>
          </p:txBody>
        </p:sp>
        <p:sp>
          <p:nvSpPr>
            <p:cNvPr id="28" name="object 28"/>
            <p:cNvSpPr/>
            <p:nvPr/>
          </p:nvSpPr>
          <p:spPr>
            <a:xfrm>
              <a:off x="6996176" y="2033651"/>
              <a:ext cx="1257300" cy="1407160"/>
            </a:xfrm>
            <a:custGeom>
              <a:avLst/>
              <a:gdLst/>
              <a:ahLst/>
              <a:cxnLst/>
              <a:rect l="l" t="t" r="r" b="b"/>
              <a:pathLst>
                <a:path w="1257300" h="1407160">
                  <a:moveTo>
                    <a:pt x="0" y="120650"/>
                  </a:moveTo>
                  <a:lnTo>
                    <a:pt x="9475" y="73669"/>
                  </a:lnTo>
                  <a:lnTo>
                    <a:pt x="35321" y="35321"/>
                  </a:lnTo>
                  <a:lnTo>
                    <a:pt x="73669" y="9475"/>
                  </a:lnTo>
                  <a:lnTo>
                    <a:pt x="120650" y="0"/>
                  </a:lnTo>
                  <a:lnTo>
                    <a:pt x="733425" y="0"/>
                  </a:lnTo>
                  <a:lnTo>
                    <a:pt x="1047750" y="0"/>
                  </a:lnTo>
                  <a:lnTo>
                    <a:pt x="1136523" y="0"/>
                  </a:lnTo>
                  <a:lnTo>
                    <a:pt x="1183522" y="9475"/>
                  </a:lnTo>
                  <a:lnTo>
                    <a:pt x="1221914" y="35321"/>
                  </a:lnTo>
                  <a:lnTo>
                    <a:pt x="1247804" y="73669"/>
                  </a:lnTo>
                  <a:lnTo>
                    <a:pt x="1257300" y="120650"/>
                  </a:lnTo>
                  <a:lnTo>
                    <a:pt x="1257300" y="422275"/>
                  </a:lnTo>
                  <a:lnTo>
                    <a:pt x="1257300" y="603250"/>
                  </a:lnTo>
                  <a:lnTo>
                    <a:pt x="1247804" y="650122"/>
                  </a:lnTo>
                  <a:lnTo>
                    <a:pt x="1221914" y="688514"/>
                  </a:lnTo>
                  <a:lnTo>
                    <a:pt x="1183522" y="714404"/>
                  </a:lnTo>
                  <a:lnTo>
                    <a:pt x="1136523" y="723900"/>
                  </a:lnTo>
                  <a:lnTo>
                    <a:pt x="1047750" y="723900"/>
                  </a:lnTo>
                  <a:lnTo>
                    <a:pt x="737362" y="1406778"/>
                  </a:lnTo>
                  <a:lnTo>
                    <a:pt x="733425" y="723900"/>
                  </a:lnTo>
                  <a:lnTo>
                    <a:pt x="120650" y="723900"/>
                  </a:lnTo>
                  <a:lnTo>
                    <a:pt x="73669" y="714404"/>
                  </a:lnTo>
                  <a:lnTo>
                    <a:pt x="35321" y="688514"/>
                  </a:lnTo>
                  <a:lnTo>
                    <a:pt x="9475" y="650122"/>
                  </a:lnTo>
                  <a:lnTo>
                    <a:pt x="0" y="603123"/>
                  </a:lnTo>
                  <a:lnTo>
                    <a:pt x="0" y="422275"/>
                  </a:lnTo>
                  <a:lnTo>
                    <a:pt x="0" y="120650"/>
                  </a:lnTo>
                  <a:close/>
                </a:path>
              </a:pathLst>
            </a:custGeom>
            <a:ln w="28574">
              <a:solidFill>
                <a:srgbClr val="244060"/>
              </a:solidFill>
            </a:ln>
          </p:spPr>
          <p:txBody>
            <a:bodyPr wrap="square" lIns="0" tIns="0" rIns="0" bIns="0" rtlCol="0"/>
            <a:lstStyle/>
            <a:p>
              <a:endParaRPr/>
            </a:p>
          </p:txBody>
        </p:sp>
      </p:grpSp>
      <p:sp>
        <p:nvSpPr>
          <p:cNvPr id="29" name="object 29"/>
          <p:cNvSpPr txBox="1"/>
          <p:nvPr/>
        </p:nvSpPr>
        <p:spPr>
          <a:xfrm>
            <a:off x="7125334" y="2089086"/>
            <a:ext cx="1000125" cy="577215"/>
          </a:xfrm>
          <a:prstGeom prst="rect">
            <a:avLst/>
          </a:prstGeom>
        </p:spPr>
        <p:txBody>
          <a:bodyPr vert="horz" wrap="square" lIns="0" tIns="10795" rIns="0" bIns="0" rtlCol="0">
            <a:spAutoFit/>
          </a:bodyPr>
          <a:lstStyle/>
          <a:p>
            <a:pPr marL="12700" marR="5080" indent="167005">
              <a:lnSpc>
                <a:spcPct val="100800"/>
              </a:lnSpc>
              <a:spcBef>
                <a:spcPts val="85"/>
              </a:spcBef>
            </a:pPr>
            <a:r>
              <a:rPr sz="1800" spc="-10">
                <a:solidFill>
                  <a:srgbClr val="FFFFFF"/>
                </a:solidFill>
                <a:latin typeface="Calibri"/>
                <a:cs typeface="Calibri"/>
              </a:rPr>
              <a:t>Scaling </a:t>
            </a:r>
            <a:r>
              <a:rPr sz="1800" spc="-20">
                <a:solidFill>
                  <a:srgbClr val="FFFFFF"/>
                </a:solidFill>
                <a:latin typeface="Calibri"/>
                <a:cs typeface="Calibri"/>
              </a:rPr>
              <a:t>parameter</a:t>
            </a:r>
            <a:endParaRPr sz="1800">
              <a:latin typeface="Calibri"/>
              <a:cs typeface="Calibri"/>
            </a:endParaRPr>
          </a:p>
        </p:txBody>
      </p:sp>
      <p:pic>
        <p:nvPicPr>
          <p:cNvPr id="30" name="object 30"/>
          <p:cNvPicPr/>
          <p:nvPr/>
        </p:nvPicPr>
        <p:blipFill>
          <a:blip r:embed="rId9" cstate="print"/>
          <a:stretch>
            <a:fillRect/>
          </a:stretch>
        </p:blipFill>
        <p:spPr>
          <a:xfrm>
            <a:off x="6262623" y="5400802"/>
            <a:ext cx="199262" cy="234937"/>
          </a:xfrm>
          <a:prstGeom prst="rect">
            <a:avLst/>
          </a:prstGeom>
        </p:spPr>
      </p:pic>
      <p:sp>
        <p:nvSpPr>
          <p:cNvPr id="31" name="object 31"/>
          <p:cNvSpPr/>
          <p:nvPr/>
        </p:nvSpPr>
        <p:spPr>
          <a:xfrm>
            <a:off x="6587108" y="5559297"/>
            <a:ext cx="212090" cy="23495"/>
          </a:xfrm>
          <a:custGeom>
            <a:avLst/>
            <a:gdLst/>
            <a:ahLst/>
            <a:cxnLst/>
            <a:rect l="l" t="t" r="r" b="b"/>
            <a:pathLst>
              <a:path w="212090" h="23495">
                <a:moveTo>
                  <a:pt x="212090" y="0"/>
                </a:moveTo>
                <a:lnTo>
                  <a:pt x="0" y="0"/>
                </a:lnTo>
                <a:lnTo>
                  <a:pt x="0" y="22986"/>
                </a:lnTo>
                <a:lnTo>
                  <a:pt x="212090" y="22986"/>
                </a:lnTo>
                <a:lnTo>
                  <a:pt x="212090" y="0"/>
                </a:lnTo>
                <a:close/>
              </a:path>
            </a:pathLst>
          </a:custGeom>
          <a:solidFill>
            <a:srgbClr val="404040"/>
          </a:solidFill>
        </p:spPr>
        <p:txBody>
          <a:bodyPr wrap="square" lIns="0" tIns="0" rIns="0" bIns="0" rtlCol="0"/>
          <a:lstStyle/>
          <a:p>
            <a:endParaRPr/>
          </a:p>
        </p:txBody>
      </p:sp>
      <p:sp>
        <p:nvSpPr>
          <p:cNvPr id="32" name="object 32"/>
          <p:cNvSpPr/>
          <p:nvPr/>
        </p:nvSpPr>
        <p:spPr>
          <a:xfrm>
            <a:off x="6587108" y="5487923"/>
            <a:ext cx="212090" cy="22860"/>
          </a:xfrm>
          <a:custGeom>
            <a:avLst/>
            <a:gdLst/>
            <a:ahLst/>
            <a:cxnLst/>
            <a:rect l="l" t="t" r="r" b="b"/>
            <a:pathLst>
              <a:path w="212090" h="22860">
                <a:moveTo>
                  <a:pt x="212090" y="0"/>
                </a:moveTo>
                <a:lnTo>
                  <a:pt x="0" y="0"/>
                </a:lnTo>
                <a:lnTo>
                  <a:pt x="0" y="22859"/>
                </a:lnTo>
                <a:lnTo>
                  <a:pt x="212090" y="22859"/>
                </a:lnTo>
                <a:lnTo>
                  <a:pt x="212090" y="0"/>
                </a:lnTo>
                <a:close/>
              </a:path>
            </a:pathLst>
          </a:custGeom>
          <a:solidFill>
            <a:srgbClr val="404040"/>
          </a:solidFill>
        </p:spPr>
        <p:txBody>
          <a:bodyPr wrap="square" lIns="0" tIns="0" rIns="0" bIns="0" rtlCol="0"/>
          <a:lstStyle/>
          <a:p>
            <a:endParaRPr/>
          </a:p>
        </p:txBody>
      </p:sp>
      <p:grpSp>
        <p:nvGrpSpPr>
          <p:cNvPr id="33" name="object 33"/>
          <p:cNvGrpSpPr/>
          <p:nvPr/>
        </p:nvGrpSpPr>
        <p:grpSpPr>
          <a:xfrm>
            <a:off x="6928993" y="5400802"/>
            <a:ext cx="621665" cy="310515"/>
            <a:chOff x="6928993" y="5400802"/>
            <a:chExt cx="621665" cy="310515"/>
          </a:xfrm>
        </p:grpSpPr>
        <p:pic>
          <p:nvPicPr>
            <p:cNvPr id="34" name="object 34"/>
            <p:cNvPicPr/>
            <p:nvPr/>
          </p:nvPicPr>
          <p:blipFill>
            <a:blip r:embed="rId10" cstate="print"/>
            <a:stretch>
              <a:fillRect/>
            </a:stretch>
          </p:blipFill>
          <p:spPr>
            <a:xfrm>
              <a:off x="6928993" y="5400802"/>
              <a:ext cx="194182" cy="234937"/>
            </a:xfrm>
            <a:prstGeom prst="rect">
              <a:avLst/>
            </a:prstGeom>
          </p:spPr>
        </p:pic>
        <p:sp>
          <p:nvSpPr>
            <p:cNvPr id="35" name="object 35"/>
            <p:cNvSpPr/>
            <p:nvPr/>
          </p:nvSpPr>
          <p:spPr>
            <a:xfrm>
              <a:off x="7146671" y="5400802"/>
              <a:ext cx="314325" cy="237490"/>
            </a:xfrm>
            <a:custGeom>
              <a:avLst/>
              <a:gdLst/>
              <a:ahLst/>
              <a:cxnLst/>
              <a:rect l="l" t="t" r="r" b="b"/>
              <a:pathLst>
                <a:path w="314325" h="237489">
                  <a:moveTo>
                    <a:pt x="314071" y="0"/>
                  </a:moveTo>
                  <a:lnTo>
                    <a:pt x="243712" y="0"/>
                  </a:lnTo>
                  <a:lnTo>
                    <a:pt x="241807" y="8509"/>
                  </a:lnTo>
                  <a:lnTo>
                    <a:pt x="253237" y="10287"/>
                  </a:lnTo>
                  <a:lnTo>
                    <a:pt x="258952" y="16002"/>
                  </a:lnTo>
                  <a:lnTo>
                    <a:pt x="258952" y="30607"/>
                  </a:lnTo>
                  <a:lnTo>
                    <a:pt x="257555" y="36449"/>
                  </a:lnTo>
                  <a:lnTo>
                    <a:pt x="248920" y="56134"/>
                  </a:lnTo>
                  <a:lnTo>
                    <a:pt x="176529" y="195872"/>
                  </a:lnTo>
                  <a:lnTo>
                    <a:pt x="174878" y="195872"/>
                  </a:lnTo>
                  <a:lnTo>
                    <a:pt x="176307" y="130522"/>
                  </a:lnTo>
                  <a:lnTo>
                    <a:pt x="176402" y="0"/>
                  </a:lnTo>
                  <a:lnTo>
                    <a:pt x="150368" y="0"/>
                  </a:lnTo>
                  <a:lnTo>
                    <a:pt x="55245" y="195872"/>
                  </a:lnTo>
                  <a:lnTo>
                    <a:pt x="53594" y="195872"/>
                  </a:lnTo>
                  <a:lnTo>
                    <a:pt x="53657" y="136128"/>
                  </a:lnTo>
                  <a:lnTo>
                    <a:pt x="51943" y="56007"/>
                  </a:lnTo>
                  <a:lnTo>
                    <a:pt x="51815" y="35306"/>
                  </a:lnTo>
                  <a:lnTo>
                    <a:pt x="71754" y="8509"/>
                  </a:lnTo>
                  <a:lnTo>
                    <a:pt x="73659" y="0"/>
                  </a:lnTo>
                  <a:lnTo>
                    <a:pt x="1904" y="0"/>
                  </a:lnTo>
                  <a:lnTo>
                    <a:pt x="0" y="8509"/>
                  </a:lnTo>
                  <a:lnTo>
                    <a:pt x="4825" y="9144"/>
                  </a:lnTo>
                  <a:lnTo>
                    <a:pt x="8508" y="10668"/>
                  </a:lnTo>
                  <a:lnTo>
                    <a:pt x="28575" y="237172"/>
                  </a:lnTo>
                  <a:lnTo>
                    <a:pt x="55625" y="237172"/>
                  </a:lnTo>
                  <a:lnTo>
                    <a:pt x="147700" y="47371"/>
                  </a:lnTo>
                  <a:lnTo>
                    <a:pt x="149351" y="47371"/>
                  </a:lnTo>
                  <a:lnTo>
                    <a:pt x="148685" y="63799"/>
                  </a:lnTo>
                  <a:lnTo>
                    <a:pt x="147923" y="95752"/>
                  </a:lnTo>
                  <a:lnTo>
                    <a:pt x="147827" y="237172"/>
                  </a:lnTo>
                  <a:lnTo>
                    <a:pt x="174371" y="237172"/>
                  </a:lnTo>
                  <a:lnTo>
                    <a:pt x="277749" y="46990"/>
                  </a:lnTo>
                  <a:lnTo>
                    <a:pt x="283462" y="36826"/>
                  </a:lnTo>
                  <a:lnTo>
                    <a:pt x="312165" y="8509"/>
                  </a:lnTo>
                  <a:lnTo>
                    <a:pt x="314071" y="0"/>
                  </a:lnTo>
                  <a:close/>
                </a:path>
              </a:pathLst>
            </a:custGeom>
            <a:solidFill>
              <a:srgbClr val="404040"/>
            </a:solidFill>
          </p:spPr>
          <p:txBody>
            <a:bodyPr wrap="square" lIns="0" tIns="0" rIns="0" bIns="0" rtlCol="0"/>
            <a:lstStyle/>
            <a:p>
              <a:endParaRPr/>
            </a:p>
          </p:txBody>
        </p:sp>
        <p:pic>
          <p:nvPicPr>
            <p:cNvPr id="36" name="object 36"/>
            <p:cNvPicPr/>
            <p:nvPr/>
          </p:nvPicPr>
          <p:blipFill>
            <a:blip r:embed="rId11" cstate="print"/>
            <a:stretch>
              <a:fillRect/>
            </a:stretch>
          </p:blipFill>
          <p:spPr>
            <a:xfrm>
              <a:off x="7437628" y="5545709"/>
              <a:ext cx="112775" cy="165252"/>
            </a:xfrm>
            <a:prstGeom prst="rect">
              <a:avLst/>
            </a:prstGeom>
          </p:spPr>
        </p:pic>
      </p:grpSp>
      <p:sp>
        <p:nvSpPr>
          <p:cNvPr id="37" name="object 37"/>
          <p:cNvSpPr/>
          <p:nvPr/>
        </p:nvSpPr>
        <p:spPr>
          <a:xfrm>
            <a:off x="7689723" y="5424170"/>
            <a:ext cx="212090" cy="220979"/>
          </a:xfrm>
          <a:custGeom>
            <a:avLst/>
            <a:gdLst/>
            <a:ahLst/>
            <a:cxnLst/>
            <a:rect l="l" t="t" r="r" b="b"/>
            <a:pathLst>
              <a:path w="212090" h="220979">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404040"/>
          </a:solidFill>
        </p:spPr>
        <p:txBody>
          <a:bodyPr wrap="square" lIns="0" tIns="0" rIns="0" bIns="0" rtlCol="0"/>
          <a:lstStyle/>
          <a:p>
            <a:endParaRPr/>
          </a:p>
        </p:txBody>
      </p:sp>
      <p:sp>
        <p:nvSpPr>
          <p:cNvPr id="38" name="object 38"/>
          <p:cNvSpPr/>
          <p:nvPr/>
        </p:nvSpPr>
        <p:spPr>
          <a:xfrm>
            <a:off x="8006460" y="5521452"/>
            <a:ext cx="219075" cy="19050"/>
          </a:xfrm>
          <a:custGeom>
            <a:avLst/>
            <a:gdLst/>
            <a:ahLst/>
            <a:cxnLst/>
            <a:rect l="l" t="t" r="r" b="b"/>
            <a:pathLst>
              <a:path w="219075" h="19050">
                <a:moveTo>
                  <a:pt x="219075" y="0"/>
                </a:moveTo>
                <a:lnTo>
                  <a:pt x="0" y="0"/>
                </a:lnTo>
                <a:lnTo>
                  <a:pt x="0" y="19050"/>
                </a:lnTo>
                <a:lnTo>
                  <a:pt x="219075" y="19050"/>
                </a:lnTo>
                <a:lnTo>
                  <a:pt x="219075" y="0"/>
                </a:lnTo>
                <a:close/>
              </a:path>
            </a:pathLst>
          </a:custGeom>
          <a:solidFill>
            <a:srgbClr val="404040"/>
          </a:solidFill>
        </p:spPr>
        <p:txBody>
          <a:bodyPr wrap="square" lIns="0" tIns="0" rIns="0" bIns="0" rtlCol="0"/>
          <a:lstStyle/>
          <a:p>
            <a:endParaRPr/>
          </a:p>
        </p:txBody>
      </p:sp>
      <p:pic>
        <p:nvPicPr>
          <p:cNvPr id="39" name="object 39"/>
          <p:cNvPicPr/>
          <p:nvPr/>
        </p:nvPicPr>
        <p:blipFill>
          <a:blip r:embed="rId12" cstate="print"/>
          <a:stretch>
            <a:fillRect/>
          </a:stretch>
        </p:blipFill>
        <p:spPr>
          <a:xfrm>
            <a:off x="8026375" y="5199379"/>
            <a:ext cx="187095" cy="170053"/>
          </a:xfrm>
          <a:prstGeom prst="rect">
            <a:avLst/>
          </a:prstGeom>
        </p:spPr>
      </p:pic>
      <p:pic>
        <p:nvPicPr>
          <p:cNvPr id="40" name="object 40"/>
          <p:cNvPicPr/>
          <p:nvPr/>
        </p:nvPicPr>
        <p:blipFill>
          <a:blip r:embed="rId13" cstate="print"/>
          <a:stretch>
            <a:fillRect/>
          </a:stretch>
        </p:blipFill>
        <p:spPr>
          <a:xfrm>
            <a:off x="8035035" y="5706173"/>
            <a:ext cx="157480" cy="167436"/>
          </a:xfrm>
          <a:prstGeom prst="rect">
            <a:avLst/>
          </a:prstGeom>
        </p:spPr>
      </p:pic>
      <p:sp>
        <p:nvSpPr>
          <p:cNvPr id="41" name="object 41"/>
          <p:cNvSpPr/>
          <p:nvPr/>
        </p:nvSpPr>
        <p:spPr>
          <a:xfrm>
            <a:off x="8287257" y="5398134"/>
            <a:ext cx="674370" cy="238125"/>
          </a:xfrm>
          <a:custGeom>
            <a:avLst/>
            <a:gdLst/>
            <a:ahLst/>
            <a:cxnLst/>
            <a:rect l="l" t="t" r="r" b="b"/>
            <a:pathLst>
              <a:path w="674370" h="238125">
                <a:moveTo>
                  <a:pt x="372364" y="2666"/>
                </a:moveTo>
                <a:lnTo>
                  <a:pt x="287147" y="2666"/>
                </a:lnTo>
                <a:lnTo>
                  <a:pt x="285242" y="11175"/>
                </a:lnTo>
                <a:lnTo>
                  <a:pt x="291211" y="11429"/>
                </a:lnTo>
                <a:lnTo>
                  <a:pt x="295528" y="12699"/>
                </a:lnTo>
                <a:lnTo>
                  <a:pt x="298196" y="14985"/>
                </a:lnTo>
                <a:lnTo>
                  <a:pt x="300863" y="17144"/>
                </a:lnTo>
                <a:lnTo>
                  <a:pt x="302133" y="20954"/>
                </a:lnTo>
                <a:lnTo>
                  <a:pt x="269113" y="186308"/>
                </a:lnTo>
                <a:lnTo>
                  <a:pt x="262216" y="212981"/>
                </a:lnTo>
                <a:lnTo>
                  <a:pt x="262127" y="213258"/>
                </a:lnTo>
                <a:lnTo>
                  <a:pt x="243967" y="229171"/>
                </a:lnTo>
                <a:lnTo>
                  <a:pt x="242062" y="237604"/>
                </a:lnTo>
                <a:lnTo>
                  <a:pt x="318643" y="237604"/>
                </a:lnTo>
                <a:lnTo>
                  <a:pt x="337641" y="236980"/>
                </a:lnTo>
                <a:lnTo>
                  <a:pt x="354234" y="235108"/>
                </a:lnTo>
                <a:lnTo>
                  <a:pt x="368399" y="231989"/>
                </a:lnTo>
                <a:lnTo>
                  <a:pt x="380111" y="227622"/>
                </a:lnTo>
                <a:lnTo>
                  <a:pt x="389527" y="222465"/>
                </a:lnTo>
                <a:lnTo>
                  <a:pt x="312850" y="222465"/>
                </a:lnTo>
                <a:lnTo>
                  <a:pt x="303815" y="222292"/>
                </a:lnTo>
                <a:lnTo>
                  <a:pt x="301584" y="222292"/>
                </a:lnTo>
                <a:lnTo>
                  <a:pt x="292100" y="221767"/>
                </a:lnTo>
                <a:lnTo>
                  <a:pt x="313317" y="123737"/>
                </a:lnTo>
                <a:lnTo>
                  <a:pt x="313436" y="123189"/>
                </a:lnTo>
                <a:lnTo>
                  <a:pt x="400084" y="123189"/>
                </a:lnTo>
                <a:lnTo>
                  <a:pt x="396402" y="120846"/>
                </a:lnTo>
                <a:lnTo>
                  <a:pt x="388874" y="117347"/>
                </a:lnTo>
                <a:lnTo>
                  <a:pt x="389255" y="115442"/>
                </a:lnTo>
                <a:lnTo>
                  <a:pt x="401966" y="110468"/>
                </a:lnTo>
                <a:lnTo>
                  <a:pt x="406405" y="108076"/>
                </a:lnTo>
                <a:lnTo>
                  <a:pt x="317119" y="108076"/>
                </a:lnTo>
                <a:lnTo>
                  <a:pt x="336406" y="19075"/>
                </a:lnTo>
                <a:lnTo>
                  <a:pt x="336522" y="18541"/>
                </a:lnTo>
                <a:lnTo>
                  <a:pt x="336550" y="18414"/>
                </a:lnTo>
                <a:lnTo>
                  <a:pt x="343146" y="18174"/>
                </a:lnTo>
                <a:lnTo>
                  <a:pt x="349980" y="18018"/>
                </a:lnTo>
                <a:lnTo>
                  <a:pt x="431127" y="18018"/>
                </a:lnTo>
                <a:lnTo>
                  <a:pt x="427196" y="14779"/>
                </a:lnTo>
                <a:lnTo>
                  <a:pt x="384601" y="3020"/>
                </a:lnTo>
                <a:lnTo>
                  <a:pt x="372364" y="2666"/>
                </a:lnTo>
                <a:close/>
              </a:path>
              <a:path w="674370" h="238125">
                <a:moveTo>
                  <a:pt x="400084" y="123189"/>
                </a:moveTo>
                <a:lnTo>
                  <a:pt x="343789" y="123189"/>
                </a:lnTo>
                <a:lnTo>
                  <a:pt x="354431" y="123737"/>
                </a:lnTo>
                <a:lnTo>
                  <a:pt x="363680" y="125380"/>
                </a:lnTo>
                <a:lnTo>
                  <a:pt x="389382" y="158114"/>
                </a:lnTo>
                <a:lnTo>
                  <a:pt x="388786" y="168735"/>
                </a:lnTo>
                <a:lnTo>
                  <a:pt x="369506" y="208286"/>
                </a:lnTo>
                <a:lnTo>
                  <a:pt x="328356" y="222292"/>
                </a:lnTo>
                <a:lnTo>
                  <a:pt x="323709" y="222292"/>
                </a:lnTo>
                <a:lnTo>
                  <a:pt x="318008" y="222465"/>
                </a:lnTo>
                <a:lnTo>
                  <a:pt x="389527" y="222465"/>
                </a:lnTo>
                <a:lnTo>
                  <a:pt x="389843" y="222292"/>
                </a:lnTo>
                <a:lnTo>
                  <a:pt x="416180" y="192843"/>
                </a:lnTo>
                <a:lnTo>
                  <a:pt x="422021" y="162178"/>
                </a:lnTo>
                <a:lnTo>
                  <a:pt x="421495" y="154939"/>
                </a:lnTo>
                <a:lnTo>
                  <a:pt x="403002" y="125047"/>
                </a:lnTo>
                <a:lnTo>
                  <a:pt x="400084" y="123189"/>
                </a:lnTo>
                <a:close/>
              </a:path>
              <a:path w="674370" h="238125">
                <a:moveTo>
                  <a:pt x="431127" y="18018"/>
                </a:moveTo>
                <a:lnTo>
                  <a:pt x="374773" y="18018"/>
                </a:lnTo>
                <a:lnTo>
                  <a:pt x="380746" y="18541"/>
                </a:lnTo>
                <a:lnTo>
                  <a:pt x="386207" y="19811"/>
                </a:lnTo>
                <a:lnTo>
                  <a:pt x="409448" y="37337"/>
                </a:lnTo>
                <a:lnTo>
                  <a:pt x="411225" y="41655"/>
                </a:lnTo>
                <a:lnTo>
                  <a:pt x="412115" y="46354"/>
                </a:lnTo>
                <a:lnTo>
                  <a:pt x="412115" y="60070"/>
                </a:lnTo>
                <a:lnTo>
                  <a:pt x="410718" y="67817"/>
                </a:lnTo>
                <a:lnTo>
                  <a:pt x="407924" y="74548"/>
                </a:lnTo>
                <a:lnTo>
                  <a:pt x="405257" y="81279"/>
                </a:lnTo>
                <a:lnTo>
                  <a:pt x="373634" y="104774"/>
                </a:lnTo>
                <a:lnTo>
                  <a:pt x="341375" y="108076"/>
                </a:lnTo>
                <a:lnTo>
                  <a:pt x="406405" y="108076"/>
                </a:lnTo>
                <a:lnTo>
                  <a:pt x="436149" y="80922"/>
                </a:lnTo>
                <a:lnTo>
                  <a:pt x="443865" y="50418"/>
                </a:lnTo>
                <a:lnTo>
                  <a:pt x="443412" y="42826"/>
                </a:lnTo>
                <a:lnTo>
                  <a:pt x="442055" y="35877"/>
                </a:lnTo>
                <a:lnTo>
                  <a:pt x="439793" y="29594"/>
                </a:lnTo>
                <a:lnTo>
                  <a:pt x="436625" y="24002"/>
                </a:lnTo>
                <a:lnTo>
                  <a:pt x="432411" y="19075"/>
                </a:lnTo>
                <a:lnTo>
                  <a:pt x="431127" y="18018"/>
                </a:lnTo>
                <a:close/>
              </a:path>
              <a:path w="674370" h="238125">
                <a:moveTo>
                  <a:pt x="641476" y="0"/>
                </a:moveTo>
                <a:lnTo>
                  <a:pt x="615442" y="0"/>
                </a:lnTo>
                <a:lnTo>
                  <a:pt x="505206" y="190626"/>
                </a:lnTo>
                <a:lnTo>
                  <a:pt x="500632" y="198299"/>
                </a:lnTo>
                <a:lnTo>
                  <a:pt x="480060" y="224955"/>
                </a:lnTo>
                <a:lnTo>
                  <a:pt x="477522" y="226910"/>
                </a:lnTo>
                <a:lnTo>
                  <a:pt x="476919" y="227342"/>
                </a:lnTo>
                <a:lnTo>
                  <a:pt x="473583" y="228714"/>
                </a:lnTo>
                <a:lnTo>
                  <a:pt x="470026" y="229171"/>
                </a:lnTo>
                <a:lnTo>
                  <a:pt x="468122" y="237604"/>
                </a:lnTo>
                <a:lnTo>
                  <a:pt x="538480" y="237604"/>
                </a:lnTo>
                <a:lnTo>
                  <a:pt x="540385" y="229171"/>
                </a:lnTo>
                <a:lnTo>
                  <a:pt x="528827" y="227342"/>
                </a:lnTo>
                <a:lnTo>
                  <a:pt x="522986" y="221602"/>
                </a:lnTo>
                <a:lnTo>
                  <a:pt x="522986" y="207606"/>
                </a:lnTo>
                <a:lnTo>
                  <a:pt x="524128" y="202590"/>
                </a:lnTo>
                <a:lnTo>
                  <a:pt x="528193" y="191223"/>
                </a:lnTo>
                <a:lnTo>
                  <a:pt x="531495" y="184403"/>
                </a:lnTo>
                <a:lnTo>
                  <a:pt x="545465" y="159638"/>
                </a:lnTo>
                <a:lnTo>
                  <a:pt x="651728" y="159638"/>
                </a:lnTo>
                <a:lnTo>
                  <a:pt x="650766" y="144652"/>
                </a:lnTo>
                <a:lnTo>
                  <a:pt x="553212" y="144652"/>
                </a:lnTo>
                <a:lnTo>
                  <a:pt x="614426" y="36321"/>
                </a:lnTo>
                <a:lnTo>
                  <a:pt x="643809" y="36321"/>
                </a:lnTo>
                <a:lnTo>
                  <a:pt x="641476" y="0"/>
                </a:lnTo>
                <a:close/>
              </a:path>
              <a:path w="674370" h="238125">
                <a:moveTo>
                  <a:pt x="671025" y="228714"/>
                </a:moveTo>
                <a:lnTo>
                  <a:pt x="608126" y="228714"/>
                </a:lnTo>
                <a:lnTo>
                  <a:pt x="602742" y="229171"/>
                </a:lnTo>
                <a:lnTo>
                  <a:pt x="600837" y="237604"/>
                </a:lnTo>
                <a:lnTo>
                  <a:pt x="672465" y="237604"/>
                </a:lnTo>
                <a:lnTo>
                  <a:pt x="674243" y="229171"/>
                </a:lnTo>
                <a:lnTo>
                  <a:pt x="671025" y="228714"/>
                </a:lnTo>
                <a:close/>
              </a:path>
              <a:path w="674370" h="238125">
                <a:moveTo>
                  <a:pt x="651728" y="159638"/>
                </a:moveTo>
                <a:lnTo>
                  <a:pt x="621157" y="159638"/>
                </a:lnTo>
                <a:lnTo>
                  <a:pt x="622300" y="181863"/>
                </a:lnTo>
                <a:lnTo>
                  <a:pt x="622681" y="187070"/>
                </a:lnTo>
                <a:lnTo>
                  <a:pt x="622808" y="208292"/>
                </a:lnTo>
                <a:lnTo>
                  <a:pt x="621157" y="216547"/>
                </a:lnTo>
                <a:lnTo>
                  <a:pt x="614552" y="225958"/>
                </a:lnTo>
                <a:lnTo>
                  <a:pt x="609253" y="228714"/>
                </a:lnTo>
                <a:lnTo>
                  <a:pt x="669970" y="228714"/>
                </a:lnTo>
                <a:lnTo>
                  <a:pt x="665607" y="226910"/>
                </a:lnTo>
                <a:lnTo>
                  <a:pt x="663067" y="224434"/>
                </a:lnTo>
                <a:lnTo>
                  <a:pt x="660400" y="221970"/>
                </a:lnTo>
                <a:lnTo>
                  <a:pt x="658368" y="218185"/>
                </a:lnTo>
                <a:lnTo>
                  <a:pt x="656971" y="213080"/>
                </a:lnTo>
                <a:lnTo>
                  <a:pt x="655541" y="208292"/>
                </a:lnTo>
                <a:lnTo>
                  <a:pt x="655447" y="207975"/>
                </a:lnTo>
                <a:lnTo>
                  <a:pt x="654431" y="200888"/>
                </a:lnTo>
                <a:lnTo>
                  <a:pt x="653796" y="191833"/>
                </a:lnTo>
                <a:lnTo>
                  <a:pt x="651728" y="159638"/>
                </a:lnTo>
                <a:close/>
              </a:path>
              <a:path w="674370" h="238125">
                <a:moveTo>
                  <a:pt x="643809" y="36321"/>
                </a:moveTo>
                <a:lnTo>
                  <a:pt x="616331" y="36321"/>
                </a:lnTo>
                <a:lnTo>
                  <a:pt x="616458" y="49529"/>
                </a:lnTo>
                <a:lnTo>
                  <a:pt x="616712" y="60832"/>
                </a:lnTo>
                <a:lnTo>
                  <a:pt x="616848" y="69028"/>
                </a:lnTo>
                <a:lnTo>
                  <a:pt x="617045" y="76485"/>
                </a:lnTo>
                <a:lnTo>
                  <a:pt x="617474" y="89280"/>
                </a:lnTo>
                <a:lnTo>
                  <a:pt x="620395" y="144652"/>
                </a:lnTo>
                <a:lnTo>
                  <a:pt x="650766" y="144652"/>
                </a:lnTo>
                <a:lnTo>
                  <a:pt x="643809" y="36321"/>
                </a:lnTo>
                <a:close/>
              </a:path>
              <a:path w="674370" h="238125">
                <a:moveTo>
                  <a:pt x="121539" y="2666"/>
                </a:moveTo>
                <a:lnTo>
                  <a:pt x="52070" y="2666"/>
                </a:lnTo>
                <a:lnTo>
                  <a:pt x="50165" y="11175"/>
                </a:lnTo>
                <a:lnTo>
                  <a:pt x="54584" y="11937"/>
                </a:lnTo>
                <a:lnTo>
                  <a:pt x="54140" y="11937"/>
                </a:lnTo>
                <a:lnTo>
                  <a:pt x="76326" y="49021"/>
                </a:lnTo>
                <a:lnTo>
                  <a:pt x="101726" y="119760"/>
                </a:lnTo>
                <a:lnTo>
                  <a:pt x="47135" y="184784"/>
                </a:lnTo>
                <a:lnTo>
                  <a:pt x="18161" y="218300"/>
                </a:lnTo>
                <a:lnTo>
                  <a:pt x="11430" y="224180"/>
                </a:lnTo>
                <a:lnTo>
                  <a:pt x="8509" y="226364"/>
                </a:lnTo>
                <a:lnTo>
                  <a:pt x="5334" y="228028"/>
                </a:lnTo>
                <a:lnTo>
                  <a:pt x="1777" y="229171"/>
                </a:lnTo>
                <a:lnTo>
                  <a:pt x="0" y="237604"/>
                </a:lnTo>
                <a:lnTo>
                  <a:pt x="64008" y="237604"/>
                </a:lnTo>
                <a:lnTo>
                  <a:pt x="65913" y="229171"/>
                </a:lnTo>
                <a:lnTo>
                  <a:pt x="62102" y="228714"/>
                </a:lnTo>
                <a:lnTo>
                  <a:pt x="59055" y="227647"/>
                </a:lnTo>
                <a:lnTo>
                  <a:pt x="54737" y="224320"/>
                </a:lnTo>
                <a:lnTo>
                  <a:pt x="53721" y="221259"/>
                </a:lnTo>
                <a:lnTo>
                  <a:pt x="53721" y="213461"/>
                </a:lnTo>
                <a:lnTo>
                  <a:pt x="70485" y="186816"/>
                </a:lnTo>
                <a:lnTo>
                  <a:pt x="109600" y="137794"/>
                </a:lnTo>
                <a:lnTo>
                  <a:pt x="139547" y="137794"/>
                </a:lnTo>
                <a:lnTo>
                  <a:pt x="131318" y="114934"/>
                </a:lnTo>
                <a:lnTo>
                  <a:pt x="146402" y="96900"/>
                </a:lnTo>
                <a:lnTo>
                  <a:pt x="123444" y="96900"/>
                </a:lnTo>
                <a:lnTo>
                  <a:pt x="109093" y="55244"/>
                </a:lnTo>
                <a:lnTo>
                  <a:pt x="103505" y="22605"/>
                </a:lnTo>
                <a:lnTo>
                  <a:pt x="104901" y="18795"/>
                </a:lnTo>
                <a:lnTo>
                  <a:pt x="107823" y="16255"/>
                </a:lnTo>
                <a:lnTo>
                  <a:pt x="110744" y="13588"/>
                </a:lnTo>
                <a:lnTo>
                  <a:pt x="114681" y="11937"/>
                </a:lnTo>
                <a:lnTo>
                  <a:pt x="119634" y="11175"/>
                </a:lnTo>
                <a:lnTo>
                  <a:pt x="121539" y="2666"/>
                </a:lnTo>
                <a:close/>
              </a:path>
              <a:path w="674370" h="238125">
                <a:moveTo>
                  <a:pt x="139547" y="137794"/>
                </a:moveTo>
                <a:lnTo>
                  <a:pt x="109600" y="137794"/>
                </a:lnTo>
                <a:lnTo>
                  <a:pt x="127508" y="190284"/>
                </a:lnTo>
                <a:lnTo>
                  <a:pt x="130301" y="198539"/>
                </a:lnTo>
                <a:lnTo>
                  <a:pt x="131699" y="206057"/>
                </a:lnTo>
                <a:lnTo>
                  <a:pt x="131699" y="217296"/>
                </a:lnTo>
                <a:lnTo>
                  <a:pt x="130301" y="220941"/>
                </a:lnTo>
                <a:lnTo>
                  <a:pt x="124714" y="226567"/>
                </a:lnTo>
                <a:lnTo>
                  <a:pt x="120650" y="228371"/>
                </a:lnTo>
                <a:lnTo>
                  <a:pt x="115316" y="229171"/>
                </a:lnTo>
                <a:lnTo>
                  <a:pt x="113665" y="237604"/>
                </a:lnTo>
                <a:lnTo>
                  <a:pt x="183134" y="237604"/>
                </a:lnTo>
                <a:lnTo>
                  <a:pt x="184912" y="229171"/>
                </a:lnTo>
                <a:lnTo>
                  <a:pt x="181101" y="228028"/>
                </a:lnTo>
                <a:lnTo>
                  <a:pt x="178435" y="226910"/>
                </a:lnTo>
                <a:lnTo>
                  <a:pt x="159180" y="192226"/>
                </a:lnTo>
                <a:lnTo>
                  <a:pt x="156464" y="184784"/>
                </a:lnTo>
                <a:lnTo>
                  <a:pt x="139547" y="137794"/>
                </a:lnTo>
                <a:close/>
              </a:path>
              <a:path w="674370" h="238125">
                <a:moveTo>
                  <a:pt x="228346" y="2666"/>
                </a:moveTo>
                <a:lnTo>
                  <a:pt x="164211" y="2666"/>
                </a:lnTo>
                <a:lnTo>
                  <a:pt x="162306" y="11175"/>
                </a:lnTo>
                <a:lnTo>
                  <a:pt x="166750" y="11429"/>
                </a:lnTo>
                <a:lnTo>
                  <a:pt x="169925" y="12699"/>
                </a:lnTo>
                <a:lnTo>
                  <a:pt x="173609" y="17144"/>
                </a:lnTo>
                <a:lnTo>
                  <a:pt x="174498" y="19684"/>
                </a:lnTo>
                <a:lnTo>
                  <a:pt x="174498" y="25145"/>
                </a:lnTo>
                <a:lnTo>
                  <a:pt x="174062" y="27431"/>
                </a:lnTo>
                <a:lnTo>
                  <a:pt x="173990" y="27812"/>
                </a:lnTo>
                <a:lnTo>
                  <a:pt x="172787" y="30698"/>
                </a:lnTo>
                <a:lnTo>
                  <a:pt x="171800" y="33313"/>
                </a:lnTo>
                <a:lnTo>
                  <a:pt x="171520" y="34004"/>
                </a:lnTo>
                <a:lnTo>
                  <a:pt x="169545" y="37337"/>
                </a:lnTo>
                <a:lnTo>
                  <a:pt x="166750" y="41401"/>
                </a:lnTo>
                <a:lnTo>
                  <a:pt x="164084" y="45338"/>
                </a:lnTo>
                <a:lnTo>
                  <a:pt x="160147" y="50418"/>
                </a:lnTo>
                <a:lnTo>
                  <a:pt x="123444" y="96900"/>
                </a:lnTo>
                <a:lnTo>
                  <a:pt x="146402" y="96900"/>
                </a:lnTo>
                <a:lnTo>
                  <a:pt x="182625" y="53593"/>
                </a:lnTo>
                <a:lnTo>
                  <a:pt x="210185" y="21843"/>
                </a:lnTo>
                <a:lnTo>
                  <a:pt x="226568" y="11175"/>
                </a:lnTo>
                <a:lnTo>
                  <a:pt x="228346" y="2666"/>
                </a:lnTo>
                <a:close/>
              </a:path>
            </a:pathLst>
          </a:custGeom>
          <a:solidFill>
            <a:srgbClr val="404040"/>
          </a:solidFill>
        </p:spPr>
        <p:txBody>
          <a:bodyPr wrap="square" lIns="0" tIns="0" rIns="0" bIns="0" rtlCol="0"/>
          <a:lstStyle/>
          <a:p>
            <a:endParaRPr/>
          </a:p>
        </p:txBody>
      </p:sp>
      <p:grpSp>
        <p:nvGrpSpPr>
          <p:cNvPr id="42" name="object 42"/>
          <p:cNvGrpSpPr/>
          <p:nvPr/>
        </p:nvGrpSpPr>
        <p:grpSpPr>
          <a:xfrm>
            <a:off x="7648575" y="4076636"/>
            <a:ext cx="1767205" cy="1043305"/>
            <a:chOff x="7648575" y="4076636"/>
            <a:chExt cx="1767205" cy="1043305"/>
          </a:xfrm>
        </p:grpSpPr>
        <p:pic>
          <p:nvPicPr>
            <p:cNvPr id="43" name="object 43"/>
            <p:cNvPicPr/>
            <p:nvPr/>
          </p:nvPicPr>
          <p:blipFill>
            <a:blip r:embed="rId14" cstate="print"/>
            <a:stretch>
              <a:fillRect/>
            </a:stretch>
          </p:blipFill>
          <p:spPr>
            <a:xfrm>
              <a:off x="7648575" y="4076636"/>
              <a:ext cx="1766951" cy="1004887"/>
            </a:xfrm>
            <a:prstGeom prst="rect">
              <a:avLst/>
            </a:prstGeom>
          </p:spPr>
        </p:pic>
        <p:pic>
          <p:nvPicPr>
            <p:cNvPr id="44" name="object 44"/>
            <p:cNvPicPr/>
            <p:nvPr/>
          </p:nvPicPr>
          <p:blipFill>
            <a:blip r:embed="rId15" cstate="print"/>
            <a:stretch>
              <a:fillRect/>
            </a:stretch>
          </p:blipFill>
          <p:spPr>
            <a:xfrm>
              <a:off x="8086725" y="4257611"/>
              <a:ext cx="1309624" cy="862012"/>
            </a:xfrm>
            <a:prstGeom prst="rect">
              <a:avLst/>
            </a:prstGeom>
          </p:spPr>
        </p:pic>
        <p:sp>
          <p:nvSpPr>
            <p:cNvPr id="45" name="object 45"/>
            <p:cNvSpPr/>
            <p:nvPr/>
          </p:nvSpPr>
          <p:spPr>
            <a:xfrm>
              <a:off x="7718425" y="4124070"/>
              <a:ext cx="1630680" cy="871855"/>
            </a:xfrm>
            <a:custGeom>
              <a:avLst/>
              <a:gdLst/>
              <a:ahLst/>
              <a:cxnLst/>
              <a:rect l="l" t="t" r="r" b="b"/>
              <a:pathLst>
                <a:path w="1630679" h="871854">
                  <a:moveTo>
                    <a:pt x="0" y="0"/>
                  </a:moveTo>
                  <a:lnTo>
                    <a:pt x="373125" y="455040"/>
                  </a:lnTo>
                  <a:lnTo>
                    <a:pt x="373125" y="752728"/>
                  </a:lnTo>
                  <a:lnTo>
                    <a:pt x="382468" y="799095"/>
                  </a:lnTo>
                  <a:lnTo>
                    <a:pt x="407955" y="836961"/>
                  </a:lnTo>
                  <a:lnTo>
                    <a:pt x="445777" y="862492"/>
                  </a:lnTo>
                  <a:lnTo>
                    <a:pt x="492125" y="871854"/>
                  </a:lnTo>
                  <a:lnTo>
                    <a:pt x="1511300" y="871854"/>
                  </a:lnTo>
                  <a:lnTo>
                    <a:pt x="1557666" y="862492"/>
                  </a:lnTo>
                  <a:lnTo>
                    <a:pt x="1595532" y="836961"/>
                  </a:lnTo>
                  <a:lnTo>
                    <a:pt x="1621063" y="799095"/>
                  </a:lnTo>
                  <a:lnTo>
                    <a:pt x="1630426" y="752728"/>
                  </a:lnTo>
                  <a:lnTo>
                    <a:pt x="1630426" y="276478"/>
                  </a:lnTo>
                  <a:lnTo>
                    <a:pt x="373125" y="276478"/>
                  </a:lnTo>
                  <a:lnTo>
                    <a:pt x="0" y="0"/>
                  </a:lnTo>
                  <a:close/>
                </a:path>
                <a:path w="1630679" h="871854">
                  <a:moveTo>
                    <a:pt x="1511300" y="157479"/>
                  </a:moveTo>
                  <a:lnTo>
                    <a:pt x="492125" y="157479"/>
                  </a:lnTo>
                  <a:lnTo>
                    <a:pt x="445777" y="166822"/>
                  </a:lnTo>
                  <a:lnTo>
                    <a:pt x="407955" y="192309"/>
                  </a:lnTo>
                  <a:lnTo>
                    <a:pt x="382468" y="230131"/>
                  </a:lnTo>
                  <a:lnTo>
                    <a:pt x="373125" y="276478"/>
                  </a:lnTo>
                  <a:lnTo>
                    <a:pt x="1630426" y="276478"/>
                  </a:lnTo>
                  <a:lnTo>
                    <a:pt x="1621063" y="230131"/>
                  </a:lnTo>
                  <a:lnTo>
                    <a:pt x="1595532" y="192309"/>
                  </a:lnTo>
                  <a:lnTo>
                    <a:pt x="1557666" y="166822"/>
                  </a:lnTo>
                  <a:lnTo>
                    <a:pt x="1511300" y="157479"/>
                  </a:lnTo>
                  <a:close/>
                </a:path>
              </a:pathLst>
            </a:custGeom>
            <a:solidFill>
              <a:srgbClr val="4F81BC"/>
            </a:solidFill>
          </p:spPr>
          <p:txBody>
            <a:bodyPr wrap="square" lIns="0" tIns="0" rIns="0" bIns="0" rtlCol="0"/>
            <a:lstStyle/>
            <a:p>
              <a:endParaRPr/>
            </a:p>
          </p:txBody>
        </p:sp>
        <p:sp>
          <p:nvSpPr>
            <p:cNvPr id="46" name="object 46"/>
            <p:cNvSpPr/>
            <p:nvPr/>
          </p:nvSpPr>
          <p:spPr>
            <a:xfrm>
              <a:off x="7718425" y="4124070"/>
              <a:ext cx="1630680" cy="871855"/>
            </a:xfrm>
            <a:custGeom>
              <a:avLst/>
              <a:gdLst/>
              <a:ahLst/>
              <a:cxnLst/>
              <a:rect l="l" t="t" r="r" b="b"/>
              <a:pathLst>
                <a:path w="1630679" h="871854">
                  <a:moveTo>
                    <a:pt x="373125" y="276478"/>
                  </a:moveTo>
                  <a:lnTo>
                    <a:pt x="382468" y="230131"/>
                  </a:lnTo>
                  <a:lnTo>
                    <a:pt x="407955" y="192309"/>
                  </a:lnTo>
                  <a:lnTo>
                    <a:pt x="445777" y="166822"/>
                  </a:lnTo>
                  <a:lnTo>
                    <a:pt x="492125" y="157479"/>
                  </a:lnTo>
                  <a:lnTo>
                    <a:pt x="582676" y="157479"/>
                  </a:lnTo>
                  <a:lnTo>
                    <a:pt x="897001" y="157479"/>
                  </a:lnTo>
                  <a:lnTo>
                    <a:pt x="1511300" y="157479"/>
                  </a:lnTo>
                  <a:lnTo>
                    <a:pt x="1557666" y="166822"/>
                  </a:lnTo>
                  <a:lnTo>
                    <a:pt x="1595532" y="192309"/>
                  </a:lnTo>
                  <a:lnTo>
                    <a:pt x="1621063" y="230131"/>
                  </a:lnTo>
                  <a:lnTo>
                    <a:pt x="1630426" y="276478"/>
                  </a:lnTo>
                  <a:lnTo>
                    <a:pt x="1630426" y="455040"/>
                  </a:lnTo>
                  <a:lnTo>
                    <a:pt x="1630426" y="752728"/>
                  </a:lnTo>
                  <a:lnTo>
                    <a:pt x="1621063" y="799095"/>
                  </a:lnTo>
                  <a:lnTo>
                    <a:pt x="1595532" y="836961"/>
                  </a:lnTo>
                  <a:lnTo>
                    <a:pt x="1557666" y="862492"/>
                  </a:lnTo>
                  <a:lnTo>
                    <a:pt x="1511300" y="871854"/>
                  </a:lnTo>
                  <a:lnTo>
                    <a:pt x="897001" y="871854"/>
                  </a:lnTo>
                  <a:lnTo>
                    <a:pt x="582676" y="871854"/>
                  </a:lnTo>
                  <a:lnTo>
                    <a:pt x="492125" y="871854"/>
                  </a:lnTo>
                  <a:lnTo>
                    <a:pt x="445777" y="862492"/>
                  </a:lnTo>
                  <a:lnTo>
                    <a:pt x="407955" y="836961"/>
                  </a:lnTo>
                  <a:lnTo>
                    <a:pt x="382468" y="799095"/>
                  </a:lnTo>
                  <a:lnTo>
                    <a:pt x="373125" y="752728"/>
                  </a:lnTo>
                  <a:lnTo>
                    <a:pt x="373125" y="455040"/>
                  </a:lnTo>
                  <a:lnTo>
                    <a:pt x="0" y="0"/>
                  </a:lnTo>
                  <a:lnTo>
                    <a:pt x="373125" y="276478"/>
                  </a:lnTo>
                  <a:close/>
                </a:path>
              </a:pathLst>
            </a:custGeom>
            <a:ln w="28575">
              <a:solidFill>
                <a:srgbClr val="244060"/>
              </a:solidFill>
            </a:ln>
          </p:spPr>
          <p:txBody>
            <a:bodyPr wrap="square" lIns="0" tIns="0" rIns="0" bIns="0" rtlCol="0"/>
            <a:lstStyle/>
            <a:p>
              <a:endParaRPr/>
            </a:p>
          </p:txBody>
        </p:sp>
      </p:grpSp>
      <p:sp>
        <p:nvSpPr>
          <p:cNvPr id="47" name="object 47"/>
          <p:cNvSpPr txBox="1"/>
          <p:nvPr/>
        </p:nvSpPr>
        <p:spPr>
          <a:xfrm>
            <a:off x="6678676" y="3544951"/>
            <a:ext cx="2521585" cy="1366520"/>
          </a:xfrm>
          <a:prstGeom prst="rect">
            <a:avLst/>
          </a:prstGeom>
        </p:spPr>
        <p:txBody>
          <a:bodyPr vert="horz" wrap="square" lIns="0" tIns="16510" rIns="0" bIns="0" rtlCol="0">
            <a:spAutoFit/>
          </a:bodyPr>
          <a:lstStyle/>
          <a:p>
            <a:pPr marL="38100">
              <a:lnSpc>
                <a:spcPct val="100000"/>
              </a:lnSpc>
              <a:spcBef>
                <a:spcPts val="130"/>
              </a:spcBef>
            </a:pPr>
            <a:r>
              <a:rPr sz="2750" spc="-10">
                <a:solidFill>
                  <a:srgbClr val="464646"/>
                </a:solidFill>
                <a:latin typeface="Cambria Math"/>
                <a:cs typeface="Cambria Math"/>
              </a:rPr>
              <a:t>𝑊</a:t>
            </a:r>
            <a:r>
              <a:rPr sz="3000" spc="-15" baseline="-15277">
                <a:solidFill>
                  <a:srgbClr val="464646"/>
                </a:solidFill>
                <a:latin typeface="Cambria Math"/>
                <a:cs typeface="Cambria Math"/>
              </a:rPr>
              <a:t>0</a:t>
            </a:r>
            <a:r>
              <a:rPr sz="3000" spc="337" baseline="-15277">
                <a:solidFill>
                  <a:srgbClr val="464646"/>
                </a:solidFill>
                <a:latin typeface="Cambria Math"/>
                <a:cs typeface="Cambria Math"/>
              </a:rPr>
              <a:t> </a:t>
            </a:r>
            <a:r>
              <a:rPr sz="2750">
                <a:solidFill>
                  <a:srgbClr val="464646"/>
                </a:solidFill>
                <a:latin typeface="Cambria Math"/>
                <a:cs typeface="Cambria Math"/>
              </a:rPr>
              <a:t>+</a:t>
            </a:r>
            <a:r>
              <a:rPr sz="2750" spc="85">
                <a:solidFill>
                  <a:srgbClr val="464646"/>
                </a:solidFill>
                <a:latin typeface="Cambria Math"/>
                <a:cs typeface="Cambria Math"/>
              </a:rPr>
              <a:t> </a:t>
            </a:r>
            <a:r>
              <a:rPr sz="3000" spc="165" baseline="-38888">
                <a:solidFill>
                  <a:srgbClr val="464646"/>
                </a:solidFill>
                <a:latin typeface="Cambria Math"/>
                <a:cs typeface="Cambria Math"/>
              </a:rPr>
              <a:t>𝑟</a:t>
            </a:r>
            <a:r>
              <a:rPr sz="3000" spc="247" baseline="-38888">
                <a:solidFill>
                  <a:srgbClr val="464646"/>
                </a:solidFill>
                <a:latin typeface="Cambria Math"/>
                <a:cs typeface="Cambria Math"/>
              </a:rPr>
              <a:t> </a:t>
            </a:r>
            <a:r>
              <a:rPr sz="2750" spc="30">
                <a:solidFill>
                  <a:srgbClr val="464646"/>
                </a:solidFill>
                <a:latin typeface="Cambria Math"/>
                <a:cs typeface="Cambria Math"/>
              </a:rPr>
              <a:t>𝐵𝐴</a:t>
            </a:r>
            <a:endParaRPr sz="2750">
              <a:latin typeface="Cambria Math"/>
              <a:cs typeface="Cambria Math"/>
            </a:endParaRPr>
          </a:p>
          <a:p>
            <a:pPr marL="1778000" marR="30480" indent="-170815">
              <a:lnSpc>
                <a:spcPct val="100800"/>
              </a:lnSpc>
              <a:spcBef>
                <a:spcPts val="2875"/>
              </a:spcBef>
            </a:pPr>
            <a:r>
              <a:rPr sz="1800">
                <a:solidFill>
                  <a:srgbClr val="FFFFFF"/>
                </a:solidFill>
                <a:latin typeface="Calibri"/>
                <a:cs typeface="Calibri"/>
              </a:rPr>
              <a:t>Rank of</a:t>
            </a:r>
            <a:r>
              <a:rPr sz="1800" spc="-25">
                <a:solidFill>
                  <a:srgbClr val="FFFFFF"/>
                </a:solidFill>
                <a:latin typeface="Calibri"/>
                <a:cs typeface="Calibri"/>
              </a:rPr>
              <a:t> </a:t>
            </a:r>
            <a:r>
              <a:rPr sz="1800" spc="-50">
                <a:solidFill>
                  <a:srgbClr val="FFFFFF"/>
                </a:solidFill>
                <a:latin typeface="Calibri"/>
                <a:cs typeface="Calibri"/>
              </a:rPr>
              <a:t>B </a:t>
            </a:r>
            <a:r>
              <a:rPr sz="1800">
                <a:solidFill>
                  <a:srgbClr val="FFFFFF"/>
                </a:solidFill>
                <a:latin typeface="Calibri"/>
                <a:cs typeface="Calibri"/>
              </a:rPr>
              <a:t>and</a:t>
            </a:r>
            <a:r>
              <a:rPr sz="1800" spc="-50">
                <a:solidFill>
                  <a:srgbClr val="FFFFFF"/>
                </a:solidFill>
                <a:latin typeface="Calibri"/>
                <a:cs typeface="Calibri"/>
              </a:rPr>
              <a:t> A</a:t>
            </a:r>
            <a:endParaRPr sz="1800">
              <a:latin typeface="Calibri"/>
              <a:cs typeface="Calibri"/>
            </a:endParaRPr>
          </a:p>
        </p:txBody>
      </p:sp>
      <p:sp>
        <p:nvSpPr>
          <p:cNvPr id="48" name="object 48"/>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77470">
              <a:lnSpc>
                <a:spcPct val="100000"/>
              </a:lnSpc>
            </a:pPr>
            <a:r>
              <a:rPr spc="-25"/>
              <a:t>112</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57150"/>
            <a:ext cx="12187555" cy="743585"/>
            <a:chOff x="4763" y="57150"/>
            <a:chExt cx="12187555" cy="743585"/>
          </a:xfrm>
        </p:grpSpPr>
        <p:pic>
          <p:nvPicPr>
            <p:cNvPr id="3" name="object 3"/>
            <p:cNvPicPr/>
            <p:nvPr/>
          </p:nvPicPr>
          <p:blipFill>
            <a:blip r:embed="rId2" cstate="print"/>
            <a:stretch>
              <a:fillRect/>
            </a:stretch>
          </p:blipFill>
          <p:spPr>
            <a:xfrm>
              <a:off x="11134724" y="95250"/>
              <a:ext cx="752475" cy="638175"/>
            </a:xfrm>
            <a:prstGeom prst="rect">
              <a:avLst/>
            </a:prstGeom>
          </p:spPr>
        </p:pic>
        <p:sp>
          <p:nvSpPr>
            <p:cNvPr id="4" name="object 4"/>
            <p:cNvSpPr/>
            <p:nvPr/>
          </p:nvSpPr>
          <p:spPr>
            <a:xfrm>
              <a:off x="11115674" y="76200"/>
              <a:ext cx="790575" cy="676275"/>
            </a:xfrm>
            <a:custGeom>
              <a:avLst/>
              <a:gdLst/>
              <a:ahLst/>
              <a:cxnLst/>
              <a:rect l="l" t="t" r="r" b="b"/>
              <a:pathLst>
                <a:path w="790575" h="676275">
                  <a:moveTo>
                    <a:pt x="0" y="676275"/>
                  </a:moveTo>
                  <a:lnTo>
                    <a:pt x="790575" y="676275"/>
                  </a:lnTo>
                  <a:lnTo>
                    <a:pt x="790575" y="0"/>
                  </a:lnTo>
                  <a:lnTo>
                    <a:pt x="0" y="0"/>
                  </a:lnTo>
                  <a:lnTo>
                    <a:pt x="0" y="676275"/>
                  </a:lnTo>
                  <a:close/>
                </a:path>
              </a:pathLst>
            </a:custGeom>
            <a:ln w="38100">
              <a:solidFill>
                <a:srgbClr val="24406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QLoRA</a:t>
            </a:r>
            <a:r>
              <a:rPr spc="-130"/>
              <a:t> </a:t>
            </a:r>
            <a:r>
              <a:rPr spc="409"/>
              <a:t>–</a:t>
            </a:r>
            <a:r>
              <a:rPr spc="-145"/>
              <a:t> </a:t>
            </a:r>
            <a:r>
              <a:rPr spc="90"/>
              <a:t>Putting</a:t>
            </a:r>
            <a:r>
              <a:rPr spc="-210"/>
              <a:t> </a:t>
            </a:r>
            <a:r>
              <a:t>it</a:t>
            </a:r>
            <a:r>
              <a:rPr spc="-200"/>
              <a:t> </a:t>
            </a:r>
            <a:r>
              <a:t>all</a:t>
            </a:r>
            <a:r>
              <a:rPr spc="-204"/>
              <a:t> </a:t>
            </a:r>
            <a:r>
              <a:rPr spc="-10"/>
              <a:t>together</a:t>
            </a:r>
          </a:p>
        </p:txBody>
      </p:sp>
      <p:sp>
        <p:nvSpPr>
          <p:cNvPr id="6" name="object 6"/>
          <p:cNvSpPr/>
          <p:nvPr/>
        </p:nvSpPr>
        <p:spPr>
          <a:xfrm>
            <a:off x="3484879" y="4445380"/>
            <a:ext cx="2698115" cy="368300"/>
          </a:xfrm>
          <a:custGeom>
            <a:avLst/>
            <a:gdLst/>
            <a:ahLst/>
            <a:cxnLst/>
            <a:rect l="l" t="t" r="r" b="b"/>
            <a:pathLst>
              <a:path w="2698115" h="368300">
                <a:moveTo>
                  <a:pt x="2600833" y="0"/>
                </a:moveTo>
                <a:lnTo>
                  <a:pt x="2597150" y="12192"/>
                </a:lnTo>
                <a:lnTo>
                  <a:pt x="2614056" y="20955"/>
                </a:lnTo>
                <a:lnTo>
                  <a:pt x="2628773" y="33718"/>
                </a:lnTo>
                <a:lnTo>
                  <a:pt x="2651633" y="71247"/>
                </a:lnTo>
                <a:lnTo>
                  <a:pt x="2665523" y="122285"/>
                </a:lnTo>
                <a:lnTo>
                  <a:pt x="2670165" y="184023"/>
                </a:lnTo>
                <a:lnTo>
                  <a:pt x="2670175" y="184277"/>
                </a:lnTo>
                <a:lnTo>
                  <a:pt x="2665523" y="246078"/>
                </a:lnTo>
                <a:lnTo>
                  <a:pt x="2651633" y="296926"/>
                </a:lnTo>
                <a:lnTo>
                  <a:pt x="2628773" y="334454"/>
                </a:lnTo>
                <a:lnTo>
                  <a:pt x="2597150" y="355981"/>
                </a:lnTo>
                <a:lnTo>
                  <a:pt x="2600833" y="368173"/>
                </a:lnTo>
                <a:lnTo>
                  <a:pt x="2641917" y="346265"/>
                </a:lnTo>
                <a:lnTo>
                  <a:pt x="2672334" y="304927"/>
                </a:lnTo>
                <a:lnTo>
                  <a:pt x="2691304" y="249189"/>
                </a:lnTo>
                <a:lnTo>
                  <a:pt x="2697595" y="184277"/>
                </a:lnTo>
                <a:lnTo>
                  <a:pt x="2697607" y="184023"/>
                </a:lnTo>
                <a:lnTo>
                  <a:pt x="2696107" y="151917"/>
                </a:lnTo>
                <a:lnTo>
                  <a:pt x="2683408" y="89939"/>
                </a:lnTo>
                <a:lnTo>
                  <a:pt x="2658447" y="40147"/>
                </a:lnTo>
                <a:lnTo>
                  <a:pt x="2622720" y="8524"/>
                </a:lnTo>
                <a:lnTo>
                  <a:pt x="2600833" y="0"/>
                </a:lnTo>
                <a:close/>
              </a:path>
              <a:path w="2698115" h="368300">
                <a:moveTo>
                  <a:pt x="96647" y="0"/>
                </a:moveTo>
                <a:lnTo>
                  <a:pt x="55610" y="21907"/>
                </a:lnTo>
                <a:lnTo>
                  <a:pt x="25146" y="63246"/>
                </a:lnTo>
                <a:lnTo>
                  <a:pt x="6286" y="118967"/>
                </a:lnTo>
                <a:lnTo>
                  <a:pt x="0" y="184023"/>
                </a:lnTo>
                <a:lnTo>
                  <a:pt x="1513" y="216540"/>
                </a:lnTo>
                <a:lnTo>
                  <a:pt x="14144" y="278231"/>
                </a:lnTo>
                <a:lnTo>
                  <a:pt x="39050" y="328025"/>
                </a:lnTo>
                <a:lnTo>
                  <a:pt x="74812" y="359648"/>
                </a:lnTo>
                <a:lnTo>
                  <a:pt x="96647" y="368173"/>
                </a:lnTo>
                <a:lnTo>
                  <a:pt x="100457" y="355981"/>
                </a:lnTo>
                <a:lnTo>
                  <a:pt x="83548" y="347218"/>
                </a:lnTo>
                <a:lnTo>
                  <a:pt x="68818" y="334454"/>
                </a:lnTo>
                <a:lnTo>
                  <a:pt x="45847" y="296926"/>
                </a:lnTo>
                <a:lnTo>
                  <a:pt x="31956" y="246078"/>
                </a:lnTo>
                <a:lnTo>
                  <a:pt x="27305" y="184277"/>
                </a:lnTo>
                <a:lnTo>
                  <a:pt x="28469" y="151917"/>
                </a:lnTo>
                <a:lnTo>
                  <a:pt x="37752" y="95390"/>
                </a:lnTo>
                <a:lnTo>
                  <a:pt x="56255" y="50482"/>
                </a:lnTo>
                <a:lnTo>
                  <a:pt x="83548" y="20955"/>
                </a:lnTo>
                <a:lnTo>
                  <a:pt x="100457" y="12192"/>
                </a:lnTo>
                <a:lnTo>
                  <a:pt x="96647" y="0"/>
                </a:lnTo>
                <a:close/>
              </a:path>
            </a:pathLst>
          </a:custGeom>
          <a:solidFill>
            <a:srgbClr val="464646"/>
          </a:solidFill>
        </p:spPr>
        <p:txBody>
          <a:bodyPr wrap="square" lIns="0" tIns="0" rIns="0" bIns="0" rtlCol="0"/>
          <a:lstStyle/>
          <a:p>
            <a:endParaRPr/>
          </a:p>
        </p:txBody>
      </p:sp>
      <p:sp>
        <p:nvSpPr>
          <p:cNvPr id="7" name="object 7"/>
          <p:cNvSpPr txBox="1"/>
          <p:nvPr/>
        </p:nvSpPr>
        <p:spPr>
          <a:xfrm>
            <a:off x="390207" y="4405312"/>
            <a:ext cx="5720080" cy="443230"/>
          </a:xfrm>
          <a:prstGeom prst="rect">
            <a:avLst/>
          </a:prstGeom>
        </p:spPr>
        <p:txBody>
          <a:bodyPr vert="horz" wrap="square" lIns="0" tIns="12700" rIns="0" bIns="0" rtlCol="0">
            <a:spAutoFit/>
          </a:bodyPr>
          <a:lstStyle/>
          <a:p>
            <a:pPr marL="50800">
              <a:lnSpc>
                <a:spcPts val="2060"/>
              </a:lnSpc>
              <a:spcBef>
                <a:spcPts val="100"/>
              </a:spcBef>
              <a:tabLst>
                <a:tab pos="3206750" algn="l"/>
              </a:tabLst>
            </a:pPr>
            <a:r>
              <a:rPr sz="2400">
                <a:solidFill>
                  <a:srgbClr val="464646"/>
                </a:solidFill>
                <a:latin typeface="Trebuchet MS"/>
                <a:cs typeface="Trebuchet MS"/>
              </a:rPr>
              <a:t>where</a:t>
            </a:r>
            <a:r>
              <a:rPr sz="2400" spc="-180">
                <a:solidFill>
                  <a:srgbClr val="464646"/>
                </a:solidFill>
                <a:latin typeface="Trebuchet MS"/>
                <a:cs typeface="Trebuchet MS"/>
              </a:rPr>
              <a:t> </a:t>
            </a:r>
            <a:r>
              <a:rPr sz="2400" spc="-10">
                <a:solidFill>
                  <a:srgbClr val="464646"/>
                </a:solidFill>
                <a:latin typeface="Cambria Math"/>
                <a:cs typeface="Cambria Math"/>
              </a:rPr>
              <a:t>𝑑𝑜𝑢𝑏𝑙𝑒𝐷𝑒𝑞𝑢𝑎𝑛𝑡</a:t>
            </a:r>
            <a:r>
              <a:rPr sz="2400">
                <a:solidFill>
                  <a:srgbClr val="464646"/>
                </a:solidFill>
                <a:latin typeface="Cambria Math"/>
                <a:cs typeface="Cambria Math"/>
              </a:rPr>
              <a:t>	</a:t>
            </a:r>
            <a:r>
              <a:rPr sz="2400" spc="80">
                <a:solidFill>
                  <a:srgbClr val="464646"/>
                </a:solidFill>
                <a:latin typeface="Cambria Math"/>
                <a:cs typeface="Cambria Math"/>
              </a:rPr>
              <a:t>𝑐</a:t>
            </a:r>
            <a:r>
              <a:rPr sz="2550" spc="120" baseline="31045">
                <a:solidFill>
                  <a:srgbClr val="464646"/>
                </a:solidFill>
                <a:latin typeface="Cambria Math"/>
                <a:cs typeface="Cambria Math"/>
              </a:rPr>
              <a:t>𝐹𝑃32</a:t>
            </a:r>
            <a:r>
              <a:rPr sz="2400" spc="80">
                <a:solidFill>
                  <a:srgbClr val="464646"/>
                </a:solidFill>
                <a:latin typeface="Cambria Math"/>
                <a:cs typeface="Cambria Math"/>
              </a:rPr>
              <a:t>,</a:t>
            </a:r>
            <a:r>
              <a:rPr sz="2400" spc="-120">
                <a:solidFill>
                  <a:srgbClr val="464646"/>
                </a:solidFill>
                <a:latin typeface="Cambria Math"/>
                <a:cs typeface="Cambria Math"/>
              </a:rPr>
              <a:t> </a:t>
            </a:r>
            <a:r>
              <a:rPr sz="2400" spc="100">
                <a:solidFill>
                  <a:srgbClr val="464646"/>
                </a:solidFill>
                <a:latin typeface="Cambria Math"/>
                <a:cs typeface="Cambria Math"/>
              </a:rPr>
              <a:t>𝑐</a:t>
            </a:r>
            <a:r>
              <a:rPr sz="2550" spc="150" baseline="31045">
                <a:solidFill>
                  <a:srgbClr val="464646"/>
                </a:solidFill>
                <a:latin typeface="Cambria Math"/>
                <a:cs typeface="Cambria Math"/>
              </a:rPr>
              <a:t>𝑘−𝑏𝑖𝑡</a:t>
            </a:r>
            <a:r>
              <a:rPr sz="2400" spc="100">
                <a:solidFill>
                  <a:srgbClr val="464646"/>
                </a:solidFill>
                <a:latin typeface="Cambria Math"/>
                <a:cs typeface="Cambria Math"/>
              </a:rPr>
              <a:t>,</a:t>
            </a:r>
            <a:r>
              <a:rPr sz="2400" spc="-114">
                <a:solidFill>
                  <a:srgbClr val="464646"/>
                </a:solidFill>
                <a:latin typeface="Cambria Math"/>
                <a:cs typeface="Cambria Math"/>
              </a:rPr>
              <a:t> </a:t>
            </a:r>
            <a:r>
              <a:rPr sz="2400" spc="55">
                <a:solidFill>
                  <a:srgbClr val="464646"/>
                </a:solidFill>
                <a:latin typeface="Cambria Math"/>
                <a:cs typeface="Cambria Math"/>
              </a:rPr>
              <a:t>𝑊</a:t>
            </a:r>
            <a:r>
              <a:rPr sz="2550" spc="82" baseline="29411">
                <a:solidFill>
                  <a:srgbClr val="464646"/>
                </a:solidFill>
                <a:latin typeface="Cambria Math"/>
                <a:cs typeface="Cambria Math"/>
              </a:rPr>
              <a:t>𝑁𝐹4</a:t>
            </a:r>
            <a:endParaRPr sz="2550" baseline="29411">
              <a:latin typeface="Cambria Math"/>
              <a:cs typeface="Cambria Math"/>
            </a:endParaRPr>
          </a:p>
          <a:p>
            <a:pPr marL="3332479">
              <a:lnSpc>
                <a:spcPts val="1220"/>
              </a:lnSpc>
              <a:tabLst>
                <a:tab pos="4161790" algn="l"/>
                <a:tab pos="5152390" algn="l"/>
              </a:tabLst>
            </a:pPr>
            <a:r>
              <a:rPr sz="1700" spc="5">
                <a:solidFill>
                  <a:srgbClr val="464646"/>
                </a:solidFill>
                <a:latin typeface="Cambria Math"/>
                <a:cs typeface="Cambria Math"/>
              </a:rPr>
              <a:t>1</a:t>
            </a:r>
            <a:r>
              <a:rPr sz="1700">
                <a:solidFill>
                  <a:srgbClr val="464646"/>
                </a:solidFill>
                <a:latin typeface="Cambria Math"/>
                <a:cs typeface="Cambria Math"/>
              </a:rPr>
              <a:t>	</a:t>
            </a:r>
            <a:r>
              <a:rPr sz="1700" spc="5">
                <a:solidFill>
                  <a:srgbClr val="464646"/>
                </a:solidFill>
                <a:latin typeface="Cambria Math"/>
                <a:cs typeface="Cambria Math"/>
              </a:rPr>
              <a:t>2</a:t>
            </a:r>
            <a:r>
              <a:rPr sz="1700">
                <a:solidFill>
                  <a:srgbClr val="464646"/>
                </a:solidFill>
                <a:latin typeface="Cambria Math"/>
                <a:cs typeface="Cambria Math"/>
              </a:rPr>
              <a:t>	</a:t>
            </a:r>
            <a:r>
              <a:rPr sz="2550" spc="97" baseline="1633">
                <a:solidFill>
                  <a:srgbClr val="464646"/>
                </a:solidFill>
                <a:latin typeface="Cambria Math"/>
                <a:cs typeface="Cambria Math"/>
              </a:rPr>
              <a:t>𝑜</a:t>
            </a:r>
            <a:endParaRPr sz="2550" baseline="1633">
              <a:latin typeface="Cambria Math"/>
              <a:cs typeface="Cambria Math"/>
            </a:endParaRPr>
          </a:p>
        </p:txBody>
      </p:sp>
      <p:sp>
        <p:nvSpPr>
          <p:cNvPr id="8" name="object 8"/>
          <p:cNvSpPr/>
          <p:nvPr/>
        </p:nvSpPr>
        <p:spPr>
          <a:xfrm>
            <a:off x="7769987" y="4445380"/>
            <a:ext cx="4026535" cy="368300"/>
          </a:xfrm>
          <a:custGeom>
            <a:avLst/>
            <a:gdLst/>
            <a:ahLst/>
            <a:cxnLst/>
            <a:rect l="l" t="t" r="r" b="b"/>
            <a:pathLst>
              <a:path w="4026534" h="368300">
                <a:moveTo>
                  <a:pt x="100457" y="12192"/>
                </a:moveTo>
                <a:lnTo>
                  <a:pt x="96774" y="0"/>
                </a:lnTo>
                <a:lnTo>
                  <a:pt x="74866" y="8534"/>
                </a:lnTo>
                <a:lnTo>
                  <a:pt x="55626" y="21907"/>
                </a:lnTo>
                <a:lnTo>
                  <a:pt x="25146" y="63246"/>
                </a:lnTo>
                <a:lnTo>
                  <a:pt x="6286" y="118973"/>
                </a:lnTo>
                <a:lnTo>
                  <a:pt x="0" y="184023"/>
                </a:lnTo>
                <a:lnTo>
                  <a:pt x="1511" y="216547"/>
                </a:lnTo>
                <a:lnTo>
                  <a:pt x="1562" y="217792"/>
                </a:lnTo>
                <a:lnTo>
                  <a:pt x="14135" y="278231"/>
                </a:lnTo>
                <a:lnTo>
                  <a:pt x="39052" y="328028"/>
                </a:lnTo>
                <a:lnTo>
                  <a:pt x="74853" y="359651"/>
                </a:lnTo>
                <a:lnTo>
                  <a:pt x="96774" y="368173"/>
                </a:lnTo>
                <a:lnTo>
                  <a:pt x="100457" y="355981"/>
                </a:lnTo>
                <a:lnTo>
                  <a:pt x="83540" y="347218"/>
                </a:lnTo>
                <a:lnTo>
                  <a:pt x="68834" y="334454"/>
                </a:lnTo>
                <a:lnTo>
                  <a:pt x="45974" y="296926"/>
                </a:lnTo>
                <a:lnTo>
                  <a:pt x="32080" y="246087"/>
                </a:lnTo>
                <a:lnTo>
                  <a:pt x="27432" y="184277"/>
                </a:lnTo>
                <a:lnTo>
                  <a:pt x="28587" y="151930"/>
                </a:lnTo>
                <a:lnTo>
                  <a:pt x="37871" y="95402"/>
                </a:lnTo>
                <a:lnTo>
                  <a:pt x="56299" y="50482"/>
                </a:lnTo>
                <a:lnTo>
                  <a:pt x="83540" y="20955"/>
                </a:lnTo>
                <a:lnTo>
                  <a:pt x="100457" y="12192"/>
                </a:lnTo>
                <a:close/>
              </a:path>
              <a:path w="4026534" h="368300">
                <a:moveTo>
                  <a:pt x="1375156" y="12192"/>
                </a:moveTo>
                <a:lnTo>
                  <a:pt x="1371346" y="0"/>
                </a:lnTo>
                <a:lnTo>
                  <a:pt x="1349502" y="8534"/>
                </a:lnTo>
                <a:lnTo>
                  <a:pt x="1330299" y="21907"/>
                </a:lnTo>
                <a:lnTo>
                  <a:pt x="1299845" y="63246"/>
                </a:lnTo>
                <a:lnTo>
                  <a:pt x="1280985" y="118973"/>
                </a:lnTo>
                <a:lnTo>
                  <a:pt x="1274699" y="184023"/>
                </a:lnTo>
                <a:lnTo>
                  <a:pt x="1276210" y="216547"/>
                </a:lnTo>
                <a:lnTo>
                  <a:pt x="1276261" y="217792"/>
                </a:lnTo>
                <a:lnTo>
                  <a:pt x="1288834" y="278231"/>
                </a:lnTo>
                <a:lnTo>
                  <a:pt x="1313738" y="328028"/>
                </a:lnTo>
                <a:lnTo>
                  <a:pt x="1349502" y="359651"/>
                </a:lnTo>
                <a:lnTo>
                  <a:pt x="1371346" y="368173"/>
                </a:lnTo>
                <a:lnTo>
                  <a:pt x="1375156" y="355981"/>
                </a:lnTo>
                <a:lnTo>
                  <a:pt x="1358239" y="347218"/>
                </a:lnTo>
                <a:lnTo>
                  <a:pt x="1343507" y="334454"/>
                </a:lnTo>
                <a:lnTo>
                  <a:pt x="1320546" y="296926"/>
                </a:lnTo>
                <a:lnTo>
                  <a:pt x="1306652" y="246087"/>
                </a:lnTo>
                <a:lnTo>
                  <a:pt x="1302004" y="184277"/>
                </a:lnTo>
                <a:lnTo>
                  <a:pt x="1303159" y="151930"/>
                </a:lnTo>
                <a:lnTo>
                  <a:pt x="1312443" y="95402"/>
                </a:lnTo>
                <a:lnTo>
                  <a:pt x="1330947" y="50482"/>
                </a:lnTo>
                <a:lnTo>
                  <a:pt x="1358239" y="20955"/>
                </a:lnTo>
                <a:lnTo>
                  <a:pt x="1375156" y="12192"/>
                </a:lnTo>
                <a:close/>
              </a:path>
              <a:path w="4026534" h="368300">
                <a:moveTo>
                  <a:pt x="3045841" y="184023"/>
                </a:moveTo>
                <a:lnTo>
                  <a:pt x="3039554" y="118973"/>
                </a:lnTo>
                <a:lnTo>
                  <a:pt x="3020695" y="63246"/>
                </a:lnTo>
                <a:lnTo>
                  <a:pt x="2990215" y="21907"/>
                </a:lnTo>
                <a:lnTo>
                  <a:pt x="2949067" y="0"/>
                </a:lnTo>
                <a:lnTo>
                  <a:pt x="2945384" y="12192"/>
                </a:lnTo>
                <a:lnTo>
                  <a:pt x="2962287" y="20955"/>
                </a:lnTo>
                <a:lnTo>
                  <a:pt x="2976994" y="33718"/>
                </a:lnTo>
                <a:lnTo>
                  <a:pt x="2999867" y="71247"/>
                </a:lnTo>
                <a:lnTo>
                  <a:pt x="3013799" y="122288"/>
                </a:lnTo>
                <a:lnTo>
                  <a:pt x="3018396" y="184023"/>
                </a:lnTo>
                <a:lnTo>
                  <a:pt x="3018409" y="184277"/>
                </a:lnTo>
                <a:lnTo>
                  <a:pt x="3013799" y="246087"/>
                </a:lnTo>
                <a:lnTo>
                  <a:pt x="2999867" y="296926"/>
                </a:lnTo>
                <a:lnTo>
                  <a:pt x="2976994" y="334454"/>
                </a:lnTo>
                <a:lnTo>
                  <a:pt x="2945384" y="355981"/>
                </a:lnTo>
                <a:lnTo>
                  <a:pt x="2949067" y="368173"/>
                </a:lnTo>
                <a:lnTo>
                  <a:pt x="2990215" y="346265"/>
                </a:lnTo>
                <a:lnTo>
                  <a:pt x="3020695" y="304927"/>
                </a:lnTo>
                <a:lnTo>
                  <a:pt x="3039554" y="249199"/>
                </a:lnTo>
                <a:lnTo>
                  <a:pt x="3045828" y="184277"/>
                </a:lnTo>
                <a:lnTo>
                  <a:pt x="3045841" y="184023"/>
                </a:lnTo>
                <a:close/>
              </a:path>
              <a:path w="4026534" h="368300">
                <a:moveTo>
                  <a:pt x="4026535" y="184023"/>
                </a:moveTo>
                <a:lnTo>
                  <a:pt x="4025023" y="151930"/>
                </a:lnTo>
                <a:lnTo>
                  <a:pt x="4024960" y="150329"/>
                </a:lnTo>
                <a:lnTo>
                  <a:pt x="4020223" y="118973"/>
                </a:lnTo>
                <a:lnTo>
                  <a:pt x="4001262" y="63246"/>
                </a:lnTo>
                <a:lnTo>
                  <a:pt x="3970832" y="21907"/>
                </a:lnTo>
                <a:lnTo>
                  <a:pt x="3929761" y="0"/>
                </a:lnTo>
                <a:lnTo>
                  <a:pt x="3926078" y="12192"/>
                </a:lnTo>
                <a:lnTo>
                  <a:pt x="3942981" y="20955"/>
                </a:lnTo>
                <a:lnTo>
                  <a:pt x="3957688" y="33718"/>
                </a:lnTo>
                <a:lnTo>
                  <a:pt x="3980561" y="71247"/>
                </a:lnTo>
                <a:lnTo>
                  <a:pt x="3994442" y="122288"/>
                </a:lnTo>
                <a:lnTo>
                  <a:pt x="3999090" y="184023"/>
                </a:lnTo>
                <a:lnTo>
                  <a:pt x="3999103" y="184277"/>
                </a:lnTo>
                <a:lnTo>
                  <a:pt x="3994442" y="246087"/>
                </a:lnTo>
                <a:lnTo>
                  <a:pt x="3980561" y="296926"/>
                </a:lnTo>
                <a:lnTo>
                  <a:pt x="3957688" y="334454"/>
                </a:lnTo>
                <a:lnTo>
                  <a:pt x="3926078" y="355981"/>
                </a:lnTo>
                <a:lnTo>
                  <a:pt x="3929761" y="368173"/>
                </a:lnTo>
                <a:lnTo>
                  <a:pt x="3970832" y="346265"/>
                </a:lnTo>
                <a:lnTo>
                  <a:pt x="4001262" y="304927"/>
                </a:lnTo>
                <a:lnTo>
                  <a:pt x="4020223" y="249199"/>
                </a:lnTo>
                <a:lnTo>
                  <a:pt x="4026522" y="184277"/>
                </a:lnTo>
                <a:lnTo>
                  <a:pt x="4026535" y="184023"/>
                </a:lnTo>
                <a:close/>
              </a:path>
            </a:pathLst>
          </a:custGeom>
          <a:solidFill>
            <a:srgbClr val="464646"/>
          </a:solidFill>
        </p:spPr>
        <p:txBody>
          <a:bodyPr wrap="square" lIns="0" tIns="0" rIns="0" bIns="0" rtlCol="0"/>
          <a:lstStyle/>
          <a:p>
            <a:endParaRPr/>
          </a:p>
        </p:txBody>
      </p:sp>
      <p:sp>
        <p:nvSpPr>
          <p:cNvPr id="9" name="object 9"/>
          <p:cNvSpPr txBox="1"/>
          <p:nvPr/>
        </p:nvSpPr>
        <p:spPr>
          <a:xfrm>
            <a:off x="6247765" y="4405312"/>
            <a:ext cx="4502785" cy="443230"/>
          </a:xfrm>
          <a:prstGeom prst="rect">
            <a:avLst/>
          </a:prstGeom>
        </p:spPr>
        <p:txBody>
          <a:bodyPr vert="horz" wrap="square" lIns="0" tIns="12700" rIns="0" bIns="0" rtlCol="0">
            <a:spAutoFit/>
          </a:bodyPr>
          <a:lstStyle/>
          <a:p>
            <a:pPr marL="50800">
              <a:lnSpc>
                <a:spcPts val="2060"/>
              </a:lnSpc>
              <a:spcBef>
                <a:spcPts val="100"/>
              </a:spcBef>
              <a:tabLst>
                <a:tab pos="1637664" algn="l"/>
                <a:tab pos="2913380" algn="l"/>
              </a:tabLst>
            </a:pPr>
            <a:r>
              <a:rPr sz="2400">
                <a:solidFill>
                  <a:srgbClr val="464646"/>
                </a:solidFill>
                <a:latin typeface="Cambria Math"/>
                <a:cs typeface="Cambria Math"/>
              </a:rPr>
              <a:t>=</a:t>
            </a:r>
            <a:r>
              <a:rPr sz="2400" spc="130">
                <a:solidFill>
                  <a:srgbClr val="464646"/>
                </a:solidFill>
                <a:latin typeface="Cambria Math"/>
                <a:cs typeface="Cambria Math"/>
              </a:rPr>
              <a:t> </a:t>
            </a:r>
            <a:r>
              <a:rPr sz="2400" spc="-10">
                <a:solidFill>
                  <a:srgbClr val="464646"/>
                </a:solidFill>
                <a:latin typeface="Cambria Math"/>
                <a:cs typeface="Cambria Math"/>
              </a:rPr>
              <a:t>𝑑𝑒𝑞𝑢𝑎𝑛𝑡</a:t>
            </a:r>
            <a:r>
              <a:rPr sz="2400">
                <a:solidFill>
                  <a:srgbClr val="464646"/>
                </a:solidFill>
                <a:latin typeface="Cambria Math"/>
                <a:cs typeface="Cambria Math"/>
              </a:rPr>
              <a:t>	</a:t>
            </a:r>
            <a:r>
              <a:rPr sz="2400" spc="-10">
                <a:solidFill>
                  <a:srgbClr val="464646"/>
                </a:solidFill>
                <a:latin typeface="Cambria Math"/>
                <a:cs typeface="Cambria Math"/>
              </a:rPr>
              <a:t>𝑑𝑒𝑞𝑢𝑎𝑛𝑡</a:t>
            </a:r>
            <a:r>
              <a:rPr sz="2400">
                <a:solidFill>
                  <a:srgbClr val="464646"/>
                </a:solidFill>
                <a:latin typeface="Cambria Math"/>
                <a:cs typeface="Cambria Math"/>
              </a:rPr>
              <a:t>	</a:t>
            </a:r>
            <a:r>
              <a:rPr sz="2400" spc="95">
                <a:solidFill>
                  <a:srgbClr val="464646"/>
                </a:solidFill>
                <a:latin typeface="Cambria Math"/>
                <a:cs typeface="Cambria Math"/>
              </a:rPr>
              <a:t>c</a:t>
            </a:r>
            <a:r>
              <a:rPr sz="2550" spc="142" baseline="31045">
                <a:solidFill>
                  <a:srgbClr val="464646"/>
                </a:solidFill>
                <a:latin typeface="Cambria Math"/>
                <a:cs typeface="Cambria Math"/>
              </a:rPr>
              <a:t>FP32</a:t>
            </a:r>
            <a:r>
              <a:rPr sz="2400" spc="95">
                <a:solidFill>
                  <a:srgbClr val="464646"/>
                </a:solidFill>
                <a:latin typeface="Cambria Math"/>
                <a:cs typeface="Cambria Math"/>
              </a:rPr>
              <a:t>,</a:t>
            </a:r>
            <a:r>
              <a:rPr sz="2400" spc="-110">
                <a:solidFill>
                  <a:srgbClr val="464646"/>
                </a:solidFill>
                <a:latin typeface="Cambria Math"/>
                <a:cs typeface="Cambria Math"/>
              </a:rPr>
              <a:t> </a:t>
            </a:r>
            <a:r>
              <a:rPr sz="2400" spc="80">
                <a:solidFill>
                  <a:srgbClr val="464646"/>
                </a:solidFill>
                <a:latin typeface="Cambria Math"/>
                <a:cs typeface="Cambria Math"/>
              </a:rPr>
              <a:t>c</a:t>
            </a:r>
            <a:r>
              <a:rPr sz="2550" spc="120" baseline="31045">
                <a:solidFill>
                  <a:srgbClr val="464646"/>
                </a:solidFill>
                <a:latin typeface="Cambria Math"/>
                <a:cs typeface="Cambria Math"/>
              </a:rPr>
              <a:t>k−bit</a:t>
            </a:r>
            <a:endParaRPr sz="2550" baseline="31045">
              <a:latin typeface="Cambria Math"/>
              <a:cs typeface="Cambria Math"/>
            </a:endParaRPr>
          </a:p>
          <a:p>
            <a:pPr marR="514984" algn="r">
              <a:lnSpc>
                <a:spcPts val="1220"/>
              </a:lnSpc>
              <a:tabLst>
                <a:tab pos="809625" algn="l"/>
              </a:tabLst>
            </a:pPr>
            <a:r>
              <a:rPr sz="1700" spc="5">
                <a:solidFill>
                  <a:srgbClr val="464646"/>
                </a:solidFill>
                <a:latin typeface="Cambria Math"/>
                <a:cs typeface="Cambria Math"/>
              </a:rPr>
              <a:t>1</a:t>
            </a:r>
            <a:r>
              <a:rPr sz="1700">
                <a:solidFill>
                  <a:srgbClr val="464646"/>
                </a:solidFill>
                <a:latin typeface="Cambria Math"/>
                <a:cs typeface="Cambria Math"/>
              </a:rPr>
              <a:t>	</a:t>
            </a:r>
            <a:r>
              <a:rPr sz="1700" spc="5">
                <a:solidFill>
                  <a:srgbClr val="464646"/>
                </a:solidFill>
                <a:latin typeface="Cambria Math"/>
                <a:cs typeface="Cambria Math"/>
              </a:rPr>
              <a:t>2</a:t>
            </a:r>
            <a:endParaRPr sz="1700">
              <a:latin typeface="Cambria Math"/>
              <a:cs typeface="Cambria Math"/>
            </a:endParaRPr>
          </a:p>
        </p:txBody>
      </p:sp>
      <p:sp>
        <p:nvSpPr>
          <p:cNvPr id="10" name="object 10"/>
          <p:cNvSpPr txBox="1"/>
          <p:nvPr/>
        </p:nvSpPr>
        <p:spPr>
          <a:xfrm>
            <a:off x="11205591" y="4553267"/>
            <a:ext cx="154940" cy="288925"/>
          </a:xfrm>
          <a:prstGeom prst="rect">
            <a:avLst/>
          </a:prstGeom>
        </p:spPr>
        <p:txBody>
          <a:bodyPr vert="horz" wrap="square" lIns="0" tIns="15875" rIns="0" bIns="0" rtlCol="0">
            <a:spAutoFit/>
          </a:bodyPr>
          <a:lstStyle/>
          <a:p>
            <a:pPr marL="12700">
              <a:lnSpc>
                <a:spcPct val="100000"/>
              </a:lnSpc>
              <a:spcBef>
                <a:spcPts val="125"/>
              </a:spcBef>
            </a:pPr>
            <a:r>
              <a:rPr sz="1700" spc="65">
                <a:solidFill>
                  <a:srgbClr val="464646"/>
                </a:solidFill>
                <a:latin typeface="Cambria Math"/>
                <a:cs typeface="Cambria Math"/>
              </a:rPr>
              <a:t>𝑜</a:t>
            </a:r>
            <a:endParaRPr sz="1700">
              <a:latin typeface="Cambria Math"/>
              <a:cs typeface="Cambria Math"/>
            </a:endParaRPr>
          </a:p>
        </p:txBody>
      </p:sp>
      <p:sp>
        <p:nvSpPr>
          <p:cNvPr id="11" name="object 11"/>
          <p:cNvSpPr txBox="1"/>
          <p:nvPr/>
        </p:nvSpPr>
        <p:spPr>
          <a:xfrm>
            <a:off x="10812780" y="4293552"/>
            <a:ext cx="911225" cy="391795"/>
          </a:xfrm>
          <a:prstGeom prst="rect">
            <a:avLst/>
          </a:prstGeom>
        </p:spPr>
        <p:txBody>
          <a:bodyPr vert="horz" wrap="square" lIns="0" tIns="12700" rIns="0" bIns="0" rtlCol="0">
            <a:spAutoFit/>
          </a:bodyPr>
          <a:lstStyle/>
          <a:p>
            <a:pPr marL="38100">
              <a:lnSpc>
                <a:spcPct val="100000"/>
              </a:lnSpc>
              <a:spcBef>
                <a:spcPts val="100"/>
              </a:spcBef>
            </a:pPr>
            <a:r>
              <a:rPr sz="3600" baseline="-20833">
                <a:solidFill>
                  <a:srgbClr val="464646"/>
                </a:solidFill>
                <a:latin typeface="Cambria Math"/>
                <a:cs typeface="Cambria Math"/>
              </a:rPr>
              <a:t>,</a:t>
            </a:r>
            <a:r>
              <a:rPr sz="3600" spc="-202" baseline="-20833">
                <a:solidFill>
                  <a:srgbClr val="464646"/>
                </a:solidFill>
                <a:latin typeface="Cambria Math"/>
                <a:cs typeface="Cambria Math"/>
              </a:rPr>
              <a:t> </a:t>
            </a:r>
            <a:r>
              <a:rPr sz="3600" spc="127" baseline="-20833">
                <a:solidFill>
                  <a:srgbClr val="464646"/>
                </a:solidFill>
                <a:latin typeface="Cambria Math"/>
                <a:cs typeface="Cambria Math"/>
              </a:rPr>
              <a:t>W</a:t>
            </a:r>
            <a:r>
              <a:rPr sz="1700" spc="85">
                <a:solidFill>
                  <a:srgbClr val="464646"/>
                </a:solidFill>
                <a:latin typeface="Cambria Math"/>
                <a:cs typeface="Cambria Math"/>
              </a:rPr>
              <a:t>4bit</a:t>
            </a:r>
            <a:endParaRPr sz="1700">
              <a:latin typeface="Cambria Math"/>
              <a:cs typeface="Cambria Math"/>
            </a:endParaRPr>
          </a:p>
        </p:txBody>
      </p:sp>
      <p:sp>
        <p:nvSpPr>
          <p:cNvPr id="12" name="object 12"/>
          <p:cNvSpPr/>
          <p:nvPr/>
        </p:nvSpPr>
        <p:spPr>
          <a:xfrm>
            <a:off x="6573646" y="1401063"/>
            <a:ext cx="219075" cy="19050"/>
          </a:xfrm>
          <a:custGeom>
            <a:avLst/>
            <a:gdLst/>
            <a:ahLst/>
            <a:cxnLst/>
            <a:rect l="l" t="t" r="r" b="b"/>
            <a:pathLst>
              <a:path w="219075" h="19050">
                <a:moveTo>
                  <a:pt x="219075" y="0"/>
                </a:moveTo>
                <a:lnTo>
                  <a:pt x="0" y="0"/>
                </a:lnTo>
                <a:lnTo>
                  <a:pt x="0" y="19050"/>
                </a:lnTo>
                <a:lnTo>
                  <a:pt x="219075" y="19050"/>
                </a:lnTo>
                <a:lnTo>
                  <a:pt x="219075" y="0"/>
                </a:lnTo>
                <a:close/>
              </a:path>
            </a:pathLst>
          </a:custGeom>
          <a:solidFill>
            <a:srgbClr val="404040"/>
          </a:solidFill>
        </p:spPr>
        <p:txBody>
          <a:bodyPr wrap="square" lIns="0" tIns="0" rIns="0" bIns="0" rtlCol="0"/>
          <a:lstStyle/>
          <a:p>
            <a:endParaRPr/>
          </a:p>
        </p:txBody>
      </p:sp>
      <p:pic>
        <p:nvPicPr>
          <p:cNvPr id="13" name="object 13"/>
          <p:cNvPicPr/>
          <p:nvPr/>
        </p:nvPicPr>
        <p:blipFill>
          <a:blip r:embed="rId3" cstate="print"/>
          <a:stretch>
            <a:fillRect/>
          </a:stretch>
        </p:blipFill>
        <p:spPr>
          <a:xfrm>
            <a:off x="6595979" y="1078864"/>
            <a:ext cx="187090" cy="170052"/>
          </a:xfrm>
          <a:prstGeom prst="rect">
            <a:avLst/>
          </a:prstGeom>
        </p:spPr>
      </p:pic>
      <p:pic>
        <p:nvPicPr>
          <p:cNvPr id="14" name="object 14"/>
          <p:cNvPicPr/>
          <p:nvPr/>
        </p:nvPicPr>
        <p:blipFill>
          <a:blip r:embed="rId4" cstate="print"/>
          <a:stretch>
            <a:fillRect/>
          </a:stretch>
        </p:blipFill>
        <p:spPr>
          <a:xfrm>
            <a:off x="6604634" y="1585722"/>
            <a:ext cx="157480" cy="167512"/>
          </a:xfrm>
          <a:prstGeom prst="rect">
            <a:avLst/>
          </a:prstGeom>
        </p:spPr>
      </p:pic>
      <p:sp>
        <p:nvSpPr>
          <p:cNvPr id="15" name="object 15"/>
          <p:cNvSpPr txBox="1"/>
          <p:nvPr/>
        </p:nvSpPr>
        <p:spPr>
          <a:xfrm>
            <a:off x="415607" y="1160780"/>
            <a:ext cx="7697470" cy="1365885"/>
          </a:xfrm>
          <a:prstGeom prst="rect">
            <a:avLst/>
          </a:prstGeom>
        </p:spPr>
        <p:txBody>
          <a:bodyPr vert="horz" wrap="square" lIns="0" tIns="16510" rIns="0" bIns="0" rtlCol="0">
            <a:spAutoFit/>
          </a:bodyPr>
          <a:lstStyle/>
          <a:p>
            <a:pPr marL="3997325">
              <a:lnSpc>
                <a:spcPct val="100000"/>
              </a:lnSpc>
              <a:spcBef>
                <a:spcPts val="130"/>
              </a:spcBef>
              <a:tabLst>
                <a:tab pos="4422140" algn="l"/>
                <a:tab pos="4934585" algn="l"/>
                <a:tab pos="6511925" algn="l"/>
              </a:tabLst>
            </a:pPr>
            <a:r>
              <a:rPr sz="4125" spc="-75" baseline="1010">
                <a:solidFill>
                  <a:srgbClr val="404040"/>
                </a:solidFill>
                <a:latin typeface="Cambria Math"/>
                <a:cs typeface="Cambria Math"/>
              </a:rPr>
              <a:t>Y</a:t>
            </a:r>
            <a:r>
              <a:rPr sz="4125" baseline="1010">
                <a:solidFill>
                  <a:srgbClr val="404040"/>
                </a:solidFill>
                <a:latin typeface="Cambria Math"/>
                <a:cs typeface="Cambria Math"/>
              </a:rPr>
              <a:t>	</a:t>
            </a:r>
            <a:r>
              <a:rPr sz="4125" spc="-75" baseline="1010">
                <a:solidFill>
                  <a:srgbClr val="404040"/>
                </a:solidFill>
                <a:latin typeface="Cambria Math"/>
                <a:cs typeface="Cambria Math"/>
              </a:rPr>
              <a:t>=</a:t>
            </a:r>
            <a:r>
              <a:rPr sz="4125" baseline="1010">
                <a:solidFill>
                  <a:srgbClr val="404040"/>
                </a:solidFill>
                <a:latin typeface="Cambria Math"/>
                <a:cs typeface="Cambria Math"/>
              </a:rPr>
              <a:t>	</a:t>
            </a:r>
            <a:r>
              <a:rPr sz="4125" spc="359" baseline="1010">
                <a:solidFill>
                  <a:srgbClr val="404040"/>
                </a:solidFill>
                <a:latin typeface="Cambria Math"/>
                <a:cs typeface="Cambria Math"/>
              </a:rPr>
              <a:t>X</a:t>
            </a:r>
            <a:r>
              <a:rPr sz="4125" spc="-450" baseline="2020">
                <a:solidFill>
                  <a:srgbClr val="404040"/>
                </a:solidFill>
                <a:latin typeface="Cambria Math"/>
                <a:cs typeface="Cambria Math"/>
              </a:rPr>
              <a:t>𝑊</a:t>
            </a:r>
            <a:r>
              <a:rPr sz="3000" spc="75" baseline="-12500">
                <a:solidFill>
                  <a:srgbClr val="404040"/>
                </a:solidFill>
                <a:latin typeface="Cambria Math"/>
                <a:cs typeface="Cambria Math"/>
              </a:rPr>
              <a:t>0</a:t>
            </a:r>
            <a:r>
              <a:rPr sz="3000" spc="405" baseline="-12500">
                <a:solidFill>
                  <a:srgbClr val="404040"/>
                </a:solidFill>
                <a:latin typeface="Cambria Math"/>
                <a:cs typeface="Cambria Math"/>
              </a:rPr>
              <a:t> </a:t>
            </a:r>
            <a:r>
              <a:rPr sz="4125" spc="-75" baseline="4040">
                <a:solidFill>
                  <a:srgbClr val="404040"/>
                </a:solidFill>
                <a:latin typeface="Cambria Math"/>
                <a:cs typeface="Cambria Math"/>
              </a:rPr>
              <a:t>+</a:t>
            </a:r>
            <a:r>
              <a:rPr sz="4125" baseline="4040">
                <a:solidFill>
                  <a:srgbClr val="404040"/>
                </a:solidFill>
                <a:latin typeface="Cambria Math"/>
                <a:cs typeface="Cambria Math"/>
              </a:rPr>
              <a:t>	</a:t>
            </a:r>
            <a:r>
              <a:rPr sz="2750" spc="-25">
                <a:solidFill>
                  <a:srgbClr val="404040"/>
                </a:solidFill>
                <a:latin typeface="Cambria Math"/>
                <a:cs typeface="Cambria Math"/>
              </a:rPr>
              <a:t>𝑋𝐵𝐴</a:t>
            </a:r>
            <a:endParaRPr sz="2750">
              <a:latin typeface="Cambria Math"/>
              <a:cs typeface="Cambria Math"/>
            </a:endParaRPr>
          </a:p>
          <a:p>
            <a:pPr>
              <a:lnSpc>
                <a:spcPct val="100000"/>
              </a:lnSpc>
              <a:spcBef>
                <a:spcPts val="690"/>
              </a:spcBef>
            </a:pPr>
            <a:endParaRPr sz="2750">
              <a:latin typeface="Cambria Math"/>
              <a:cs typeface="Cambria Math"/>
            </a:endParaRPr>
          </a:p>
          <a:p>
            <a:pPr marL="25400">
              <a:lnSpc>
                <a:spcPct val="100000"/>
              </a:lnSpc>
            </a:pPr>
            <a:r>
              <a:rPr sz="2750" spc="-25">
                <a:solidFill>
                  <a:srgbClr val="464646"/>
                </a:solidFill>
                <a:latin typeface="Trebuchet MS"/>
                <a:cs typeface="Trebuchet MS"/>
              </a:rPr>
              <a:t>Let’s</a:t>
            </a:r>
            <a:r>
              <a:rPr sz="2750" spc="-160">
                <a:solidFill>
                  <a:srgbClr val="464646"/>
                </a:solidFill>
                <a:latin typeface="Trebuchet MS"/>
                <a:cs typeface="Trebuchet MS"/>
              </a:rPr>
              <a:t> </a:t>
            </a:r>
            <a:r>
              <a:rPr sz="2750" spc="105">
                <a:solidFill>
                  <a:srgbClr val="464646"/>
                </a:solidFill>
                <a:latin typeface="Trebuchet MS"/>
                <a:cs typeface="Trebuchet MS"/>
              </a:rPr>
              <a:t>expand</a:t>
            </a:r>
            <a:r>
              <a:rPr sz="2750" spc="-60">
                <a:solidFill>
                  <a:srgbClr val="464646"/>
                </a:solidFill>
                <a:latin typeface="Trebuchet MS"/>
                <a:cs typeface="Trebuchet MS"/>
              </a:rPr>
              <a:t> </a:t>
            </a:r>
            <a:r>
              <a:rPr sz="2750">
                <a:solidFill>
                  <a:srgbClr val="464646"/>
                </a:solidFill>
                <a:latin typeface="Trebuchet MS"/>
                <a:cs typeface="Trebuchet MS"/>
              </a:rPr>
              <a:t>the</a:t>
            </a:r>
            <a:r>
              <a:rPr sz="2750" spc="-140">
                <a:solidFill>
                  <a:srgbClr val="464646"/>
                </a:solidFill>
                <a:latin typeface="Trebuchet MS"/>
                <a:cs typeface="Trebuchet MS"/>
              </a:rPr>
              <a:t> </a:t>
            </a:r>
            <a:r>
              <a:rPr sz="2750" spc="95">
                <a:solidFill>
                  <a:srgbClr val="464646"/>
                </a:solidFill>
                <a:latin typeface="Trebuchet MS"/>
                <a:cs typeface="Trebuchet MS"/>
              </a:rPr>
              <a:t>formula</a:t>
            </a:r>
            <a:r>
              <a:rPr sz="2750" spc="-35">
                <a:solidFill>
                  <a:srgbClr val="464646"/>
                </a:solidFill>
                <a:latin typeface="Trebuchet MS"/>
                <a:cs typeface="Trebuchet MS"/>
              </a:rPr>
              <a:t> </a:t>
            </a:r>
            <a:r>
              <a:rPr sz="2750" spc="145">
                <a:solidFill>
                  <a:srgbClr val="464646"/>
                </a:solidFill>
                <a:latin typeface="Trebuchet MS"/>
                <a:cs typeface="Trebuchet MS"/>
              </a:rPr>
              <a:t>and</a:t>
            </a:r>
            <a:r>
              <a:rPr sz="2750" spc="-135">
                <a:solidFill>
                  <a:srgbClr val="464646"/>
                </a:solidFill>
                <a:latin typeface="Trebuchet MS"/>
                <a:cs typeface="Trebuchet MS"/>
              </a:rPr>
              <a:t> </a:t>
            </a:r>
            <a:r>
              <a:rPr sz="2750" spc="75">
                <a:solidFill>
                  <a:srgbClr val="464646"/>
                </a:solidFill>
                <a:latin typeface="Trebuchet MS"/>
                <a:cs typeface="Trebuchet MS"/>
              </a:rPr>
              <a:t>see</a:t>
            </a:r>
            <a:r>
              <a:rPr sz="2750" spc="-65">
                <a:solidFill>
                  <a:srgbClr val="464646"/>
                </a:solidFill>
                <a:latin typeface="Trebuchet MS"/>
                <a:cs typeface="Trebuchet MS"/>
              </a:rPr>
              <a:t> </a:t>
            </a:r>
            <a:r>
              <a:rPr sz="2750" spc="100">
                <a:solidFill>
                  <a:srgbClr val="464646"/>
                </a:solidFill>
                <a:latin typeface="Trebuchet MS"/>
                <a:cs typeface="Trebuchet MS"/>
              </a:rPr>
              <a:t>how</a:t>
            </a:r>
            <a:r>
              <a:rPr sz="2750" spc="-140">
                <a:solidFill>
                  <a:srgbClr val="464646"/>
                </a:solidFill>
                <a:latin typeface="Trebuchet MS"/>
                <a:cs typeface="Trebuchet MS"/>
              </a:rPr>
              <a:t> </a:t>
            </a:r>
            <a:r>
              <a:rPr sz="2750">
                <a:solidFill>
                  <a:srgbClr val="464646"/>
                </a:solidFill>
                <a:latin typeface="Trebuchet MS"/>
                <a:cs typeface="Trebuchet MS"/>
              </a:rPr>
              <a:t>it</a:t>
            </a:r>
            <a:r>
              <a:rPr sz="2750" spc="-130">
                <a:solidFill>
                  <a:srgbClr val="464646"/>
                </a:solidFill>
                <a:latin typeface="Trebuchet MS"/>
                <a:cs typeface="Trebuchet MS"/>
              </a:rPr>
              <a:t> </a:t>
            </a:r>
            <a:r>
              <a:rPr sz="2750" spc="75">
                <a:solidFill>
                  <a:srgbClr val="464646"/>
                </a:solidFill>
                <a:latin typeface="Trebuchet MS"/>
                <a:cs typeface="Trebuchet MS"/>
              </a:rPr>
              <a:t>looks!</a:t>
            </a:r>
            <a:endParaRPr sz="2750">
              <a:latin typeface="Trebuchet MS"/>
              <a:cs typeface="Trebuchet MS"/>
            </a:endParaRPr>
          </a:p>
        </p:txBody>
      </p:sp>
      <p:sp>
        <p:nvSpPr>
          <p:cNvPr id="16" name="object 16"/>
          <p:cNvSpPr txBox="1"/>
          <p:nvPr/>
        </p:nvSpPr>
        <p:spPr>
          <a:xfrm>
            <a:off x="1236980" y="3120643"/>
            <a:ext cx="1068705" cy="392430"/>
          </a:xfrm>
          <a:prstGeom prst="rect">
            <a:avLst/>
          </a:prstGeom>
        </p:spPr>
        <p:txBody>
          <a:bodyPr vert="horz" wrap="square" lIns="0" tIns="13335" rIns="0" bIns="0" rtlCol="0">
            <a:spAutoFit/>
          </a:bodyPr>
          <a:lstStyle/>
          <a:p>
            <a:pPr marL="38100">
              <a:lnSpc>
                <a:spcPct val="100000"/>
              </a:lnSpc>
              <a:spcBef>
                <a:spcPts val="105"/>
              </a:spcBef>
            </a:pPr>
            <a:r>
              <a:rPr sz="3600" spc="97" baseline="-20833">
                <a:solidFill>
                  <a:srgbClr val="464646"/>
                </a:solidFill>
                <a:latin typeface="Cambria Math"/>
                <a:cs typeface="Cambria Math"/>
              </a:rPr>
              <a:t>𝑌</a:t>
            </a:r>
            <a:r>
              <a:rPr sz="1700" spc="65">
                <a:solidFill>
                  <a:srgbClr val="464646"/>
                </a:solidFill>
                <a:latin typeface="Cambria Math"/>
                <a:cs typeface="Cambria Math"/>
              </a:rPr>
              <a:t>𝐵𝐹16</a:t>
            </a:r>
            <a:r>
              <a:rPr sz="1700" spc="405">
                <a:solidFill>
                  <a:srgbClr val="464646"/>
                </a:solidFill>
                <a:latin typeface="Cambria Math"/>
                <a:cs typeface="Cambria Math"/>
              </a:rPr>
              <a:t> </a:t>
            </a:r>
            <a:r>
              <a:rPr sz="3600" spc="-75" baseline="-20833">
                <a:solidFill>
                  <a:srgbClr val="464646"/>
                </a:solidFill>
                <a:latin typeface="Trebuchet MS"/>
                <a:cs typeface="Trebuchet MS"/>
              </a:rPr>
              <a:t>=</a:t>
            </a:r>
            <a:endParaRPr sz="3600" baseline="-20833">
              <a:latin typeface="Trebuchet MS"/>
              <a:cs typeface="Trebuchet MS"/>
            </a:endParaRPr>
          </a:p>
        </p:txBody>
      </p:sp>
      <p:sp>
        <p:nvSpPr>
          <p:cNvPr id="17" name="object 17"/>
          <p:cNvSpPr/>
          <p:nvPr/>
        </p:nvSpPr>
        <p:spPr>
          <a:xfrm>
            <a:off x="5354325" y="3282060"/>
            <a:ext cx="2698115" cy="368300"/>
          </a:xfrm>
          <a:custGeom>
            <a:avLst/>
            <a:gdLst/>
            <a:ahLst/>
            <a:cxnLst/>
            <a:rect l="l" t="t" r="r" b="b"/>
            <a:pathLst>
              <a:path w="2698115" h="368300">
                <a:moveTo>
                  <a:pt x="2600827" y="0"/>
                </a:moveTo>
                <a:lnTo>
                  <a:pt x="2597144" y="12191"/>
                </a:lnTo>
                <a:lnTo>
                  <a:pt x="2614052" y="20955"/>
                </a:lnTo>
                <a:lnTo>
                  <a:pt x="2628782" y="33718"/>
                </a:lnTo>
                <a:lnTo>
                  <a:pt x="2651754" y="71247"/>
                </a:lnTo>
                <a:lnTo>
                  <a:pt x="2665581" y="122285"/>
                </a:lnTo>
                <a:lnTo>
                  <a:pt x="2670169" y="184276"/>
                </a:lnTo>
                <a:lnTo>
                  <a:pt x="2669024" y="216542"/>
                </a:lnTo>
                <a:lnTo>
                  <a:pt x="2659828" y="272930"/>
                </a:lnTo>
                <a:lnTo>
                  <a:pt x="2641346" y="317744"/>
                </a:lnTo>
                <a:lnTo>
                  <a:pt x="2614052" y="347219"/>
                </a:lnTo>
                <a:lnTo>
                  <a:pt x="2597144" y="355981"/>
                </a:lnTo>
                <a:lnTo>
                  <a:pt x="2600827" y="368172"/>
                </a:lnTo>
                <a:lnTo>
                  <a:pt x="2641975" y="346265"/>
                </a:lnTo>
                <a:lnTo>
                  <a:pt x="2672455" y="304926"/>
                </a:lnTo>
                <a:lnTo>
                  <a:pt x="2691314" y="249205"/>
                </a:lnTo>
                <a:lnTo>
                  <a:pt x="2697595" y="184276"/>
                </a:lnTo>
                <a:lnTo>
                  <a:pt x="2696100" y="151917"/>
                </a:lnTo>
                <a:lnTo>
                  <a:pt x="2683456" y="89941"/>
                </a:lnTo>
                <a:lnTo>
                  <a:pt x="2658548" y="40147"/>
                </a:lnTo>
                <a:lnTo>
                  <a:pt x="2622734" y="8524"/>
                </a:lnTo>
                <a:lnTo>
                  <a:pt x="2600827" y="0"/>
                </a:lnTo>
                <a:close/>
              </a:path>
              <a:path w="2698115" h="368300">
                <a:moveTo>
                  <a:pt x="96768" y="0"/>
                </a:moveTo>
                <a:lnTo>
                  <a:pt x="55620" y="21907"/>
                </a:lnTo>
                <a:lnTo>
                  <a:pt x="25140" y="63246"/>
                </a:lnTo>
                <a:lnTo>
                  <a:pt x="6280" y="118983"/>
                </a:lnTo>
                <a:lnTo>
                  <a:pt x="0" y="184276"/>
                </a:lnTo>
                <a:lnTo>
                  <a:pt x="1504" y="216542"/>
                </a:lnTo>
                <a:lnTo>
                  <a:pt x="14138" y="278233"/>
                </a:lnTo>
                <a:lnTo>
                  <a:pt x="39046" y="328025"/>
                </a:lnTo>
                <a:lnTo>
                  <a:pt x="74860" y="359648"/>
                </a:lnTo>
                <a:lnTo>
                  <a:pt x="96768" y="368172"/>
                </a:lnTo>
                <a:lnTo>
                  <a:pt x="100451" y="355981"/>
                </a:lnTo>
                <a:lnTo>
                  <a:pt x="83544" y="347219"/>
                </a:lnTo>
                <a:lnTo>
                  <a:pt x="68828" y="334470"/>
                </a:lnTo>
                <a:lnTo>
                  <a:pt x="45968" y="297052"/>
                </a:lnTo>
                <a:lnTo>
                  <a:pt x="32077" y="246094"/>
                </a:lnTo>
                <a:lnTo>
                  <a:pt x="27426" y="184276"/>
                </a:lnTo>
                <a:lnTo>
                  <a:pt x="28590" y="151917"/>
                </a:lnTo>
                <a:lnTo>
                  <a:pt x="37873" y="95390"/>
                </a:lnTo>
                <a:lnTo>
                  <a:pt x="56302" y="50482"/>
                </a:lnTo>
                <a:lnTo>
                  <a:pt x="83544" y="20954"/>
                </a:lnTo>
                <a:lnTo>
                  <a:pt x="100451" y="12191"/>
                </a:lnTo>
                <a:lnTo>
                  <a:pt x="96768" y="0"/>
                </a:lnTo>
                <a:close/>
              </a:path>
            </a:pathLst>
          </a:custGeom>
          <a:solidFill>
            <a:srgbClr val="464646"/>
          </a:solidFill>
        </p:spPr>
        <p:txBody>
          <a:bodyPr wrap="square" lIns="0" tIns="0" rIns="0" bIns="0" rtlCol="0"/>
          <a:lstStyle/>
          <a:p>
            <a:endParaRPr/>
          </a:p>
        </p:txBody>
      </p:sp>
      <p:sp>
        <p:nvSpPr>
          <p:cNvPr id="18" name="object 18"/>
          <p:cNvSpPr txBox="1"/>
          <p:nvPr/>
        </p:nvSpPr>
        <p:spPr>
          <a:xfrm>
            <a:off x="2411729" y="3240150"/>
            <a:ext cx="5572760" cy="443865"/>
          </a:xfrm>
          <a:prstGeom prst="rect">
            <a:avLst/>
          </a:prstGeom>
        </p:spPr>
        <p:txBody>
          <a:bodyPr vert="horz" wrap="square" lIns="0" tIns="13335" rIns="0" bIns="0" rtlCol="0">
            <a:spAutoFit/>
          </a:bodyPr>
          <a:lstStyle/>
          <a:p>
            <a:pPr marL="50800">
              <a:lnSpc>
                <a:spcPts val="2060"/>
              </a:lnSpc>
              <a:spcBef>
                <a:spcPts val="105"/>
              </a:spcBef>
              <a:tabLst>
                <a:tab pos="3056255" algn="l"/>
              </a:tabLst>
            </a:pPr>
            <a:r>
              <a:rPr sz="3600" spc="-15" baseline="1157">
                <a:solidFill>
                  <a:srgbClr val="464646"/>
                </a:solidFill>
                <a:latin typeface="Cambria Math"/>
                <a:cs typeface="Cambria Math"/>
              </a:rPr>
              <a:t>𝑋</a:t>
            </a:r>
            <a:r>
              <a:rPr sz="2550" spc="-15" baseline="31045">
                <a:solidFill>
                  <a:srgbClr val="464646"/>
                </a:solidFill>
                <a:latin typeface="Cambria Math"/>
                <a:cs typeface="Cambria Math"/>
              </a:rPr>
              <a:t>𝐵𝐹16</a:t>
            </a:r>
            <a:r>
              <a:rPr sz="2400" spc="-10">
                <a:solidFill>
                  <a:srgbClr val="464646"/>
                </a:solidFill>
                <a:latin typeface="Cambria Math"/>
                <a:cs typeface="Cambria Math"/>
              </a:rPr>
              <a:t>𝑑𝑜𝑢𝑏𝑙𝑒𝐷𝑒𝑞𝑢𝑎𝑛𝑡</a:t>
            </a:r>
            <a:r>
              <a:rPr sz="2400">
                <a:solidFill>
                  <a:srgbClr val="464646"/>
                </a:solidFill>
                <a:latin typeface="Cambria Math"/>
                <a:cs typeface="Cambria Math"/>
              </a:rPr>
              <a:t>	</a:t>
            </a:r>
            <a:r>
              <a:rPr sz="2400" spc="70">
                <a:solidFill>
                  <a:srgbClr val="464646"/>
                </a:solidFill>
                <a:latin typeface="Cambria Math"/>
                <a:cs typeface="Cambria Math"/>
              </a:rPr>
              <a:t>𝑐</a:t>
            </a:r>
            <a:r>
              <a:rPr sz="2550" spc="104" baseline="31045">
                <a:solidFill>
                  <a:srgbClr val="464646"/>
                </a:solidFill>
                <a:latin typeface="Cambria Math"/>
                <a:cs typeface="Cambria Math"/>
              </a:rPr>
              <a:t>𝐹𝑃32</a:t>
            </a:r>
            <a:r>
              <a:rPr sz="2400" spc="70">
                <a:solidFill>
                  <a:srgbClr val="464646"/>
                </a:solidFill>
                <a:latin typeface="Cambria Math"/>
                <a:cs typeface="Cambria Math"/>
              </a:rPr>
              <a:t>,</a:t>
            </a:r>
            <a:r>
              <a:rPr sz="2400" spc="-114">
                <a:solidFill>
                  <a:srgbClr val="464646"/>
                </a:solidFill>
                <a:latin typeface="Cambria Math"/>
                <a:cs typeface="Cambria Math"/>
              </a:rPr>
              <a:t> </a:t>
            </a:r>
            <a:r>
              <a:rPr sz="2400" spc="100">
                <a:solidFill>
                  <a:srgbClr val="464646"/>
                </a:solidFill>
                <a:latin typeface="Cambria Math"/>
                <a:cs typeface="Cambria Math"/>
              </a:rPr>
              <a:t>𝑐</a:t>
            </a:r>
            <a:r>
              <a:rPr sz="2550" spc="150" baseline="31045">
                <a:solidFill>
                  <a:srgbClr val="464646"/>
                </a:solidFill>
                <a:latin typeface="Cambria Math"/>
                <a:cs typeface="Cambria Math"/>
              </a:rPr>
              <a:t>𝑘−𝑏𝑖𝑡</a:t>
            </a:r>
            <a:r>
              <a:rPr sz="2400" spc="100">
                <a:solidFill>
                  <a:srgbClr val="464646"/>
                </a:solidFill>
                <a:latin typeface="Cambria Math"/>
                <a:cs typeface="Cambria Math"/>
              </a:rPr>
              <a:t>,</a:t>
            </a:r>
            <a:r>
              <a:rPr sz="2400" spc="-114">
                <a:solidFill>
                  <a:srgbClr val="464646"/>
                </a:solidFill>
                <a:latin typeface="Cambria Math"/>
                <a:cs typeface="Cambria Math"/>
              </a:rPr>
              <a:t> </a:t>
            </a:r>
            <a:r>
              <a:rPr sz="2400" spc="50">
                <a:solidFill>
                  <a:srgbClr val="464646"/>
                </a:solidFill>
                <a:latin typeface="Cambria Math"/>
                <a:cs typeface="Cambria Math"/>
              </a:rPr>
              <a:t>𝑊</a:t>
            </a:r>
            <a:r>
              <a:rPr sz="2550" spc="75" baseline="29411">
                <a:solidFill>
                  <a:srgbClr val="464646"/>
                </a:solidFill>
                <a:latin typeface="Cambria Math"/>
                <a:cs typeface="Cambria Math"/>
              </a:rPr>
              <a:t>𝑁𝐹4</a:t>
            </a:r>
            <a:endParaRPr sz="2550" baseline="29411">
              <a:latin typeface="Cambria Math"/>
              <a:cs typeface="Cambria Math"/>
            </a:endParaRPr>
          </a:p>
          <a:p>
            <a:pPr marL="3181985">
              <a:lnSpc>
                <a:spcPts val="1220"/>
              </a:lnSpc>
              <a:tabLst>
                <a:tab pos="4010660" algn="l"/>
                <a:tab pos="5001260" algn="l"/>
              </a:tabLst>
            </a:pPr>
            <a:r>
              <a:rPr sz="1700" spc="5">
                <a:solidFill>
                  <a:srgbClr val="464646"/>
                </a:solidFill>
                <a:latin typeface="Cambria Math"/>
                <a:cs typeface="Cambria Math"/>
              </a:rPr>
              <a:t>1</a:t>
            </a:r>
            <a:r>
              <a:rPr sz="1700">
                <a:solidFill>
                  <a:srgbClr val="464646"/>
                </a:solidFill>
                <a:latin typeface="Cambria Math"/>
                <a:cs typeface="Cambria Math"/>
              </a:rPr>
              <a:t>	</a:t>
            </a:r>
            <a:r>
              <a:rPr sz="1700" spc="5">
                <a:solidFill>
                  <a:srgbClr val="464646"/>
                </a:solidFill>
                <a:latin typeface="Cambria Math"/>
                <a:cs typeface="Cambria Math"/>
              </a:rPr>
              <a:t>2</a:t>
            </a:r>
            <a:r>
              <a:rPr sz="1700">
                <a:solidFill>
                  <a:srgbClr val="464646"/>
                </a:solidFill>
                <a:latin typeface="Cambria Math"/>
                <a:cs typeface="Cambria Math"/>
              </a:rPr>
              <a:t>	</a:t>
            </a:r>
            <a:r>
              <a:rPr sz="2550" spc="97" baseline="1633">
                <a:solidFill>
                  <a:srgbClr val="464646"/>
                </a:solidFill>
                <a:latin typeface="Cambria Math"/>
                <a:cs typeface="Cambria Math"/>
              </a:rPr>
              <a:t>𝑜</a:t>
            </a:r>
            <a:endParaRPr sz="2550" baseline="1633">
              <a:latin typeface="Cambria Math"/>
              <a:cs typeface="Cambria Math"/>
            </a:endParaRPr>
          </a:p>
        </p:txBody>
      </p:sp>
      <p:sp>
        <p:nvSpPr>
          <p:cNvPr id="19" name="object 19"/>
          <p:cNvSpPr/>
          <p:nvPr/>
        </p:nvSpPr>
        <p:spPr>
          <a:xfrm>
            <a:off x="8438768" y="3442080"/>
            <a:ext cx="190500" cy="19050"/>
          </a:xfrm>
          <a:custGeom>
            <a:avLst/>
            <a:gdLst/>
            <a:ahLst/>
            <a:cxnLst/>
            <a:rect l="l" t="t" r="r" b="b"/>
            <a:pathLst>
              <a:path w="190500" h="19050">
                <a:moveTo>
                  <a:pt x="190500" y="0"/>
                </a:moveTo>
                <a:lnTo>
                  <a:pt x="0" y="0"/>
                </a:lnTo>
                <a:lnTo>
                  <a:pt x="0" y="19050"/>
                </a:lnTo>
                <a:lnTo>
                  <a:pt x="190500" y="19050"/>
                </a:lnTo>
                <a:lnTo>
                  <a:pt x="190500" y="0"/>
                </a:lnTo>
                <a:close/>
              </a:path>
            </a:pathLst>
          </a:custGeom>
          <a:solidFill>
            <a:srgbClr val="404040"/>
          </a:solidFill>
        </p:spPr>
        <p:txBody>
          <a:bodyPr wrap="square" lIns="0" tIns="0" rIns="0" bIns="0" rtlCol="0"/>
          <a:lstStyle/>
          <a:p>
            <a:endParaRPr/>
          </a:p>
        </p:txBody>
      </p:sp>
      <p:sp>
        <p:nvSpPr>
          <p:cNvPr id="20" name="object 20"/>
          <p:cNvSpPr txBox="1"/>
          <p:nvPr/>
        </p:nvSpPr>
        <p:spPr>
          <a:xfrm>
            <a:off x="8452866" y="3428682"/>
            <a:ext cx="170815" cy="391795"/>
          </a:xfrm>
          <a:prstGeom prst="rect">
            <a:avLst/>
          </a:prstGeom>
        </p:spPr>
        <p:txBody>
          <a:bodyPr vert="horz" wrap="square" lIns="0" tIns="12700" rIns="0" bIns="0" rtlCol="0">
            <a:spAutoFit/>
          </a:bodyPr>
          <a:lstStyle/>
          <a:p>
            <a:pPr marL="12700">
              <a:lnSpc>
                <a:spcPct val="100000"/>
              </a:lnSpc>
              <a:spcBef>
                <a:spcPts val="100"/>
              </a:spcBef>
            </a:pPr>
            <a:r>
              <a:rPr sz="2400" spc="-50">
                <a:solidFill>
                  <a:srgbClr val="404040"/>
                </a:solidFill>
                <a:latin typeface="Cambria Math"/>
                <a:cs typeface="Cambria Math"/>
              </a:rPr>
              <a:t>𝑟</a:t>
            </a:r>
            <a:endParaRPr sz="2400">
              <a:latin typeface="Cambria Math"/>
              <a:cs typeface="Cambria Math"/>
            </a:endParaRPr>
          </a:p>
        </p:txBody>
      </p:sp>
      <p:sp>
        <p:nvSpPr>
          <p:cNvPr id="23" name="object 23"/>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77470">
              <a:lnSpc>
                <a:spcPct val="100000"/>
              </a:lnSpc>
            </a:pPr>
            <a:r>
              <a:rPr spc="-25"/>
              <a:t>113</a:t>
            </a:r>
          </a:p>
        </p:txBody>
      </p:sp>
      <p:sp>
        <p:nvSpPr>
          <p:cNvPr id="21" name="object 21"/>
          <p:cNvSpPr txBox="1"/>
          <p:nvPr/>
        </p:nvSpPr>
        <p:spPr>
          <a:xfrm>
            <a:off x="8109331" y="2993136"/>
            <a:ext cx="2907030" cy="511175"/>
          </a:xfrm>
          <a:prstGeom prst="rect">
            <a:avLst/>
          </a:prstGeom>
        </p:spPr>
        <p:txBody>
          <a:bodyPr vert="horz" wrap="square" lIns="0" tIns="13335" rIns="0" bIns="0" rtlCol="0">
            <a:spAutoFit/>
          </a:bodyPr>
          <a:lstStyle/>
          <a:p>
            <a:pPr marL="335280">
              <a:lnSpc>
                <a:spcPts val="1910"/>
              </a:lnSpc>
              <a:spcBef>
                <a:spcPts val="105"/>
              </a:spcBef>
            </a:pPr>
            <a:r>
              <a:rPr sz="2400" spc="-50">
                <a:solidFill>
                  <a:srgbClr val="404040"/>
                </a:solidFill>
                <a:latin typeface="Cambria Math"/>
                <a:cs typeface="Cambria Math"/>
              </a:rPr>
              <a:t>𝛼</a:t>
            </a:r>
            <a:endParaRPr sz="2400">
              <a:latin typeface="Cambria Math"/>
              <a:cs typeface="Cambria Math"/>
            </a:endParaRPr>
          </a:p>
          <a:p>
            <a:pPr marL="38100">
              <a:lnSpc>
                <a:spcPts val="1910"/>
              </a:lnSpc>
              <a:tabLst>
                <a:tab pos="578485" algn="l"/>
              </a:tabLst>
            </a:pPr>
            <a:r>
              <a:rPr sz="3600" spc="-75" baseline="-20833">
                <a:solidFill>
                  <a:srgbClr val="404040"/>
                </a:solidFill>
                <a:latin typeface="Cambria Math"/>
                <a:cs typeface="Cambria Math"/>
              </a:rPr>
              <a:t>+</a:t>
            </a:r>
            <a:r>
              <a:rPr sz="3600" baseline="-20833">
                <a:solidFill>
                  <a:srgbClr val="404040"/>
                </a:solidFill>
                <a:latin typeface="Cambria Math"/>
                <a:cs typeface="Cambria Math"/>
              </a:rPr>
              <a:t>	</a:t>
            </a:r>
            <a:r>
              <a:rPr sz="3600" spc="89" baseline="-20833">
                <a:solidFill>
                  <a:srgbClr val="464646"/>
                </a:solidFill>
                <a:latin typeface="Cambria Math"/>
                <a:cs typeface="Cambria Math"/>
              </a:rPr>
              <a:t>𝑋</a:t>
            </a:r>
            <a:r>
              <a:rPr sz="1700" spc="60">
                <a:solidFill>
                  <a:srgbClr val="464646"/>
                </a:solidFill>
                <a:latin typeface="Cambria Math"/>
                <a:cs typeface="Cambria Math"/>
              </a:rPr>
              <a:t>𝐵𝐹16</a:t>
            </a:r>
            <a:r>
              <a:rPr sz="3600" spc="89" baseline="-20833">
                <a:solidFill>
                  <a:srgbClr val="464646"/>
                </a:solidFill>
                <a:latin typeface="Cambria Math"/>
                <a:cs typeface="Cambria Math"/>
              </a:rPr>
              <a:t>𝐵</a:t>
            </a:r>
            <a:r>
              <a:rPr sz="1700" spc="60">
                <a:solidFill>
                  <a:srgbClr val="464646"/>
                </a:solidFill>
                <a:latin typeface="Cambria Math"/>
                <a:cs typeface="Cambria Math"/>
              </a:rPr>
              <a:t>𝐵𝐹16</a:t>
            </a:r>
            <a:r>
              <a:rPr sz="3600" spc="89" baseline="-20833">
                <a:solidFill>
                  <a:srgbClr val="464646"/>
                </a:solidFill>
                <a:latin typeface="Cambria Math"/>
                <a:cs typeface="Cambria Math"/>
              </a:rPr>
              <a:t>𝐴</a:t>
            </a:r>
            <a:r>
              <a:rPr sz="1700" spc="60">
                <a:solidFill>
                  <a:srgbClr val="464646"/>
                </a:solidFill>
                <a:latin typeface="Cambria Math"/>
                <a:cs typeface="Cambria Math"/>
              </a:rPr>
              <a:t>𝐵𝐹16</a:t>
            </a:r>
            <a:endParaRPr sz="1700">
              <a:latin typeface="Cambria Math"/>
              <a:cs typeface="Cambria Math"/>
            </a:endParaRPr>
          </a:p>
        </p:txBody>
      </p:sp>
      <p:sp>
        <p:nvSpPr>
          <p:cNvPr id="22" name="object 22"/>
          <p:cNvSpPr txBox="1"/>
          <p:nvPr/>
        </p:nvSpPr>
        <p:spPr>
          <a:xfrm>
            <a:off x="5753353" y="4831016"/>
            <a:ext cx="1217930" cy="391795"/>
          </a:xfrm>
          <a:prstGeom prst="rect">
            <a:avLst/>
          </a:prstGeom>
        </p:spPr>
        <p:txBody>
          <a:bodyPr vert="horz" wrap="square" lIns="0" tIns="12700" rIns="0" bIns="0" rtlCol="0">
            <a:spAutoFit/>
          </a:bodyPr>
          <a:lstStyle/>
          <a:p>
            <a:pPr marL="38100">
              <a:lnSpc>
                <a:spcPct val="100000"/>
              </a:lnSpc>
              <a:spcBef>
                <a:spcPts val="100"/>
              </a:spcBef>
            </a:pPr>
            <a:r>
              <a:rPr sz="3600" baseline="-20833">
                <a:solidFill>
                  <a:srgbClr val="464646"/>
                </a:solidFill>
                <a:latin typeface="Cambria Math"/>
                <a:cs typeface="Cambria Math"/>
              </a:rPr>
              <a:t>=</a:t>
            </a:r>
            <a:r>
              <a:rPr sz="3600" spc="195" baseline="-20833">
                <a:solidFill>
                  <a:srgbClr val="464646"/>
                </a:solidFill>
                <a:latin typeface="Cambria Math"/>
                <a:cs typeface="Cambria Math"/>
              </a:rPr>
              <a:t> </a:t>
            </a:r>
            <a:r>
              <a:rPr sz="3600" spc="120" baseline="-20833">
                <a:solidFill>
                  <a:srgbClr val="464646"/>
                </a:solidFill>
                <a:latin typeface="Cambria Math"/>
                <a:cs typeface="Cambria Math"/>
              </a:rPr>
              <a:t>W</a:t>
            </a:r>
            <a:r>
              <a:rPr sz="1700" spc="80">
                <a:solidFill>
                  <a:srgbClr val="464646"/>
                </a:solidFill>
                <a:latin typeface="Cambria Math"/>
                <a:cs typeface="Cambria Math"/>
              </a:rPr>
              <a:t>BF16</a:t>
            </a:r>
            <a:endParaRPr sz="1700">
              <a:latin typeface="Cambria Math"/>
              <a:cs typeface="Cambria Math"/>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58600" y="6400800"/>
            <a:ext cx="333375" cy="333373"/>
          </a:xfrm>
          <a:prstGeom prst="rect">
            <a:avLst/>
          </a:prstGeom>
        </p:spPr>
      </p:pic>
      <p:sp>
        <p:nvSpPr>
          <p:cNvPr id="3" name="object 3"/>
          <p:cNvSpPr txBox="1">
            <a:spLocks noGrp="1"/>
          </p:cNvSpPr>
          <p:nvPr>
            <p:ph type="title"/>
          </p:nvPr>
        </p:nvSpPr>
        <p:spPr>
          <a:xfrm>
            <a:off x="5103240" y="3176905"/>
            <a:ext cx="1993900" cy="518159"/>
          </a:xfrm>
          <a:prstGeom prst="rect">
            <a:avLst/>
          </a:prstGeom>
        </p:spPr>
        <p:txBody>
          <a:bodyPr vert="horz" wrap="square" lIns="0" tIns="16510" rIns="0" bIns="0" rtlCol="0">
            <a:spAutoFit/>
          </a:bodyPr>
          <a:lstStyle/>
          <a:p>
            <a:pPr marL="12700">
              <a:lnSpc>
                <a:spcPct val="100000"/>
              </a:lnSpc>
              <a:spcBef>
                <a:spcPts val="130"/>
              </a:spcBef>
            </a:pPr>
            <a:r>
              <a:rPr>
                <a:solidFill>
                  <a:srgbClr val="000000"/>
                </a:solidFill>
                <a:latin typeface="Calibri"/>
                <a:cs typeface="Calibri"/>
              </a:rPr>
              <a:t>THANK</a:t>
            </a:r>
            <a:r>
              <a:rPr spc="-25">
                <a:solidFill>
                  <a:srgbClr val="000000"/>
                </a:solidFill>
                <a:latin typeface="Calibri"/>
                <a:cs typeface="Calibri"/>
              </a:rPr>
              <a:t> YOU</a:t>
            </a:r>
          </a:p>
        </p:txBody>
      </p:sp>
      <p:sp>
        <p:nvSpPr>
          <p:cNvPr id="4" name="object 4"/>
          <p:cNvSpPr txBox="1">
            <a:spLocks noGrp="1"/>
          </p:cNvSpPr>
          <p:nvPr>
            <p:ph type="ftr" sz="quarter" idx="5"/>
          </p:nvPr>
        </p:nvSpPr>
        <p:spPr>
          <a:prstGeom prst="rect">
            <a:avLst/>
          </a:prstGeom>
        </p:spPr>
        <p:txBody>
          <a:bodyPr vert="horz" wrap="square" lIns="0" tIns="3810" rIns="0" bIns="0" rtlCol="0">
            <a:spAutoFit/>
          </a:bodyPr>
          <a:lstStyle/>
          <a:p>
            <a:pPr marL="12700">
              <a:lnSpc>
                <a:spcPct val="100000"/>
              </a:lnSpc>
              <a:spcBef>
                <a:spcPts val="30"/>
              </a:spcBef>
            </a:pPr>
            <a:r>
              <a:rPr cap="small" spc="-25"/>
              <a:t>Protopapas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7252C-10CC-4E6D-8646-7387ACB787E0}"/>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9C539C3D-1E64-42CA-A283-527466A017E0}"/>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3D800047-3DE4-454B-B407-4B21B8A9C8F5}"/>
              </a:ext>
            </a:extLst>
          </p:cNvPr>
          <p:cNvSpPr/>
          <p:nvPr/>
        </p:nvSpPr>
        <p:spPr>
          <a:xfrm>
            <a:off x="3784183" y="2967335"/>
            <a:ext cx="4623638" cy="923330"/>
          </a:xfrm>
          <a:prstGeom prst="rect">
            <a:avLst/>
          </a:prstGeom>
          <a:noFill/>
        </p:spPr>
        <p:txBody>
          <a:bodyPr wrap="none" lIns="91440" tIns="45720" rIns="91440" bIns="45720">
            <a:spAutoFit/>
          </a:bodyPr>
          <a:lstStyle/>
          <a:p>
            <a:pPr algn="ctr"/>
            <a:r>
              <a:rPr lang="en-IN" sz="5400" b="0" cap="none" spc="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Namah</a:t>
            </a:r>
            <a:r>
              <a:rPr lang="en-IN"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IN" sz="5400" b="0" cap="none" spc="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Shivaya</a:t>
            </a:r>
            <a:r>
              <a:rPr lang="en-IN" sz="54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21430507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551DA1-1B03-7A57-BFC5-DE0B2817D5C8}"/>
              </a:ext>
            </a:extLst>
          </p:cNvPr>
          <p:cNvSpPr>
            <a:spLocks noGrp="1"/>
          </p:cNvSpPr>
          <p:nvPr>
            <p:ph idx="1"/>
          </p:nvPr>
        </p:nvSpPr>
        <p:spPr>
          <a:xfrm>
            <a:off x="491312" y="974959"/>
            <a:ext cx="11209376" cy="4908082"/>
          </a:xfrm>
        </p:spPr>
        <p:txBody>
          <a:bodyPr>
            <a:normAutofit fontScale="85000" lnSpcReduction="20000"/>
          </a:bodyPr>
          <a:lstStyle/>
          <a:p>
            <a:r>
              <a:rPr lang="en-IN">
                <a:hlinkClick r:id="rId3"/>
              </a:rPr>
              <a:t>https://medium.com/@shravankoninti/decoding-strategies-of-all-decoder-only-models-gpt-631faa4c449a#:~:text=In%20the%20previous%20blog%20we,steps%20and%20it%20generates%20outputs</a:t>
            </a:r>
            <a:r>
              <a:rPr lang="en-IN"/>
              <a:t>.</a:t>
            </a:r>
          </a:p>
          <a:p>
            <a:r>
              <a:rPr lang="en-IN">
                <a:hlinkClick r:id="rId4"/>
              </a:rPr>
              <a:t>https://medium.com/@shravankoninti/generative-pretrained-transformer-gpt-4b94d017a3f9</a:t>
            </a:r>
            <a:endParaRPr lang="en-IN"/>
          </a:p>
          <a:p>
            <a:r>
              <a:rPr lang="en-IN">
                <a:hlinkClick r:id="rId5"/>
              </a:rPr>
              <a:t>https://medium.com/@shravankoninti/generative-pretrained-transformer-gpt-pre-training-fine-tuning-different-use-case-c93bb0553ffc</a:t>
            </a:r>
            <a:endParaRPr lang="en-IN"/>
          </a:p>
          <a:p>
            <a:r>
              <a:rPr lang="en-IN">
                <a:hlinkClick r:id="rId4"/>
              </a:rPr>
              <a:t>https://medium.com/@shravankoninti/generative-pretrained-transformer-gpt-4b94d017a3f9</a:t>
            </a:r>
            <a:endParaRPr lang="en-IN"/>
          </a:p>
          <a:p>
            <a:r>
              <a:rPr lang="en-IN">
                <a:hlinkClick r:id="rId6"/>
              </a:rPr>
              <a:t>https://medium.com/@YanAIx/step-by-step-into-gpt-70bc4a5d8714</a:t>
            </a:r>
            <a:endParaRPr lang="en-IN"/>
          </a:p>
          <a:p>
            <a:r>
              <a:rPr lang="en-IN">
                <a:hlinkClick r:id="rId7"/>
              </a:rPr>
              <a:t>https://jalammar.github.io/illustrated-gpt2/</a:t>
            </a:r>
            <a:endParaRPr lang="en-IN"/>
          </a:p>
          <a:p>
            <a:r>
              <a:rPr lang="en-IN">
                <a:hlinkClick r:id="rId8"/>
              </a:rPr>
              <a:t>https://learn.deeplearning.ai/courses/finetuning-large-language-models/lesson/1/introduction</a:t>
            </a:r>
            <a:endParaRPr lang="en-IN"/>
          </a:p>
          <a:p>
            <a:endParaRPr lang="en-IN"/>
          </a:p>
          <a:p>
            <a:endParaRPr lang="en-IN"/>
          </a:p>
        </p:txBody>
      </p:sp>
      <p:sp>
        <p:nvSpPr>
          <p:cNvPr id="3" name="Title 2">
            <a:extLst>
              <a:ext uri="{FF2B5EF4-FFF2-40B4-BE49-F238E27FC236}">
                <a16:creationId xmlns:a16="http://schemas.microsoft.com/office/drawing/2014/main" id="{7327009F-4073-E79E-1427-B5C1CDE2BDB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30517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63" y="790638"/>
            <a:ext cx="12187555" cy="5972175"/>
            <a:chOff x="4763" y="790638"/>
            <a:chExt cx="12187555" cy="5972175"/>
          </a:xfrm>
        </p:grpSpPr>
        <p:pic>
          <p:nvPicPr>
            <p:cNvPr id="3" name="object 3"/>
            <p:cNvPicPr/>
            <p:nvPr/>
          </p:nvPicPr>
          <p:blipFill>
            <a:blip r:embed="rId3" cstate="print"/>
            <a:stretch>
              <a:fillRect/>
            </a:stretch>
          </p:blipFill>
          <p:spPr>
            <a:xfrm>
              <a:off x="7143749" y="838198"/>
              <a:ext cx="4495800" cy="5924550"/>
            </a:xfrm>
            <a:prstGeom prst="rect">
              <a:avLst/>
            </a:prstGeom>
          </p:spPr>
        </p:pic>
        <p:sp>
          <p:nvSpPr>
            <p:cNvPr id="4" name="object 4"/>
            <p:cNvSpPr/>
            <p:nvPr/>
          </p:nvSpPr>
          <p:spPr>
            <a:xfrm>
              <a:off x="7739125" y="2833751"/>
              <a:ext cx="3590925" cy="552450"/>
            </a:xfrm>
            <a:custGeom>
              <a:avLst/>
              <a:gdLst/>
              <a:ahLst/>
              <a:cxnLst/>
              <a:rect l="l" t="t" r="r" b="b"/>
              <a:pathLst>
                <a:path w="3590925" h="552450">
                  <a:moveTo>
                    <a:pt x="0" y="552450"/>
                  </a:moveTo>
                  <a:lnTo>
                    <a:pt x="3590925" y="552450"/>
                  </a:lnTo>
                  <a:lnTo>
                    <a:pt x="3590925" y="0"/>
                  </a:lnTo>
                  <a:lnTo>
                    <a:pt x="0" y="0"/>
                  </a:lnTo>
                  <a:lnTo>
                    <a:pt x="0" y="552450"/>
                  </a:lnTo>
                  <a:close/>
                </a:path>
              </a:pathLst>
            </a:custGeom>
            <a:ln w="28575">
              <a:solidFill>
                <a:srgbClr val="C0504D"/>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8" name="object 8"/>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9" name="object 9"/>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15</a:t>
            </a:fld>
            <a:endParaRPr spc="65"/>
          </a:p>
        </p:txBody>
      </p:sp>
      <p:sp>
        <p:nvSpPr>
          <p:cNvPr id="6" name="object 6"/>
          <p:cNvSpPr txBox="1"/>
          <p:nvPr/>
        </p:nvSpPr>
        <p:spPr>
          <a:xfrm>
            <a:off x="428307" y="1063847"/>
            <a:ext cx="5896610" cy="878205"/>
          </a:xfrm>
          <a:prstGeom prst="rect">
            <a:avLst/>
          </a:prstGeom>
        </p:spPr>
        <p:txBody>
          <a:bodyPr vert="horz" wrap="square" lIns="0" tIns="5715" rIns="0" bIns="0" rtlCol="0">
            <a:spAutoFit/>
          </a:bodyPr>
          <a:lstStyle/>
          <a:p>
            <a:pPr marL="12700" marR="5080">
              <a:lnSpc>
                <a:spcPct val="102400"/>
              </a:lnSpc>
              <a:spcBef>
                <a:spcPts val="45"/>
              </a:spcBef>
            </a:pPr>
            <a:r>
              <a:rPr sz="2750">
                <a:solidFill>
                  <a:srgbClr val="464646"/>
                </a:solidFill>
                <a:latin typeface="Trebuchet MS"/>
                <a:cs typeface="Trebuchet MS"/>
              </a:rPr>
              <a:t>For</a:t>
            </a:r>
            <a:r>
              <a:rPr sz="2750" spc="-135">
                <a:solidFill>
                  <a:srgbClr val="464646"/>
                </a:solidFill>
                <a:latin typeface="Trebuchet MS"/>
                <a:cs typeface="Trebuchet MS"/>
              </a:rPr>
              <a:t> </a:t>
            </a:r>
            <a:r>
              <a:rPr sz="2750" spc="-245">
                <a:solidFill>
                  <a:srgbClr val="464646"/>
                </a:solidFill>
                <a:latin typeface="Trebuchet MS"/>
                <a:cs typeface="Trebuchet MS"/>
              </a:rPr>
              <a:t>e.g.,</a:t>
            </a:r>
            <a:r>
              <a:rPr sz="2750" spc="-90">
                <a:solidFill>
                  <a:srgbClr val="464646"/>
                </a:solidFill>
                <a:latin typeface="Trebuchet MS"/>
                <a:cs typeface="Trebuchet MS"/>
              </a:rPr>
              <a:t> </a:t>
            </a:r>
            <a:r>
              <a:rPr sz="2750">
                <a:solidFill>
                  <a:srgbClr val="464646"/>
                </a:solidFill>
                <a:latin typeface="Trebuchet MS"/>
                <a:cs typeface="Trebuchet MS"/>
              </a:rPr>
              <a:t>if</a:t>
            </a:r>
            <a:r>
              <a:rPr sz="2750" spc="-55">
                <a:solidFill>
                  <a:srgbClr val="464646"/>
                </a:solidFill>
                <a:latin typeface="Trebuchet MS"/>
                <a:cs typeface="Trebuchet MS"/>
              </a:rPr>
              <a:t> </a:t>
            </a:r>
            <a:r>
              <a:rPr sz="2750" spc="65">
                <a:solidFill>
                  <a:srgbClr val="464646"/>
                </a:solidFill>
                <a:latin typeface="Trebuchet MS"/>
                <a:cs typeface="Trebuchet MS"/>
              </a:rPr>
              <a:t>you</a:t>
            </a:r>
            <a:r>
              <a:rPr sz="2750" spc="-40">
                <a:solidFill>
                  <a:srgbClr val="464646"/>
                </a:solidFill>
                <a:latin typeface="Trebuchet MS"/>
                <a:cs typeface="Trebuchet MS"/>
              </a:rPr>
              <a:t> </a:t>
            </a:r>
            <a:r>
              <a:rPr sz="2750" spc="65">
                <a:solidFill>
                  <a:srgbClr val="464646"/>
                </a:solidFill>
                <a:latin typeface="Trebuchet MS"/>
                <a:cs typeface="Trebuchet MS"/>
              </a:rPr>
              <a:t>train</a:t>
            </a:r>
            <a:r>
              <a:rPr sz="2750" spc="-105">
                <a:solidFill>
                  <a:srgbClr val="464646"/>
                </a:solidFill>
                <a:latin typeface="Trebuchet MS"/>
                <a:cs typeface="Trebuchet MS"/>
              </a:rPr>
              <a:t> </a:t>
            </a:r>
            <a:r>
              <a:rPr sz="2750" spc="114">
                <a:solidFill>
                  <a:srgbClr val="464646"/>
                </a:solidFill>
                <a:latin typeface="Trebuchet MS"/>
                <a:cs typeface="Trebuchet MS"/>
              </a:rPr>
              <a:t>a</a:t>
            </a:r>
            <a:r>
              <a:rPr sz="2750" spc="-130">
                <a:solidFill>
                  <a:srgbClr val="464646"/>
                </a:solidFill>
                <a:latin typeface="Trebuchet MS"/>
                <a:cs typeface="Trebuchet MS"/>
              </a:rPr>
              <a:t> </a:t>
            </a:r>
            <a:r>
              <a:rPr sz="2750" spc="90">
                <a:solidFill>
                  <a:srgbClr val="464646"/>
                </a:solidFill>
                <a:latin typeface="Trebuchet MS"/>
                <a:cs typeface="Trebuchet MS"/>
              </a:rPr>
              <a:t>model </a:t>
            </a:r>
            <a:r>
              <a:rPr sz="2750" spc="70">
                <a:solidFill>
                  <a:srgbClr val="464646"/>
                </a:solidFill>
                <a:latin typeface="Trebuchet MS"/>
                <a:cs typeface="Trebuchet MS"/>
              </a:rPr>
              <a:t>specifically</a:t>
            </a:r>
            <a:r>
              <a:rPr sz="2750" spc="-125">
                <a:solidFill>
                  <a:srgbClr val="464646"/>
                </a:solidFill>
                <a:latin typeface="Trebuchet MS"/>
                <a:cs typeface="Trebuchet MS"/>
              </a:rPr>
              <a:t> </a:t>
            </a:r>
            <a:r>
              <a:rPr sz="2750">
                <a:solidFill>
                  <a:srgbClr val="464646"/>
                </a:solidFill>
                <a:latin typeface="Trebuchet MS"/>
                <a:cs typeface="Trebuchet MS"/>
              </a:rPr>
              <a:t>for</a:t>
            </a:r>
            <a:r>
              <a:rPr sz="2750" spc="-125">
                <a:solidFill>
                  <a:srgbClr val="464646"/>
                </a:solidFill>
                <a:latin typeface="Trebuchet MS"/>
                <a:cs typeface="Trebuchet MS"/>
              </a:rPr>
              <a:t> </a:t>
            </a:r>
            <a:r>
              <a:rPr sz="2750" spc="120">
                <a:solidFill>
                  <a:srgbClr val="464646"/>
                </a:solidFill>
                <a:latin typeface="Trebuchet MS"/>
                <a:cs typeface="Trebuchet MS"/>
              </a:rPr>
              <a:t>question</a:t>
            </a:r>
            <a:r>
              <a:rPr sz="2750" spc="-114">
                <a:solidFill>
                  <a:srgbClr val="464646"/>
                </a:solidFill>
                <a:latin typeface="Trebuchet MS"/>
                <a:cs typeface="Trebuchet MS"/>
              </a:rPr>
              <a:t> </a:t>
            </a:r>
            <a:r>
              <a:rPr sz="2750" spc="60">
                <a:solidFill>
                  <a:srgbClr val="464646"/>
                </a:solidFill>
                <a:latin typeface="Trebuchet MS"/>
                <a:cs typeface="Trebuchet MS"/>
              </a:rPr>
              <a:t>answering:</a:t>
            </a:r>
            <a:endParaRPr sz="2750">
              <a:latin typeface="Trebuchet MS"/>
              <a:cs typeface="Trebuchet MS"/>
            </a:endParaRPr>
          </a:p>
        </p:txBody>
      </p:sp>
      <p:sp>
        <p:nvSpPr>
          <p:cNvPr id="7" name="object 7"/>
          <p:cNvSpPr txBox="1"/>
          <p:nvPr/>
        </p:nvSpPr>
        <p:spPr>
          <a:xfrm>
            <a:off x="428307" y="2998406"/>
            <a:ext cx="5349875" cy="878205"/>
          </a:xfrm>
          <a:prstGeom prst="rect">
            <a:avLst/>
          </a:prstGeom>
        </p:spPr>
        <p:txBody>
          <a:bodyPr vert="horz" wrap="square" lIns="0" tIns="15875" rIns="0" bIns="0" rtlCol="0">
            <a:spAutoFit/>
          </a:bodyPr>
          <a:lstStyle/>
          <a:p>
            <a:pPr marL="12700">
              <a:lnSpc>
                <a:spcPct val="100000"/>
              </a:lnSpc>
              <a:spcBef>
                <a:spcPts val="125"/>
              </a:spcBef>
            </a:pPr>
            <a:r>
              <a:rPr sz="2750">
                <a:solidFill>
                  <a:srgbClr val="464646"/>
                </a:solidFill>
                <a:latin typeface="Trebuchet MS"/>
                <a:cs typeface="Trebuchet MS"/>
              </a:rPr>
              <a:t>Notice,</a:t>
            </a:r>
            <a:r>
              <a:rPr sz="2750" spc="-190">
                <a:solidFill>
                  <a:srgbClr val="464646"/>
                </a:solidFill>
                <a:latin typeface="Trebuchet MS"/>
                <a:cs typeface="Trebuchet MS"/>
              </a:rPr>
              <a:t> </a:t>
            </a:r>
            <a:r>
              <a:rPr sz="2750" spc="100">
                <a:solidFill>
                  <a:srgbClr val="464646"/>
                </a:solidFill>
                <a:latin typeface="Trebuchet MS"/>
                <a:cs typeface="Trebuchet MS"/>
              </a:rPr>
              <a:t>how</a:t>
            </a:r>
            <a:r>
              <a:rPr sz="2750" spc="-100">
                <a:solidFill>
                  <a:srgbClr val="464646"/>
                </a:solidFill>
                <a:latin typeface="Trebuchet MS"/>
                <a:cs typeface="Trebuchet MS"/>
              </a:rPr>
              <a:t> </a:t>
            </a:r>
            <a:r>
              <a:rPr sz="2750">
                <a:solidFill>
                  <a:srgbClr val="464646"/>
                </a:solidFill>
                <a:latin typeface="Trebuchet MS"/>
                <a:cs typeface="Trebuchet MS"/>
              </a:rPr>
              <a:t>it</a:t>
            </a:r>
            <a:r>
              <a:rPr sz="2750" spc="-100">
                <a:solidFill>
                  <a:srgbClr val="464646"/>
                </a:solidFill>
                <a:latin typeface="Trebuchet MS"/>
                <a:cs typeface="Trebuchet MS"/>
              </a:rPr>
              <a:t> </a:t>
            </a:r>
            <a:r>
              <a:rPr sz="2750" spc="135">
                <a:solidFill>
                  <a:srgbClr val="4F81BC"/>
                </a:solidFill>
                <a:latin typeface="Trebuchet MS"/>
                <a:cs typeface="Trebuchet MS"/>
              </a:rPr>
              <a:t>answers</a:t>
            </a:r>
            <a:r>
              <a:rPr sz="2750" spc="-125">
                <a:solidFill>
                  <a:srgbClr val="4F81BC"/>
                </a:solidFill>
                <a:latin typeface="Trebuchet MS"/>
                <a:cs typeface="Trebuchet MS"/>
              </a:rPr>
              <a:t> </a:t>
            </a:r>
            <a:r>
              <a:rPr sz="2750" spc="45">
                <a:solidFill>
                  <a:srgbClr val="464646"/>
                </a:solidFill>
                <a:latin typeface="Trebuchet MS"/>
                <a:cs typeface="Trebuchet MS"/>
              </a:rPr>
              <a:t>requests,</a:t>
            </a:r>
            <a:endParaRPr sz="2750">
              <a:latin typeface="Trebuchet MS"/>
              <a:cs typeface="Trebuchet MS"/>
            </a:endParaRPr>
          </a:p>
          <a:p>
            <a:pPr marL="12700">
              <a:lnSpc>
                <a:spcPct val="100000"/>
              </a:lnSpc>
              <a:spcBef>
                <a:spcPts val="80"/>
              </a:spcBef>
            </a:pPr>
            <a:r>
              <a:rPr sz="2750" spc="114">
                <a:solidFill>
                  <a:srgbClr val="464646"/>
                </a:solidFill>
                <a:latin typeface="Trebuchet MS"/>
                <a:cs typeface="Trebuchet MS"/>
              </a:rPr>
              <a:t>starting</a:t>
            </a:r>
            <a:r>
              <a:rPr sz="2750" spc="-90">
                <a:solidFill>
                  <a:srgbClr val="464646"/>
                </a:solidFill>
                <a:latin typeface="Trebuchet MS"/>
                <a:cs typeface="Trebuchet MS"/>
              </a:rPr>
              <a:t> </a:t>
            </a:r>
            <a:r>
              <a:rPr sz="2750" spc="55">
                <a:solidFill>
                  <a:srgbClr val="464646"/>
                </a:solidFill>
                <a:latin typeface="Trebuchet MS"/>
                <a:cs typeface="Trebuchet MS"/>
              </a:rPr>
              <a:t>with</a:t>
            </a:r>
            <a:r>
              <a:rPr sz="2750" spc="-120">
                <a:solidFill>
                  <a:srgbClr val="464646"/>
                </a:solidFill>
                <a:latin typeface="Trebuchet MS"/>
                <a:cs typeface="Trebuchet MS"/>
              </a:rPr>
              <a:t> </a:t>
            </a:r>
            <a:r>
              <a:rPr sz="2750" spc="-10">
                <a:solidFill>
                  <a:srgbClr val="464646"/>
                </a:solidFill>
                <a:latin typeface="Trebuchet MS"/>
                <a:cs typeface="Trebuchet MS"/>
              </a:rPr>
              <a:t>‘Sure…’.</a:t>
            </a:r>
            <a:endParaRPr sz="2750">
              <a:latin typeface="Trebuchet MS"/>
              <a:cs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3" name="object 3"/>
          <p:cNvSpPr txBox="1"/>
          <p:nvPr/>
        </p:nvSpPr>
        <p:spPr>
          <a:xfrm>
            <a:off x="428307" y="1075753"/>
            <a:ext cx="5896610" cy="878205"/>
          </a:xfrm>
          <a:prstGeom prst="rect">
            <a:avLst/>
          </a:prstGeom>
        </p:spPr>
        <p:txBody>
          <a:bodyPr vert="horz" wrap="square" lIns="0" tIns="5715" rIns="0" bIns="0" rtlCol="0">
            <a:spAutoFit/>
          </a:bodyPr>
          <a:lstStyle/>
          <a:p>
            <a:pPr marL="12700" marR="5080">
              <a:lnSpc>
                <a:spcPct val="102400"/>
              </a:lnSpc>
              <a:spcBef>
                <a:spcPts val="45"/>
              </a:spcBef>
            </a:pPr>
            <a:r>
              <a:rPr sz="2750">
                <a:solidFill>
                  <a:srgbClr val="464646"/>
                </a:solidFill>
                <a:latin typeface="Trebuchet MS"/>
                <a:cs typeface="Trebuchet MS"/>
              </a:rPr>
              <a:t>For</a:t>
            </a:r>
            <a:r>
              <a:rPr sz="2750" spc="-135">
                <a:solidFill>
                  <a:srgbClr val="464646"/>
                </a:solidFill>
                <a:latin typeface="Trebuchet MS"/>
                <a:cs typeface="Trebuchet MS"/>
              </a:rPr>
              <a:t> </a:t>
            </a:r>
            <a:r>
              <a:rPr sz="2750" spc="-245">
                <a:solidFill>
                  <a:srgbClr val="464646"/>
                </a:solidFill>
                <a:latin typeface="Trebuchet MS"/>
                <a:cs typeface="Trebuchet MS"/>
              </a:rPr>
              <a:t>e.g.,</a:t>
            </a:r>
            <a:r>
              <a:rPr sz="2750" spc="-90">
                <a:solidFill>
                  <a:srgbClr val="464646"/>
                </a:solidFill>
                <a:latin typeface="Trebuchet MS"/>
                <a:cs typeface="Trebuchet MS"/>
              </a:rPr>
              <a:t> </a:t>
            </a:r>
            <a:r>
              <a:rPr sz="2750">
                <a:solidFill>
                  <a:srgbClr val="464646"/>
                </a:solidFill>
                <a:latin typeface="Trebuchet MS"/>
                <a:cs typeface="Trebuchet MS"/>
              </a:rPr>
              <a:t>if</a:t>
            </a:r>
            <a:r>
              <a:rPr sz="2750" spc="-55">
                <a:solidFill>
                  <a:srgbClr val="464646"/>
                </a:solidFill>
                <a:latin typeface="Trebuchet MS"/>
                <a:cs typeface="Trebuchet MS"/>
              </a:rPr>
              <a:t> </a:t>
            </a:r>
            <a:r>
              <a:rPr sz="2750" spc="65">
                <a:solidFill>
                  <a:srgbClr val="464646"/>
                </a:solidFill>
                <a:latin typeface="Trebuchet MS"/>
                <a:cs typeface="Trebuchet MS"/>
              </a:rPr>
              <a:t>you</a:t>
            </a:r>
            <a:r>
              <a:rPr sz="2750" spc="-40">
                <a:solidFill>
                  <a:srgbClr val="464646"/>
                </a:solidFill>
                <a:latin typeface="Trebuchet MS"/>
                <a:cs typeface="Trebuchet MS"/>
              </a:rPr>
              <a:t> </a:t>
            </a:r>
            <a:r>
              <a:rPr sz="2750" spc="65">
                <a:solidFill>
                  <a:srgbClr val="464646"/>
                </a:solidFill>
                <a:latin typeface="Trebuchet MS"/>
                <a:cs typeface="Trebuchet MS"/>
              </a:rPr>
              <a:t>train</a:t>
            </a:r>
            <a:r>
              <a:rPr sz="2750" spc="-105">
                <a:solidFill>
                  <a:srgbClr val="464646"/>
                </a:solidFill>
                <a:latin typeface="Trebuchet MS"/>
                <a:cs typeface="Trebuchet MS"/>
              </a:rPr>
              <a:t> </a:t>
            </a:r>
            <a:r>
              <a:rPr sz="2750" spc="114">
                <a:solidFill>
                  <a:srgbClr val="464646"/>
                </a:solidFill>
                <a:latin typeface="Trebuchet MS"/>
                <a:cs typeface="Trebuchet MS"/>
              </a:rPr>
              <a:t>a</a:t>
            </a:r>
            <a:r>
              <a:rPr sz="2750" spc="-130">
                <a:solidFill>
                  <a:srgbClr val="464646"/>
                </a:solidFill>
                <a:latin typeface="Trebuchet MS"/>
                <a:cs typeface="Trebuchet MS"/>
              </a:rPr>
              <a:t> </a:t>
            </a:r>
            <a:r>
              <a:rPr sz="2750" spc="90">
                <a:solidFill>
                  <a:srgbClr val="464646"/>
                </a:solidFill>
                <a:latin typeface="Trebuchet MS"/>
                <a:cs typeface="Trebuchet MS"/>
              </a:rPr>
              <a:t>model </a:t>
            </a:r>
            <a:r>
              <a:rPr sz="2750" spc="70">
                <a:solidFill>
                  <a:srgbClr val="464646"/>
                </a:solidFill>
                <a:latin typeface="Trebuchet MS"/>
                <a:cs typeface="Trebuchet MS"/>
              </a:rPr>
              <a:t>specifically</a:t>
            </a:r>
            <a:r>
              <a:rPr sz="2750" spc="-125">
                <a:solidFill>
                  <a:srgbClr val="464646"/>
                </a:solidFill>
                <a:latin typeface="Trebuchet MS"/>
                <a:cs typeface="Trebuchet MS"/>
              </a:rPr>
              <a:t> </a:t>
            </a:r>
            <a:r>
              <a:rPr sz="2750">
                <a:solidFill>
                  <a:srgbClr val="464646"/>
                </a:solidFill>
                <a:latin typeface="Trebuchet MS"/>
                <a:cs typeface="Trebuchet MS"/>
              </a:rPr>
              <a:t>for</a:t>
            </a:r>
            <a:r>
              <a:rPr sz="2750" spc="-125">
                <a:solidFill>
                  <a:srgbClr val="464646"/>
                </a:solidFill>
                <a:latin typeface="Trebuchet MS"/>
                <a:cs typeface="Trebuchet MS"/>
              </a:rPr>
              <a:t> </a:t>
            </a:r>
            <a:r>
              <a:rPr sz="2750" spc="120">
                <a:solidFill>
                  <a:srgbClr val="464646"/>
                </a:solidFill>
                <a:latin typeface="Trebuchet MS"/>
                <a:cs typeface="Trebuchet MS"/>
              </a:rPr>
              <a:t>question</a:t>
            </a:r>
            <a:r>
              <a:rPr sz="2750" spc="-114">
                <a:solidFill>
                  <a:srgbClr val="464646"/>
                </a:solidFill>
                <a:latin typeface="Trebuchet MS"/>
                <a:cs typeface="Trebuchet MS"/>
              </a:rPr>
              <a:t> </a:t>
            </a:r>
            <a:r>
              <a:rPr sz="2750" spc="60">
                <a:solidFill>
                  <a:srgbClr val="464646"/>
                </a:solidFill>
                <a:latin typeface="Trebuchet MS"/>
                <a:cs typeface="Trebuchet MS"/>
              </a:rPr>
              <a:t>answering:</a:t>
            </a:r>
            <a:endParaRPr sz="2750">
              <a:latin typeface="Trebuchet MS"/>
              <a:cs typeface="Trebuchet MS"/>
            </a:endParaRPr>
          </a:p>
        </p:txBody>
      </p:sp>
      <p:sp>
        <p:nvSpPr>
          <p:cNvPr id="4" name="object 4"/>
          <p:cNvSpPr txBox="1"/>
          <p:nvPr/>
        </p:nvSpPr>
        <p:spPr>
          <a:xfrm>
            <a:off x="428307" y="2998406"/>
            <a:ext cx="11223625" cy="3202305"/>
          </a:xfrm>
          <a:prstGeom prst="rect">
            <a:avLst/>
          </a:prstGeom>
        </p:spPr>
        <p:txBody>
          <a:bodyPr vert="horz" wrap="square" lIns="0" tIns="15875" rIns="0" bIns="0" rtlCol="0">
            <a:spAutoFit/>
          </a:bodyPr>
          <a:lstStyle/>
          <a:p>
            <a:pPr marL="12700">
              <a:lnSpc>
                <a:spcPct val="100000"/>
              </a:lnSpc>
              <a:spcBef>
                <a:spcPts val="125"/>
              </a:spcBef>
            </a:pPr>
            <a:r>
              <a:rPr sz="2750" dirty="0">
                <a:solidFill>
                  <a:srgbClr val="464646"/>
                </a:solidFill>
                <a:latin typeface="Trebuchet MS"/>
                <a:cs typeface="Trebuchet MS"/>
              </a:rPr>
              <a:t>Notice,</a:t>
            </a:r>
            <a:r>
              <a:rPr sz="2750" spc="-190" dirty="0">
                <a:solidFill>
                  <a:srgbClr val="464646"/>
                </a:solidFill>
                <a:latin typeface="Trebuchet MS"/>
                <a:cs typeface="Trebuchet MS"/>
              </a:rPr>
              <a:t> </a:t>
            </a:r>
            <a:r>
              <a:rPr sz="2750" spc="100" dirty="0">
                <a:solidFill>
                  <a:srgbClr val="464646"/>
                </a:solidFill>
                <a:latin typeface="Trebuchet MS"/>
                <a:cs typeface="Trebuchet MS"/>
              </a:rPr>
              <a:t>how</a:t>
            </a:r>
            <a:r>
              <a:rPr sz="2750" spc="-100" dirty="0">
                <a:solidFill>
                  <a:srgbClr val="464646"/>
                </a:solidFill>
                <a:latin typeface="Trebuchet MS"/>
                <a:cs typeface="Trebuchet MS"/>
              </a:rPr>
              <a:t> </a:t>
            </a:r>
            <a:r>
              <a:rPr sz="2750" dirty="0">
                <a:solidFill>
                  <a:srgbClr val="464646"/>
                </a:solidFill>
                <a:latin typeface="Trebuchet MS"/>
                <a:cs typeface="Trebuchet MS"/>
              </a:rPr>
              <a:t>it</a:t>
            </a:r>
            <a:r>
              <a:rPr sz="2750" spc="-100" dirty="0">
                <a:solidFill>
                  <a:srgbClr val="464646"/>
                </a:solidFill>
                <a:latin typeface="Trebuchet MS"/>
                <a:cs typeface="Trebuchet MS"/>
              </a:rPr>
              <a:t> </a:t>
            </a:r>
            <a:r>
              <a:rPr sz="2750" spc="135" dirty="0">
                <a:solidFill>
                  <a:srgbClr val="4F81BC"/>
                </a:solidFill>
                <a:latin typeface="Trebuchet MS"/>
                <a:cs typeface="Trebuchet MS"/>
              </a:rPr>
              <a:t>answers</a:t>
            </a:r>
            <a:r>
              <a:rPr sz="2750" spc="-125" dirty="0">
                <a:solidFill>
                  <a:srgbClr val="4F81BC"/>
                </a:solidFill>
                <a:latin typeface="Trebuchet MS"/>
                <a:cs typeface="Trebuchet MS"/>
              </a:rPr>
              <a:t> </a:t>
            </a:r>
            <a:r>
              <a:rPr sz="2750" spc="45" dirty="0">
                <a:solidFill>
                  <a:srgbClr val="464646"/>
                </a:solidFill>
                <a:latin typeface="Trebuchet MS"/>
                <a:cs typeface="Trebuchet MS"/>
              </a:rPr>
              <a:t>requests,</a:t>
            </a:r>
            <a:endParaRPr sz="2750" dirty="0">
              <a:latin typeface="Trebuchet MS"/>
              <a:cs typeface="Trebuchet MS"/>
            </a:endParaRPr>
          </a:p>
          <a:p>
            <a:pPr marL="12700">
              <a:lnSpc>
                <a:spcPct val="100000"/>
              </a:lnSpc>
              <a:spcBef>
                <a:spcPts val="80"/>
              </a:spcBef>
            </a:pPr>
            <a:r>
              <a:rPr sz="2750" spc="114" dirty="0">
                <a:solidFill>
                  <a:srgbClr val="464646"/>
                </a:solidFill>
                <a:latin typeface="Trebuchet MS"/>
                <a:cs typeface="Trebuchet MS"/>
              </a:rPr>
              <a:t>starting</a:t>
            </a:r>
            <a:r>
              <a:rPr sz="2750" spc="-90" dirty="0">
                <a:solidFill>
                  <a:srgbClr val="464646"/>
                </a:solidFill>
                <a:latin typeface="Trebuchet MS"/>
                <a:cs typeface="Trebuchet MS"/>
              </a:rPr>
              <a:t> </a:t>
            </a:r>
            <a:r>
              <a:rPr sz="2750" spc="55" dirty="0">
                <a:solidFill>
                  <a:srgbClr val="464646"/>
                </a:solidFill>
                <a:latin typeface="Trebuchet MS"/>
                <a:cs typeface="Trebuchet MS"/>
              </a:rPr>
              <a:t>with</a:t>
            </a:r>
            <a:r>
              <a:rPr sz="2750" spc="-120" dirty="0">
                <a:solidFill>
                  <a:srgbClr val="464646"/>
                </a:solidFill>
                <a:latin typeface="Trebuchet MS"/>
                <a:cs typeface="Trebuchet MS"/>
              </a:rPr>
              <a:t> </a:t>
            </a:r>
            <a:r>
              <a:rPr sz="2750" spc="-10" dirty="0">
                <a:solidFill>
                  <a:srgbClr val="464646"/>
                </a:solidFill>
                <a:latin typeface="Trebuchet MS"/>
                <a:cs typeface="Trebuchet MS"/>
              </a:rPr>
              <a:t>‘Sure…’.</a:t>
            </a:r>
            <a:endParaRPr sz="2750" dirty="0">
              <a:latin typeface="Trebuchet MS"/>
              <a:cs typeface="Trebuchet MS"/>
            </a:endParaRPr>
          </a:p>
          <a:p>
            <a:pPr>
              <a:lnSpc>
                <a:spcPct val="100000"/>
              </a:lnSpc>
            </a:pPr>
            <a:endParaRPr sz="2750" dirty="0">
              <a:latin typeface="Trebuchet MS"/>
              <a:cs typeface="Trebuchet MS"/>
            </a:endParaRPr>
          </a:p>
          <a:p>
            <a:pPr>
              <a:lnSpc>
                <a:spcPct val="100000"/>
              </a:lnSpc>
              <a:spcBef>
                <a:spcPts val="1775"/>
              </a:spcBef>
            </a:pPr>
            <a:endParaRPr sz="2750" dirty="0">
              <a:latin typeface="Trebuchet MS"/>
              <a:cs typeface="Trebuchet MS"/>
            </a:endParaRPr>
          </a:p>
          <a:p>
            <a:pPr marL="12700" marR="5080">
              <a:lnSpc>
                <a:spcPct val="102400"/>
              </a:lnSpc>
            </a:pPr>
            <a:r>
              <a:rPr sz="2750" spc="114" dirty="0">
                <a:solidFill>
                  <a:srgbClr val="464646"/>
                </a:solidFill>
                <a:latin typeface="Trebuchet MS"/>
                <a:cs typeface="Trebuchet MS"/>
              </a:rPr>
              <a:t>This</a:t>
            </a:r>
            <a:r>
              <a:rPr sz="2750" spc="-105" dirty="0">
                <a:solidFill>
                  <a:srgbClr val="464646"/>
                </a:solidFill>
                <a:latin typeface="Trebuchet MS"/>
                <a:cs typeface="Trebuchet MS"/>
              </a:rPr>
              <a:t> </a:t>
            </a:r>
            <a:r>
              <a:rPr sz="2750" spc="185" dirty="0">
                <a:solidFill>
                  <a:srgbClr val="464646"/>
                </a:solidFill>
                <a:latin typeface="Trebuchet MS"/>
                <a:cs typeface="Trebuchet MS"/>
              </a:rPr>
              <a:t>is</a:t>
            </a:r>
            <a:r>
              <a:rPr sz="2750" spc="-90" dirty="0">
                <a:solidFill>
                  <a:srgbClr val="464646"/>
                </a:solidFill>
                <a:latin typeface="Trebuchet MS"/>
                <a:cs typeface="Trebuchet MS"/>
              </a:rPr>
              <a:t> </a:t>
            </a:r>
            <a:r>
              <a:rPr sz="2750" spc="110" dirty="0">
                <a:solidFill>
                  <a:srgbClr val="A41C2F"/>
                </a:solidFill>
                <a:latin typeface="Trebuchet MS"/>
                <a:cs typeface="Trebuchet MS"/>
              </a:rPr>
              <a:t>opposed</a:t>
            </a:r>
            <a:r>
              <a:rPr sz="2750" spc="-110" dirty="0">
                <a:solidFill>
                  <a:srgbClr val="A41C2F"/>
                </a:solidFill>
                <a:latin typeface="Trebuchet MS"/>
                <a:cs typeface="Trebuchet MS"/>
              </a:rPr>
              <a:t> </a:t>
            </a:r>
            <a:r>
              <a:rPr sz="2750" dirty="0">
                <a:solidFill>
                  <a:srgbClr val="464646"/>
                </a:solidFill>
                <a:latin typeface="Trebuchet MS"/>
                <a:cs typeface="Trebuchet MS"/>
              </a:rPr>
              <a:t>to</a:t>
            </a:r>
            <a:r>
              <a:rPr sz="2750" spc="-105" dirty="0">
                <a:solidFill>
                  <a:srgbClr val="464646"/>
                </a:solidFill>
                <a:latin typeface="Trebuchet MS"/>
                <a:cs typeface="Trebuchet MS"/>
              </a:rPr>
              <a:t> </a:t>
            </a:r>
            <a:r>
              <a:rPr sz="2750" spc="95" dirty="0">
                <a:solidFill>
                  <a:srgbClr val="464646"/>
                </a:solidFill>
                <a:latin typeface="Trebuchet MS"/>
                <a:cs typeface="Trebuchet MS"/>
              </a:rPr>
              <a:t>how</a:t>
            </a:r>
            <a:r>
              <a:rPr sz="2750" spc="-160" dirty="0">
                <a:solidFill>
                  <a:srgbClr val="464646"/>
                </a:solidFill>
                <a:latin typeface="Trebuchet MS"/>
                <a:cs typeface="Trebuchet MS"/>
              </a:rPr>
              <a:t> </a:t>
            </a:r>
            <a:r>
              <a:rPr sz="2750" spc="125" dirty="0">
                <a:solidFill>
                  <a:srgbClr val="464646"/>
                </a:solidFill>
                <a:latin typeface="Trebuchet MS"/>
                <a:cs typeface="Trebuchet MS"/>
              </a:rPr>
              <a:t>language</a:t>
            </a:r>
            <a:r>
              <a:rPr sz="2750" spc="-85" dirty="0">
                <a:solidFill>
                  <a:srgbClr val="464646"/>
                </a:solidFill>
                <a:latin typeface="Trebuchet MS"/>
                <a:cs typeface="Trebuchet MS"/>
              </a:rPr>
              <a:t> </a:t>
            </a:r>
            <a:r>
              <a:rPr sz="2750" spc="125" dirty="0">
                <a:solidFill>
                  <a:srgbClr val="464646"/>
                </a:solidFill>
                <a:latin typeface="Trebuchet MS"/>
                <a:cs typeface="Trebuchet MS"/>
              </a:rPr>
              <a:t>models</a:t>
            </a:r>
            <a:r>
              <a:rPr sz="2750" spc="-100" dirty="0">
                <a:solidFill>
                  <a:srgbClr val="464646"/>
                </a:solidFill>
                <a:latin typeface="Trebuchet MS"/>
                <a:cs typeface="Trebuchet MS"/>
              </a:rPr>
              <a:t> </a:t>
            </a:r>
            <a:r>
              <a:rPr sz="2750" dirty="0">
                <a:solidFill>
                  <a:srgbClr val="464646"/>
                </a:solidFill>
                <a:latin typeface="Trebuchet MS"/>
                <a:cs typeface="Trebuchet MS"/>
              </a:rPr>
              <a:t>are</a:t>
            </a:r>
            <a:r>
              <a:rPr sz="2750" spc="-80" dirty="0">
                <a:solidFill>
                  <a:srgbClr val="464646"/>
                </a:solidFill>
                <a:latin typeface="Trebuchet MS"/>
                <a:cs typeface="Trebuchet MS"/>
              </a:rPr>
              <a:t> </a:t>
            </a:r>
            <a:r>
              <a:rPr sz="2750" spc="65" dirty="0">
                <a:solidFill>
                  <a:srgbClr val="464646"/>
                </a:solidFill>
                <a:latin typeface="Trebuchet MS"/>
                <a:cs typeface="Trebuchet MS"/>
              </a:rPr>
              <a:t>trained</a:t>
            </a:r>
            <a:r>
              <a:rPr sz="2750" spc="-160" dirty="0">
                <a:solidFill>
                  <a:srgbClr val="464646"/>
                </a:solidFill>
                <a:latin typeface="Trebuchet MS"/>
                <a:cs typeface="Trebuchet MS"/>
              </a:rPr>
              <a:t> </a:t>
            </a:r>
            <a:r>
              <a:rPr sz="2750" spc="50" dirty="0">
                <a:solidFill>
                  <a:srgbClr val="464646"/>
                </a:solidFill>
                <a:latin typeface="Trebuchet MS"/>
                <a:cs typeface="Trebuchet MS"/>
              </a:rPr>
              <a:t>(next</a:t>
            </a:r>
            <a:r>
              <a:rPr sz="2750" spc="-75" dirty="0">
                <a:solidFill>
                  <a:srgbClr val="464646"/>
                </a:solidFill>
                <a:latin typeface="Trebuchet MS"/>
                <a:cs typeface="Trebuchet MS"/>
              </a:rPr>
              <a:t> </a:t>
            </a:r>
            <a:r>
              <a:rPr sz="2750" spc="-20" dirty="0">
                <a:solidFill>
                  <a:srgbClr val="464646"/>
                </a:solidFill>
                <a:latin typeface="Trebuchet MS"/>
                <a:cs typeface="Trebuchet MS"/>
              </a:rPr>
              <a:t>word </a:t>
            </a:r>
            <a:r>
              <a:rPr sz="2750" dirty="0">
                <a:solidFill>
                  <a:srgbClr val="464646"/>
                </a:solidFill>
                <a:latin typeface="Trebuchet MS"/>
                <a:cs typeface="Trebuchet MS"/>
              </a:rPr>
              <a:t>prediction),</a:t>
            </a:r>
            <a:r>
              <a:rPr sz="2750" spc="-55" dirty="0">
                <a:solidFill>
                  <a:srgbClr val="464646"/>
                </a:solidFill>
                <a:latin typeface="Trebuchet MS"/>
                <a:cs typeface="Trebuchet MS"/>
              </a:rPr>
              <a:t> </a:t>
            </a:r>
            <a:r>
              <a:rPr sz="2750" spc="100" dirty="0">
                <a:solidFill>
                  <a:srgbClr val="464646"/>
                </a:solidFill>
                <a:latin typeface="Trebuchet MS"/>
                <a:cs typeface="Trebuchet MS"/>
              </a:rPr>
              <a:t>according</a:t>
            </a:r>
            <a:r>
              <a:rPr sz="2750" spc="-20" dirty="0">
                <a:solidFill>
                  <a:srgbClr val="464646"/>
                </a:solidFill>
                <a:latin typeface="Trebuchet MS"/>
                <a:cs typeface="Trebuchet MS"/>
              </a:rPr>
              <a:t> </a:t>
            </a:r>
            <a:r>
              <a:rPr sz="2750" dirty="0">
                <a:solidFill>
                  <a:srgbClr val="464646"/>
                </a:solidFill>
                <a:latin typeface="Trebuchet MS"/>
                <a:cs typeface="Trebuchet MS"/>
              </a:rPr>
              <a:t>to</a:t>
            </a:r>
            <a:r>
              <a:rPr sz="2750" spc="-60" dirty="0">
                <a:solidFill>
                  <a:srgbClr val="464646"/>
                </a:solidFill>
                <a:latin typeface="Trebuchet MS"/>
                <a:cs typeface="Trebuchet MS"/>
              </a:rPr>
              <a:t> </a:t>
            </a:r>
            <a:r>
              <a:rPr sz="2750" spc="120" dirty="0">
                <a:solidFill>
                  <a:srgbClr val="464646"/>
                </a:solidFill>
                <a:latin typeface="Trebuchet MS"/>
                <a:cs typeface="Trebuchet MS"/>
              </a:rPr>
              <a:t>which</a:t>
            </a:r>
            <a:r>
              <a:rPr sz="2750" spc="-65" dirty="0">
                <a:solidFill>
                  <a:srgbClr val="464646"/>
                </a:solidFill>
                <a:latin typeface="Trebuchet MS"/>
                <a:cs typeface="Trebuchet MS"/>
              </a:rPr>
              <a:t> </a:t>
            </a:r>
            <a:r>
              <a:rPr sz="2750" dirty="0">
                <a:solidFill>
                  <a:srgbClr val="464646"/>
                </a:solidFill>
                <a:latin typeface="Trebuchet MS"/>
                <a:cs typeface="Trebuchet MS"/>
              </a:rPr>
              <a:t>the</a:t>
            </a:r>
            <a:r>
              <a:rPr sz="2750" spc="-110" dirty="0">
                <a:solidFill>
                  <a:srgbClr val="464646"/>
                </a:solidFill>
                <a:latin typeface="Trebuchet MS"/>
                <a:cs typeface="Trebuchet MS"/>
              </a:rPr>
              <a:t> </a:t>
            </a:r>
            <a:r>
              <a:rPr sz="2750" spc="105" dirty="0">
                <a:solidFill>
                  <a:srgbClr val="464646"/>
                </a:solidFill>
                <a:latin typeface="Trebuchet MS"/>
                <a:cs typeface="Trebuchet MS"/>
              </a:rPr>
              <a:t>answer</a:t>
            </a:r>
            <a:r>
              <a:rPr sz="2750" spc="-85" dirty="0">
                <a:solidFill>
                  <a:srgbClr val="464646"/>
                </a:solidFill>
                <a:latin typeface="Trebuchet MS"/>
                <a:cs typeface="Trebuchet MS"/>
              </a:rPr>
              <a:t> </a:t>
            </a:r>
            <a:r>
              <a:rPr sz="2750" spc="155" dirty="0">
                <a:solidFill>
                  <a:srgbClr val="464646"/>
                </a:solidFill>
                <a:latin typeface="Trebuchet MS"/>
                <a:cs typeface="Trebuchet MS"/>
              </a:rPr>
              <a:t>should</a:t>
            </a:r>
            <a:r>
              <a:rPr sz="2750" spc="-35" dirty="0">
                <a:solidFill>
                  <a:srgbClr val="464646"/>
                </a:solidFill>
                <a:latin typeface="Trebuchet MS"/>
                <a:cs typeface="Trebuchet MS"/>
              </a:rPr>
              <a:t> </a:t>
            </a:r>
            <a:r>
              <a:rPr sz="2750" spc="110" dirty="0">
                <a:solidFill>
                  <a:srgbClr val="464646"/>
                </a:solidFill>
                <a:latin typeface="Trebuchet MS"/>
                <a:cs typeface="Trebuchet MS"/>
              </a:rPr>
              <a:t>just</a:t>
            </a:r>
            <a:r>
              <a:rPr sz="2750" spc="-105" dirty="0">
                <a:solidFill>
                  <a:srgbClr val="464646"/>
                </a:solidFill>
                <a:latin typeface="Trebuchet MS"/>
                <a:cs typeface="Trebuchet MS"/>
              </a:rPr>
              <a:t> </a:t>
            </a:r>
            <a:r>
              <a:rPr sz="2750" spc="100" dirty="0">
                <a:solidFill>
                  <a:srgbClr val="464646"/>
                </a:solidFill>
                <a:latin typeface="Trebuchet MS"/>
                <a:cs typeface="Trebuchet MS"/>
              </a:rPr>
              <a:t>included</a:t>
            </a:r>
            <a:r>
              <a:rPr sz="2750" spc="-35" dirty="0">
                <a:solidFill>
                  <a:srgbClr val="464646"/>
                </a:solidFill>
                <a:latin typeface="Trebuchet MS"/>
                <a:cs typeface="Trebuchet MS"/>
              </a:rPr>
              <a:t> </a:t>
            </a:r>
            <a:r>
              <a:rPr sz="2750" spc="-25" dirty="0">
                <a:solidFill>
                  <a:srgbClr val="464646"/>
                </a:solidFill>
                <a:latin typeface="Trebuchet MS"/>
                <a:cs typeface="Trebuchet MS"/>
              </a:rPr>
              <a:t>the </a:t>
            </a:r>
            <a:r>
              <a:rPr sz="2750" spc="160" dirty="0">
                <a:solidFill>
                  <a:srgbClr val="464646"/>
                </a:solidFill>
                <a:latin typeface="Trebuchet MS"/>
                <a:cs typeface="Trebuchet MS"/>
              </a:rPr>
              <a:t>haiku</a:t>
            </a:r>
            <a:r>
              <a:rPr sz="2750" spc="-120" dirty="0">
                <a:solidFill>
                  <a:srgbClr val="464646"/>
                </a:solidFill>
                <a:latin typeface="Trebuchet MS"/>
                <a:cs typeface="Trebuchet MS"/>
              </a:rPr>
              <a:t> </a:t>
            </a:r>
            <a:r>
              <a:rPr sz="2750" spc="-10" dirty="0">
                <a:solidFill>
                  <a:srgbClr val="464646"/>
                </a:solidFill>
                <a:latin typeface="Trebuchet MS"/>
                <a:cs typeface="Trebuchet MS"/>
              </a:rPr>
              <a:t>directly.</a:t>
            </a:r>
            <a:endParaRPr sz="2750" dirty="0">
              <a:latin typeface="Trebuchet MS"/>
              <a:cs typeface="Trebuchet MS"/>
            </a:endParaRPr>
          </a:p>
        </p:txBody>
      </p:sp>
      <p:pic>
        <p:nvPicPr>
          <p:cNvPr id="5" name="object 5"/>
          <p:cNvPicPr/>
          <p:nvPr/>
        </p:nvPicPr>
        <p:blipFill>
          <a:blip r:embed="rId3" cstate="print"/>
          <a:stretch>
            <a:fillRect/>
          </a:stretch>
        </p:blipFill>
        <p:spPr>
          <a:xfrm>
            <a:off x="7143750" y="838200"/>
            <a:ext cx="4495800" cy="3648075"/>
          </a:xfrm>
          <a:prstGeom prst="rect">
            <a:avLst/>
          </a:prstGeom>
        </p:spPr>
      </p:pic>
      <p:sp>
        <p:nvSpPr>
          <p:cNvPr id="6" name="object 6"/>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7" name="object 7"/>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16</a:t>
            </a:fld>
            <a:endParaRPr spc="65"/>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5" name="object 5"/>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17</a:t>
            </a:fld>
            <a:endParaRPr spc="65"/>
          </a:p>
        </p:txBody>
      </p:sp>
      <p:sp>
        <p:nvSpPr>
          <p:cNvPr id="3" name="object 3"/>
          <p:cNvSpPr txBox="1"/>
          <p:nvPr/>
        </p:nvSpPr>
        <p:spPr>
          <a:xfrm>
            <a:off x="428307" y="1333499"/>
            <a:ext cx="11050270" cy="4636770"/>
          </a:xfrm>
          <a:prstGeom prst="rect">
            <a:avLst/>
          </a:prstGeom>
        </p:spPr>
        <p:txBody>
          <a:bodyPr vert="horz" wrap="square" lIns="0" tIns="6350" rIns="0" bIns="0" rtlCol="0">
            <a:spAutoFit/>
          </a:bodyPr>
          <a:lstStyle/>
          <a:p>
            <a:pPr marL="12700" marR="5080">
              <a:lnSpc>
                <a:spcPct val="102400"/>
              </a:lnSpc>
              <a:spcBef>
                <a:spcPts val="50"/>
              </a:spcBef>
            </a:pPr>
            <a:r>
              <a:rPr sz="2750" spc="75">
                <a:solidFill>
                  <a:srgbClr val="464646"/>
                </a:solidFill>
                <a:latin typeface="Trebuchet MS"/>
                <a:cs typeface="Trebuchet MS"/>
              </a:rPr>
              <a:t>We</a:t>
            </a:r>
            <a:r>
              <a:rPr sz="2750" spc="-20">
                <a:solidFill>
                  <a:srgbClr val="464646"/>
                </a:solidFill>
                <a:latin typeface="Trebuchet MS"/>
                <a:cs typeface="Trebuchet MS"/>
              </a:rPr>
              <a:t> </a:t>
            </a:r>
            <a:r>
              <a:rPr sz="2750" spc="80">
                <a:solidFill>
                  <a:srgbClr val="464646"/>
                </a:solidFill>
                <a:latin typeface="Trebuchet MS"/>
                <a:cs typeface="Trebuchet MS"/>
              </a:rPr>
              <a:t>have</a:t>
            </a:r>
            <a:r>
              <a:rPr sz="2750" spc="-30">
                <a:solidFill>
                  <a:srgbClr val="464646"/>
                </a:solidFill>
                <a:latin typeface="Trebuchet MS"/>
                <a:cs typeface="Trebuchet MS"/>
              </a:rPr>
              <a:t> </a:t>
            </a:r>
            <a:r>
              <a:rPr sz="2750">
                <a:solidFill>
                  <a:srgbClr val="464646"/>
                </a:solidFill>
                <a:latin typeface="Trebuchet MS"/>
                <a:cs typeface="Trebuchet MS"/>
              </a:rPr>
              <a:t>to</a:t>
            </a:r>
            <a:r>
              <a:rPr sz="2750" spc="-45">
                <a:solidFill>
                  <a:srgbClr val="464646"/>
                </a:solidFill>
                <a:latin typeface="Trebuchet MS"/>
                <a:cs typeface="Trebuchet MS"/>
              </a:rPr>
              <a:t> </a:t>
            </a:r>
            <a:r>
              <a:rPr sz="2750">
                <a:solidFill>
                  <a:srgbClr val="464646"/>
                </a:solidFill>
                <a:latin typeface="Trebuchet MS"/>
                <a:cs typeface="Trebuchet MS"/>
              </a:rPr>
              <a:t>be</a:t>
            </a:r>
            <a:r>
              <a:rPr sz="2750" spc="-25">
                <a:solidFill>
                  <a:srgbClr val="464646"/>
                </a:solidFill>
                <a:latin typeface="Trebuchet MS"/>
                <a:cs typeface="Trebuchet MS"/>
              </a:rPr>
              <a:t> </a:t>
            </a:r>
            <a:r>
              <a:rPr sz="2750">
                <a:solidFill>
                  <a:srgbClr val="464646"/>
                </a:solidFill>
                <a:latin typeface="Trebuchet MS"/>
                <a:cs typeface="Trebuchet MS"/>
              </a:rPr>
              <a:t>careful</a:t>
            </a:r>
            <a:r>
              <a:rPr sz="2750" spc="-65">
                <a:solidFill>
                  <a:srgbClr val="464646"/>
                </a:solidFill>
                <a:latin typeface="Trebuchet MS"/>
                <a:cs typeface="Trebuchet MS"/>
              </a:rPr>
              <a:t> </a:t>
            </a:r>
            <a:r>
              <a:rPr sz="2750">
                <a:solidFill>
                  <a:srgbClr val="464646"/>
                </a:solidFill>
                <a:latin typeface="Trebuchet MS"/>
                <a:cs typeface="Trebuchet MS"/>
              </a:rPr>
              <a:t>while</a:t>
            </a:r>
            <a:r>
              <a:rPr sz="2750" spc="-25">
                <a:solidFill>
                  <a:srgbClr val="464646"/>
                </a:solidFill>
                <a:latin typeface="Trebuchet MS"/>
                <a:cs typeface="Trebuchet MS"/>
              </a:rPr>
              <a:t> </a:t>
            </a:r>
            <a:r>
              <a:rPr sz="2750" spc="125">
                <a:solidFill>
                  <a:srgbClr val="464646"/>
                </a:solidFill>
                <a:latin typeface="Trebuchet MS"/>
                <a:cs typeface="Trebuchet MS"/>
              </a:rPr>
              <a:t>doing</a:t>
            </a:r>
            <a:r>
              <a:rPr sz="2750" spc="-20">
                <a:solidFill>
                  <a:srgbClr val="464646"/>
                </a:solidFill>
                <a:latin typeface="Trebuchet MS"/>
                <a:cs typeface="Trebuchet MS"/>
              </a:rPr>
              <a:t> </a:t>
            </a:r>
            <a:r>
              <a:rPr sz="2750" spc="135">
                <a:solidFill>
                  <a:srgbClr val="464646"/>
                </a:solidFill>
                <a:latin typeface="Trebuchet MS"/>
                <a:cs typeface="Trebuchet MS"/>
              </a:rPr>
              <a:t>task-</a:t>
            </a:r>
            <a:r>
              <a:rPr sz="2750" spc="85">
                <a:solidFill>
                  <a:srgbClr val="464646"/>
                </a:solidFill>
                <a:latin typeface="Trebuchet MS"/>
                <a:cs typeface="Trebuchet MS"/>
              </a:rPr>
              <a:t>specific</a:t>
            </a:r>
            <a:r>
              <a:rPr sz="2750" spc="-25">
                <a:solidFill>
                  <a:srgbClr val="464646"/>
                </a:solidFill>
                <a:latin typeface="Trebuchet MS"/>
                <a:cs typeface="Trebuchet MS"/>
              </a:rPr>
              <a:t> </a:t>
            </a:r>
            <a:r>
              <a:rPr sz="2750" spc="110">
                <a:solidFill>
                  <a:srgbClr val="464646"/>
                </a:solidFill>
                <a:latin typeface="Trebuchet MS"/>
                <a:cs typeface="Trebuchet MS"/>
              </a:rPr>
              <a:t>finetuning</a:t>
            </a:r>
            <a:r>
              <a:rPr sz="2750" spc="-100">
                <a:solidFill>
                  <a:srgbClr val="464646"/>
                </a:solidFill>
                <a:latin typeface="Trebuchet MS"/>
                <a:cs typeface="Trebuchet MS"/>
              </a:rPr>
              <a:t> </a:t>
            </a:r>
            <a:r>
              <a:rPr sz="2750">
                <a:solidFill>
                  <a:srgbClr val="464646"/>
                </a:solidFill>
                <a:latin typeface="Trebuchet MS"/>
                <a:cs typeface="Trebuchet MS"/>
              </a:rPr>
              <a:t>to</a:t>
            </a:r>
            <a:r>
              <a:rPr sz="2750" spc="-50">
                <a:solidFill>
                  <a:srgbClr val="464646"/>
                </a:solidFill>
                <a:latin typeface="Trebuchet MS"/>
                <a:cs typeface="Trebuchet MS"/>
              </a:rPr>
              <a:t> </a:t>
            </a:r>
            <a:r>
              <a:rPr sz="2750" spc="60">
                <a:solidFill>
                  <a:srgbClr val="464646"/>
                </a:solidFill>
                <a:latin typeface="Trebuchet MS"/>
                <a:cs typeface="Trebuchet MS"/>
              </a:rPr>
              <a:t>avoid </a:t>
            </a:r>
            <a:r>
              <a:rPr sz="2750" spc="100">
                <a:solidFill>
                  <a:srgbClr val="548ED4"/>
                </a:solidFill>
                <a:latin typeface="Trebuchet MS"/>
                <a:cs typeface="Trebuchet MS"/>
              </a:rPr>
              <a:t>catastrophic</a:t>
            </a:r>
            <a:r>
              <a:rPr sz="2750" spc="-145">
                <a:solidFill>
                  <a:srgbClr val="548ED4"/>
                </a:solidFill>
                <a:latin typeface="Trebuchet MS"/>
                <a:cs typeface="Trebuchet MS"/>
              </a:rPr>
              <a:t> </a:t>
            </a:r>
            <a:r>
              <a:rPr sz="2750" spc="-10">
                <a:solidFill>
                  <a:srgbClr val="548ED4"/>
                </a:solidFill>
                <a:latin typeface="Trebuchet MS"/>
                <a:cs typeface="Trebuchet MS"/>
              </a:rPr>
              <a:t>forgetting.</a:t>
            </a:r>
            <a:endParaRPr sz="2750">
              <a:latin typeface="Trebuchet MS"/>
              <a:cs typeface="Trebuchet MS"/>
            </a:endParaRPr>
          </a:p>
          <a:p>
            <a:pPr>
              <a:lnSpc>
                <a:spcPct val="100000"/>
              </a:lnSpc>
              <a:spcBef>
                <a:spcPts val="1460"/>
              </a:spcBef>
            </a:pPr>
            <a:endParaRPr sz="2750">
              <a:latin typeface="Trebuchet MS"/>
              <a:cs typeface="Trebuchet MS"/>
            </a:endParaRPr>
          </a:p>
          <a:p>
            <a:pPr marL="12700" marR="15875">
              <a:lnSpc>
                <a:spcPct val="102400"/>
              </a:lnSpc>
            </a:pPr>
            <a:r>
              <a:rPr sz="2750" spc="70">
                <a:solidFill>
                  <a:srgbClr val="548ED4"/>
                </a:solidFill>
                <a:latin typeface="Trebuchet MS"/>
                <a:cs typeface="Trebuchet MS"/>
              </a:rPr>
              <a:t>Catastrophic</a:t>
            </a:r>
            <a:r>
              <a:rPr sz="2750" spc="-80">
                <a:solidFill>
                  <a:srgbClr val="548ED4"/>
                </a:solidFill>
                <a:latin typeface="Trebuchet MS"/>
                <a:cs typeface="Trebuchet MS"/>
              </a:rPr>
              <a:t> </a:t>
            </a:r>
            <a:r>
              <a:rPr sz="2750">
                <a:solidFill>
                  <a:srgbClr val="548ED4"/>
                </a:solidFill>
                <a:latin typeface="Trebuchet MS"/>
                <a:cs typeface="Trebuchet MS"/>
              </a:rPr>
              <a:t>forgetting</a:t>
            </a:r>
            <a:r>
              <a:rPr sz="2750" spc="-50">
                <a:solidFill>
                  <a:srgbClr val="548ED4"/>
                </a:solidFill>
                <a:latin typeface="Trebuchet MS"/>
                <a:cs typeface="Trebuchet MS"/>
              </a:rPr>
              <a:t> </a:t>
            </a:r>
            <a:r>
              <a:rPr sz="2750">
                <a:solidFill>
                  <a:srgbClr val="464646"/>
                </a:solidFill>
                <a:latin typeface="Trebuchet MS"/>
                <a:cs typeface="Trebuchet MS"/>
              </a:rPr>
              <a:t>refers</a:t>
            </a:r>
            <a:r>
              <a:rPr sz="2750" spc="-5">
                <a:solidFill>
                  <a:srgbClr val="464646"/>
                </a:solidFill>
                <a:latin typeface="Trebuchet MS"/>
                <a:cs typeface="Trebuchet MS"/>
              </a:rPr>
              <a:t> </a:t>
            </a:r>
            <a:r>
              <a:rPr sz="2750">
                <a:solidFill>
                  <a:srgbClr val="464646"/>
                </a:solidFill>
                <a:latin typeface="Trebuchet MS"/>
                <a:cs typeface="Trebuchet MS"/>
              </a:rPr>
              <a:t>to</a:t>
            </a:r>
            <a:r>
              <a:rPr sz="2750" spc="-15">
                <a:solidFill>
                  <a:srgbClr val="464646"/>
                </a:solidFill>
                <a:latin typeface="Trebuchet MS"/>
                <a:cs typeface="Trebuchet MS"/>
              </a:rPr>
              <a:t> </a:t>
            </a:r>
            <a:r>
              <a:rPr sz="2750">
                <a:solidFill>
                  <a:srgbClr val="464646"/>
                </a:solidFill>
                <a:latin typeface="Trebuchet MS"/>
                <a:cs typeface="Trebuchet MS"/>
              </a:rPr>
              <a:t>the</a:t>
            </a:r>
            <a:r>
              <a:rPr sz="2750" spc="5">
                <a:solidFill>
                  <a:srgbClr val="464646"/>
                </a:solidFill>
                <a:latin typeface="Trebuchet MS"/>
                <a:cs typeface="Trebuchet MS"/>
              </a:rPr>
              <a:t> </a:t>
            </a:r>
            <a:r>
              <a:rPr sz="2750" spc="125">
                <a:solidFill>
                  <a:srgbClr val="464646"/>
                </a:solidFill>
                <a:latin typeface="Trebuchet MS"/>
                <a:cs typeface="Trebuchet MS"/>
              </a:rPr>
              <a:t>phenomenon</a:t>
            </a:r>
            <a:r>
              <a:rPr sz="2750" spc="-25">
                <a:solidFill>
                  <a:srgbClr val="464646"/>
                </a:solidFill>
                <a:latin typeface="Trebuchet MS"/>
                <a:cs typeface="Trebuchet MS"/>
              </a:rPr>
              <a:t> </a:t>
            </a:r>
            <a:r>
              <a:rPr sz="2750">
                <a:solidFill>
                  <a:srgbClr val="464646"/>
                </a:solidFill>
                <a:latin typeface="Trebuchet MS"/>
                <a:cs typeface="Trebuchet MS"/>
              </a:rPr>
              <a:t>where</a:t>
            </a:r>
            <a:r>
              <a:rPr sz="2750" spc="10">
                <a:solidFill>
                  <a:srgbClr val="464646"/>
                </a:solidFill>
                <a:latin typeface="Trebuchet MS"/>
                <a:cs typeface="Trebuchet MS"/>
              </a:rPr>
              <a:t> </a:t>
            </a:r>
            <a:r>
              <a:rPr sz="2750" spc="114">
                <a:solidFill>
                  <a:srgbClr val="464646"/>
                </a:solidFill>
                <a:latin typeface="Trebuchet MS"/>
                <a:cs typeface="Trebuchet MS"/>
              </a:rPr>
              <a:t>a</a:t>
            </a:r>
            <a:r>
              <a:rPr sz="2750" spc="-55">
                <a:solidFill>
                  <a:srgbClr val="464646"/>
                </a:solidFill>
                <a:latin typeface="Trebuchet MS"/>
                <a:cs typeface="Trebuchet MS"/>
              </a:rPr>
              <a:t> </a:t>
            </a:r>
            <a:r>
              <a:rPr sz="2750" spc="85">
                <a:solidFill>
                  <a:srgbClr val="464646"/>
                </a:solidFill>
                <a:latin typeface="Trebuchet MS"/>
                <a:cs typeface="Trebuchet MS"/>
              </a:rPr>
              <a:t>model </a:t>
            </a:r>
            <a:r>
              <a:rPr sz="2750" spc="114">
                <a:solidFill>
                  <a:srgbClr val="548ED4"/>
                </a:solidFill>
                <a:latin typeface="Trebuchet MS"/>
                <a:cs typeface="Trebuchet MS"/>
              </a:rPr>
              <a:t>loses</a:t>
            </a:r>
            <a:r>
              <a:rPr sz="2750" spc="-40">
                <a:solidFill>
                  <a:srgbClr val="548ED4"/>
                </a:solidFill>
                <a:latin typeface="Trebuchet MS"/>
                <a:cs typeface="Trebuchet MS"/>
              </a:rPr>
              <a:t> </a:t>
            </a:r>
            <a:r>
              <a:rPr sz="2750" spc="110">
                <a:solidFill>
                  <a:srgbClr val="548ED4"/>
                </a:solidFill>
                <a:latin typeface="Trebuchet MS"/>
                <a:cs typeface="Trebuchet MS"/>
              </a:rPr>
              <a:t>its</a:t>
            </a:r>
            <a:r>
              <a:rPr sz="2750" spc="-114">
                <a:solidFill>
                  <a:srgbClr val="548ED4"/>
                </a:solidFill>
                <a:latin typeface="Trebuchet MS"/>
                <a:cs typeface="Trebuchet MS"/>
              </a:rPr>
              <a:t> </a:t>
            </a:r>
            <a:r>
              <a:rPr sz="2750">
                <a:solidFill>
                  <a:srgbClr val="548ED4"/>
                </a:solidFill>
                <a:latin typeface="Trebuchet MS"/>
                <a:cs typeface="Trebuchet MS"/>
              </a:rPr>
              <a:t>ability</a:t>
            </a:r>
            <a:r>
              <a:rPr sz="2750" spc="-55">
                <a:solidFill>
                  <a:srgbClr val="548ED4"/>
                </a:solidFill>
                <a:latin typeface="Trebuchet MS"/>
                <a:cs typeface="Trebuchet MS"/>
              </a:rPr>
              <a:t> </a:t>
            </a:r>
            <a:r>
              <a:rPr sz="2750">
                <a:solidFill>
                  <a:srgbClr val="548ED4"/>
                </a:solidFill>
                <a:latin typeface="Trebuchet MS"/>
                <a:cs typeface="Trebuchet MS"/>
              </a:rPr>
              <a:t>to</a:t>
            </a:r>
            <a:r>
              <a:rPr sz="2750" spc="-125">
                <a:solidFill>
                  <a:srgbClr val="548ED4"/>
                </a:solidFill>
                <a:latin typeface="Trebuchet MS"/>
                <a:cs typeface="Trebuchet MS"/>
              </a:rPr>
              <a:t> </a:t>
            </a:r>
            <a:r>
              <a:rPr sz="2750">
                <a:solidFill>
                  <a:srgbClr val="548ED4"/>
                </a:solidFill>
                <a:latin typeface="Trebuchet MS"/>
                <a:cs typeface="Trebuchet MS"/>
              </a:rPr>
              <a:t>perform</a:t>
            </a:r>
            <a:r>
              <a:rPr sz="2750" spc="-140">
                <a:solidFill>
                  <a:srgbClr val="548ED4"/>
                </a:solidFill>
                <a:latin typeface="Trebuchet MS"/>
                <a:cs typeface="Trebuchet MS"/>
              </a:rPr>
              <a:t> </a:t>
            </a:r>
            <a:r>
              <a:rPr sz="2750" spc="55">
                <a:solidFill>
                  <a:srgbClr val="548ED4"/>
                </a:solidFill>
                <a:latin typeface="Trebuchet MS"/>
                <a:cs typeface="Trebuchet MS"/>
              </a:rPr>
              <a:t>previously</a:t>
            </a:r>
            <a:r>
              <a:rPr sz="2750" spc="-140">
                <a:solidFill>
                  <a:srgbClr val="548ED4"/>
                </a:solidFill>
                <a:latin typeface="Trebuchet MS"/>
                <a:cs typeface="Trebuchet MS"/>
              </a:rPr>
              <a:t> </a:t>
            </a:r>
            <a:r>
              <a:rPr sz="2750">
                <a:solidFill>
                  <a:srgbClr val="548ED4"/>
                </a:solidFill>
                <a:latin typeface="Trebuchet MS"/>
                <a:cs typeface="Trebuchet MS"/>
              </a:rPr>
              <a:t>learned</a:t>
            </a:r>
            <a:r>
              <a:rPr sz="2750" spc="-95">
                <a:solidFill>
                  <a:srgbClr val="548ED4"/>
                </a:solidFill>
                <a:latin typeface="Trebuchet MS"/>
                <a:cs typeface="Trebuchet MS"/>
              </a:rPr>
              <a:t> </a:t>
            </a:r>
            <a:r>
              <a:rPr sz="2750" spc="180">
                <a:solidFill>
                  <a:srgbClr val="548ED4"/>
                </a:solidFill>
                <a:latin typeface="Trebuchet MS"/>
                <a:cs typeface="Trebuchet MS"/>
              </a:rPr>
              <a:t>tasks</a:t>
            </a:r>
            <a:r>
              <a:rPr sz="2750" spc="-80">
                <a:solidFill>
                  <a:srgbClr val="548ED4"/>
                </a:solidFill>
                <a:latin typeface="Trebuchet MS"/>
                <a:cs typeface="Trebuchet MS"/>
              </a:rPr>
              <a:t> </a:t>
            </a:r>
            <a:r>
              <a:rPr sz="2750" spc="90">
                <a:solidFill>
                  <a:srgbClr val="464646"/>
                </a:solidFill>
                <a:latin typeface="Trebuchet MS"/>
                <a:cs typeface="Trebuchet MS"/>
              </a:rPr>
              <a:t>when</a:t>
            </a:r>
            <a:r>
              <a:rPr sz="2750" spc="-50">
                <a:solidFill>
                  <a:srgbClr val="464646"/>
                </a:solidFill>
                <a:latin typeface="Trebuchet MS"/>
                <a:cs typeface="Trebuchet MS"/>
              </a:rPr>
              <a:t> </a:t>
            </a:r>
            <a:r>
              <a:rPr sz="2750">
                <a:solidFill>
                  <a:srgbClr val="464646"/>
                </a:solidFill>
                <a:latin typeface="Trebuchet MS"/>
                <a:cs typeface="Trebuchet MS"/>
              </a:rPr>
              <a:t>it</a:t>
            </a:r>
            <a:r>
              <a:rPr sz="2750" spc="-90">
                <a:solidFill>
                  <a:srgbClr val="464646"/>
                </a:solidFill>
                <a:latin typeface="Trebuchet MS"/>
                <a:cs typeface="Trebuchet MS"/>
              </a:rPr>
              <a:t> </a:t>
            </a:r>
            <a:r>
              <a:rPr sz="2750" spc="220">
                <a:solidFill>
                  <a:srgbClr val="464646"/>
                </a:solidFill>
                <a:latin typeface="Trebuchet MS"/>
                <a:cs typeface="Trebuchet MS"/>
              </a:rPr>
              <a:t>is</a:t>
            </a:r>
            <a:r>
              <a:rPr sz="2750" spc="-40">
                <a:solidFill>
                  <a:srgbClr val="464646"/>
                </a:solidFill>
                <a:latin typeface="Trebuchet MS"/>
                <a:cs typeface="Trebuchet MS"/>
              </a:rPr>
              <a:t> </a:t>
            </a:r>
            <a:r>
              <a:rPr sz="2750" spc="85">
                <a:solidFill>
                  <a:srgbClr val="464646"/>
                </a:solidFill>
                <a:latin typeface="Trebuchet MS"/>
                <a:cs typeface="Trebuchet MS"/>
              </a:rPr>
              <a:t>being </a:t>
            </a:r>
            <a:r>
              <a:rPr sz="2750">
                <a:solidFill>
                  <a:srgbClr val="464646"/>
                </a:solidFill>
                <a:latin typeface="Trebuchet MS"/>
                <a:cs typeface="Trebuchet MS"/>
              </a:rPr>
              <a:t>fine-</a:t>
            </a:r>
            <a:r>
              <a:rPr sz="2750" spc="95">
                <a:solidFill>
                  <a:srgbClr val="464646"/>
                </a:solidFill>
                <a:latin typeface="Trebuchet MS"/>
                <a:cs typeface="Trebuchet MS"/>
              </a:rPr>
              <a:t>tuned</a:t>
            </a:r>
            <a:r>
              <a:rPr sz="2750" spc="-70">
                <a:solidFill>
                  <a:srgbClr val="464646"/>
                </a:solidFill>
                <a:latin typeface="Trebuchet MS"/>
                <a:cs typeface="Trebuchet MS"/>
              </a:rPr>
              <a:t> </a:t>
            </a:r>
            <a:r>
              <a:rPr sz="2750" spc="135">
                <a:solidFill>
                  <a:srgbClr val="464646"/>
                </a:solidFill>
                <a:latin typeface="Trebuchet MS"/>
                <a:cs typeface="Trebuchet MS"/>
              </a:rPr>
              <a:t>on</a:t>
            </a:r>
            <a:r>
              <a:rPr sz="2750" spc="-10">
                <a:solidFill>
                  <a:srgbClr val="464646"/>
                </a:solidFill>
                <a:latin typeface="Trebuchet MS"/>
                <a:cs typeface="Trebuchet MS"/>
              </a:rPr>
              <a:t> </a:t>
            </a:r>
            <a:r>
              <a:rPr sz="2750">
                <a:solidFill>
                  <a:srgbClr val="464646"/>
                </a:solidFill>
                <a:latin typeface="Trebuchet MS"/>
                <a:cs typeface="Trebuchet MS"/>
              </a:rPr>
              <a:t>new</a:t>
            </a:r>
            <a:r>
              <a:rPr sz="2750" spc="15">
                <a:solidFill>
                  <a:srgbClr val="464646"/>
                </a:solidFill>
                <a:latin typeface="Trebuchet MS"/>
                <a:cs typeface="Trebuchet MS"/>
              </a:rPr>
              <a:t> </a:t>
            </a:r>
            <a:r>
              <a:rPr sz="2750" spc="75">
                <a:solidFill>
                  <a:srgbClr val="464646"/>
                </a:solidFill>
                <a:latin typeface="Trebuchet MS"/>
                <a:cs typeface="Trebuchet MS"/>
              </a:rPr>
              <a:t>tasks.</a:t>
            </a:r>
            <a:endParaRPr sz="2750">
              <a:latin typeface="Trebuchet MS"/>
              <a:cs typeface="Trebuchet MS"/>
            </a:endParaRPr>
          </a:p>
          <a:p>
            <a:pPr>
              <a:lnSpc>
                <a:spcPct val="100000"/>
              </a:lnSpc>
              <a:spcBef>
                <a:spcPts val="1580"/>
              </a:spcBef>
            </a:pPr>
            <a:endParaRPr sz="2750">
              <a:latin typeface="Trebuchet MS"/>
              <a:cs typeface="Trebuchet MS"/>
            </a:endParaRPr>
          </a:p>
          <a:p>
            <a:pPr marL="12700" marR="59055" algn="just">
              <a:lnSpc>
                <a:spcPct val="101200"/>
              </a:lnSpc>
            </a:pPr>
            <a:r>
              <a:rPr sz="2750">
                <a:solidFill>
                  <a:srgbClr val="464646"/>
                </a:solidFill>
                <a:latin typeface="Trebuchet MS"/>
                <a:cs typeface="Trebuchet MS"/>
              </a:rPr>
              <a:t>The</a:t>
            </a:r>
            <a:r>
              <a:rPr sz="2750" spc="-90">
                <a:solidFill>
                  <a:srgbClr val="464646"/>
                </a:solidFill>
                <a:latin typeface="Trebuchet MS"/>
                <a:cs typeface="Trebuchet MS"/>
              </a:rPr>
              <a:t> </a:t>
            </a:r>
            <a:r>
              <a:rPr sz="2750" spc="50">
                <a:solidFill>
                  <a:srgbClr val="464646"/>
                </a:solidFill>
                <a:latin typeface="Trebuchet MS"/>
                <a:cs typeface="Trebuchet MS"/>
              </a:rPr>
              <a:t>key</a:t>
            </a:r>
            <a:r>
              <a:rPr sz="2750" spc="-125">
                <a:solidFill>
                  <a:srgbClr val="464646"/>
                </a:solidFill>
                <a:latin typeface="Trebuchet MS"/>
                <a:cs typeface="Trebuchet MS"/>
              </a:rPr>
              <a:t> </a:t>
            </a:r>
            <a:r>
              <a:rPr sz="2750" spc="75">
                <a:solidFill>
                  <a:srgbClr val="464646"/>
                </a:solidFill>
                <a:latin typeface="Trebuchet MS"/>
                <a:cs typeface="Trebuchet MS"/>
              </a:rPr>
              <a:t>idea</a:t>
            </a:r>
            <a:r>
              <a:rPr sz="2750" spc="-145">
                <a:solidFill>
                  <a:srgbClr val="464646"/>
                </a:solidFill>
                <a:latin typeface="Trebuchet MS"/>
                <a:cs typeface="Trebuchet MS"/>
              </a:rPr>
              <a:t> </a:t>
            </a:r>
            <a:r>
              <a:rPr sz="2750">
                <a:solidFill>
                  <a:srgbClr val="464646"/>
                </a:solidFill>
                <a:latin typeface="Trebuchet MS"/>
                <a:cs typeface="Trebuchet MS"/>
              </a:rPr>
              <a:t>of</a:t>
            </a:r>
            <a:r>
              <a:rPr sz="2750" spc="-145">
                <a:solidFill>
                  <a:srgbClr val="464646"/>
                </a:solidFill>
                <a:latin typeface="Trebuchet MS"/>
                <a:cs typeface="Trebuchet MS"/>
              </a:rPr>
              <a:t> </a:t>
            </a:r>
            <a:r>
              <a:rPr sz="2750" spc="95">
                <a:solidFill>
                  <a:srgbClr val="464646"/>
                </a:solidFill>
                <a:latin typeface="Trebuchet MS"/>
                <a:cs typeface="Trebuchet MS"/>
              </a:rPr>
              <a:t>catastrophic</a:t>
            </a:r>
            <a:r>
              <a:rPr sz="2750" spc="-80">
                <a:solidFill>
                  <a:srgbClr val="464646"/>
                </a:solidFill>
                <a:latin typeface="Trebuchet MS"/>
                <a:cs typeface="Trebuchet MS"/>
              </a:rPr>
              <a:t> </a:t>
            </a:r>
            <a:r>
              <a:rPr sz="2750" spc="60">
                <a:solidFill>
                  <a:srgbClr val="FF0000"/>
                </a:solidFill>
                <a:latin typeface="Trebuchet MS"/>
                <a:cs typeface="Trebuchet MS"/>
              </a:rPr>
              <a:t>forgetting</a:t>
            </a:r>
            <a:r>
              <a:rPr sz="2750" spc="-105">
                <a:solidFill>
                  <a:srgbClr val="FF0000"/>
                </a:solidFill>
                <a:latin typeface="Trebuchet MS"/>
                <a:cs typeface="Trebuchet MS"/>
              </a:rPr>
              <a:t> </a:t>
            </a:r>
            <a:r>
              <a:rPr sz="2750" spc="220">
                <a:solidFill>
                  <a:srgbClr val="464646"/>
                </a:solidFill>
                <a:latin typeface="Trebuchet MS"/>
                <a:cs typeface="Trebuchet MS"/>
              </a:rPr>
              <a:t>is</a:t>
            </a:r>
            <a:r>
              <a:rPr sz="2750" spc="-105">
                <a:solidFill>
                  <a:srgbClr val="464646"/>
                </a:solidFill>
                <a:latin typeface="Trebuchet MS"/>
                <a:cs typeface="Trebuchet MS"/>
              </a:rPr>
              <a:t> </a:t>
            </a:r>
            <a:r>
              <a:rPr sz="2750" spc="60">
                <a:solidFill>
                  <a:srgbClr val="464646"/>
                </a:solidFill>
                <a:latin typeface="Trebuchet MS"/>
                <a:cs typeface="Trebuchet MS"/>
              </a:rPr>
              <a:t>that</a:t>
            </a:r>
            <a:r>
              <a:rPr sz="2750" spc="-155">
                <a:solidFill>
                  <a:srgbClr val="464646"/>
                </a:solidFill>
                <a:latin typeface="Trebuchet MS"/>
                <a:cs typeface="Trebuchet MS"/>
              </a:rPr>
              <a:t> </a:t>
            </a:r>
            <a:r>
              <a:rPr sz="2750" spc="265">
                <a:solidFill>
                  <a:srgbClr val="464646"/>
                </a:solidFill>
                <a:latin typeface="Trebuchet MS"/>
                <a:cs typeface="Trebuchet MS"/>
              </a:rPr>
              <a:t>as</a:t>
            </a:r>
            <a:r>
              <a:rPr sz="2750" spc="-175">
                <a:solidFill>
                  <a:srgbClr val="464646"/>
                </a:solidFill>
                <a:latin typeface="Trebuchet MS"/>
                <a:cs typeface="Trebuchet MS"/>
              </a:rPr>
              <a:t> </a:t>
            </a:r>
            <a:r>
              <a:rPr sz="2750" spc="60">
                <a:solidFill>
                  <a:srgbClr val="464646"/>
                </a:solidFill>
                <a:latin typeface="Trebuchet MS"/>
                <a:cs typeface="Trebuchet MS"/>
              </a:rPr>
              <a:t>the</a:t>
            </a:r>
            <a:r>
              <a:rPr sz="2750" spc="-165">
                <a:solidFill>
                  <a:srgbClr val="464646"/>
                </a:solidFill>
                <a:latin typeface="Trebuchet MS"/>
                <a:cs typeface="Trebuchet MS"/>
              </a:rPr>
              <a:t> </a:t>
            </a:r>
            <a:r>
              <a:rPr sz="2750" spc="95">
                <a:solidFill>
                  <a:srgbClr val="464646"/>
                </a:solidFill>
                <a:latin typeface="Trebuchet MS"/>
                <a:cs typeface="Trebuchet MS"/>
              </a:rPr>
              <a:t>model</a:t>
            </a:r>
            <a:r>
              <a:rPr sz="2750" spc="-125">
                <a:solidFill>
                  <a:srgbClr val="464646"/>
                </a:solidFill>
                <a:latin typeface="Trebuchet MS"/>
                <a:cs typeface="Trebuchet MS"/>
              </a:rPr>
              <a:t> </a:t>
            </a:r>
            <a:r>
              <a:rPr sz="2750" spc="80">
                <a:solidFill>
                  <a:srgbClr val="464646"/>
                </a:solidFill>
                <a:latin typeface="Trebuchet MS"/>
                <a:cs typeface="Trebuchet MS"/>
              </a:rPr>
              <a:t>learns </a:t>
            </a:r>
            <a:r>
              <a:rPr sz="2750">
                <a:solidFill>
                  <a:srgbClr val="464646"/>
                </a:solidFill>
                <a:latin typeface="Trebuchet MS"/>
                <a:cs typeface="Trebuchet MS"/>
              </a:rPr>
              <a:t>new</a:t>
            </a:r>
            <a:r>
              <a:rPr sz="2750" spc="-75">
                <a:solidFill>
                  <a:srgbClr val="464646"/>
                </a:solidFill>
                <a:latin typeface="Trebuchet MS"/>
                <a:cs typeface="Trebuchet MS"/>
              </a:rPr>
              <a:t> </a:t>
            </a:r>
            <a:r>
              <a:rPr sz="2750" spc="100">
                <a:solidFill>
                  <a:srgbClr val="464646"/>
                </a:solidFill>
                <a:latin typeface="Trebuchet MS"/>
                <a:cs typeface="Trebuchet MS"/>
              </a:rPr>
              <a:t>tasks,</a:t>
            </a:r>
            <a:r>
              <a:rPr sz="2750" spc="-75">
                <a:solidFill>
                  <a:srgbClr val="464646"/>
                </a:solidFill>
                <a:latin typeface="Trebuchet MS"/>
                <a:cs typeface="Trebuchet MS"/>
              </a:rPr>
              <a:t> </a:t>
            </a:r>
            <a:r>
              <a:rPr sz="2750">
                <a:solidFill>
                  <a:srgbClr val="464646"/>
                </a:solidFill>
                <a:latin typeface="Trebuchet MS"/>
                <a:cs typeface="Trebuchet MS"/>
              </a:rPr>
              <a:t>it</a:t>
            </a:r>
            <a:r>
              <a:rPr sz="2750" spc="-135">
                <a:solidFill>
                  <a:srgbClr val="464646"/>
                </a:solidFill>
                <a:latin typeface="Trebuchet MS"/>
                <a:cs typeface="Trebuchet MS"/>
              </a:rPr>
              <a:t> </a:t>
            </a:r>
            <a:r>
              <a:rPr sz="2750" spc="170">
                <a:solidFill>
                  <a:srgbClr val="464646"/>
                </a:solidFill>
                <a:latin typeface="Trebuchet MS"/>
                <a:cs typeface="Trebuchet MS"/>
              </a:rPr>
              <a:t>may</a:t>
            </a:r>
            <a:r>
              <a:rPr sz="2750" spc="-120">
                <a:solidFill>
                  <a:srgbClr val="464646"/>
                </a:solidFill>
                <a:latin typeface="Trebuchet MS"/>
                <a:cs typeface="Trebuchet MS"/>
              </a:rPr>
              <a:t> </a:t>
            </a:r>
            <a:r>
              <a:rPr sz="2750">
                <a:solidFill>
                  <a:srgbClr val="FF0000"/>
                </a:solidFill>
                <a:latin typeface="Trebuchet MS"/>
                <a:cs typeface="Trebuchet MS"/>
              </a:rPr>
              <a:t>overwrite</a:t>
            </a:r>
            <a:r>
              <a:rPr sz="2750" spc="-114">
                <a:solidFill>
                  <a:srgbClr val="FF0000"/>
                </a:solidFill>
                <a:latin typeface="Trebuchet MS"/>
                <a:cs typeface="Trebuchet MS"/>
              </a:rPr>
              <a:t> </a:t>
            </a:r>
            <a:r>
              <a:rPr sz="2750" spc="85">
                <a:solidFill>
                  <a:srgbClr val="464646"/>
                </a:solidFill>
                <a:latin typeface="Trebuchet MS"/>
                <a:cs typeface="Trebuchet MS"/>
              </a:rPr>
              <a:t>what</a:t>
            </a:r>
            <a:r>
              <a:rPr sz="2750" spc="-135">
                <a:solidFill>
                  <a:srgbClr val="464646"/>
                </a:solidFill>
                <a:latin typeface="Trebuchet MS"/>
                <a:cs typeface="Trebuchet MS"/>
              </a:rPr>
              <a:t> </a:t>
            </a:r>
            <a:r>
              <a:rPr sz="2750">
                <a:solidFill>
                  <a:srgbClr val="464646"/>
                </a:solidFill>
                <a:latin typeface="Trebuchet MS"/>
                <a:cs typeface="Trebuchet MS"/>
              </a:rPr>
              <a:t>it</a:t>
            </a:r>
            <a:r>
              <a:rPr sz="2750" spc="-135">
                <a:solidFill>
                  <a:srgbClr val="464646"/>
                </a:solidFill>
                <a:latin typeface="Trebuchet MS"/>
                <a:cs typeface="Trebuchet MS"/>
              </a:rPr>
              <a:t> </a:t>
            </a:r>
            <a:r>
              <a:rPr sz="2750" spc="80">
                <a:solidFill>
                  <a:srgbClr val="464646"/>
                </a:solidFill>
                <a:latin typeface="Trebuchet MS"/>
                <a:cs typeface="Trebuchet MS"/>
              </a:rPr>
              <a:t>previously</a:t>
            </a:r>
            <a:r>
              <a:rPr sz="2750" spc="-105">
                <a:solidFill>
                  <a:srgbClr val="464646"/>
                </a:solidFill>
                <a:latin typeface="Trebuchet MS"/>
                <a:cs typeface="Trebuchet MS"/>
              </a:rPr>
              <a:t> </a:t>
            </a:r>
            <a:r>
              <a:rPr sz="2750">
                <a:solidFill>
                  <a:srgbClr val="464646"/>
                </a:solidFill>
                <a:latin typeface="Trebuchet MS"/>
                <a:cs typeface="Trebuchet MS"/>
              </a:rPr>
              <a:t>learned,</a:t>
            </a:r>
            <a:r>
              <a:rPr sz="2750" spc="-80">
                <a:solidFill>
                  <a:srgbClr val="464646"/>
                </a:solidFill>
                <a:latin typeface="Trebuchet MS"/>
                <a:cs typeface="Trebuchet MS"/>
              </a:rPr>
              <a:t> </a:t>
            </a:r>
            <a:r>
              <a:rPr sz="2750" spc="95">
                <a:solidFill>
                  <a:srgbClr val="464646"/>
                </a:solidFill>
                <a:latin typeface="Trebuchet MS"/>
                <a:cs typeface="Trebuchet MS"/>
              </a:rPr>
              <a:t>leading</a:t>
            </a:r>
            <a:r>
              <a:rPr sz="2750" spc="-60">
                <a:solidFill>
                  <a:srgbClr val="464646"/>
                </a:solidFill>
                <a:latin typeface="Trebuchet MS"/>
                <a:cs typeface="Trebuchet MS"/>
              </a:rPr>
              <a:t> </a:t>
            </a:r>
            <a:r>
              <a:rPr sz="2750">
                <a:solidFill>
                  <a:srgbClr val="464646"/>
                </a:solidFill>
                <a:latin typeface="Trebuchet MS"/>
                <a:cs typeface="Trebuchet MS"/>
              </a:rPr>
              <a:t>to</a:t>
            </a:r>
            <a:r>
              <a:rPr sz="2750" spc="-90">
                <a:solidFill>
                  <a:srgbClr val="464646"/>
                </a:solidFill>
                <a:latin typeface="Trebuchet MS"/>
                <a:cs typeface="Trebuchet MS"/>
              </a:rPr>
              <a:t> </a:t>
            </a:r>
            <a:r>
              <a:rPr sz="2750" spc="65">
                <a:solidFill>
                  <a:srgbClr val="464646"/>
                </a:solidFill>
                <a:latin typeface="Trebuchet MS"/>
                <a:cs typeface="Trebuchet MS"/>
              </a:rPr>
              <a:t>a </a:t>
            </a:r>
            <a:r>
              <a:rPr sz="2750" spc="185">
                <a:solidFill>
                  <a:srgbClr val="464646"/>
                </a:solidFill>
                <a:latin typeface="Trebuchet MS"/>
                <a:cs typeface="Trebuchet MS"/>
              </a:rPr>
              <a:t>loss</a:t>
            </a:r>
            <a:r>
              <a:rPr sz="2750" spc="-105">
                <a:solidFill>
                  <a:srgbClr val="464646"/>
                </a:solidFill>
                <a:latin typeface="Trebuchet MS"/>
                <a:cs typeface="Trebuchet MS"/>
              </a:rPr>
              <a:t> </a:t>
            </a:r>
            <a:r>
              <a:rPr sz="2750" spc="145">
                <a:solidFill>
                  <a:srgbClr val="464646"/>
                </a:solidFill>
                <a:latin typeface="Trebuchet MS"/>
                <a:cs typeface="Trebuchet MS"/>
              </a:rPr>
              <a:t>in</a:t>
            </a:r>
            <a:r>
              <a:rPr sz="2750" spc="-110">
                <a:solidFill>
                  <a:srgbClr val="464646"/>
                </a:solidFill>
                <a:latin typeface="Trebuchet MS"/>
                <a:cs typeface="Trebuchet MS"/>
              </a:rPr>
              <a:t> </a:t>
            </a:r>
            <a:r>
              <a:rPr sz="2750" spc="65">
                <a:solidFill>
                  <a:srgbClr val="464646"/>
                </a:solidFill>
                <a:latin typeface="Trebuchet MS"/>
                <a:cs typeface="Trebuchet MS"/>
              </a:rPr>
              <a:t>performance</a:t>
            </a:r>
            <a:r>
              <a:rPr sz="2750" spc="-85">
                <a:solidFill>
                  <a:srgbClr val="464646"/>
                </a:solidFill>
                <a:latin typeface="Trebuchet MS"/>
                <a:cs typeface="Trebuchet MS"/>
              </a:rPr>
              <a:t> </a:t>
            </a:r>
            <a:r>
              <a:rPr sz="2750" spc="100">
                <a:solidFill>
                  <a:srgbClr val="464646"/>
                </a:solidFill>
                <a:latin typeface="Trebuchet MS"/>
                <a:cs typeface="Trebuchet MS"/>
              </a:rPr>
              <a:t>on</a:t>
            </a:r>
            <a:r>
              <a:rPr sz="2750" spc="-110">
                <a:solidFill>
                  <a:srgbClr val="464646"/>
                </a:solidFill>
                <a:latin typeface="Trebuchet MS"/>
                <a:cs typeface="Trebuchet MS"/>
              </a:rPr>
              <a:t> </a:t>
            </a:r>
            <a:r>
              <a:rPr sz="2750">
                <a:solidFill>
                  <a:srgbClr val="464646"/>
                </a:solidFill>
                <a:latin typeface="Trebuchet MS"/>
                <a:cs typeface="Trebuchet MS"/>
              </a:rPr>
              <a:t>earlier</a:t>
            </a:r>
            <a:r>
              <a:rPr sz="2750" spc="-125">
                <a:solidFill>
                  <a:srgbClr val="464646"/>
                </a:solidFill>
                <a:latin typeface="Trebuchet MS"/>
                <a:cs typeface="Trebuchet MS"/>
              </a:rPr>
              <a:t> </a:t>
            </a:r>
            <a:r>
              <a:rPr sz="2750" spc="75">
                <a:solidFill>
                  <a:srgbClr val="464646"/>
                </a:solidFill>
                <a:latin typeface="Trebuchet MS"/>
                <a:cs typeface="Trebuchet MS"/>
              </a:rPr>
              <a:t>tasks.</a:t>
            </a:r>
            <a:endParaRPr sz="2750">
              <a:latin typeface="Trebuchet MS"/>
              <a:cs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5" name="object 5"/>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18</a:t>
            </a:fld>
            <a:endParaRPr spc="65"/>
          </a:p>
        </p:txBody>
      </p:sp>
      <p:sp>
        <p:nvSpPr>
          <p:cNvPr id="3" name="object 3"/>
          <p:cNvSpPr txBox="1"/>
          <p:nvPr/>
        </p:nvSpPr>
        <p:spPr>
          <a:xfrm>
            <a:off x="428307" y="1333499"/>
            <a:ext cx="10769600" cy="1899285"/>
          </a:xfrm>
          <a:prstGeom prst="rect">
            <a:avLst/>
          </a:prstGeom>
        </p:spPr>
        <p:txBody>
          <a:bodyPr vert="horz" wrap="square" lIns="0" tIns="6350" rIns="0" bIns="0" rtlCol="0">
            <a:spAutoFit/>
          </a:bodyPr>
          <a:lstStyle/>
          <a:p>
            <a:pPr marL="12700" marR="5080">
              <a:lnSpc>
                <a:spcPct val="102400"/>
              </a:lnSpc>
              <a:spcBef>
                <a:spcPts val="50"/>
              </a:spcBef>
            </a:pPr>
            <a:r>
              <a:rPr sz="2750" spc="-50">
                <a:solidFill>
                  <a:srgbClr val="464646"/>
                </a:solidFill>
                <a:latin typeface="Trebuchet MS"/>
                <a:cs typeface="Trebuchet MS"/>
              </a:rPr>
              <a:t>To</a:t>
            </a:r>
            <a:r>
              <a:rPr sz="2750" spc="-90">
                <a:solidFill>
                  <a:srgbClr val="464646"/>
                </a:solidFill>
                <a:latin typeface="Trebuchet MS"/>
                <a:cs typeface="Trebuchet MS"/>
              </a:rPr>
              <a:t> </a:t>
            </a:r>
            <a:r>
              <a:rPr sz="2750" spc="95">
                <a:solidFill>
                  <a:srgbClr val="9BBA58"/>
                </a:solidFill>
                <a:latin typeface="Trebuchet MS"/>
                <a:cs typeface="Trebuchet MS"/>
              </a:rPr>
              <a:t>mitigate</a:t>
            </a:r>
            <a:r>
              <a:rPr sz="2750" spc="-114">
                <a:solidFill>
                  <a:srgbClr val="9BBA58"/>
                </a:solidFill>
                <a:latin typeface="Trebuchet MS"/>
                <a:cs typeface="Trebuchet MS"/>
              </a:rPr>
              <a:t> </a:t>
            </a:r>
            <a:r>
              <a:rPr sz="2750">
                <a:solidFill>
                  <a:srgbClr val="464646"/>
                </a:solidFill>
                <a:latin typeface="Trebuchet MS"/>
                <a:cs typeface="Trebuchet MS"/>
              </a:rPr>
              <a:t>the</a:t>
            </a:r>
            <a:r>
              <a:rPr sz="2750" spc="-65">
                <a:solidFill>
                  <a:srgbClr val="464646"/>
                </a:solidFill>
                <a:latin typeface="Trebuchet MS"/>
                <a:cs typeface="Trebuchet MS"/>
              </a:rPr>
              <a:t> </a:t>
            </a:r>
            <a:r>
              <a:rPr sz="2750" spc="80">
                <a:solidFill>
                  <a:srgbClr val="464646"/>
                </a:solidFill>
                <a:latin typeface="Trebuchet MS"/>
                <a:cs typeface="Trebuchet MS"/>
              </a:rPr>
              <a:t>problem</a:t>
            </a:r>
            <a:r>
              <a:rPr sz="2750" spc="-105">
                <a:solidFill>
                  <a:srgbClr val="464646"/>
                </a:solidFill>
                <a:latin typeface="Trebuchet MS"/>
                <a:cs typeface="Trebuchet MS"/>
              </a:rPr>
              <a:t> </a:t>
            </a:r>
            <a:r>
              <a:rPr sz="2750">
                <a:solidFill>
                  <a:srgbClr val="464646"/>
                </a:solidFill>
                <a:latin typeface="Trebuchet MS"/>
                <a:cs typeface="Trebuchet MS"/>
              </a:rPr>
              <a:t>of</a:t>
            </a:r>
            <a:r>
              <a:rPr sz="2750" spc="-125">
                <a:solidFill>
                  <a:srgbClr val="464646"/>
                </a:solidFill>
                <a:latin typeface="Trebuchet MS"/>
                <a:cs typeface="Trebuchet MS"/>
              </a:rPr>
              <a:t> </a:t>
            </a:r>
            <a:r>
              <a:rPr sz="2750" spc="95">
                <a:solidFill>
                  <a:srgbClr val="464646"/>
                </a:solidFill>
                <a:latin typeface="Trebuchet MS"/>
                <a:cs typeface="Trebuchet MS"/>
              </a:rPr>
              <a:t>catastrophic</a:t>
            </a:r>
            <a:r>
              <a:rPr sz="2750" spc="-70">
                <a:solidFill>
                  <a:srgbClr val="464646"/>
                </a:solidFill>
                <a:latin typeface="Trebuchet MS"/>
                <a:cs typeface="Trebuchet MS"/>
              </a:rPr>
              <a:t> </a:t>
            </a:r>
            <a:r>
              <a:rPr sz="2750">
                <a:solidFill>
                  <a:srgbClr val="464646"/>
                </a:solidFill>
                <a:latin typeface="Trebuchet MS"/>
                <a:cs typeface="Trebuchet MS"/>
              </a:rPr>
              <a:t>forgetting,</a:t>
            </a:r>
            <a:r>
              <a:rPr sz="2750" spc="-70">
                <a:solidFill>
                  <a:srgbClr val="464646"/>
                </a:solidFill>
                <a:latin typeface="Trebuchet MS"/>
                <a:cs typeface="Trebuchet MS"/>
              </a:rPr>
              <a:t> </a:t>
            </a:r>
            <a:r>
              <a:rPr sz="2750">
                <a:solidFill>
                  <a:srgbClr val="464646"/>
                </a:solidFill>
                <a:latin typeface="Trebuchet MS"/>
                <a:cs typeface="Trebuchet MS"/>
              </a:rPr>
              <a:t>we</a:t>
            </a:r>
            <a:r>
              <a:rPr sz="2750" spc="-65">
                <a:solidFill>
                  <a:srgbClr val="464646"/>
                </a:solidFill>
                <a:latin typeface="Trebuchet MS"/>
                <a:cs typeface="Trebuchet MS"/>
              </a:rPr>
              <a:t> </a:t>
            </a:r>
            <a:r>
              <a:rPr sz="2750" spc="55">
                <a:solidFill>
                  <a:srgbClr val="464646"/>
                </a:solidFill>
                <a:latin typeface="Trebuchet MS"/>
                <a:cs typeface="Trebuchet MS"/>
              </a:rPr>
              <a:t>need</a:t>
            </a:r>
            <a:r>
              <a:rPr sz="2750" spc="-65">
                <a:solidFill>
                  <a:srgbClr val="464646"/>
                </a:solidFill>
                <a:latin typeface="Trebuchet MS"/>
                <a:cs typeface="Trebuchet MS"/>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50">
                <a:solidFill>
                  <a:srgbClr val="464646"/>
                </a:solidFill>
                <a:latin typeface="Trebuchet MS"/>
                <a:cs typeface="Trebuchet MS"/>
              </a:rPr>
              <a:t>do </a:t>
            </a:r>
            <a:r>
              <a:rPr sz="2750" spc="100">
                <a:solidFill>
                  <a:srgbClr val="464646"/>
                </a:solidFill>
                <a:latin typeface="Trebuchet MS"/>
                <a:cs typeface="Trebuchet MS"/>
              </a:rPr>
              <a:t>multi-</a:t>
            </a:r>
            <a:r>
              <a:rPr sz="2750" spc="165">
                <a:solidFill>
                  <a:srgbClr val="464646"/>
                </a:solidFill>
                <a:latin typeface="Trebuchet MS"/>
                <a:cs typeface="Trebuchet MS"/>
              </a:rPr>
              <a:t>task</a:t>
            </a:r>
            <a:r>
              <a:rPr sz="2750" spc="-105">
                <a:solidFill>
                  <a:srgbClr val="464646"/>
                </a:solidFill>
                <a:latin typeface="Trebuchet MS"/>
                <a:cs typeface="Trebuchet MS"/>
              </a:rPr>
              <a:t> </a:t>
            </a:r>
            <a:r>
              <a:rPr sz="2750" spc="45">
                <a:solidFill>
                  <a:srgbClr val="464646"/>
                </a:solidFill>
                <a:latin typeface="Trebuchet MS"/>
                <a:cs typeface="Trebuchet MS"/>
              </a:rPr>
              <a:t>finetuning.</a:t>
            </a:r>
            <a:endParaRPr sz="2750">
              <a:latin typeface="Trebuchet MS"/>
              <a:cs typeface="Trebuchet MS"/>
            </a:endParaRPr>
          </a:p>
          <a:p>
            <a:pPr>
              <a:lnSpc>
                <a:spcPct val="100000"/>
              </a:lnSpc>
              <a:spcBef>
                <a:spcPts val="1540"/>
              </a:spcBef>
            </a:pPr>
            <a:endParaRPr sz="2750">
              <a:latin typeface="Trebuchet MS"/>
              <a:cs typeface="Trebuchet MS"/>
            </a:endParaRPr>
          </a:p>
          <a:p>
            <a:pPr marL="12700">
              <a:lnSpc>
                <a:spcPct val="100000"/>
              </a:lnSpc>
            </a:pPr>
            <a:r>
              <a:rPr sz="2750" spc="114">
                <a:solidFill>
                  <a:srgbClr val="404040"/>
                </a:solidFill>
                <a:latin typeface="Trebuchet MS"/>
                <a:cs typeface="Trebuchet MS"/>
              </a:rPr>
              <a:t>This</a:t>
            </a:r>
            <a:r>
              <a:rPr sz="2750" spc="-120">
                <a:solidFill>
                  <a:srgbClr val="404040"/>
                </a:solidFill>
                <a:latin typeface="Trebuchet MS"/>
                <a:cs typeface="Trebuchet MS"/>
              </a:rPr>
              <a:t> </a:t>
            </a:r>
            <a:r>
              <a:rPr sz="2750" spc="60">
                <a:solidFill>
                  <a:srgbClr val="404040"/>
                </a:solidFill>
                <a:latin typeface="Trebuchet MS"/>
                <a:cs typeface="Trebuchet MS"/>
              </a:rPr>
              <a:t>requires</a:t>
            </a:r>
            <a:r>
              <a:rPr sz="2750" spc="-114">
                <a:solidFill>
                  <a:srgbClr val="404040"/>
                </a:solidFill>
                <a:latin typeface="Trebuchet MS"/>
                <a:cs typeface="Trebuchet MS"/>
              </a:rPr>
              <a:t> </a:t>
            </a:r>
            <a:r>
              <a:rPr sz="2750" spc="114">
                <a:solidFill>
                  <a:srgbClr val="404040"/>
                </a:solidFill>
                <a:latin typeface="Trebuchet MS"/>
                <a:cs typeface="Trebuchet MS"/>
              </a:rPr>
              <a:t>a</a:t>
            </a:r>
            <a:r>
              <a:rPr sz="2750" spc="-80">
                <a:solidFill>
                  <a:srgbClr val="404040"/>
                </a:solidFill>
                <a:latin typeface="Trebuchet MS"/>
                <a:cs typeface="Trebuchet MS"/>
              </a:rPr>
              <a:t> </a:t>
            </a:r>
            <a:r>
              <a:rPr sz="2750">
                <a:solidFill>
                  <a:srgbClr val="404040"/>
                </a:solidFill>
                <a:latin typeface="Trebuchet MS"/>
                <a:cs typeface="Trebuchet MS"/>
              </a:rPr>
              <a:t>lot</a:t>
            </a:r>
            <a:r>
              <a:rPr sz="2750" spc="-90">
                <a:solidFill>
                  <a:srgbClr val="404040"/>
                </a:solidFill>
                <a:latin typeface="Trebuchet MS"/>
                <a:cs typeface="Trebuchet MS"/>
              </a:rPr>
              <a:t> </a:t>
            </a:r>
            <a:r>
              <a:rPr sz="2750">
                <a:solidFill>
                  <a:srgbClr val="404040"/>
                </a:solidFill>
                <a:latin typeface="Trebuchet MS"/>
                <a:cs typeface="Trebuchet MS"/>
              </a:rPr>
              <a:t>of</a:t>
            </a:r>
            <a:r>
              <a:rPr sz="2750" spc="-105">
                <a:solidFill>
                  <a:srgbClr val="404040"/>
                </a:solidFill>
                <a:latin typeface="Trebuchet MS"/>
                <a:cs typeface="Trebuchet MS"/>
              </a:rPr>
              <a:t> </a:t>
            </a:r>
            <a:r>
              <a:rPr sz="2750">
                <a:solidFill>
                  <a:srgbClr val="4F81BC"/>
                </a:solidFill>
                <a:latin typeface="Trebuchet MS"/>
                <a:cs typeface="Trebuchet MS"/>
              </a:rPr>
              <a:t>data</a:t>
            </a:r>
            <a:r>
              <a:rPr sz="2750">
                <a:solidFill>
                  <a:srgbClr val="404040"/>
                </a:solidFill>
                <a:latin typeface="Trebuchet MS"/>
                <a:cs typeface="Trebuchet MS"/>
              </a:rPr>
              <a:t>,</a:t>
            </a:r>
            <a:r>
              <a:rPr sz="2750" spc="-105">
                <a:solidFill>
                  <a:srgbClr val="404040"/>
                </a:solidFill>
                <a:latin typeface="Trebuchet MS"/>
                <a:cs typeface="Trebuchet MS"/>
              </a:rPr>
              <a:t> </a:t>
            </a:r>
            <a:r>
              <a:rPr sz="2750" spc="145">
                <a:solidFill>
                  <a:srgbClr val="404040"/>
                </a:solidFill>
                <a:latin typeface="Trebuchet MS"/>
                <a:cs typeface="Trebuchet MS"/>
              </a:rPr>
              <a:t>and</a:t>
            </a:r>
            <a:r>
              <a:rPr sz="2750" spc="-150">
                <a:solidFill>
                  <a:srgbClr val="404040"/>
                </a:solidFill>
                <a:latin typeface="Trebuchet MS"/>
                <a:cs typeface="Trebuchet MS"/>
              </a:rPr>
              <a:t> </a:t>
            </a:r>
            <a:r>
              <a:rPr sz="2750" spc="110">
                <a:solidFill>
                  <a:srgbClr val="548ED4"/>
                </a:solidFill>
                <a:latin typeface="Trebuchet MS"/>
                <a:cs typeface="Trebuchet MS"/>
              </a:rPr>
              <a:t>training</a:t>
            </a:r>
            <a:r>
              <a:rPr sz="2750" spc="-165">
                <a:solidFill>
                  <a:srgbClr val="548ED4"/>
                </a:solidFill>
                <a:latin typeface="Trebuchet MS"/>
                <a:cs typeface="Trebuchet MS"/>
              </a:rPr>
              <a:t> </a:t>
            </a:r>
            <a:r>
              <a:rPr sz="2750" spc="35">
                <a:solidFill>
                  <a:srgbClr val="548ED4"/>
                </a:solidFill>
                <a:latin typeface="Trebuchet MS"/>
                <a:cs typeface="Trebuchet MS"/>
              </a:rPr>
              <a:t>resources</a:t>
            </a:r>
            <a:r>
              <a:rPr sz="2750" spc="35">
                <a:solidFill>
                  <a:srgbClr val="404040"/>
                </a:solidFill>
                <a:latin typeface="Trebuchet MS"/>
                <a:cs typeface="Trebuchet MS"/>
              </a:rPr>
              <a:t>.</a:t>
            </a:r>
            <a:endParaRPr sz="275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3" name="object 3"/>
          <p:cNvSpPr txBox="1"/>
          <p:nvPr/>
        </p:nvSpPr>
        <p:spPr>
          <a:xfrm>
            <a:off x="428307" y="1238493"/>
            <a:ext cx="11186795" cy="2299335"/>
          </a:xfrm>
          <a:prstGeom prst="rect">
            <a:avLst/>
          </a:prstGeom>
        </p:spPr>
        <p:txBody>
          <a:bodyPr vert="horz" wrap="square" lIns="0" tIns="111125" rIns="0" bIns="0" rtlCol="0">
            <a:spAutoFit/>
          </a:bodyPr>
          <a:lstStyle/>
          <a:p>
            <a:pPr marL="469900" indent="-457200">
              <a:lnSpc>
                <a:spcPct val="100000"/>
              </a:lnSpc>
              <a:spcBef>
                <a:spcPts val="875"/>
              </a:spcBef>
              <a:buFont typeface="Arial MT"/>
              <a:buChar char="•"/>
              <a:tabLst>
                <a:tab pos="469900" algn="l"/>
              </a:tabLst>
            </a:pPr>
            <a:r>
              <a:rPr sz="2750" spc="75">
                <a:solidFill>
                  <a:srgbClr val="404040"/>
                </a:solidFill>
                <a:latin typeface="Trebuchet MS"/>
                <a:cs typeface="Trebuchet MS"/>
              </a:rPr>
              <a:t>We</a:t>
            </a:r>
            <a:r>
              <a:rPr sz="2750" spc="-30">
                <a:solidFill>
                  <a:srgbClr val="404040"/>
                </a:solidFill>
                <a:latin typeface="Trebuchet MS"/>
                <a:cs typeface="Trebuchet MS"/>
              </a:rPr>
              <a:t> </a:t>
            </a:r>
            <a:r>
              <a:rPr sz="2750" spc="60">
                <a:solidFill>
                  <a:srgbClr val="404040"/>
                </a:solidFill>
                <a:latin typeface="Trebuchet MS"/>
                <a:cs typeface="Trebuchet MS"/>
              </a:rPr>
              <a:t>need</a:t>
            </a:r>
            <a:r>
              <a:rPr sz="2750" spc="-110">
                <a:solidFill>
                  <a:srgbClr val="404040"/>
                </a:solidFill>
                <a:latin typeface="Trebuchet MS"/>
                <a:cs typeface="Trebuchet MS"/>
              </a:rPr>
              <a:t> </a:t>
            </a:r>
            <a:r>
              <a:rPr sz="2750">
                <a:solidFill>
                  <a:srgbClr val="404040"/>
                </a:solidFill>
                <a:latin typeface="Trebuchet MS"/>
                <a:cs typeface="Trebuchet MS"/>
              </a:rPr>
              <a:t>to</a:t>
            </a:r>
            <a:r>
              <a:rPr sz="2750" spc="-55">
                <a:solidFill>
                  <a:srgbClr val="404040"/>
                </a:solidFill>
                <a:latin typeface="Trebuchet MS"/>
                <a:cs typeface="Trebuchet MS"/>
              </a:rPr>
              <a:t> </a:t>
            </a:r>
            <a:r>
              <a:rPr sz="2750" spc="80">
                <a:solidFill>
                  <a:srgbClr val="404040"/>
                </a:solidFill>
                <a:latin typeface="Trebuchet MS"/>
                <a:cs typeface="Trebuchet MS"/>
              </a:rPr>
              <a:t>update</a:t>
            </a:r>
            <a:r>
              <a:rPr sz="2750" spc="-110">
                <a:solidFill>
                  <a:srgbClr val="404040"/>
                </a:solidFill>
                <a:latin typeface="Trebuchet MS"/>
                <a:cs typeface="Trebuchet MS"/>
              </a:rPr>
              <a:t> </a:t>
            </a:r>
            <a:r>
              <a:rPr sz="2750">
                <a:solidFill>
                  <a:srgbClr val="404040"/>
                </a:solidFill>
                <a:latin typeface="Trebuchet MS"/>
                <a:cs typeface="Trebuchet MS"/>
              </a:rPr>
              <a:t>all</a:t>
            </a:r>
            <a:r>
              <a:rPr sz="2750" spc="-70">
                <a:solidFill>
                  <a:srgbClr val="404040"/>
                </a:solidFill>
                <a:latin typeface="Trebuchet MS"/>
                <a:cs typeface="Trebuchet MS"/>
              </a:rPr>
              <a:t> </a:t>
            </a:r>
            <a:r>
              <a:rPr sz="2750" spc="60">
                <a:solidFill>
                  <a:srgbClr val="404040"/>
                </a:solidFill>
                <a:latin typeface="Trebuchet MS"/>
                <a:cs typeface="Trebuchet MS"/>
              </a:rPr>
              <a:t>the</a:t>
            </a:r>
            <a:r>
              <a:rPr sz="2750" spc="-114">
                <a:solidFill>
                  <a:srgbClr val="404040"/>
                </a:solidFill>
                <a:latin typeface="Trebuchet MS"/>
                <a:cs typeface="Trebuchet MS"/>
              </a:rPr>
              <a:t> </a:t>
            </a:r>
            <a:r>
              <a:rPr sz="2750" spc="85">
                <a:solidFill>
                  <a:srgbClr val="404040"/>
                </a:solidFill>
                <a:latin typeface="Trebuchet MS"/>
                <a:cs typeface="Trebuchet MS"/>
              </a:rPr>
              <a:t>parameters</a:t>
            </a:r>
            <a:r>
              <a:rPr sz="2750" spc="-50">
                <a:solidFill>
                  <a:srgbClr val="404040"/>
                </a:solidFill>
                <a:latin typeface="Trebuchet MS"/>
                <a:cs typeface="Trebuchet MS"/>
              </a:rPr>
              <a:t> </a:t>
            </a:r>
            <a:r>
              <a:rPr sz="2750">
                <a:solidFill>
                  <a:srgbClr val="404040"/>
                </a:solidFill>
                <a:latin typeface="Trebuchet MS"/>
                <a:cs typeface="Trebuchet MS"/>
              </a:rPr>
              <a:t>while</a:t>
            </a:r>
            <a:r>
              <a:rPr sz="2750" spc="-30">
                <a:solidFill>
                  <a:srgbClr val="404040"/>
                </a:solidFill>
                <a:latin typeface="Trebuchet MS"/>
                <a:cs typeface="Trebuchet MS"/>
              </a:rPr>
              <a:t> </a:t>
            </a:r>
            <a:r>
              <a:rPr sz="2750" spc="45">
                <a:solidFill>
                  <a:srgbClr val="404040"/>
                </a:solidFill>
                <a:latin typeface="Trebuchet MS"/>
                <a:cs typeface="Trebuchet MS"/>
              </a:rPr>
              <a:t>finetuning.</a:t>
            </a:r>
            <a:endParaRPr sz="2750">
              <a:latin typeface="Trebuchet MS"/>
              <a:cs typeface="Trebuchet MS"/>
            </a:endParaRPr>
          </a:p>
          <a:p>
            <a:pPr marL="1213485" marR="601980" lvl="1" indent="-457834">
              <a:lnSpc>
                <a:spcPts val="2850"/>
              </a:lnSpc>
              <a:spcBef>
                <a:spcPts val="775"/>
              </a:spcBef>
              <a:buFont typeface="Arial MT"/>
              <a:buChar char="•"/>
              <a:tabLst>
                <a:tab pos="1213485" algn="l"/>
              </a:tabLst>
            </a:pPr>
            <a:r>
              <a:rPr sz="2400">
                <a:solidFill>
                  <a:srgbClr val="404040"/>
                </a:solidFill>
                <a:latin typeface="Trebuchet MS"/>
                <a:cs typeface="Trebuchet MS"/>
              </a:rPr>
              <a:t>For</a:t>
            </a:r>
            <a:r>
              <a:rPr sz="2400" spc="-114">
                <a:solidFill>
                  <a:srgbClr val="404040"/>
                </a:solidFill>
                <a:latin typeface="Trebuchet MS"/>
                <a:cs typeface="Trebuchet MS"/>
              </a:rPr>
              <a:t> </a:t>
            </a:r>
            <a:r>
              <a:rPr sz="2400" spc="85">
                <a:solidFill>
                  <a:srgbClr val="404040"/>
                </a:solidFill>
                <a:latin typeface="Trebuchet MS"/>
                <a:cs typeface="Trebuchet MS"/>
              </a:rPr>
              <a:t>a</a:t>
            </a:r>
            <a:r>
              <a:rPr sz="2400" spc="-110">
                <a:solidFill>
                  <a:srgbClr val="404040"/>
                </a:solidFill>
                <a:latin typeface="Trebuchet MS"/>
                <a:cs typeface="Trebuchet MS"/>
              </a:rPr>
              <a:t> </a:t>
            </a:r>
            <a:r>
              <a:rPr sz="2400">
                <a:solidFill>
                  <a:srgbClr val="404040"/>
                </a:solidFill>
                <a:latin typeface="Trebuchet MS"/>
                <a:cs typeface="Trebuchet MS"/>
              </a:rPr>
              <a:t>7B</a:t>
            </a:r>
            <a:r>
              <a:rPr sz="2400" spc="-125">
                <a:solidFill>
                  <a:srgbClr val="404040"/>
                </a:solidFill>
                <a:latin typeface="Trebuchet MS"/>
                <a:cs typeface="Trebuchet MS"/>
              </a:rPr>
              <a:t> </a:t>
            </a:r>
            <a:r>
              <a:rPr sz="2400" spc="-10">
                <a:solidFill>
                  <a:srgbClr val="404040"/>
                </a:solidFill>
                <a:latin typeface="Trebuchet MS"/>
                <a:cs typeface="Trebuchet MS"/>
              </a:rPr>
              <a:t>model,</a:t>
            </a:r>
            <a:r>
              <a:rPr sz="2400" spc="-135">
                <a:solidFill>
                  <a:srgbClr val="404040"/>
                </a:solidFill>
                <a:latin typeface="Trebuchet MS"/>
                <a:cs typeface="Trebuchet MS"/>
              </a:rPr>
              <a:t> </a:t>
            </a:r>
            <a:r>
              <a:rPr sz="2400">
                <a:solidFill>
                  <a:srgbClr val="404040"/>
                </a:solidFill>
                <a:latin typeface="Trebuchet MS"/>
                <a:cs typeface="Trebuchet MS"/>
              </a:rPr>
              <a:t>we</a:t>
            </a:r>
            <a:r>
              <a:rPr sz="2400" spc="-80">
                <a:solidFill>
                  <a:srgbClr val="404040"/>
                </a:solidFill>
                <a:latin typeface="Trebuchet MS"/>
                <a:cs typeface="Trebuchet MS"/>
              </a:rPr>
              <a:t> </a:t>
            </a:r>
            <a:r>
              <a:rPr sz="2400">
                <a:solidFill>
                  <a:srgbClr val="404040"/>
                </a:solidFill>
                <a:latin typeface="Trebuchet MS"/>
                <a:cs typeface="Trebuchet MS"/>
              </a:rPr>
              <a:t>need</a:t>
            </a:r>
            <a:r>
              <a:rPr sz="2400" spc="-125">
                <a:solidFill>
                  <a:srgbClr val="404040"/>
                </a:solidFill>
                <a:latin typeface="Trebuchet MS"/>
                <a:cs typeface="Trebuchet MS"/>
              </a:rPr>
              <a:t> </a:t>
            </a:r>
            <a:r>
              <a:rPr sz="2400">
                <a:solidFill>
                  <a:srgbClr val="404040"/>
                </a:solidFill>
                <a:latin typeface="Trebuchet MS"/>
                <a:cs typeface="Trebuchet MS"/>
              </a:rPr>
              <a:t>to</a:t>
            </a:r>
            <a:r>
              <a:rPr sz="2400" spc="-90">
                <a:solidFill>
                  <a:srgbClr val="404040"/>
                </a:solidFill>
                <a:latin typeface="Trebuchet MS"/>
                <a:cs typeface="Trebuchet MS"/>
              </a:rPr>
              <a:t> </a:t>
            </a:r>
            <a:r>
              <a:rPr sz="2400" spc="50">
                <a:solidFill>
                  <a:srgbClr val="404040"/>
                </a:solidFill>
                <a:latin typeface="Trebuchet MS"/>
                <a:cs typeface="Trebuchet MS"/>
              </a:rPr>
              <a:t>update</a:t>
            </a:r>
            <a:r>
              <a:rPr sz="2400" spc="-155">
                <a:solidFill>
                  <a:srgbClr val="404040"/>
                </a:solidFill>
                <a:latin typeface="Trebuchet MS"/>
                <a:cs typeface="Trebuchet MS"/>
              </a:rPr>
              <a:t> </a:t>
            </a:r>
            <a:r>
              <a:rPr sz="2400" spc="-120">
                <a:solidFill>
                  <a:srgbClr val="404040"/>
                </a:solidFill>
                <a:latin typeface="Trebuchet MS"/>
                <a:cs typeface="Trebuchet MS"/>
              </a:rPr>
              <a:t>7</a:t>
            </a:r>
            <a:r>
              <a:rPr sz="2400" spc="-140">
                <a:solidFill>
                  <a:srgbClr val="404040"/>
                </a:solidFill>
                <a:latin typeface="Trebuchet MS"/>
                <a:cs typeface="Trebuchet MS"/>
              </a:rPr>
              <a:t> </a:t>
            </a:r>
            <a:r>
              <a:rPr sz="2400" spc="55">
                <a:solidFill>
                  <a:srgbClr val="404040"/>
                </a:solidFill>
                <a:latin typeface="Trebuchet MS"/>
                <a:cs typeface="Trebuchet MS"/>
              </a:rPr>
              <a:t>billion</a:t>
            </a:r>
            <a:r>
              <a:rPr sz="2400" spc="-80">
                <a:solidFill>
                  <a:srgbClr val="404040"/>
                </a:solidFill>
                <a:latin typeface="Trebuchet MS"/>
                <a:cs typeface="Trebuchet MS"/>
              </a:rPr>
              <a:t> </a:t>
            </a:r>
            <a:r>
              <a:rPr sz="2400">
                <a:solidFill>
                  <a:srgbClr val="404040"/>
                </a:solidFill>
                <a:latin typeface="Trebuchet MS"/>
                <a:cs typeface="Trebuchet MS"/>
              </a:rPr>
              <a:t>weights.</a:t>
            </a:r>
            <a:r>
              <a:rPr sz="2400" spc="-125">
                <a:solidFill>
                  <a:srgbClr val="404040"/>
                </a:solidFill>
                <a:latin typeface="Trebuchet MS"/>
                <a:cs typeface="Trebuchet MS"/>
              </a:rPr>
              <a:t> </a:t>
            </a:r>
            <a:r>
              <a:rPr sz="2400">
                <a:solidFill>
                  <a:srgbClr val="404040"/>
                </a:solidFill>
                <a:latin typeface="Trebuchet MS"/>
                <a:cs typeface="Trebuchet MS"/>
              </a:rPr>
              <a:t>For</a:t>
            </a:r>
            <a:r>
              <a:rPr sz="2400" spc="-110">
                <a:solidFill>
                  <a:srgbClr val="404040"/>
                </a:solidFill>
                <a:latin typeface="Trebuchet MS"/>
                <a:cs typeface="Trebuchet MS"/>
              </a:rPr>
              <a:t> </a:t>
            </a:r>
            <a:r>
              <a:rPr sz="2400" spc="85">
                <a:solidFill>
                  <a:srgbClr val="404040"/>
                </a:solidFill>
                <a:latin typeface="Trebuchet MS"/>
                <a:cs typeface="Trebuchet MS"/>
              </a:rPr>
              <a:t>a</a:t>
            </a:r>
            <a:r>
              <a:rPr sz="2400" spc="-110">
                <a:solidFill>
                  <a:srgbClr val="404040"/>
                </a:solidFill>
                <a:latin typeface="Trebuchet MS"/>
                <a:cs typeface="Trebuchet MS"/>
              </a:rPr>
              <a:t> </a:t>
            </a:r>
            <a:r>
              <a:rPr sz="2400" spc="-145">
                <a:solidFill>
                  <a:srgbClr val="404040"/>
                </a:solidFill>
                <a:latin typeface="Trebuchet MS"/>
                <a:cs typeface="Trebuchet MS"/>
              </a:rPr>
              <a:t>13</a:t>
            </a:r>
            <a:r>
              <a:rPr sz="2400" spc="-130">
                <a:solidFill>
                  <a:srgbClr val="404040"/>
                </a:solidFill>
                <a:latin typeface="Trebuchet MS"/>
                <a:cs typeface="Trebuchet MS"/>
              </a:rPr>
              <a:t> </a:t>
            </a:r>
            <a:r>
              <a:rPr sz="2400" spc="35">
                <a:solidFill>
                  <a:srgbClr val="404040"/>
                </a:solidFill>
                <a:latin typeface="Trebuchet MS"/>
                <a:cs typeface="Trebuchet MS"/>
              </a:rPr>
              <a:t>billion </a:t>
            </a:r>
            <a:r>
              <a:rPr sz="2400" spc="-10">
                <a:solidFill>
                  <a:srgbClr val="404040"/>
                </a:solidFill>
                <a:latin typeface="Trebuchet MS"/>
                <a:cs typeface="Trebuchet MS"/>
              </a:rPr>
              <a:t>model,</a:t>
            </a:r>
            <a:r>
              <a:rPr sz="2400" spc="-135">
                <a:solidFill>
                  <a:srgbClr val="404040"/>
                </a:solidFill>
                <a:latin typeface="Trebuchet MS"/>
                <a:cs typeface="Trebuchet MS"/>
              </a:rPr>
              <a:t> </a:t>
            </a:r>
            <a:r>
              <a:rPr sz="2400">
                <a:solidFill>
                  <a:srgbClr val="404040"/>
                </a:solidFill>
                <a:latin typeface="Trebuchet MS"/>
                <a:cs typeface="Trebuchet MS"/>
              </a:rPr>
              <a:t>we</a:t>
            </a:r>
            <a:r>
              <a:rPr sz="2400" spc="-80">
                <a:solidFill>
                  <a:srgbClr val="404040"/>
                </a:solidFill>
                <a:latin typeface="Trebuchet MS"/>
                <a:cs typeface="Trebuchet MS"/>
              </a:rPr>
              <a:t> </a:t>
            </a:r>
            <a:r>
              <a:rPr sz="2400">
                <a:solidFill>
                  <a:srgbClr val="404040"/>
                </a:solidFill>
                <a:latin typeface="Trebuchet MS"/>
                <a:cs typeface="Trebuchet MS"/>
              </a:rPr>
              <a:t>need</a:t>
            </a:r>
            <a:r>
              <a:rPr sz="2400" spc="-130">
                <a:solidFill>
                  <a:srgbClr val="404040"/>
                </a:solidFill>
                <a:latin typeface="Trebuchet MS"/>
                <a:cs typeface="Trebuchet MS"/>
              </a:rPr>
              <a:t> </a:t>
            </a:r>
            <a:r>
              <a:rPr sz="2400">
                <a:solidFill>
                  <a:srgbClr val="404040"/>
                </a:solidFill>
                <a:latin typeface="Trebuchet MS"/>
                <a:cs typeface="Trebuchet MS"/>
              </a:rPr>
              <a:t>to</a:t>
            </a:r>
            <a:r>
              <a:rPr sz="2400" spc="-90">
                <a:solidFill>
                  <a:srgbClr val="404040"/>
                </a:solidFill>
                <a:latin typeface="Trebuchet MS"/>
                <a:cs typeface="Trebuchet MS"/>
              </a:rPr>
              <a:t> </a:t>
            </a:r>
            <a:r>
              <a:rPr sz="2400" spc="50">
                <a:solidFill>
                  <a:srgbClr val="404040"/>
                </a:solidFill>
                <a:latin typeface="Trebuchet MS"/>
                <a:cs typeface="Trebuchet MS"/>
              </a:rPr>
              <a:t>update</a:t>
            </a:r>
            <a:r>
              <a:rPr sz="2400" spc="-160">
                <a:solidFill>
                  <a:srgbClr val="404040"/>
                </a:solidFill>
                <a:latin typeface="Trebuchet MS"/>
                <a:cs typeface="Trebuchet MS"/>
              </a:rPr>
              <a:t> </a:t>
            </a:r>
            <a:r>
              <a:rPr sz="2400" spc="-145">
                <a:solidFill>
                  <a:srgbClr val="404040"/>
                </a:solidFill>
                <a:latin typeface="Trebuchet MS"/>
                <a:cs typeface="Trebuchet MS"/>
              </a:rPr>
              <a:t>13</a:t>
            </a:r>
            <a:r>
              <a:rPr sz="2400" spc="-130">
                <a:solidFill>
                  <a:srgbClr val="404040"/>
                </a:solidFill>
                <a:latin typeface="Trebuchet MS"/>
                <a:cs typeface="Trebuchet MS"/>
              </a:rPr>
              <a:t> </a:t>
            </a:r>
            <a:r>
              <a:rPr sz="2400" spc="55">
                <a:solidFill>
                  <a:srgbClr val="404040"/>
                </a:solidFill>
                <a:latin typeface="Trebuchet MS"/>
                <a:cs typeface="Trebuchet MS"/>
              </a:rPr>
              <a:t>billion</a:t>
            </a:r>
            <a:r>
              <a:rPr sz="2400" spc="-80">
                <a:solidFill>
                  <a:srgbClr val="404040"/>
                </a:solidFill>
                <a:latin typeface="Trebuchet MS"/>
                <a:cs typeface="Trebuchet MS"/>
              </a:rPr>
              <a:t> </a:t>
            </a:r>
            <a:r>
              <a:rPr sz="2400" spc="-10">
                <a:solidFill>
                  <a:srgbClr val="404040"/>
                </a:solidFill>
                <a:latin typeface="Trebuchet MS"/>
                <a:cs typeface="Trebuchet MS"/>
              </a:rPr>
              <a:t>weights.</a:t>
            </a:r>
            <a:endParaRPr sz="2400">
              <a:latin typeface="Trebuchet MS"/>
              <a:cs typeface="Trebuchet MS"/>
            </a:endParaRPr>
          </a:p>
          <a:p>
            <a:pPr lvl="1">
              <a:lnSpc>
                <a:spcPct val="100000"/>
              </a:lnSpc>
              <a:spcBef>
                <a:spcPts val="1260"/>
              </a:spcBef>
              <a:buClr>
                <a:srgbClr val="404040"/>
              </a:buClr>
              <a:buFont typeface="Arial MT"/>
              <a:buChar char="•"/>
            </a:pPr>
            <a:endParaRPr sz="2400">
              <a:latin typeface="Trebuchet MS"/>
              <a:cs typeface="Trebuchet MS"/>
            </a:endParaRPr>
          </a:p>
          <a:p>
            <a:pPr marL="469900" indent="-457200">
              <a:lnSpc>
                <a:spcPct val="100000"/>
              </a:lnSpc>
              <a:buFont typeface="Arial MT"/>
              <a:buChar char="•"/>
              <a:tabLst>
                <a:tab pos="469900" algn="l"/>
              </a:tabLst>
            </a:pPr>
            <a:r>
              <a:rPr sz="2750" spc="130">
                <a:solidFill>
                  <a:srgbClr val="404040"/>
                </a:solidFill>
                <a:latin typeface="Trebuchet MS"/>
                <a:cs typeface="Trebuchet MS"/>
              </a:rPr>
              <a:t>Storing</a:t>
            </a:r>
            <a:r>
              <a:rPr sz="2750" spc="-114">
                <a:solidFill>
                  <a:srgbClr val="404040"/>
                </a:solidFill>
                <a:latin typeface="Trebuchet MS"/>
                <a:cs typeface="Trebuchet MS"/>
              </a:rPr>
              <a:t> </a:t>
            </a:r>
            <a:r>
              <a:rPr sz="2750" spc="145">
                <a:solidFill>
                  <a:srgbClr val="404040"/>
                </a:solidFill>
                <a:latin typeface="Trebuchet MS"/>
                <a:cs typeface="Trebuchet MS"/>
              </a:rPr>
              <a:t>and</a:t>
            </a:r>
            <a:r>
              <a:rPr sz="2750" spc="-45">
                <a:solidFill>
                  <a:srgbClr val="404040"/>
                </a:solidFill>
                <a:latin typeface="Trebuchet MS"/>
                <a:cs typeface="Trebuchet MS"/>
              </a:rPr>
              <a:t> </a:t>
            </a:r>
            <a:r>
              <a:rPr sz="2750" spc="140">
                <a:solidFill>
                  <a:srgbClr val="404040"/>
                </a:solidFill>
                <a:latin typeface="Trebuchet MS"/>
                <a:cs typeface="Trebuchet MS"/>
              </a:rPr>
              <a:t>updating</a:t>
            </a:r>
            <a:r>
              <a:rPr sz="2750" spc="-114">
                <a:solidFill>
                  <a:srgbClr val="404040"/>
                </a:solidFill>
                <a:latin typeface="Trebuchet MS"/>
                <a:cs typeface="Trebuchet MS"/>
              </a:rPr>
              <a:t> </a:t>
            </a:r>
            <a:r>
              <a:rPr sz="2750" spc="80">
                <a:solidFill>
                  <a:srgbClr val="404040"/>
                </a:solidFill>
                <a:latin typeface="Trebuchet MS"/>
                <a:cs typeface="Trebuchet MS"/>
              </a:rPr>
              <a:t>these</a:t>
            </a:r>
            <a:r>
              <a:rPr sz="2750" spc="-45">
                <a:solidFill>
                  <a:srgbClr val="404040"/>
                </a:solidFill>
                <a:latin typeface="Trebuchet MS"/>
                <a:cs typeface="Trebuchet MS"/>
              </a:rPr>
              <a:t> </a:t>
            </a:r>
            <a:r>
              <a:rPr sz="2750" spc="110">
                <a:solidFill>
                  <a:srgbClr val="404040"/>
                </a:solidFill>
                <a:latin typeface="Trebuchet MS"/>
                <a:cs typeface="Trebuchet MS"/>
              </a:rPr>
              <a:t>weights</a:t>
            </a:r>
            <a:r>
              <a:rPr sz="2750" spc="-60">
                <a:solidFill>
                  <a:srgbClr val="404040"/>
                </a:solidFill>
                <a:latin typeface="Trebuchet MS"/>
                <a:cs typeface="Trebuchet MS"/>
              </a:rPr>
              <a:t> </a:t>
            </a:r>
            <a:r>
              <a:rPr sz="2750">
                <a:solidFill>
                  <a:srgbClr val="404040"/>
                </a:solidFill>
                <a:latin typeface="Trebuchet MS"/>
                <a:cs typeface="Trebuchet MS"/>
              </a:rPr>
              <a:t>require</a:t>
            </a:r>
            <a:r>
              <a:rPr sz="2750" spc="-40">
                <a:solidFill>
                  <a:srgbClr val="404040"/>
                </a:solidFill>
                <a:latin typeface="Trebuchet MS"/>
                <a:cs typeface="Trebuchet MS"/>
              </a:rPr>
              <a:t> </a:t>
            </a:r>
            <a:r>
              <a:rPr sz="2750" spc="114">
                <a:solidFill>
                  <a:srgbClr val="404040"/>
                </a:solidFill>
                <a:latin typeface="Trebuchet MS"/>
                <a:cs typeface="Trebuchet MS"/>
              </a:rPr>
              <a:t>a</a:t>
            </a:r>
            <a:r>
              <a:rPr sz="2750" spc="-105">
                <a:solidFill>
                  <a:srgbClr val="404040"/>
                </a:solidFill>
                <a:latin typeface="Trebuchet MS"/>
                <a:cs typeface="Trebuchet MS"/>
              </a:rPr>
              <a:t> </a:t>
            </a:r>
            <a:r>
              <a:rPr sz="2750">
                <a:solidFill>
                  <a:srgbClr val="404040"/>
                </a:solidFill>
                <a:latin typeface="Trebuchet MS"/>
                <a:cs typeface="Trebuchet MS"/>
              </a:rPr>
              <a:t>lot</a:t>
            </a:r>
            <a:r>
              <a:rPr sz="2750" spc="-114">
                <a:solidFill>
                  <a:srgbClr val="404040"/>
                </a:solidFill>
                <a:latin typeface="Trebuchet MS"/>
                <a:cs typeface="Trebuchet MS"/>
              </a:rPr>
              <a:t> </a:t>
            </a:r>
            <a:r>
              <a:rPr sz="2750">
                <a:solidFill>
                  <a:srgbClr val="404040"/>
                </a:solidFill>
                <a:latin typeface="Trebuchet MS"/>
                <a:cs typeface="Trebuchet MS"/>
              </a:rPr>
              <a:t>of</a:t>
            </a:r>
            <a:r>
              <a:rPr sz="2750" spc="-90">
                <a:solidFill>
                  <a:srgbClr val="404040"/>
                </a:solidFill>
                <a:latin typeface="Trebuchet MS"/>
                <a:cs typeface="Trebuchet MS"/>
              </a:rPr>
              <a:t> </a:t>
            </a:r>
            <a:r>
              <a:rPr sz="2750">
                <a:solidFill>
                  <a:srgbClr val="4F81BC"/>
                </a:solidFill>
                <a:latin typeface="Trebuchet MS"/>
                <a:cs typeface="Trebuchet MS"/>
              </a:rPr>
              <a:t>GPU</a:t>
            </a:r>
            <a:r>
              <a:rPr sz="2750" spc="-85">
                <a:solidFill>
                  <a:srgbClr val="4F81BC"/>
                </a:solidFill>
                <a:latin typeface="Trebuchet MS"/>
                <a:cs typeface="Trebuchet MS"/>
              </a:rPr>
              <a:t> </a:t>
            </a:r>
            <a:r>
              <a:rPr sz="2750" spc="-10">
                <a:solidFill>
                  <a:srgbClr val="4F81BC"/>
                </a:solidFill>
                <a:latin typeface="Trebuchet MS"/>
                <a:cs typeface="Trebuchet MS"/>
              </a:rPr>
              <a:t>memory</a:t>
            </a:r>
            <a:r>
              <a:rPr sz="2750" spc="-10">
                <a:solidFill>
                  <a:srgbClr val="404040"/>
                </a:solidFill>
                <a:latin typeface="Trebuchet MS"/>
                <a:cs typeface="Trebuchet MS"/>
              </a:rPr>
              <a:t>.</a:t>
            </a:r>
            <a:endParaRPr sz="2750">
              <a:latin typeface="Trebuchet MS"/>
              <a:cs typeface="Trebuchet MS"/>
            </a:endParaRPr>
          </a:p>
        </p:txBody>
      </p:sp>
      <p:grpSp>
        <p:nvGrpSpPr>
          <p:cNvPr id="4" name="object 4"/>
          <p:cNvGrpSpPr/>
          <p:nvPr/>
        </p:nvGrpSpPr>
        <p:grpSpPr>
          <a:xfrm>
            <a:off x="1400175" y="4238688"/>
            <a:ext cx="9720580" cy="1481455"/>
            <a:chOff x="1400175" y="4238688"/>
            <a:chExt cx="9720580" cy="1481455"/>
          </a:xfrm>
        </p:grpSpPr>
        <p:pic>
          <p:nvPicPr>
            <p:cNvPr id="5" name="object 5"/>
            <p:cNvPicPr/>
            <p:nvPr/>
          </p:nvPicPr>
          <p:blipFill>
            <a:blip r:embed="rId2" cstate="print"/>
            <a:stretch>
              <a:fillRect/>
            </a:stretch>
          </p:blipFill>
          <p:spPr>
            <a:xfrm>
              <a:off x="1419225" y="4257738"/>
              <a:ext cx="9701276" cy="1376299"/>
            </a:xfrm>
            <a:prstGeom prst="rect">
              <a:avLst/>
            </a:prstGeom>
          </p:spPr>
        </p:pic>
        <p:pic>
          <p:nvPicPr>
            <p:cNvPr id="6" name="object 6"/>
            <p:cNvPicPr/>
            <p:nvPr/>
          </p:nvPicPr>
          <p:blipFill>
            <a:blip r:embed="rId3" cstate="print"/>
            <a:stretch>
              <a:fillRect/>
            </a:stretch>
          </p:blipFill>
          <p:spPr>
            <a:xfrm>
              <a:off x="1400175" y="4238688"/>
              <a:ext cx="9205976" cy="1481074"/>
            </a:xfrm>
            <a:prstGeom prst="rect">
              <a:avLst/>
            </a:prstGeom>
          </p:spPr>
        </p:pic>
        <p:sp>
          <p:nvSpPr>
            <p:cNvPr id="7" name="object 7"/>
            <p:cNvSpPr/>
            <p:nvPr/>
          </p:nvSpPr>
          <p:spPr>
            <a:xfrm>
              <a:off x="1490726" y="4310126"/>
              <a:ext cx="9563100" cy="1238250"/>
            </a:xfrm>
            <a:custGeom>
              <a:avLst/>
              <a:gdLst/>
              <a:ahLst/>
              <a:cxnLst/>
              <a:rect l="l" t="t" r="r" b="b"/>
              <a:pathLst>
                <a:path w="9563100" h="1238250">
                  <a:moveTo>
                    <a:pt x="9356725" y="0"/>
                  </a:moveTo>
                  <a:lnTo>
                    <a:pt x="206248" y="0"/>
                  </a:lnTo>
                  <a:lnTo>
                    <a:pt x="158953" y="5446"/>
                  </a:lnTo>
                  <a:lnTo>
                    <a:pt x="115540" y="20964"/>
                  </a:lnTo>
                  <a:lnTo>
                    <a:pt x="77245" y="45316"/>
                  </a:lnTo>
                  <a:lnTo>
                    <a:pt x="45306" y="77269"/>
                  </a:lnTo>
                  <a:lnTo>
                    <a:pt x="20961" y="115586"/>
                  </a:lnTo>
                  <a:lnTo>
                    <a:pt x="5446" y="159033"/>
                  </a:lnTo>
                  <a:lnTo>
                    <a:pt x="0" y="206375"/>
                  </a:lnTo>
                  <a:lnTo>
                    <a:pt x="0" y="1031875"/>
                  </a:lnTo>
                  <a:lnTo>
                    <a:pt x="5446" y="1079176"/>
                  </a:lnTo>
                  <a:lnTo>
                    <a:pt x="20961" y="1122607"/>
                  </a:lnTo>
                  <a:lnTo>
                    <a:pt x="45306" y="1160927"/>
                  </a:lnTo>
                  <a:lnTo>
                    <a:pt x="77245" y="1192893"/>
                  </a:lnTo>
                  <a:lnTo>
                    <a:pt x="115540" y="1217263"/>
                  </a:lnTo>
                  <a:lnTo>
                    <a:pt x="158953" y="1232796"/>
                  </a:lnTo>
                  <a:lnTo>
                    <a:pt x="206248" y="1238250"/>
                  </a:lnTo>
                  <a:lnTo>
                    <a:pt x="9356725" y="1238250"/>
                  </a:lnTo>
                  <a:lnTo>
                    <a:pt x="9404026" y="1232796"/>
                  </a:lnTo>
                  <a:lnTo>
                    <a:pt x="9447457" y="1217263"/>
                  </a:lnTo>
                  <a:lnTo>
                    <a:pt x="9485777" y="1192893"/>
                  </a:lnTo>
                  <a:lnTo>
                    <a:pt x="9517743" y="1160927"/>
                  </a:lnTo>
                  <a:lnTo>
                    <a:pt x="9542113" y="1122607"/>
                  </a:lnTo>
                  <a:lnTo>
                    <a:pt x="9557646" y="1079176"/>
                  </a:lnTo>
                  <a:lnTo>
                    <a:pt x="9563100" y="1031875"/>
                  </a:lnTo>
                  <a:lnTo>
                    <a:pt x="9563100" y="206375"/>
                  </a:lnTo>
                  <a:lnTo>
                    <a:pt x="9557646" y="159033"/>
                  </a:lnTo>
                  <a:lnTo>
                    <a:pt x="9542113" y="115586"/>
                  </a:lnTo>
                  <a:lnTo>
                    <a:pt x="9517743" y="77269"/>
                  </a:lnTo>
                  <a:lnTo>
                    <a:pt x="9485777" y="45316"/>
                  </a:lnTo>
                  <a:lnTo>
                    <a:pt x="9447457" y="20964"/>
                  </a:lnTo>
                  <a:lnTo>
                    <a:pt x="9404026" y="5446"/>
                  </a:lnTo>
                  <a:lnTo>
                    <a:pt x="9356725" y="0"/>
                  </a:lnTo>
                  <a:close/>
                </a:path>
              </a:pathLst>
            </a:custGeom>
            <a:solidFill>
              <a:srgbClr val="C0504D"/>
            </a:solidFill>
          </p:spPr>
          <p:txBody>
            <a:bodyPr wrap="square" lIns="0" tIns="0" rIns="0" bIns="0" rtlCol="0"/>
            <a:lstStyle/>
            <a:p>
              <a:endParaRPr/>
            </a:p>
          </p:txBody>
        </p:sp>
        <p:sp>
          <p:nvSpPr>
            <p:cNvPr id="8" name="object 8"/>
            <p:cNvSpPr/>
            <p:nvPr/>
          </p:nvSpPr>
          <p:spPr>
            <a:xfrm>
              <a:off x="1490726" y="4310126"/>
              <a:ext cx="9563100" cy="1238250"/>
            </a:xfrm>
            <a:custGeom>
              <a:avLst/>
              <a:gdLst/>
              <a:ahLst/>
              <a:cxnLst/>
              <a:rect l="l" t="t" r="r" b="b"/>
              <a:pathLst>
                <a:path w="9563100" h="1238250">
                  <a:moveTo>
                    <a:pt x="0" y="206375"/>
                  </a:moveTo>
                  <a:lnTo>
                    <a:pt x="5446" y="159033"/>
                  </a:lnTo>
                  <a:lnTo>
                    <a:pt x="20961" y="115586"/>
                  </a:lnTo>
                  <a:lnTo>
                    <a:pt x="45306" y="77269"/>
                  </a:lnTo>
                  <a:lnTo>
                    <a:pt x="77245" y="45316"/>
                  </a:lnTo>
                  <a:lnTo>
                    <a:pt x="115540" y="20964"/>
                  </a:lnTo>
                  <a:lnTo>
                    <a:pt x="158953" y="5446"/>
                  </a:lnTo>
                  <a:lnTo>
                    <a:pt x="206248" y="0"/>
                  </a:lnTo>
                  <a:lnTo>
                    <a:pt x="1593850" y="0"/>
                  </a:lnTo>
                  <a:lnTo>
                    <a:pt x="3984625" y="0"/>
                  </a:lnTo>
                  <a:lnTo>
                    <a:pt x="9356725" y="0"/>
                  </a:lnTo>
                  <a:lnTo>
                    <a:pt x="9404026" y="5446"/>
                  </a:lnTo>
                  <a:lnTo>
                    <a:pt x="9447457" y="20964"/>
                  </a:lnTo>
                  <a:lnTo>
                    <a:pt x="9485777" y="45316"/>
                  </a:lnTo>
                  <a:lnTo>
                    <a:pt x="9517743" y="77269"/>
                  </a:lnTo>
                  <a:lnTo>
                    <a:pt x="9542113" y="115586"/>
                  </a:lnTo>
                  <a:lnTo>
                    <a:pt x="9557646" y="159033"/>
                  </a:lnTo>
                  <a:lnTo>
                    <a:pt x="9563100" y="206375"/>
                  </a:lnTo>
                  <a:lnTo>
                    <a:pt x="9563100" y="515874"/>
                  </a:lnTo>
                  <a:lnTo>
                    <a:pt x="9563100" y="1031875"/>
                  </a:lnTo>
                  <a:lnTo>
                    <a:pt x="9557646" y="1079176"/>
                  </a:lnTo>
                  <a:lnTo>
                    <a:pt x="9542113" y="1122607"/>
                  </a:lnTo>
                  <a:lnTo>
                    <a:pt x="9517743" y="1160927"/>
                  </a:lnTo>
                  <a:lnTo>
                    <a:pt x="9485777" y="1192893"/>
                  </a:lnTo>
                  <a:lnTo>
                    <a:pt x="9447457" y="1217263"/>
                  </a:lnTo>
                  <a:lnTo>
                    <a:pt x="9404026" y="1232796"/>
                  </a:lnTo>
                  <a:lnTo>
                    <a:pt x="9356725" y="1238250"/>
                  </a:lnTo>
                  <a:lnTo>
                    <a:pt x="3984625" y="1238250"/>
                  </a:lnTo>
                  <a:lnTo>
                    <a:pt x="1593850" y="1238250"/>
                  </a:lnTo>
                  <a:lnTo>
                    <a:pt x="206248" y="1238250"/>
                  </a:lnTo>
                  <a:lnTo>
                    <a:pt x="158953" y="1232796"/>
                  </a:lnTo>
                  <a:lnTo>
                    <a:pt x="115540" y="1217263"/>
                  </a:lnTo>
                  <a:lnTo>
                    <a:pt x="77245" y="1192893"/>
                  </a:lnTo>
                  <a:lnTo>
                    <a:pt x="45306" y="1160927"/>
                  </a:lnTo>
                  <a:lnTo>
                    <a:pt x="20961" y="1122607"/>
                  </a:lnTo>
                  <a:lnTo>
                    <a:pt x="5446" y="1079176"/>
                  </a:lnTo>
                  <a:lnTo>
                    <a:pt x="0" y="1031875"/>
                  </a:lnTo>
                  <a:lnTo>
                    <a:pt x="0" y="515874"/>
                  </a:lnTo>
                  <a:lnTo>
                    <a:pt x="0" y="596011"/>
                  </a:lnTo>
                  <a:lnTo>
                    <a:pt x="0" y="206375"/>
                  </a:lnTo>
                  <a:close/>
                </a:path>
              </a:pathLst>
            </a:custGeom>
            <a:ln w="28575">
              <a:solidFill>
                <a:srgbClr val="622422"/>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447800" y="4267136"/>
              <a:ext cx="785812" cy="642937"/>
            </a:xfrm>
            <a:prstGeom prst="rect">
              <a:avLst/>
            </a:prstGeom>
          </p:spPr>
        </p:pic>
      </p:grpSp>
      <p:sp>
        <p:nvSpPr>
          <p:cNvPr id="10" name="object 10"/>
          <p:cNvSpPr txBox="1"/>
          <p:nvPr/>
        </p:nvSpPr>
        <p:spPr>
          <a:xfrm>
            <a:off x="1626235" y="4348162"/>
            <a:ext cx="8689975" cy="1126490"/>
          </a:xfrm>
          <a:prstGeom prst="rect">
            <a:avLst/>
          </a:prstGeom>
        </p:spPr>
        <p:txBody>
          <a:bodyPr vert="horz" wrap="square" lIns="0" tIns="11430" rIns="0" bIns="0" rtlCol="0">
            <a:spAutoFit/>
          </a:bodyPr>
          <a:lstStyle/>
          <a:p>
            <a:pPr marL="12700" marR="5080" indent="494030">
              <a:lnSpc>
                <a:spcPct val="100400"/>
              </a:lnSpc>
              <a:spcBef>
                <a:spcPts val="90"/>
              </a:spcBef>
            </a:pPr>
            <a:r>
              <a:rPr sz="2400" b="1" spc="70">
                <a:solidFill>
                  <a:srgbClr val="FFFFFF"/>
                </a:solidFill>
                <a:latin typeface="Trebuchet MS"/>
                <a:cs typeface="Trebuchet MS"/>
              </a:rPr>
              <a:t>Fun</a:t>
            </a:r>
            <a:r>
              <a:rPr sz="2400" b="1">
                <a:solidFill>
                  <a:srgbClr val="FFFFFF"/>
                </a:solidFill>
                <a:latin typeface="Trebuchet MS"/>
                <a:cs typeface="Trebuchet MS"/>
              </a:rPr>
              <a:t> Fact:</a:t>
            </a:r>
            <a:r>
              <a:rPr sz="2400" b="1" spc="20">
                <a:solidFill>
                  <a:srgbClr val="FFFFFF"/>
                </a:solidFill>
                <a:latin typeface="Trebuchet MS"/>
                <a:cs typeface="Trebuchet MS"/>
              </a:rPr>
              <a:t> </a:t>
            </a:r>
            <a:r>
              <a:rPr sz="2400" spc="105">
                <a:solidFill>
                  <a:srgbClr val="FFFFFF"/>
                </a:solidFill>
                <a:latin typeface="Trebuchet MS"/>
                <a:cs typeface="Trebuchet MS"/>
              </a:rPr>
              <a:t>Did</a:t>
            </a:r>
            <a:r>
              <a:rPr sz="2400" spc="-60">
                <a:solidFill>
                  <a:srgbClr val="FFFFFF"/>
                </a:solidFill>
                <a:latin typeface="Trebuchet MS"/>
                <a:cs typeface="Trebuchet MS"/>
              </a:rPr>
              <a:t> </a:t>
            </a:r>
            <a:r>
              <a:rPr sz="2400">
                <a:solidFill>
                  <a:srgbClr val="FFFFFF"/>
                </a:solidFill>
                <a:latin typeface="Trebuchet MS"/>
                <a:cs typeface="Trebuchet MS"/>
              </a:rPr>
              <a:t>you</a:t>
            </a:r>
            <a:r>
              <a:rPr sz="2400" spc="-95">
                <a:solidFill>
                  <a:srgbClr val="FFFFFF"/>
                </a:solidFill>
                <a:latin typeface="Trebuchet MS"/>
                <a:cs typeface="Trebuchet MS"/>
              </a:rPr>
              <a:t> </a:t>
            </a:r>
            <a:r>
              <a:rPr sz="2400">
                <a:solidFill>
                  <a:srgbClr val="FFFFFF"/>
                </a:solidFill>
                <a:latin typeface="Trebuchet MS"/>
                <a:cs typeface="Trebuchet MS"/>
              </a:rPr>
              <a:t>know,</a:t>
            </a:r>
            <a:r>
              <a:rPr sz="2400" spc="-60">
                <a:solidFill>
                  <a:srgbClr val="FFFFFF"/>
                </a:solidFill>
                <a:latin typeface="Trebuchet MS"/>
                <a:cs typeface="Trebuchet MS"/>
              </a:rPr>
              <a:t> </a:t>
            </a:r>
            <a:r>
              <a:rPr sz="2400" spc="75">
                <a:solidFill>
                  <a:srgbClr val="FFFFFF"/>
                </a:solidFill>
                <a:latin typeface="Trebuchet MS"/>
                <a:cs typeface="Trebuchet MS"/>
              </a:rPr>
              <a:t>training</a:t>
            </a:r>
            <a:r>
              <a:rPr sz="2400" spc="-65">
                <a:solidFill>
                  <a:srgbClr val="FFFFFF"/>
                </a:solidFill>
                <a:latin typeface="Trebuchet MS"/>
                <a:cs typeface="Trebuchet MS"/>
              </a:rPr>
              <a:t> GPT-</a:t>
            </a:r>
            <a:r>
              <a:rPr sz="2400" spc="110">
                <a:solidFill>
                  <a:srgbClr val="FFFFFF"/>
                </a:solidFill>
                <a:latin typeface="Trebuchet MS"/>
                <a:cs typeface="Trebuchet MS"/>
              </a:rPr>
              <a:t>4</a:t>
            </a:r>
            <a:r>
              <a:rPr sz="2400" spc="-65">
                <a:solidFill>
                  <a:srgbClr val="FFFFFF"/>
                </a:solidFill>
                <a:latin typeface="Trebuchet MS"/>
                <a:cs typeface="Trebuchet MS"/>
              </a:rPr>
              <a:t> </a:t>
            </a:r>
            <a:r>
              <a:rPr sz="2400">
                <a:solidFill>
                  <a:srgbClr val="FFFFFF"/>
                </a:solidFill>
                <a:latin typeface="Trebuchet MS"/>
                <a:cs typeface="Trebuchet MS"/>
              </a:rPr>
              <a:t>involved</a:t>
            </a:r>
            <a:r>
              <a:rPr sz="2400" spc="-30">
                <a:solidFill>
                  <a:srgbClr val="FFFFFF"/>
                </a:solidFill>
                <a:latin typeface="Trebuchet MS"/>
                <a:cs typeface="Trebuchet MS"/>
              </a:rPr>
              <a:t> </a:t>
            </a:r>
            <a:r>
              <a:rPr sz="2400" b="1" spc="75">
                <a:solidFill>
                  <a:srgbClr val="FFFFFF"/>
                </a:solidFill>
                <a:latin typeface="Trebuchet MS"/>
                <a:cs typeface="Trebuchet MS"/>
              </a:rPr>
              <a:t>~25,000 </a:t>
            </a:r>
            <a:r>
              <a:rPr sz="2400" b="1">
                <a:solidFill>
                  <a:srgbClr val="FFFFFF"/>
                </a:solidFill>
                <a:latin typeface="Trebuchet MS"/>
                <a:cs typeface="Trebuchet MS"/>
              </a:rPr>
              <a:t>A100</a:t>
            </a:r>
            <a:r>
              <a:rPr sz="2400" b="1" spc="-40">
                <a:solidFill>
                  <a:srgbClr val="FFFFFF"/>
                </a:solidFill>
                <a:latin typeface="Trebuchet MS"/>
                <a:cs typeface="Trebuchet MS"/>
              </a:rPr>
              <a:t> </a:t>
            </a:r>
            <a:r>
              <a:rPr sz="2400" b="1" spc="105">
                <a:solidFill>
                  <a:srgbClr val="FFFFFF"/>
                </a:solidFill>
                <a:latin typeface="Trebuchet MS"/>
                <a:cs typeface="Trebuchet MS"/>
              </a:rPr>
              <a:t>GPUs</a:t>
            </a:r>
            <a:r>
              <a:rPr sz="2400" b="1" spc="-35">
                <a:solidFill>
                  <a:srgbClr val="FFFFFF"/>
                </a:solidFill>
                <a:latin typeface="Trebuchet MS"/>
                <a:cs typeface="Trebuchet MS"/>
              </a:rPr>
              <a:t> </a:t>
            </a:r>
            <a:r>
              <a:rPr sz="2400">
                <a:solidFill>
                  <a:srgbClr val="FFFFFF"/>
                </a:solidFill>
                <a:latin typeface="Trebuchet MS"/>
                <a:cs typeface="Trebuchet MS"/>
              </a:rPr>
              <a:t>over</a:t>
            </a:r>
            <a:r>
              <a:rPr sz="2400" spc="-90">
                <a:solidFill>
                  <a:srgbClr val="FFFFFF"/>
                </a:solidFill>
                <a:latin typeface="Trebuchet MS"/>
                <a:cs typeface="Trebuchet MS"/>
              </a:rPr>
              <a:t> </a:t>
            </a:r>
            <a:r>
              <a:rPr sz="2400" b="1" spc="105">
                <a:solidFill>
                  <a:srgbClr val="FFFFFF"/>
                </a:solidFill>
                <a:latin typeface="Trebuchet MS"/>
                <a:cs typeface="Trebuchet MS"/>
              </a:rPr>
              <a:t>~90-</a:t>
            </a:r>
            <a:r>
              <a:rPr sz="2400" b="1" spc="-10">
                <a:solidFill>
                  <a:srgbClr val="FFFFFF"/>
                </a:solidFill>
                <a:latin typeface="Trebuchet MS"/>
                <a:cs typeface="Trebuchet MS"/>
              </a:rPr>
              <a:t>100</a:t>
            </a:r>
            <a:r>
              <a:rPr sz="2400" b="1" spc="-35">
                <a:solidFill>
                  <a:srgbClr val="FFFFFF"/>
                </a:solidFill>
                <a:latin typeface="Trebuchet MS"/>
                <a:cs typeface="Trebuchet MS"/>
              </a:rPr>
              <a:t> </a:t>
            </a:r>
            <a:r>
              <a:rPr sz="2400" b="1">
                <a:solidFill>
                  <a:srgbClr val="FFFFFF"/>
                </a:solidFill>
                <a:latin typeface="Trebuchet MS"/>
                <a:cs typeface="Trebuchet MS"/>
              </a:rPr>
              <a:t>days</a:t>
            </a:r>
            <a:r>
              <a:rPr sz="2400">
                <a:solidFill>
                  <a:srgbClr val="FFFFFF"/>
                </a:solidFill>
                <a:latin typeface="Trebuchet MS"/>
                <a:cs typeface="Trebuchet MS"/>
              </a:rPr>
              <a:t>,</a:t>
            </a:r>
            <a:r>
              <a:rPr sz="2400" spc="-100">
                <a:solidFill>
                  <a:srgbClr val="FFFFFF"/>
                </a:solidFill>
                <a:latin typeface="Trebuchet MS"/>
                <a:cs typeface="Trebuchet MS"/>
              </a:rPr>
              <a:t> </a:t>
            </a:r>
            <a:r>
              <a:rPr sz="2400" spc="105">
                <a:solidFill>
                  <a:srgbClr val="FFFFFF"/>
                </a:solidFill>
                <a:latin typeface="Trebuchet MS"/>
                <a:cs typeface="Trebuchet MS"/>
              </a:rPr>
              <a:t>costing</a:t>
            </a:r>
            <a:r>
              <a:rPr sz="2400" spc="-105">
                <a:solidFill>
                  <a:srgbClr val="FFFFFF"/>
                </a:solidFill>
                <a:latin typeface="Trebuchet MS"/>
                <a:cs typeface="Trebuchet MS"/>
              </a:rPr>
              <a:t> </a:t>
            </a:r>
            <a:r>
              <a:rPr sz="2400">
                <a:solidFill>
                  <a:srgbClr val="FFFFFF"/>
                </a:solidFill>
                <a:latin typeface="Trebuchet MS"/>
                <a:cs typeface="Trebuchet MS"/>
              </a:rPr>
              <a:t>OpenAI</a:t>
            </a:r>
            <a:r>
              <a:rPr sz="2400" spc="-100">
                <a:solidFill>
                  <a:srgbClr val="FFFFFF"/>
                </a:solidFill>
                <a:latin typeface="Trebuchet MS"/>
                <a:cs typeface="Trebuchet MS"/>
              </a:rPr>
              <a:t> </a:t>
            </a:r>
            <a:r>
              <a:rPr sz="2400">
                <a:solidFill>
                  <a:srgbClr val="FFFFFF"/>
                </a:solidFill>
                <a:latin typeface="Trebuchet MS"/>
                <a:cs typeface="Trebuchet MS"/>
              </a:rPr>
              <a:t>nearly</a:t>
            </a:r>
            <a:r>
              <a:rPr sz="2400" spc="-45">
                <a:solidFill>
                  <a:srgbClr val="FFFFFF"/>
                </a:solidFill>
                <a:latin typeface="Trebuchet MS"/>
                <a:cs typeface="Trebuchet MS"/>
              </a:rPr>
              <a:t> </a:t>
            </a:r>
            <a:r>
              <a:rPr sz="2400" b="1" spc="45">
                <a:solidFill>
                  <a:srgbClr val="FFFFFF"/>
                </a:solidFill>
                <a:latin typeface="Trebuchet MS"/>
                <a:cs typeface="Trebuchet MS"/>
              </a:rPr>
              <a:t>$100 </a:t>
            </a:r>
            <a:r>
              <a:rPr sz="2400" b="1" spc="70">
                <a:solidFill>
                  <a:srgbClr val="FFFFFF"/>
                </a:solidFill>
                <a:latin typeface="Trebuchet MS"/>
                <a:cs typeface="Trebuchet MS"/>
              </a:rPr>
              <a:t>million</a:t>
            </a:r>
            <a:r>
              <a:rPr sz="2400" spc="70">
                <a:solidFill>
                  <a:srgbClr val="FFFFFF"/>
                </a:solidFill>
                <a:latin typeface="Trebuchet MS"/>
                <a:cs typeface="Trebuchet MS"/>
              </a:rPr>
              <a:t>!</a:t>
            </a:r>
            <a:endParaRPr sz="2400">
              <a:latin typeface="Trebuchet MS"/>
              <a:cs typeface="Trebuchet MS"/>
            </a:endParaRPr>
          </a:p>
        </p:txBody>
      </p:sp>
      <p:sp>
        <p:nvSpPr>
          <p:cNvPr id="11" name="object 11"/>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12" name="object 12"/>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19</a:t>
            </a:fld>
            <a:endParaRPr spc="65"/>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p:cNvSpPr txBox="1"/>
          <p:nvPr/>
        </p:nvSpPr>
        <p:spPr>
          <a:xfrm>
            <a:off x="576990" y="801492"/>
            <a:ext cx="10843801" cy="5273879"/>
          </a:xfrm>
          <a:prstGeom prst="rect">
            <a:avLst/>
          </a:prstGeom>
          <a:ln>
            <a:solidFill>
              <a:srgbClr val="4472C4"/>
            </a:solidFill>
          </a:ln>
        </p:spPr>
        <p:txBody>
          <a:bodyPr vert="horz" wrap="square" lIns="0" tIns="107314" rIns="0" bIns="0" rtlCol="0" anchor="t">
            <a:spAutoFit/>
          </a:bodyPr>
          <a:lstStyle/>
          <a:p>
            <a:pPr marL="469900" indent="-457200">
              <a:lnSpc>
                <a:spcPct val="100000"/>
              </a:lnSpc>
              <a:spcBef>
                <a:spcPts val="844"/>
              </a:spcBef>
              <a:buFont typeface="Arial MT"/>
              <a:buChar char="•"/>
              <a:tabLst>
                <a:tab pos="469900" algn="l"/>
              </a:tabLst>
            </a:pPr>
            <a:r>
              <a:rPr sz="2750" spc="65" dirty="0">
                <a:solidFill>
                  <a:srgbClr val="404040"/>
                </a:solidFill>
                <a:latin typeface="Trebuchet MS"/>
                <a:cs typeface="Trebuchet MS"/>
              </a:rPr>
              <a:t>Training</a:t>
            </a:r>
            <a:r>
              <a:rPr sz="2750" spc="-155" dirty="0">
                <a:solidFill>
                  <a:srgbClr val="404040"/>
                </a:solidFill>
                <a:latin typeface="Trebuchet MS"/>
                <a:cs typeface="Trebuchet MS"/>
              </a:rPr>
              <a:t> </a:t>
            </a:r>
            <a:r>
              <a:rPr sz="2750" dirty="0">
                <a:solidFill>
                  <a:srgbClr val="404040"/>
                </a:solidFill>
                <a:latin typeface="Trebuchet MS"/>
                <a:cs typeface="Trebuchet MS"/>
              </a:rPr>
              <a:t>Cycle</a:t>
            </a:r>
            <a:r>
              <a:rPr sz="2750" spc="-160" dirty="0">
                <a:solidFill>
                  <a:srgbClr val="404040"/>
                </a:solidFill>
                <a:latin typeface="Trebuchet MS"/>
                <a:cs typeface="Trebuchet MS"/>
              </a:rPr>
              <a:t> </a:t>
            </a:r>
            <a:r>
              <a:rPr sz="2750" spc="350" dirty="0">
                <a:solidFill>
                  <a:srgbClr val="404040"/>
                </a:solidFill>
                <a:latin typeface="Trebuchet MS"/>
                <a:cs typeface="Trebuchet MS"/>
              </a:rPr>
              <a:t>–</a:t>
            </a:r>
            <a:r>
              <a:rPr sz="2750" spc="-155" dirty="0">
                <a:solidFill>
                  <a:srgbClr val="404040"/>
                </a:solidFill>
                <a:latin typeface="Trebuchet MS"/>
                <a:cs typeface="Trebuchet MS"/>
              </a:rPr>
              <a:t> </a:t>
            </a:r>
            <a:r>
              <a:rPr sz="2750" spc="55" dirty="0">
                <a:solidFill>
                  <a:srgbClr val="404040"/>
                </a:solidFill>
                <a:latin typeface="Trebuchet MS"/>
                <a:cs typeface="Trebuchet MS"/>
              </a:rPr>
              <a:t>LLM</a:t>
            </a:r>
            <a:endParaRPr sz="2750" dirty="0">
              <a:latin typeface="Trebuchet MS"/>
              <a:cs typeface="Trebuchet MS"/>
            </a:endParaRPr>
          </a:p>
          <a:p>
            <a:pPr marL="469900" indent="-457200">
              <a:lnSpc>
                <a:spcPct val="100000"/>
              </a:lnSpc>
              <a:spcBef>
                <a:spcPts val="755"/>
              </a:spcBef>
              <a:buFont typeface="Arial MT"/>
              <a:buChar char="•"/>
              <a:tabLst>
                <a:tab pos="469900" algn="l"/>
              </a:tabLst>
            </a:pPr>
            <a:r>
              <a:rPr sz="2750" spc="95" dirty="0">
                <a:solidFill>
                  <a:srgbClr val="464646"/>
                </a:solidFill>
                <a:latin typeface="Trebuchet MS"/>
                <a:cs typeface="Trebuchet MS"/>
              </a:rPr>
              <a:t>Instruction-</a:t>
            </a:r>
            <a:r>
              <a:rPr sz="2750" spc="140" dirty="0">
                <a:solidFill>
                  <a:srgbClr val="464646"/>
                </a:solidFill>
                <a:latin typeface="Trebuchet MS"/>
                <a:cs typeface="Trebuchet MS"/>
              </a:rPr>
              <a:t>tuning</a:t>
            </a:r>
            <a:endParaRPr sz="2750" dirty="0">
              <a:latin typeface="Trebuchet MS"/>
              <a:cs typeface="Trebuchet MS"/>
            </a:endParaRPr>
          </a:p>
          <a:p>
            <a:pPr marL="1213485" lvl="1" indent="-457200">
              <a:lnSpc>
                <a:spcPct val="100000"/>
              </a:lnSpc>
              <a:spcBef>
                <a:spcPts val="580"/>
              </a:spcBef>
              <a:buFont typeface="Arial MT"/>
              <a:buChar char="•"/>
              <a:tabLst>
                <a:tab pos="1213485" algn="l"/>
              </a:tabLst>
            </a:pPr>
            <a:r>
              <a:rPr sz="2400" dirty="0">
                <a:solidFill>
                  <a:srgbClr val="464646"/>
                </a:solidFill>
                <a:latin typeface="Trebuchet MS"/>
                <a:cs typeface="Trebuchet MS"/>
              </a:rPr>
              <a:t>Full</a:t>
            </a:r>
            <a:r>
              <a:rPr sz="2400" spc="-25" dirty="0">
                <a:solidFill>
                  <a:srgbClr val="464646"/>
                </a:solidFill>
                <a:latin typeface="Trebuchet MS"/>
                <a:cs typeface="Trebuchet MS"/>
              </a:rPr>
              <a:t> </a:t>
            </a:r>
            <a:r>
              <a:rPr sz="2400" spc="-10" dirty="0">
                <a:solidFill>
                  <a:srgbClr val="464646"/>
                </a:solidFill>
                <a:latin typeface="Trebuchet MS"/>
                <a:cs typeface="Trebuchet MS"/>
              </a:rPr>
              <a:t>Parameter</a:t>
            </a:r>
            <a:endParaRPr sz="2400" dirty="0">
              <a:latin typeface="Trebuchet MS"/>
              <a:cs typeface="Trebuchet MS"/>
            </a:endParaRPr>
          </a:p>
          <a:p>
            <a:pPr marL="1213485" lvl="1" indent="-457200">
              <a:lnSpc>
                <a:spcPct val="100000"/>
              </a:lnSpc>
              <a:spcBef>
                <a:spcPts val="575"/>
              </a:spcBef>
              <a:buFont typeface="Arial MT"/>
              <a:buChar char="•"/>
              <a:tabLst>
                <a:tab pos="1213485" algn="l"/>
              </a:tabLst>
            </a:pPr>
            <a:r>
              <a:rPr sz="2400" spc="-20" dirty="0">
                <a:solidFill>
                  <a:srgbClr val="464646"/>
                </a:solidFill>
                <a:latin typeface="Trebuchet MS"/>
                <a:cs typeface="Trebuchet MS"/>
              </a:rPr>
              <a:t>PEFT</a:t>
            </a:r>
          </a:p>
          <a:p>
            <a:pPr marL="1714500" lvl="3" indent="-342900">
              <a:buFont typeface="Arial,Sans-Serif"/>
              <a:buChar char="•"/>
              <a:tabLst>
                <a:tab pos="1213485" algn="l"/>
              </a:tabLst>
            </a:pPr>
            <a:r>
              <a:rPr lang="en-US" sz="2400" b="1" spc="-20" dirty="0">
                <a:solidFill>
                  <a:srgbClr val="C00000"/>
                </a:solidFill>
                <a:highlight>
                  <a:srgbClr val="FFFFFF"/>
                </a:highlight>
                <a:latin typeface="Arial"/>
                <a:cs typeface="Arial"/>
              </a:rPr>
              <a:t>Additive</a:t>
            </a:r>
            <a:endParaRPr lang="en-US" sz="2400" spc="-20" dirty="0">
              <a:solidFill>
                <a:srgbClr val="000000"/>
              </a:solidFill>
              <a:latin typeface="Arial"/>
              <a:cs typeface="Arial"/>
            </a:endParaRPr>
          </a:p>
          <a:p>
            <a:pPr marL="2171700" lvl="4" indent="-342900">
              <a:buFont typeface="Arial,Sans-Serif"/>
              <a:buChar char="•"/>
              <a:tabLst>
                <a:tab pos="1213485" algn="l"/>
              </a:tabLst>
            </a:pPr>
            <a:r>
              <a:rPr lang="en-US" sz="2400" spc="-20" dirty="0">
                <a:solidFill>
                  <a:srgbClr val="242424"/>
                </a:solidFill>
                <a:highlight>
                  <a:srgbClr val="FFFFFF"/>
                </a:highlight>
                <a:latin typeface="Arial"/>
                <a:cs typeface="Arial"/>
              </a:rPr>
              <a:t>Adapters -Sparse Adapters-IA3</a:t>
            </a:r>
            <a:endParaRPr lang="en-US" sz="2400" spc="-20" dirty="0">
              <a:solidFill>
                <a:srgbClr val="000000"/>
              </a:solidFill>
              <a:latin typeface="Arial"/>
              <a:cs typeface="Arial"/>
            </a:endParaRPr>
          </a:p>
          <a:p>
            <a:pPr marL="2171700" lvl="4" indent="-342900">
              <a:buFont typeface="Arial,Sans-Serif"/>
              <a:buChar char="•"/>
              <a:tabLst>
                <a:tab pos="1213485" algn="l"/>
              </a:tabLst>
            </a:pPr>
            <a:r>
              <a:rPr lang="en-US" sz="2400" spc="-20" dirty="0">
                <a:solidFill>
                  <a:srgbClr val="242424"/>
                </a:solidFill>
                <a:highlight>
                  <a:srgbClr val="FFFFFF"/>
                </a:highlight>
                <a:latin typeface="Arial"/>
                <a:cs typeface="Arial"/>
              </a:rPr>
              <a:t>Soft prompt-Prompt Tuning-Prefix Tuning-P-Tuning-</a:t>
            </a:r>
            <a:r>
              <a:rPr lang="en-US" sz="2400" spc="-20" dirty="0" err="1">
                <a:solidFill>
                  <a:srgbClr val="242424"/>
                </a:solidFill>
                <a:highlight>
                  <a:srgbClr val="FFFFFF"/>
                </a:highlight>
                <a:latin typeface="Arial"/>
                <a:cs typeface="Arial"/>
              </a:rPr>
              <a:t>LlaMA</a:t>
            </a:r>
            <a:r>
              <a:rPr lang="en-US" sz="2400" spc="-20" dirty="0">
                <a:solidFill>
                  <a:srgbClr val="242424"/>
                </a:solidFill>
                <a:highlight>
                  <a:srgbClr val="FFFFFF"/>
                </a:highlight>
                <a:latin typeface="Arial"/>
                <a:cs typeface="Arial"/>
              </a:rPr>
              <a:t> Adapter</a:t>
            </a:r>
            <a:endParaRPr lang="en-US" sz="2400" spc="-20" dirty="0">
              <a:solidFill>
                <a:srgbClr val="000000"/>
              </a:solidFill>
              <a:latin typeface="Arial"/>
              <a:cs typeface="Arial"/>
            </a:endParaRPr>
          </a:p>
          <a:p>
            <a:pPr marL="1714500" lvl="3" indent="-342900">
              <a:buFont typeface="Arial,Sans-Serif"/>
              <a:buChar char="•"/>
              <a:tabLst>
                <a:tab pos="1213485" algn="l"/>
              </a:tabLst>
            </a:pPr>
            <a:r>
              <a:rPr lang="en-US" sz="2400" b="1" spc="-20" dirty="0">
                <a:solidFill>
                  <a:srgbClr val="C00000"/>
                </a:solidFill>
                <a:highlight>
                  <a:srgbClr val="FFFFFF"/>
                </a:highlight>
                <a:latin typeface="Arial"/>
                <a:cs typeface="Arial"/>
              </a:rPr>
              <a:t>Selective</a:t>
            </a:r>
            <a:endParaRPr lang="en-US" sz="2400" spc="-20" dirty="0">
              <a:solidFill>
                <a:srgbClr val="000000"/>
              </a:solidFill>
              <a:latin typeface="Arial"/>
              <a:cs typeface="Arial"/>
            </a:endParaRPr>
          </a:p>
          <a:p>
            <a:pPr marL="2171700" lvl="4" indent="-342900">
              <a:buFont typeface="Arial,Sans-Serif"/>
              <a:buChar char="•"/>
              <a:tabLst>
                <a:tab pos="1213485" algn="l"/>
              </a:tabLst>
            </a:pPr>
            <a:r>
              <a:rPr lang="en-US" sz="2400" spc="-20" dirty="0" err="1">
                <a:solidFill>
                  <a:srgbClr val="242424"/>
                </a:solidFill>
                <a:highlight>
                  <a:srgbClr val="FFFFFF"/>
                </a:highlight>
                <a:latin typeface="Arial"/>
                <a:cs typeface="Arial"/>
              </a:rPr>
              <a:t>BitFit</a:t>
            </a:r>
            <a:r>
              <a:rPr lang="en-US" sz="2400" spc="-20" dirty="0">
                <a:solidFill>
                  <a:srgbClr val="242424"/>
                </a:solidFill>
                <a:highlight>
                  <a:srgbClr val="FFFFFF"/>
                </a:highlight>
                <a:latin typeface="Arial"/>
                <a:cs typeface="Arial"/>
              </a:rPr>
              <a:t>-Freeze and Reconfigure</a:t>
            </a:r>
            <a:endParaRPr lang="en-US" sz="2400" spc="-20" dirty="0">
              <a:solidFill>
                <a:srgbClr val="000000"/>
              </a:solidFill>
              <a:latin typeface="Arial"/>
              <a:cs typeface="Arial"/>
            </a:endParaRPr>
          </a:p>
          <a:p>
            <a:pPr marL="1714500" lvl="3" indent="-342900">
              <a:buFont typeface="Arial,Sans-Serif"/>
              <a:buChar char="•"/>
              <a:tabLst>
                <a:tab pos="1213485" algn="l"/>
              </a:tabLst>
            </a:pPr>
            <a:r>
              <a:rPr lang="en-US" sz="2400" b="1" spc="-20" dirty="0">
                <a:solidFill>
                  <a:srgbClr val="C00000"/>
                </a:solidFill>
                <a:highlight>
                  <a:srgbClr val="FFFFFF"/>
                </a:highlight>
                <a:latin typeface="Arial"/>
                <a:cs typeface="Arial"/>
              </a:rPr>
              <a:t>Reparameterization </a:t>
            </a:r>
            <a:r>
              <a:rPr lang="en-US" sz="2400" spc="-20" dirty="0">
                <a:solidFill>
                  <a:srgbClr val="242424"/>
                </a:solidFill>
                <a:highlight>
                  <a:srgbClr val="FFFFFF"/>
                </a:highlight>
                <a:latin typeface="Arial"/>
                <a:cs typeface="Arial"/>
              </a:rPr>
              <a:t>( LORA,QLORA)</a:t>
            </a:r>
            <a:endParaRPr lang="en-US" sz="2400" spc="-20" dirty="0">
              <a:solidFill>
                <a:srgbClr val="000000"/>
              </a:solidFill>
              <a:latin typeface="Arial"/>
              <a:cs typeface="Arial"/>
            </a:endParaRPr>
          </a:p>
          <a:p>
            <a:pPr marL="1714500" lvl="3" indent="-342900">
              <a:buFont typeface="Arial,Sans-Serif"/>
              <a:buChar char="•"/>
              <a:tabLst>
                <a:tab pos="1213485" algn="l"/>
              </a:tabLst>
            </a:pPr>
            <a:r>
              <a:rPr lang="en-US" sz="2400" b="1" spc="-20" dirty="0">
                <a:solidFill>
                  <a:srgbClr val="C00000"/>
                </a:solidFill>
                <a:highlight>
                  <a:srgbClr val="FFFFFF"/>
                </a:highlight>
                <a:latin typeface="Arial"/>
                <a:cs typeface="Arial"/>
              </a:rPr>
              <a:t>Hybrid method </a:t>
            </a:r>
            <a:r>
              <a:rPr lang="en-US" sz="2400" spc="-20" dirty="0">
                <a:solidFill>
                  <a:srgbClr val="242424"/>
                </a:solidFill>
                <a:highlight>
                  <a:srgbClr val="FFFFFF"/>
                </a:highlight>
                <a:latin typeface="Arial"/>
                <a:cs typeface="Arial"/>
              </a:rPr>
              <a:t>that is a combination of Reparameterization and Selective</a:t>
            </a:r>
            <a:endParaRPr lang="en-US" dirty="0">
              <a:ea typeface="Calibri" panose="020F0502020204030204"/>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5" name="object 5"/>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20</a:t>
            </a:fld>
            <a:endParaRPr spc="65"/>
          </a:p>
        </p:txBody>
      </p:sp>
      <p:sp>
        <p:nvSpPr>
          <p:cNvPr id="3" name="object 3"/>
          <p:cNvSpPr txBox="1"/>
          <p:nvPr/>
        </p:nvSpPr>
        <p:spPr>
          <a:xfrm>
            <a:off x="428307" y="1518856"/>
            <a:ext cx="11092815" cy="3129915"/>
          </a:xfrm>
          <a:prstGeom prst="rect">
            <a:avLst/>
          </a:prstGeom>
        </p:spPr>
        <p:txBody>
          <a:bodyPr vert="horz" wrap="square" lIns="0" tIns="15875" rIns="0" bIns="0" rtlCol="0">
            <a:spAutoFit/>
          </a:bodyPr>
          <a:lstStyle/>
          <a:p>
            <a:pPr marL="12700">
              <a:lnSpc>
                <a:spcPct val="100000"/>
              </a:lnSpc>
              <a:spcBef>
                <a:spcPts val="125"/>
              </a:spcBef>
            </a:pPr>
            <a:r>
              <a:rPr sz="2750" spc="-25">
                <a:solidFill>
                  <a:srgbClr val="464646"/>
                </a:solidFill>
                <a:latin typeface="Trebuchet MS"/>
                <a:cs typeface="Trebuchet MS"/>
              </a:rPr>
              <a:t>Let’s</a:t>
            </a:r>
            <a:r>
              <a:rPr sz="2750" spc="-140">
                <a:solidFill>
                  <a:srgbClr val="464646"/>
                </a:solidFill>
                <a:latin typeface="Trebuchet MS"/>
                <a:cs typeface="Trebuchet MS"/>
              </a:rPr>
              <a:t> </a:t>
            </a:r>
            <a:r>
              <a:rPr sz="2750" spc="65">
                <a:solidFill>
                  <a:srgbClr val="464646"/>
                </a:solidFill>
                <a:latin typeface="Trebuchet MS"/>
                <a:cs typeface="Trebuchet MS"/>
              </a:rPr>
              <a:t>take</a:t>
            </a:r>
            <a:r>
              <a:rPr sz="2750" spc="-35">
                <a:solidFill>
                  <a:srgbClr val="464646"/>
                </a:solidFill>
                <a:latin typeface="Trebuchet MS"/>
                <a:cs typeface="Trebuchet MS"/>
              </a:rPr>
              <a:t> </a:t>
            </a:r>
            <a:r>
              <a:rPr sz="2750" spc="114">
                <a:solidFill>
                  <a:srgbClr val="464646"/>
                </a:solidFill>
                <a:latin typeface="Trebuchet MS"/>
                <a:cs typeface="Trebuchet MS"/>
              </a:rPr>
              <a:t>a</a:t>
            </a:r>
            <a:r>
              <a:rPr sz="2750" spc="-100">
                <a:solidFill>
                  <a:srgbClr val="464646"/>
                </a:solidFill>
                <a:latin typeface="Trebuchet MS"/>
                <a:cs typeface="Trebuchet MS"/>
              </a:rPr>
              <a:t> </a:t>
            </a:r>
            <a:r>
              <a:rPr sz="2750">
                <a:solidFill>
                  <a:srgbClr val="464646"/>
                </a:solidFill>
                <a:latin typeface="Trebuchet MS"/>
                <a:cs typeface="Trebuchet MS"/>
              </a:rPr>
              <a:t>fine-</a:t>
            </a:r>
            <a:r>
              <a:rPr sz="2750" spc="150">
                <a:solidFill>
                  <a:srgbClr val="464646"/>
                </a:solidFill>
                <a:latin typeface="Trebuchet MS"/>
                <a:cs typeface="Trebuchet MS"/>
              </a:rPr>
              <a:t>tuning</a:t>
            </a:r>
            <a:r>
              <a:rPr sz="2750" spc="-105">
                <a:solidFill>
                  <a:srgbClr val="464646"/>
                </a:solidFill>
                <a:latin typeface="Trebuchet MS"/>
                <a:cs typeface="Trebuchet MS"/>
              </a:rPr>
              <a:t> </a:t>
            </a:r>
            <a:r>
              <a:rPr sz="2750" spc="75">
                <a:solidFill>
                  <a:srgbClr val="464646"/>
                </a:solidFill>
                <a:latin typeface="Trebuchet MS"/>
                <a:cs typeface="Trebuchet MS"/>
              </a:rPr>
              <a:t>example</a:t>
            </a:r>
            <a:r>
              <a:rPr sz="2750" spc="-45">
                <a:solidFill>
                  <a:srgbClr val="464646"/>
                </a:solidFill>
                <a:latin typeface="Trebuchet MS"/>
                <a:cs typeface="Trebuchet MS"/>
              </a:rPr>
              <a:t> </a:t>
            </a:r>
            <a:r>
              <a:rPr sz="2750" spc="-20">
                <a:solidFill>
                  <a:srgbClr val="464646"/>
                </a:solidFill>
                <a:latin typeface="Trebuchet MS"/>
                <a:cs typeface="Trebuchet MS"/>
              </a:rPr>
              <a:t>now.</a:t>
            </a:r>
            <a:endParaRPr sz="2750">
              <a:latin typeface="Trebuchet MS"/>
              <a:cs typeface="Trebuchet MS"/>
            </a:endParaRPr>
          </a:p>
          <a:p>
            <a:pPr>
              <a:lnSpc>
                <a:spcPct val="100000"/>
              </a:lnSpc>
              <a:spcBef>
                <a:spcPts val="1620"/>
              </a:spcBef>
            </a:pPr>
            <a:endParaRPr sz="2750">
              <a:latin typeface="Trebuchet MS"/>
              <a:cs typeface="Trebuchet MS"/>
            </a:endParaRPr>
          </a:p>
          <a:p>
            <a:pPr marL="12700">
              <a:lnSpc>
                <a:spcPct val="100000"/>
              </a:lnSpc>
            </a:pPr>
            <a:r>
              <a:rPr sz="2750" spc="165">
                <a:solidFill>
                  <a:srgbClr val="404040"/>
                </a:solidFill>
                <a:latin typeface="Trebuchet MS"/>
                <a:cs typeface="Trebuchet MS"/>
              </a:rPr>
              <a:t>Say</a:t>
            </a:r>
            <a:r>
              <a:rPr sz="2750" spc="-65">
                <a:solidFill>
                  <a:srgbClr val="404040"/>
                </a:solidFill>
                <a:latin typeface="Trebuchet MS"/>
                <a:cs typeface="Trebuchet MS"/>
              </a:rPr>
              <a:t> </a:t>
            </a:r>
            <a:r>
              <a:rPr sz="2750">
                <a:solidFill>
                  <a:srgbClr val="404040"/>
                </a:solidFill>
                <a:latin typeface="Trebuchet MS"/>
                <a:cs typeface="Trebuchet MS"/>
              </a:rPr>
              <a:t>we</a:t>
            </a:r>
            <a:r>
              <a:rPr sz="2750" spc="-90">
                <a:solidFill>
                  <a:srgbClr val="404040"/>
                </a:solidFill>
                <a:latin typeface="Trebuchet MS"/>
                <a:cs typeface="Trebuchet MS"/>
              </a:rPr>
              <a:t> </a:t>
            </a:r>
            <a:r>
              <a:rPr sz="2750" spc="65">
                <a:solidFill>
                  <a:srgbClr val="404040"/>
                </a:solidFill>
                <a:latin typeface="Trebuchet MS"/>
                <a:cs typeface="Trebuchet MS"/>
              </a:rPr>
              <a:t>want</a:t>
            </a:r>
            <a:r>
              <a:rPr sz="2750" spc="-85">
                <a:solidFill>
                  <a:srgbClr val="404040"/>
                </a:solidFill>
                <a:latin typeface="Trebuchet MS"/>
                <a:cs typeface="Trebuchet MS"/>
              </a:rPr>
              <a:t> </a:t>
            </a:r>
            <a:r>
              <a:rPr sz="2750">
                <a:solidFill>
                  <a:srgbClr val="404040"/>
                </a:solidFill>
                <a:latin typeface="Trebuchet MS"/>
                <a:cs typeface="Trebuchet MS"/>
              </a:rPr>
              <a:t>to</a:t>
            </a:r>
            <a:r>
              <a:rPr sz="2750" spc="-110">
                <a:solidFill>
                  <a:srgbClr val="404040"/>
                </a:solidFill>
                <a:latin typeface="Trebuchet MS"/>
                <a:cs typeface="Trebuchet MS"/>
              </a:rPr>
              <a:t> </a:t>
            </a:r>
            <a:r>
              <a:rPr sz="2750" spc="60">
                <a:solidFill>
                  <a:srgbClr val="404040"/>
                </a:solidFill>
                <a:latin typeface="Trebuchet MS"/>
                <a:cs typeface="Trebuchet MS"/>
              </a:rPr>
              <a:t>finetune</a:t>
            </a:r>
            <a:r>
              <a:rPr sz="2750" spc="-90">
                <a:solidFill>
                  <a:srgbClr val="404040"/>
                </a:solidFill>
                <a:latin typeface="Trebuchet MS"/>
                <a:cs typeface="Trebuchet MS"/>
              </a:rPr>
              <a:t> </a:t>
            </a:r>
            <a:r>
              <a:rPr sz="2750" spc="114">
                <a:solidFill>
                  <a:srgbClr val="404040"/>
                </a:solidFill>
                <a:latin typeface="Trebuchet MS"/>
                <a:cs typeface="Trebuchet MS"/>
              </a:rPr>
              <a:t>a</a:t>
            </a:r>
            <a:r>
              <a:rPr sz="2750" spc="-114">
                <a:solidFill>
                  <a:srgbClr val="404040"/>
                </a:solidFill>
                <a:latin typeface="Trebuchet MS"/>
                <a:cs typeface="Trebuchet MS"/>
              </a:rPr>
              <a:t> </a:t>
            </a:r>
            <a:r>
              <a:rPr sz="2750" spc="-114">
                <a:solidFill>
                  <a:srgbClr val="4F81BC"/>
                </a:solidFill>
                <a:latin typeface="Trebuchet MS"/>
                <a:cs typeface="Trebuchet MS"/>
              </a:rPr>
              <a:t>10 </a:t>
            </a:r>
            <a:r>
              <a:rPr sz="2750" spc="70">
                <a:solidFill>
                  <a:srgbClr val="4F81BC"/>
                </a:solidFill>
                <a:latin typeface="Trebuchet MS"/>
                <a:cs typeface="Trebuchet MS"/>
              </a:rPr>
              <a:t>billion</a:t>
            </a:r>
            <a:r>
              <a:rPr sz="2750" spc="-120">
                <a:solidFill>
                  <a:srgbClr val="4F81BC"/>
                </a:solidFill>
                <a:latin typeface="Trebuchet MS"/>
                <a:cs typeface="Trebuchet MS"/>
              </a:rPr>
              <a:t> </a:t>
            </a:r>
            <a:r>
              <a:rPr sz="2750" spc="55">
                <a:solidFill>
                  <a:srgbClr val="4F81BC"/>
                </a:solidFill>
                <a:latin typeface="Trebuchet MS"/>
                <a:cs typeface="Trebuchet MS"/>
              </a:rPr>
              <a:t>parameter</a:t>
            </a:r>
            <a:r>
              <a:rPr sz="2750" spc="-105">
                <a:solidFill>
                  <a:srgbClr val="4F81BC"/>
                </a:solidFill>
                <a:latin typeface="Trebuchet MS"/>
                <a:cs typeface="Trebuchet MS"/>
              </a:rPr>
              <a:t> </a:t>
            </a:r>
            <a:r>
              <a:rPr sz="2750">
                <a:solidFill>
                  <a:srgbClr val="404040"/>
                </a:solidFill>
                <a:latin typeface="Trebuchet MS"/>
                <a:cs typeface="Trebuchet MS"/>
              </a:rPr>
              <a:t>model.</a:t>
            </a:r>
            <a:r>
              <a:rPr sz="2750" spc="-155">
                <a:solidFill>
                  <a:srgbClr val="404040"/>
                </a:solidFill>
                <a:latin typeface="Trebuchet MS"/>
                <a:cs typeface="Trebuchet MS"/>
              </a:rPr>
              <a:t> </a:t>
            </a:r>
            <a:r>
              <a:rPr sz="2750" spc="-25">
                <a:solidFill>
                  <a:srgbClr val="404040"/>
                </a:solidFill>
                <a:latin typeface="Trebuchet MS"/>
                <a:cs typeface="Trebuchet MS"/>
              </a:rPr>
              <a:t>Let’s</a:t>
            </a:r>
            <a:r>
              <a:rPr sz="2750" spc="-180">
                <a:solidFill>
                  <a:srgbClr val="404040"/>
                </a:solidFill>
                <a:latin typeface="Trebuchet MS"/>
                <a:cs typeface="Trebuchet MS"/>
              </a:rPr>
              <a:t> </a:t>
            </a:r>
            <a:r>
              <a:rPr sz="2750" spc="100">
                <a:solidFill>
                  <a:srgbClr val="404040"/>
                </a:solidFill>
                <a:latin typeface="Trebuchet MS"/>
                <a:cs typeface="Trebuchet MS"/>
              </a:rPr>
              <a:t>see</a:t>
            </a:r>
            <a:r>
              <a:rPr sz="2750" spc="-170">
                <a:solidFill>
                  <a:srgbClr val="404040"/>
                </a:solidFill>
                <a:latin typeface="Trebuchet MS"/>
                <a:cs typeface="Trebuchet MS"/>
              </a:rPr>
              <a:t> </a:t>
            </a:r>
            <a:r>
              <a:rPr sz="2750" spc="70">
                <a:solidFill>
                  <a:srgbClr val="404040"/>
                </a:solidFill>
                <a:latin typeface="Trebuchet MS"/>
                <a:cs typeface="Trebuchet MS"/>
              </a:rPr>
              <a:t>how</a:t>
            </a:r>
            <a:endParaRPr sz="2750">
              <a:latin typeface="Trebuchet MS"/>
              <a:cs typeface="Trebuchet MS"/>
            </a:endParaRPr>
          </a:p>
          <a:p>
            <a:pPr marL="12700">
              <a:lnSpc>
                <a:spcPct val="100000"/>
              </a:lnSpc>
              <a:spcBef>
                <a:spcPts val="5"/>
              </a:spcBef>
            </a:pPr>
            <a:r>
              <a:rPr sz="2750" spc="60">
                <a:solidFill>
                  <a:srgbClr val="404040"/>
                </a:solidFill>
                <a:latin typeface="Trebuchet MS"/>
                <a:cs typeface="Trebuchet MS"/>
              </a:rPr>
              <a:t>that</a:t>
            </a:r>
            <a:r>
              <a:rPr sz="2750" spc="-75">
                <a:solidFill>
                  <a:srgbClr val="404040"/>
                </a:solidFill>
                <a:latin typeface="Trebuchet MS"/>
                <a:cs typeface="Trebuchet MS"/>
              </a:rPr>
              <a:t> </a:t>
            </a:r>
            <a:r>
              <a:rPr sz="2750" spc="140">
                <a:solidFill>
                  <a:srgbClr val="404040"/>
                </a:solidFill>
                <a:latin typeface="Trebuchet MS"/>
                <a:cs typeface="Trebuchet MS"/>
              </a:rPr>
              <a:t>looks</a:t>
            </a:r>
            <a:r>
              <a:rPr sz="2750" spc="-175">
                <a:solidFill>
                  <a:srgbClr val="404040"/>
                </a:solidFill>
                <a:latin typeface="Trebuchet MS"/>
                <a:cs typeface="Trebuchet MS"/>
              </a:rPr>
              <a:t> </a:t>
            </a:r>
            <a:r>
              <a:rPr sz="2750" spc="145">
                <a:solidFill>
                  <a:srgbClr val="404040"/>
                </a:solidFill>
                <a:latin typeface="Trebuchet MS"/>
                <a:cs typeface="Trebuchet MS"/>
              </a:rPr>
              <a:t>in</a:t>
            </a:r>
            <a:r>
              <a:rPr sz="2750" spc="-120">
                <a:solidFill>
                  <a:srgbClr val="404040"/>
                </a:solidFill>
                <a:latin typeface="Trebuchet MS"/>
                <a:cs typeface="Trebuchet MS"/>
              </a:rPr>
              <a:t> </a:t>
            </a:r>
            <a:r>
              <a:rPr sz="2750" spc="-10">
                <a:solidFill>
                  <a:srgbClr val="404040"/>
                </a:solidFill>
                <a:latin typeface="Trebuchet MS"/>
                <a:cs typeface="Trebuchet MS"/>
              </a:rPr>
              <a:t>memory.</a:t>
            </a:r>
            <a:endParaRPr sz="2750">
              <a:latin typeface="Trebuchet MS"/>
              <a:cs typeface="Trebuchet MS"/>
            </a:endParaRPr>
          </a:p>
          <a:p>
            <a:pPr marL="12700" marR="542290">
              <a:lnSpc>
                <a:spcPct val="102400"/>
              </a:lnSpc>
              <a:spcBef>
                <a:spcPts val="2930"/>
              </a:spcBef>
            </a:pPr>
            <a:r>
              <a:rPr sz="2750" spc="155">
                <a:solidFill>
                  <a:srgbClr val="464646"/>
                </a:solidFill>
                <a:latin typeface="Trebuchet MS"/>
                <a:cs typeface="Trebuchet MS"/>
              </a:rPr>
              <a:t>Assuming,</a:t>
            </a:r>
            <a:r>
              <a:rPr sz="2750" spc="-175">
                <a:solidFill>
                  <a:srgbClr val="464646"/>
                </a:solidFill>
                <a:latin typeface="Trebuchet MS"/>
                <a:cs typeface="Trebuchet MS"/>
              </a:rPr>
              <a:t> </a:t>
            </a:r>
            <a:r>
              <a:rPr sz="2750" spc="-100">
                <a:solidFill>
                  <a:srgbClr val="464646"/>
                </a:solidFill>
                <a:latin typeface="Trebuchet MS"/>
                <a:cs typeface="Trebuchet MS"/>
              </a:rPr>
              <a:t>we’re</a:t>
            </a:r>
            <a:r>
              <a:rPr sz="2750" spc="-85">
                <a:solidFill>
                  <a:srgbClr val="464646"/>
                </a:solidFill>
                <a:latin typeface="Trebuchet MS"/>
                <a:cs typeface="Trebuchet MS"/>
              </a:rPr>
              <a:t> </a:t>
            </a:r>
            <a:r>
              <a:rPr sz="2750" spc="100">
                <a:solidFill>
                  <a:srgbClr val="464646"/>
                </a:solidFill>
                <a:latin typeface="Trebuchet MS"/>
                <a:cs typeface="Trebuchet MS"/>
              </a:rPr>
              <a:t>working</a:t>
            </a:r>
            <a:r>
              <a:rPr sz="2750" spc="-80">
                <a:solidFill>
                  <a:srgbClr val="464646"/>
                </a:solidFill>
                <a:latin typeface="Trebuchet MS"/>
                <a:cs typeface="Trebuchet MS"/>
              </a:rPr>
              <a:t> </a:t>
            </a:r>
            <a:r>
              <a:rPr sz="2750" spc="55">
                <a:solidFill>
                  <a:srgbClr val="464646"/>
                </a:solidFill>
                <a:latin typeface="Trebuchet MS"/>
                <a:cs typeface="Trebuchet MS"/>
              </a:rPr>
              <a:t>with</a:t>
            </a:r>
            <a:r>
              <a:rPr sz="2750" spc="-85">
                <a:solidFill>
                  <a:srgbClr val="464646"/>
                </a:solidFill>
                <a:latin typeface="Trebuchet MS"/>
                <a:cs typeface="Trebuchet MS"/>
              </a:rPr>
              <a:t> </a:t>
            </a:r>
            <a:r>
              <a:rPr sz="2750" spc="-50">
                <a:solidFill>
                  <a:srgbClr val="4F81BC"/>
                </a:solidFill>
                <a:latin typeface="Trebuchet MS"/>
                <a:cs typeface="Trebuchet MS"/>
              </a:rPr>
              <a:t>FP16</a:t>
            </a:r>
            <a:r>
              <a:rPr sz="2750" spc="-120">
                <a:solidFill>
                  <a:srgbClr val="4F81BC"/>
                </a:solidFill>
                <a:latin typeface="Trebuchet MS"/>
                <a:cs typeface="Trebuchet MS"/>
              </a:rPr>
              <a:t> </a:t>
            </a:r>
            <a:r>
              <a:rPr sz="2750" spc="65">
                <a:solidFill>
                  <a:srgbClr val="4F81BC"/>
                </a:solidFill>
                <a:latin typeface="Trebuchet MS"/>
                <a:cs typeface="Trebuchet MS"/>
              </a:rPr>
              <a:t>(half</a:t>
            </a:r>
            <a:r>
              <a:rPr sz="2750" spc="-135">
                <a:solidFill>
                  <a:srgbClr val="4F81BC"/>
                </a:solidFill>
                <a:latin typeface="Trebuchet MS"/>
                <a:cs typeface="Trebuchet MS"/>
              </a:rPr>
              <a:t> </a:t>
            </a:r>
            <a:r>
              <a:rPr sz="2750" spc="50">
                <a:solidFill>
                  <a:srgbClr val="4F81BC"/>
                </a:solidFill>
                <a:latin typeface="Trebuchet MS"/>
                <a:cs typeface="Trebuchet MS"/>
              </a:rPr>
              <a:t>precision),</a:t>
            </a:r>
            <a:r>
              <a:rPr sz="2750" spc="-145">
                <a:solidFill>
                  <a:srgbClr val="4F81BC"/>
                </a:solidFill>
                <a:latin typeface="Trebuchet MS"/>
                <a:cs typeface="Trebuchet MS"/>
              </a:rPr>
              <a:t> </a:t>
            </a:r>
            <a:r>
              <a:rPr sz="2750" spc="120">
                <a:solidFill>
                  <a:srgbClr val="464646"/>
                </a:solidFill>
                <a:latin typeface="Trebuchet MS"/>
                <a:cs typeface="Trebuchet MS"/>
              </a:rPr>
              <a:t>which</a:t>
            </a:r>
            <a:r>
              <a:rPr sz="2750" spc="-120">
                <a:solidFill>
                  <a:srgbClr val="464646"/>
                </a:solidFill>
                <a:latin typeface="Trebuchet MS"/>
                <a:cs typeface="Trebuchet MS"/>
              </a:rPr>
              <a:t> </a:t>
            </a:r>
            <a:r>
              <a:rPr sz="2750" spc="105">
                <a:solidFill>
                  <a:srgbClr val="464646"/>
                </a:solidFill>
                <a:latin typeface="Trebuchet MS"/>
                <a:cs typeface="Trebuchet MS"/>
              </a:rPr>
              <a:t>takes </a:t>
            </a:r>
            <a:r>
              <a:rPr sz="2750" spc="75">
                <a:solidFill>
                  <a:srgbClr val="464646"/>
                </a:solidFill>
                <a:latin typeface="Trebuchet MS"/>
                <a:cs typeface="Trebuchet MS"/>
              </a:rPr>
              <a:t>approximately</a:t>
            </a:r>
            <a:r>
              <a:rPr sz="2750" spc="-120">
                <a:solidFill>
                  <a:srgbClr val="464646"/>
                </a:solidFill>
                <a:latin typeface="Trebuchet MS"/>
                <a:cs typeface="Trebuchet MS"/>
              </a:rPr>
              <a:t> </a:t>
            </a:r>
            <a:r>
              <a:rPr sz="2750" spc="200">
                <a:solidFill>
                  <a:srgbClr val="464646"/>
                </a:solidFill>
                <a:latin typeface="Trebuchet MS"/>
                <a:cs typeface="Trebuchet MS"/>
              </a:rPr>
              <a:t>2</a:t>
            </a:r>
            <a:r>
              <a:rPr sz="2750" spc="-130">
                <a:solidFill>
                  <a:srgbClr val="464646"/>
                </a:solidFill>
                <a:latin typeface="Trebuchet MS"/>
                <a:cs typeface="Trebuchet MS"/>
              </a:rPr>
              <a:t> </a:t>
            </a:r>
            <a:r>
              <a:rPr sz="2750" spc="80">
                <a:solidFill>
                  <a:srgbClr val="464646"/>
                </a:solidFill>
                <a:latin typeface="Trebuchet MS"/>
                <a:cs typeface="Trebuchet MS"/>
              </a:rPr>
              <a:t>bytes</a:t>
            </a:r>
            <a:r>
              <a:rPr sz="2750" spc="-95">
                <a:solidFill>
                  <a:srgbClr val="464646"/>
                </a:solidFill>
                <a:latin typeface="Trebuchet MS"/>
                <a:cs typeface="Trebuchet MS"/>
              </a:rPr>
              <a:t> </a:t>
            </a:r>
            <a:r>
              <a:rPr sz="2750">
                <a:solidFill>
                  <a:srgbClr val="464646"/>
                </a:solidFill>
                <a:latin typeface="Trebuchet MS"/>
                <a:cs typeface="Trebuchet MS"/>
              </a:rPr>
              <a:t>per</a:t>
            </a:r>
            <a:r>
              <a:rPr sz="2750" spc="-125">
                <a:solidFill>
                  <a:srgbClr val="464646"/>
                </a:solidFill>
                <a:latin typeface="Trebuchet MS"/>
                <a:cs typeface="Trebuchet MS"/>
              </a:rPr>
              <a:t> </a:t>
            </a:r>
            <a:r>
              <a:rPr sz="2750" spc="-10">
                <a:solidFill>
                  <a:srgbClr val="464646"/>
                </a:solidFill>
                <a:latin typeface="Trebuchet MS"/>
                <a:cs typeface="Trebuchet MS"/>
              </a:rPr>
              <a:t>parameter.</a:t>
            </a:r>
            <a:endParaRPr sz="2750">
              <a:latin typeface="Trebuchet MS"/>
              <a:cs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3" name="object 3"/>
          <p:cNvSpPr txBox="1"/>
          <p:nvPr/>
        </p:nvSpPr>
        <p:spPr>
          <a:xfrm>
            <a:off x="428307" y="1125156"/>
            <a:ext cx="10554335" cy="878205"/>
          </a:xfrm>
          <a:prstGeom prst="rect">
            <a:avLst/>
          </a:prstGeom>
        </p:spPr>
        <p:txBody>
          <a:bodyPr vert="horz" wrap="square" lIns="0" tIns="5715" rIns="0" bIns="0" rtlCol="0">
            <a:spAutoFit/>
          </a:bodyPr>
          <a:lstStyle/>
          <a:p>
            <a:pPr marL="12700" marR="5080">
              <a:lnSpc>
                <a:spcPct val="102400"/>
              </a:lnSpc>
              <a:spcBef>
                <a:spcPts val="45"/>
              </a:spcBef>
            </a:pPr>
            <a:r>
              <a:rPr sz="2750" spc="155">
                <a:solidFill>
                  <a:srgbClr val="464646"/>
                </a:solidFill>
                <a:latin typeface="Trebuchet MS"/>
                <a:cs typeface="Trebuchet MS"/>
              </a:rPr>
              <a:t>Assuming,</a:t>
            </a:r>
            <a:r>
              <a:rPr sz="2750" spc="-175">
                <a:solidFill>
                  <a:srgbClr val="464646"/>
                </a:solidFill>
                <a:latin typeface="Trebuchet MS"/>
                <a:cs typeface="Trebuchet MS"/>
              </a:rPr>
              <a:t> </a:t>
            </a:r>
            <a:r>
              <a:rPr sz="2750" spc="-95">
                <a:solidFill>
                  <a:srgbClr val="464646"/>
                </a:solidFill>
                <a:latin typeface="Trebuchet MS"/>
                <a:cs typeface="Trebuchet MS"/>
              </a:rPr>
              <a:t>we’re</a:t>
            </a:r>
            <a:r>
              <a:rPr sz="2750" spc="-85">
                <a:solidFill>
                  <a:srgbClr val="464646"/>
                </a:solidFill>
                <a:latin typeface="Trebuchet MS"/>
                <a:cs typeface="Trebuchet MS"/>
              </a:rPr>
              <a:t> </a:t>
            </a:r>
            <a:r>
              <a:rPr sz="2750" spc="105">
                <a:solidFill>
                  <a:srgbClr val="464646"/>
                </a:solidFill>
                <a:latin typeface="Trebuchet MS"/>
                <a:cs typeface="Trebuchet MS"/>
              </a:rPr>
              <a:t>working</a:t>
            </a:r>
            <a:r>
              <a:rPr sz="2750" spc="-80">
                <a:solidFill>
                  <a:srgbClr val="464646"/>
                </a:solidFill>
                <a:latin typeface="Trebuchet MS"/>
                <a:cs typeface="Trebuchet MS"/>
              </a:rPr>
              <a:t> </a:t>
            </a:r>
            <a:r>
              <a:rPr sz="2750" spc="55">
                <a:solidFill>
                  <a:srgbClr val="464646"/>
                </a:solidFill>
                <a:latin typeface="Trebuchet MS"/>
                <a:cs typeface="Trebuchet MS"/>
              </a:rPr>
              <a:t>with</a:t>
            </a:r>
            <a:r>
              <a:rPr sz="2750" spc="-90">
                <a:solidFill>
                  <a:srgbClr val="464646"/>
                </a:solidFill>
                <a:latin typeface="Trebuchet MS"/>
                <a:cs typeface="Trebuchet MS"/>
              </a:rPr>
              <a:t> </a:t>
            </a:r>
            <a:r>
              <a:rPr sz="2750" spc="-50">
                <a:solidFill>
                  <a:srgbClr val="4F81BC"/>
                </a:solidFill>
                <a:latin typeface="Trebuchet MS"/>
                <a:cs typeface="Trebuchet MS"/>
              </a:rPr>
              <a:t>FP16</a:t>
            </a:r>
            <a:r>
              <a:rPr sz="2750" spc="-120">
                <a:solidFill>
                  <a:srgbClr val="4F81BC"/>
                </a:solidFill>
                <a:latin typeface="Trebuchet MS"/>
                <a:cs typeface="Trebuchet MS"/>
              </a:rPr>
              <a:t> </a:t>
            </a:r>
            <a:r>
              <a:rPr sz="2750" spc="65">
                <a:solidFill>
                  <a:srgbClr val="4F81BC"/>
                </a:solidFill>
                <a:latin typeface="Trebuchet MS"/>
                <a:cs typeface="Trebuchet MS"/>
              </a:rPr>
              <a:t>(half</a:t>
            </a:r>
            <a:r>
              <a:rPr sz="2750" spc="-135">
                <a:solidFill>
                  <a:srgbClr val="4F81BC"/>
                </a:solidFill>
                <a:latin typeface="Trebuchet MS"/>
                <a:cs typeface="Trebuchet MS"/>
              </a:rPr>
              <a:t> </a:t>
            </a:r>
            <a:r>
              <a:rPr sz="2750" spc="50">
                <a:solidFill>
                  <a:srgbClr val="4F81BC"/>
                </a:solidFill>
                <a:latin typeface="Trebuchet MS"/>
                <a:cs typeface="Trebuchet MS"/>
              </a:rPr>
              <a:t>precision),</a:t>
            </a:r>
            <a:r>
              <a:rPr sz="2750" spc="-150">
                <a:solidFill>
                  <a:srgbClr val="4F81BC"/>
                </a:solidFill>
                <a:latin typeface="Trebuchet MS"/>
                <a:cs typeface="Trebuchet MS"/>
              </a:rPr>
              <a:t> </a:t>
            </a:r>
            <a:r>
              <a:rPr sz="2750" spc="120">
                <a:solidFill>
                  <a:srgbClr val="464646"/>
                </a:solidFill>
                <a:latin typeface="Trebuchet MS"/>
                <a:cs typeface="Trebuchet MS"/>
              </a:rPr>
              <a:t>which</a:t>
            </a:r>
            <a:r>
              <a:rPr sz="2750" spc="-120">
                <a:solidFill>
                  <a:srgbClr val="464646"/>
                </a:solidFill>
                <a:latin typeface="Trebuchet MS"/>
                <a:cs typeface="Trebuchet MS"/>
              </a:rPr>
              <a:t> </a:t>
            </a:r>
            <a:r>
              <a:rPr sz="2750" spc="105">
                <a:solidFill>
                  <a:srgbClr val="464646"/>
                </a:solidFill>
                <a:latin typeface="Trebuchet MS"/>
                <a:cs typeface="Trebuchet MS"/>
              </a:rPr>
              <a:t>takes </a:t>
            </a:r>
            <a:r>
              <a:rPr sz="2750" spc="75">
                <a:solidFill>
                  <a:srgbClr val="464646"/>
                </a:solidFill>
                <a:latin typeface="Trebuchet MS"/>
                <a:cs typeface="Trebuchet MS"/>
              </a:rPr>
              <a:t>approximately</a:t>
            </a:r>
            <a:r>
              <a:rPr sz="2750" spc="-120">
                <a:solidFill>
                  <a:srgbClr val="464646"/>
                </a:solidFill>
                <a:latin typeface="Trebuchet MS"/>
                <a:cs typeface="Trebuchet MS"/>
              </a:rPr>
              <a:t> </a:t>
            </a:r>
            <a:r>
              <a:rPr sz="2750" spc="200">
                <a:solidFill>
                  <a:srgbClr val="464646"/>
                </a:solidFill>
                <a:latin typeface="Trebuchet MS"/>
                <a:cs typeface="Trebuchet MS"/>
              </a:rPr>
              <a:t>2</a:t>
            </a:r>
            <a:r>
              <a:rPr sz="2750" spc="-125">
                <a:solidFill>
                  <a:srgbClr val="464646"/>
                </a:solidFill>
                <a:latin typeface="Trebuchet MS"/>
                <a:cs typeface="Trebuchet MS"/>
              </a:rPr>
              <a:t> </a:t>
            </a:r>
            <a:r>
              <a:rPr sz="2750" spc="75">
                <a:solidFill>
                  <a:srgbClr val="464646"/>
                </a:solidFill>
                <a:latin typeface="Trebuchet MS"/>
                <a:cs typeface="Trebuchet MS"/>
              </a:rPr>
              <a:t>bytes</a:t>
            </a:r>
            <a:r>
              <a:rPr sz="2750" spc="-95">
                <a:solidFill>
                  <a:srgbClr val="464646"/>
                </a:solidFill>
                <a:latin typeface="Trebuchet MS"/>
                <a:cs typeface="Trebuchet MS"/>
              </a:rPr>
              <a:t> </a:t>
            </a:r>
            <a:r>
              <a:rPr sz="2750">
                <a:solidFill>
                  <a:srgbClr val="464646"/>
                </a:solidFill>
                <a:latin typeface="Trebuchet MS"/>
                <a:cs typeface="Trebuchet MS"/>
              </a:rPr>
              <a:t>per</a:t>
            </a:r>
            <a:r>
              <a:rPr sz="2750" spc="-120">
                <a:solidFill>
                  <a:srgbClr val="464646"/>
                </a:solidFill>
                <a:latin typeface="Trebuchet MS"/>
                <a:cs typeface="Trebuchet MS"/>
              </a:rPr>
              <a:t> </a:t>
            </a:r>
            <a:r>
              <a:rPr sz="2750" spc="-10">
                <a:solidFill>
                  <a:srgbClr val="464646"/>
                </a:solidFill>
                <a:latin typeface="Trebuchet MS"/>
                <a:cs typeface="Trebuchet MS"/>
              </a:rPr>
              <a:t>parameter.</a:t>
            </a:r>
            <a:endParaRPr sz="2750">
              <a:latin typeface="Trebuchet MS"/>
              <a:cs typeface="Trebuchet MS"/>
            </a:endParaRPr>
          </a:p>
        </p:txBody>
      </p:sp>
      <p:sp>
        <p:nvSpPr>
          <p:cNvPr id="4" name="object 4"/>
          <p:cNvSpPr txBox="1"/>
          <p:nvPr/>
        </p:nvSpPr>
        <p:spPr>
          <a:xfrm>
            <a:off x="4469129" y="2609786"/>
            <a:ext cx="227330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10B </a:t>
            </a:r>
            <a:r>
              <a:rPr sz="1800">
                <a:latin typeface="Trebuchet MS"/>
                <a:cs typeface="Trebuchet MS"/>
              </a:rPr>
              <a:t>parameter</a:t>
            </a:r>
            <a:r>
              <a:rPr sz="1800" spc="-10">
                <a:latin typeface="Trebuchet MS"/>
                <a:cs typeface="Trebuchet MS"/>
              </a:rPr>
              <a:t> </a:t>
            </a:r>
            <a:r>
              <a:rPr sz="1800" spc="-20">
                <a:latin typeface="Trebuchet MS"/>
                <a:cs typeface="Trebuchet MS"/>
              </a:rPr>
              <a:t>model</a:t>
            </a:r>
            <a:endParaRPr sz="1800">
              <a:latin typeface="Trebuchet MS"/>
              <a:cs typeface="Trebuchet MS"/>
            </a:endParaRPr>
          </a:p>
        </p:txBody>
      </p:sp>
      <p:grpSp>
        <p:nvGrpSpPr>
          <p:cNvPr id="5" name="object 5"/>
          <p:cNvGrpSpPr/>
          <p:nvPr/>
        </p:nvGrpSpPr>
        <p:grpSpPr>
          <a:xfrm>
            <a:off x="4581525" y="3019361"/>
            <a:ext cx="2024380" cy="633730"/>
            <a:chOff x="4581525" y="3019361"/>
            <a:chExt cx="2024380" cy="633730"/>
          </a:xfrm>
        </p:grpSpPr>
        <p:pic>
          <p:nvPicPr>
            <p:cNvPr id="6" name="object 6"/>
            <p:cNvPicPr/>
            <p:nvPr/>
          </p:nvPicPr>
          <p:blipFill>
            <a:blip r:embed="rId2" cstate="print"/>
            <a:stretch>
              <a:fillRect/>
            </a:stretch>
          </p:blipFill>
          <p:spPr>
            <a:xfrm>
              <a:off x="4581525" y="3019361"/>
              <a:ext cx="2024126" cy="633412"/>
            </a:xfrm>
            <a:prstGeom prst="rect">
              <a:avLst/>
            </a:prstGeom>
          </p:spPr>
        </p:pic>
        <p:pic>
          <p:nvPicPr>
            <p:cNvPr id="7" name="object 7"/>
            <p:cNvPicPr/>
            <p:nvPr/>
          </p:nvPicPr>
          <p:blipFill>
            <a:blip r:embed="rId3" cstate="print"/>
            <a:stretch>
              <a:fillRect/>
            </a:stretch>
          </p:blipFill>
          <p:spPr>
            <a:xfrm>
              <a:off x="4581525" y="3095561"/>
              <a:ext cx="2005076" cy="547687"/>
            </a:xfrm>
            <a:prstGeom prst="rect">
              <a:avLst/>
            </a:prstGeom>
          </p:spPr>
        </p:pic>
        <p:sp>
          <p:nvSpPr>
            <p:cNvPr id="8" name="object 8"/>
            <p:cNvSpPr/>
            <p:nvPr/>
          </p:nvSpPr>
          <p:spPr>
            <a:xfrm>
              <a:off x="4653026" y="3071875"/>
              <a:ext cx="1885950" cy="495300"/>
            </a:xfrm>
            <a:custGeom>
              <a:avLst/>
              <a:gdLst/>
              <a:ahLst/>
              <a:cxnLst/>
              <a:rect l="l" t="t" r="r" b="b"/>
              <a:pathLst>
                <a:path w="1885950" h="495300">
                  <a:moveTo>
                    <a:pt x="1803273"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273" y="495300"/>
                  </a:lnTo>
                  <a:lnTo>
                    <a:pt x="1835425" y="488793"/>
                  </a:lnTo>
                  <a:lnTo>
                    <a:pt x="1861708" y="471058"/>
                  </a:lnTo>
                  <a:lnTo>
                    <a:pt x="1879443" y="444775"/>
                  </a:lnTo>
                  <a:lnTo>
                    <a:pt x="1885950" y="412623"/>
                  </a:lnTo>
                  <a:lnTo>
                    <a:pt x="1885950" y="82550"/>
                  </a:lnTo>
                  <a:lnTo>
                    <a:pt x="1879443" y="50417"/>
                  </a:lnTo>
                  <a:lnTo>
                    <a:pt x="1861708" y="24177"/>
                  </a:lnTo>
                  <a:lnTo>
                    <a:pt x="1835425" y="6486"/>
                  </a:lnTo>
                  <a:lnTo>
                    <a:pt x="1803273" y="0"/>
                  </a:lnTo>
                  <a:close/>
                </a:path>
              </a:pathLst>
            </a:custGeom>
            <a:solidFill>
              <a:srgbClr val="4F81BC"/>
            </a:solidFill>
          </p:spPr>
          <p:txBody>
            <a:bodyPr wrap="square" lIns="0" tIns="0" rIns="0" bIns="0" rtlCol="0"/>
            <a:lstStyle/>
            <a:p>
              <a:endParaRPr/>
            </a:p>
          </p:txBody>
        </p:sp>
        <p:sp>
          <p:nvSpPr>
            <p:cNvPr id="9" name="object 9"/>
            <p:cNvSpPr/>
            <p:nvPr/>
          </p:nvSpPr>
          <p:spPr>
            <a:xfrm>
              <a:off x="4653026" y="3071875"/>
              <a:ext cx="1885950" cy="495300"/>
            </a:xfrm>
            <a:custGeom>
              <a:avLst/>
              <a:gdLst/>
              <a:ahLst/>
              <a:cxnLst/>
              <a:rect l="l" t="t" r="r" b="b"/>
              <a:pathLst>
                <a:path w="1885950" h="495300">
                  <a:moveTo>
                    <a:pt x="0" y="82550"/>
                  </a:moveTo>
                  <a:lnTo>
                    <a:pt x="6486" y="50417"/>
                  </a:lnTo>
                  <a:lnTo>
                    <a:pt x="24177" y="24177"/>
                  </a:lnTo>
                  <a:lnTo>
                    <a:pt x="50417" y="6486"/>
                  </a:lnTo>
                  <a:lnTo>
                    <a:pt x="82550" y="0"/>
                  </a:lnTo>
                  <a:lnTo>
                    <a:pt x="1803273" y="0"/>
                  </a:lnTo>
                  <a:lnTo>
                    <a:pt x="1835425" y="6486"/>
                  </a:lnTo>
                  <a:lnTo>
                    <a:pt x="1861708" y="24177"/>
                  </a:lnTo>
                  <a:lnTo>
                    <a:pt x="1879443" y="50417"/>
                  </a:lnTo>
                  <a:lnTo>
                    <a:pt x="1885950" y="82550"/>
                  </a:lnTo>
                  <a:lnTo>
                    <a:pt x="1885950" y="412623"/>
                  </a:lnTo>
                  <a:lnTo>
                    <a:pt x="1879443" y="444775"/>
                  </a:lnTo>
                  <a:lnTo>
                    <a:pt x="1861708" y="471058"/>
                  </a:lnTo>
                  <a:lnTo>
                    <a:pt x="1835425" y="488793"/>
                  </a:lnTo>
                  <a:lnTo>
                    <a:pt x="1803273" y="495300"/>
                  </a:lnTo>
                  <a:lnTo>
                    <a:pt x="82550" y="495300"/>
                  </a:lnTo>
                  <a:lnTo>
                    <a:pt x="50417" y="488793"/>
                  </a:lnTo>
                  <a:lnTo>
                    <a:pt x="24177" y="471058"/>
                  </a:lnTo>
                  <a:lnTo>
                    <a:pt x="6486" y="444775"/>
                  </a:lnTo>
                  <a:lnTo>
                    <a:pt x="0" y="412623"/>
                  </a:lnTo>
                  <a:lnTo>
                    <a:pt x="0" y="82550"/>
                  </a:lnTo>
                  <a:close/>
                </a:path>
              </a:pathLst>
            </a:custGeom>
            <a:ln w="28575">
              <a:solidFill>
                <a:srgbClr val="244060"/>
              </a:solidFill>
            </a:ln>
          </p:spPr>
          <p:txBody>
            <a:bodyPr wrap="square" lIns="0" tIns="0" rIns="0" bIns="0" rtlCol="0"/>
            <a:lstStyle/>
            <a:p>
              <a:endParaRPr/>
            </a:p>
          </p:txBody>
        </p:sp>
      </p:grpSp>
      <p:sp>
        <p:nvSpPr>
          <p:cNvPr id="10" name="object 10"/>
          <p:cNvSpPr txBox="1"/>
          <p:nvPr/>
        </p:nvSpPr>
        <p:spPr>
          <a:xfrm>
            <a:off x="4758054" y="3175317"/>
            <a:ext cx="1670685" cy="266065"/>
          </a:xfrm>
          <a:prstGeom prst="rect">
            <a:avLst/>
          </a:prstGeom>
        </p:spPr>
        <p:txBody>
          <a:bodyPr vert="horz" wrap="square" lIns="0" tIns="15875" rIns="0" bIns="0" rtlCol="0">
            <a:spAutoFit/>
          </a:bodyPr>
          <a:lstStyle/>
          <a:p>
            <a:pPr marL="12700">
              <a:lnSpc>
                <a:spcPct val="100000"/>
              </a:lnSpc>
              <a:spcBef>
                <a:spcPts val="125"/>
              </a:spcBef>
            </a:pPr>
            <a:r>
              <a:rPr sz="1550" spc="-10">
                <a:solidFill>
                  <a:srgbClr val="FFFFFF"/>
                </a:solidFill>
                <a:latin typeface="Trebuchet MS"/>
                <a:cs typeface="Trebuchet MS"/>
              </a:rPr>
              <a:t>Parameters(FP16)</a:t>
            </a:r>
            <a:endParaRPr sz="1550">
              <a:latin typeface="Trebuchet MS"/>
              <a:cs typeface="Trebuchet MS"/>
            </a:endParaRPr>
          </a:p>
        </p:txBody>
      </p:sp>
      <p:sp>
        <p:nvSpPr>
          <p:cNvPr id="11" name="object 11"/>
          <p:cNvSpPr txBox="1"/>
          <p:nvPr/>
        </p:nvSpPr>
        <p:spPr>
          <a:xfrm>
            <a:off x="6770751" y="3158553"/>
            <a:ext cx="59880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20GB</a:t>
            </a:r>
            <a:endParaRPr sz="1800">
              <a:latin typeface="Trebuchet MS"/>
              <a:cs typeface="Trebuchet MS"/>
            </a:endParaRPr>
          </a:p>
        </p:txBody>
      </p:sp>
      <p:grpSp>
        <p:nvGrpSpPr>
          <p:cNvPr id="12" name="object 12"/>
          <p:cNvGrpSpPr/>
          <p:nvPr/>
        </p:nvGrpSpPr>
        <p:grpSpPr>
          <a:xfrm>
            <a:off x="4581525" y="3638486"/>
            <a:ext cx="2024380" cy="652780"/>
            <a:chOff x="4581525" y="3638486"/>
            <a:chExt cx="2024380" cy="652780"/>
          </a:xfrm>
        </p:grpSpPr>
        <p:pic>
          <p:nvPicPr>
            <p:cNvPr id="13" name="object 13"/>
            <p:cNvPicPr/>
            <p:nvPr/>
          </p:nvPicPr>
          <p:blipFill>
            <a:blip r:embed="rId2" cstate="print"/>
            <a:stretch>
              <a:fillRect/>
            </a:stretch>
          </p:blipFill>
          <p:spPr>
            <a:xfrm>
              <a:off x="4581525" y="3638486"/>
              <a:ext cx="2024126" cy="633412"/>
            </a:xfrm>
            <a:prstGeom prst="rect">
              <a:avLst/>
            </a:prstGeom>
          </p:spPr>
        </p:pic>
        <p:pic>
          <p:nvPicPr>
            <p:cNvPr id="14" name="object 14"/>
            <p:cNvPicPr/>
            <p:nvPr/>
          </p:nvPicPr>
          <p:blipFill>
            <a:blip r:embed="rId4" cstate="print"/>
            <a:stretch>
              <a:fillRect/>
            </a:stretch>
          </p:blipFill>
          <p:spPr>
            <a:xfrm>
              <a:off x="4619625" y="3695636"/>
              <a:ext cx="1938401" cy="595312"/>
            </a:xfrm>
            <a:prstGeom prst="rect">
              <a:avLst/>
            </a:prstGeom>
          </p:spPr>
        </p:pic>
        <p:sp>
          <p:nvSpPr>
            <p:cNvPr id="15" name="object 15"/>
            <p:cNvSpPr/>
            <p:nvPr/>
          </p:nvSpPr>
          <p:spPr>
            <a:xfrm>
              <a:off x="4653026" y="3691000"/>
              <a:ext cx="1885950" cy="495300"/>
            </a:xfrm>
            <a:custGeom>
              <a:avLst/>
              <a:gdLst/>
              <a:ahLst/>
              <a:cxnLst/>
              <a:rect l="l" t="t" r="r" b="b"/>
              <a:pathLst>
                <a:path w="1885950" h="495300">
                  <a:moveTo>
                    <a:pt x="1803273"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273" y="495300"/>
                  </a:lnTo>
                  <a:lnTo>
                    <a:pt x="1835425" y="488793"/>
                  </a:lnTo>
                  <a:lnTo>
                    <a:pt x="1861708" y="471058"/>
                  </a:lnTo>
                  <a:lnTo>
                    <a:pt x="1879443" y="444775"/>
                  </a:lnTo>
                  <a:lnTo>
                    <a:pt x="1885950" y="412623"/>
                  </a:lnTo>
                  <a:lnTo>
                    <a:pt x="1885950" y="82550"/>
                  </a:lnTo>
                  <a:lnTo>
                    <a:pt x="1879443" y="50417"/>
                  </a:lnTo>
                  <a:lnTo>
                    <a:pt x="1861708" y="24177"/>
                  </a:lnTo>
                  <a:lnTo>
                    <a:pt x="1835425" y="6486"/>
                  </a:lnTo>
                  <a:lnTo>
                    <a:pt x="1803273" y="0"/>
                  </a:lnTo>
                  <a:close/>
                </a:path>
              </a:pathLst>
            </a:custGeom>
            <a:solidFill>
              <a:srgbClr val="4F81BC"/>
            </a:solidFill>
          </p:spPr>
          <p:txBody>
            <a:bodyPr wrap="square" lIns="0" tIns="0" rIns="0" bIns="0" rtlCol="0"/>
            <a:lstStyle/>
            <a:p>
              <a:endParaRPr/>
            </a:p>
          </p:txBody>
        </p:sp>
        <p:sp>
          <p:nvSpPr>
            <p:cNvPr id="16" name="object 16"/>
            <p:cNvSpPr/>
            <p:nvPr/>
          </p:nvSpPr>
          <p:spPr>
            <a:xfrm>
              <a:off x="4653026" y="3691000"/>
              <a:ext cx="1885950" cy="495300"/>
            </a:xfrm>
            <a:custGeom>
              <a:avLst/>
              <a:gdLst/>
              <a:ahLst/>
              <a:cxnLst/>
              <a:rect l="l" t="t" r="r" b="b"/>
              <a:pathLst>
                <a:path w="1885950" h="495300">
                  <a:moveTo>
                    <a:pt x="0" y="82550"/>
                  </a:moveTo>
                  <a:lnTo>
                    <a:pt x="6486" y="50417"/>
                  </a:lnTo>
                  <a:lnTo>
                    <a:pt x="24177" y="24177"/>
                  </a:lnTo>
                  <a:lnTo>
                    <a:pt x="50417" y="6486"/>
                  </a:lnTo>
                  <a:lnTo>
                    <a:pt x="82550" y="0"/>
                  </a:lnTo>
                  <a:lnTo>
                    <a:pt x="1803273" y="0"/>
                  </a:lnTo>
                  <a:lnTo>
                    <a:pt x="1835425" y="6486"/>
                  </a:lnTo>
                  <a:lnTo>
                    <a:pt x="1861708" y="24177"/>
                  </a:lnTo>
                  <a:lnTo>
                    <a:pt x="1879443" y="50417"/>
                  </a:lnTo>
                  <a:lnTo>
                    <a:pt x="1885950" y="82550"/>
                  </a:lnTo>
                  <a:lnTo>
                    <a:pt x="1885950" y="412623"/>
                  </a:lnTo>
                  <a:lnTo>
                    <a:pt x="1879443" y="444775"/>
                  </a:lnTo>
                  <a:lnTo>
                    <a:pt x="1861708" y="471058"/>
                  </a:lnTo>
                  <a:lnTo>
                    <a:pt x="1835425" y="488793"/>
                  </a:lnTo>
                  <a:lnTo>
                    <a:pt x="1803273" y="495300"/>
                  </a:lnTo>
                  <a:lnTo>
                    <a:pt x="82550" y="495300"/>
                  </a:lnTo>
                  <a:lnTo>
                    <a:pt x="50417" y="488793"/>
                  </a:lnTo>
                  <a:lnTo>
                    <a:pt x="24177" y="471058"/>
                  </a:lnTo>
                  <a:lnTo>
                    <a:pt x="6486" y="444775"/>
                  </a:lnTo>
                  <a:lnTo>
                    <a:pt x="0" y="412623"/>
                  </a:lnTo>
                  <a:lnTo>
                    <a:pt x="0" y="82550"/>
                  </a:lnTo>
                  <a:close/>
                </a:path>
              </a:pathLst>
            </a:custGeom>
            <a:ln w="28575">
              <a:solidFill>
                <a:srgbClr val="244060"/>
              </a:solidFill>
            </a:ln>
          </p:spPr>
          <p:txBody>
            <a:bodyPr wrap="square" lIns="0" tIns="0" rIns="0" bIns="0" rtlCol="0"/>
            <a:lstStyle/>
            <a:p>
              <a:endParaRPr/>
            </a:p>
          </p:txBody>
        </p:sp>
      </p:grpSp>
      <p:sp>
        <p:nvSpPr>
          <p:cNvPr id="17" name="object 17"/>
          <p:cNvSpPr txBox="1"/>
          <p:nvPr/>
        </p:nvSpPr>
        <p:spPr>
          <a:xfrm>
            <a:off x="4803521" y="3782631"/>
            <a:ext cx="1576705"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FFFFFF"/>
                </a:solidFill>
                <a:latin typeface="Trebuchet MS"/>
                <a:cs typeface="Trebuchet MS"/>
              </a:rPr>
              <a:t>Gradient(FP16)</a:t>
            </a:r>
            <a:endParaRPr sz="1800">
              <a:latin typeface="Trebuchet MS"/>
              <a:cs typeface="Trebuchet MS"/>
            </a:endParaRPr>
          </a:p>
        </p:txBody>
      </p:sp>
      <p:sp>
        <p:nvSpPr>
          <p:cNvPr id="18" name="object 18"/>
          <p:cNvSpPr txBox="1"/>
          <p:nvPr/>
        </p:nvSpPr>
        <p:spPr>
          <a:xfrm>
            <a:off x="6779259" y="3756723"/>
            <a:ext cx="59880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20GB</a:t>
            </a:r>
            <a:endParaRPr sz="1800">
              <a:latin typeface="Trebuchet MS"/>
              <a:cs typeface="Trebuchet MS"/>
            </a:endParaRPr>
          </a:p>
        </p:txBody>
      </p:sp>
      <p:grpSp>
        <p:nvGrpSpPr>
          <p:cNvPr id="19" name="object 19"/>
          <p:cNvGrpSpPr/>
          <p:nvPr/>
        </p:nvGrpSpPr>
        <p:grpSpPr>
          <a:xfrm>
            <a:off x="4581525" y="4267136"/>
            <a:ext cx="2024380" cy="1910080"/>
            <a:chOff x="4581525" y="4267136"/>
            <a:chExt cx="2024380" cy="1910080"/>
          </a:xfrm>
        </p:grpSpPr>
        <p:pic>
          <p:nvPicPr>
            <p:cNvPr id="20" name="object 20"/>
            <p:cNvPicPr/>
            <p:nvPr/>
          </p:nvPicPr>
          <p:blipFill>
            <a:blip r:embed="rId5" cstate="print"/>
            <a:stretch>
              <a:fillRect/>
            </a:stretch>
          </p:blipFill>
          <p:spPr>
            <a:xfrm>
              <a:off x="4581525" y="4267136"/>
              <a:ext cx="2024126" cy="1909826"/>
            </a:xfrm>
            <a:prstGeom prst="rect">
              <a:avLst/>
            </a:prstGeom>
          </p:spPr>
        </p:pic>
        <p:pic>
          <p:nvPicPr>
            <p:cNvPr id="21" name="object 21"/>
            <p:cNvPicPr/>
            <p:nvPr/>
          </p:nvPicPr>
          <p:blipFill>
            <a:blip r:embed="rId6" cstate="print"/>
            <a:stretch>
              <a:fillRect/>
            </a:stretch>
          </p:blipFill>
          <p:spPr>
            <a:xfrm>
              <a:off x="4705350" y="4410011"/>
              <a:ext cx="1766951" cy="1690751"/>
            </a:xfrm>
            <a:prstGeom prst="rect">
              <a:avLst/>
            </a:prstGeom>
          </p:spPr>
        </p:pic>
        <p:sp>
          <p:nvSpPr>
            <p:cNvPr id="22" name="object 22"/>
            <p:cNvSpPr/>
            <p:nvPr/>
          </p:nvSpPr>
          <p:spPr>
            <a:xfrm>
              <a:off x="4653026" y="4319650"/>
              <a:ext cx="1885950" cy="1771650"/>
            </a:xfrm>
            <a:custGeom>
              <a:avLst/>
              <a:gdLst/>
              <a:ahLst/>
              <a:cxnLst/>
              <a:rect l="l" t="t" r="r" b="b"/>
              <a:pathLst>
                <a:path w="1885950" h="1771650">
                  <a:moveTo>
                    <a:pt x="1590548" y="0"/>
                  </a:moveTo>
                  <a:lnTo>
                    <a:pt x="295275" y="0"/>
                  </a:lnTo>
                  <a:lnTo>
                    <a:pt x="247350" y="3861"/>
                  </a:lnTo>
                  <a:lnTo>
                    <a:pt x="201899" y="15041"/>
                  </a:lnTo>
                  <a:lnTo>
                    <a:pt x="159526" y="32935"/>
                  </a:lnTo>
                  <a:lnTo>
                    <a:pt x="120837" y="56936"/>
                  </a:lnTo>
                  <a:lnTo>
                    <a:pt x="86439" y="86439"/>
                  </a:lnTo>
                  <a:lnTo>
                    <a:pt x="56936" y="120837"/>
                  </a:lnTo>
                  <a:lnTo>
                    <a:pt x="32935" y="159526"/>
                  </a:lnTo>
                  <a:lnTo>
                    <a:pt x="15041" y="201899"/>
                  </a:lnTo>
                  <a:lnTo>
                    <a:pt x="3861" y="247350"/>
                  </a:lnTo>
                  <a:lnTo>
                    <a:pt x="0" y="295275"/>
                  </a:lnTo>
                  <a:lnTo>
                    <a:pt x="0" y="1476311"/>
                  </a:lnTo>
                  <a:lnTo>
                    <a:pt x="3861" y="1524204"/>
                  </a:lnTo>
                  <a:lnTo>
                    <a:pt x="15041" y="1569638"/>
                  </a:lnTo>
                  <a:lnTo>
                    <a:pt x="32935" y="1612003"/>
                  </a:lnTo>
                  <a:lnTo>
                    <a:pt x="56936" y="1650693"/>
                  </a:lnTo>
                  <a:lnTo>
                    <a:pt x="86439" y="1685099"/>
                  </a:lnTo>
                  <a:lnTo>
                    <a:pt x="120837" y="1714613"/>
                  </a:lnTo>
                  <a:lnTo>
                    <a:pt x="159526" y="1738626"/>
                  </a:lnTo>
                  <a:lnTo>
                    <a:pt x="201899" y="1756532"/>
                  </a:lnTo>
                  <a:lnTo>
                    <a:pt x="247350" y="1767721"/>
                  </a:lnTo>
                  <a:lnTo>
                    <a:pt x="295275" y="1771586"/>
                  </a:lnTo>
                  <a:lnTo>
                    <a:pt x="1590548" y="1771586"/>
                  </a:lnTo>
                  <a:lnTo>
                    <a:pt x="1638475" y="1767721"/>
                  </a:lnTo>
                  <a:lnTo>
                    <a:pt x="1683936" y="1756532"/>
                  </a:lnTo>
                  <a:lnTo>
                    <a:pt x="1726323" y="1738626"/>
                  </a:lnTo>
                  <a:lnTo>
                    <a:pt x="1765029" y="1714613"/>
                  </a:lnTo>
                  <a:lnTo>
                    <a:pt x="1799447" y="1685099"/>
                  </a:lnTo>
                  <a:lnTo>
                    <a:pt x="1828968" y="1650693"/>
                  </a:lnTo>
                  <a:lnTo>
                    <a:pt x="1852987" y="1612003"/>
                  </a:lnTo>
                  <a:lnTo>
                    <a:pt x="1870894" y="1569638"/>
                  </a:lnTo>
                  <a:lnTo>
                    <a:pt x="1882085" y="1524204"/>
                  </a:lnTo>
                  <a:lnTo>
                    <a:pt x="1885950" y="1476311"/>
                  </a:lnTo>
                  <a:lnTo>
                    <a:pt x="1885950" y="295275"/>
                  </a:lnTo>
                  <a:lnTo>
                    <a:pt x="1882085" y="247350"/>
                  </a:lnTo>
                  <a:lnTo>
                    <a:pt x="1870894" y="201899"/>
                  </a:lnTo>
                  <a:lnTo>
                    <a:pt x="1852987" y="159526"/>
                  </a:lnTo>
                  <a:lnTo>
                    <a:pt x="1828968" y="120837"/>
                  </a:lnTo>
                  <a:lnTo>
                    <a:pt x="1799447" y="86439"/>
                  </a:lnTo>
                  <a:lnTo>
                    <a:pt x="1765029" y="56936"/>
                  </a:lnTo>
                  <a:lnTo>
                    <a:pt x="1726323" y="32935"/>
                  </a:lnTo>
                  <a:lnTo>
                    <a:pt x="1683936" y="15041"/>
                  </a:lnTo>
                  <a:lnTo>
                    <a:pt x="1638475" y="3861"/>
                  </a:lnTo>
                  <a:lnTo>
                    <a:pt x="1590548" y="0"/>
                  </a:lnTo>
                  <a:close/>
                </a:path>
              </a:pathLst>
            </a:custGeom>
            <a:solidFill>
              <a:srgbClr val="4F81BC"/>
            </a:solidFill>
          </p:spPr>
          <p:txBody>
            <a:bodyPr wrap="square" lIns="0" tIns="0" rIns="0" bIns="0" rtlCol="0"/>
            <a:lstStyle/>
            <a:p>
              <a:endParaRPr/>
            </a:p>
          </p:txBody>
        </p:sp>
        <p:sp>
          <p:nvSpPr>
            <p:cNvPr id="23" name="object 23"/>
            <p:cNvSpPr/>
            <p:nvPr/>
          </p:nvSpPr>
          <p:spPr>
            <a:xfrm>
              <a:off x="4653026" y="4319650"/>
              <a:ext cx="1885950" cy="1771650"/>
            </a:xfrm>
            <a:custGeom>
              <a:avLst/>
              <a:gdLst/>
              <a:ahLst/>
              <a:cxnLst/>
              <a:rect l="l" t="t" r="r" b="b"/>
              <a:pathLst>
                <a:path w="1885950" h="1771650">
                  <a:moveTo>
                    <a:pt x="0" y="295275"/>
                  </a:moveTo>
                  <a:lnTo>
                    <a:pt x="3861" y="247350"/>
                  </a:lnTo>
                  <a:lnTo>
                    <a:pt x="15041" y="201899"/>
                  </a:lnTo>
                  <a:lnTo>
                    <a:pt x="32935" y="159526"/>
                  </a:lnTo>
                  <a:lnTo>
                    <a:pt x="56936" y="120837"/>
                  </a:lnTo>
                  <a:lnTo>
                    <a:pt x="86439" y="86439"/>
                  </a:lnTo>
                  <a:lnTo>
                    <a:pt x="120837" y="56936"/>
                  </a:lnTo>
                  <a:lnTo>
                    <a:pt x="159526" y="32935"/>
                  </a:lnTo>
                  <a:lnTo>
                    <a:pt x="201899" y="15041"/>
                  </a:lnTo>
                  <a:lnTo>
                    <a:pt x="247350" y="3861"/>
                  </a:lnTo>
                  <a:lnTo>
                    <a:pt x="295275" y="0"/>
                  </a:lnTo>
                  <a:lnTo>
                    <a:pt x="1590548" y="0"/>
                  </a:lnTo>
                  <a:lnTo>
                    <a:pt x="1638475" y="3861"/>
                  </a:lnTo>
                  <a:lnTo>
                    <a:pt x="1683936" y="15041"/>
                  </a:lnTo>
                  <a:lnTo>
                    <a:pt x="1726323" y="32935"/>
                  </a:lnTo>
                  <a:lnTo>
                    <a:pt x="1765029" y="56936"/>
                  </a:lnTo>
                  <a:lnTo>
                    <a:pt x="1799447" y="86439"/>
                  </a:lnTo>
                  <a:lnTo>
                    <a:pt x="1828968" y="120837"/>
                  </a:lnTo>
                  <a:lnTo>
                    <a:pt x="1852987" y="159526"/>
                  </a:lnTo>
                  <a:lnTo>
                    <a:pt x="1870894" y="201899"/>
                  </a:lnTo>
                  <a:lnTo>
                    <a:pt x="1882085" y="247350"/>
                  </a:lnTo>
                  <a:lnTo>
                    <a:pt x="1885950" y="295275"/>
                  </a:lnTo>
                  <a:lnTo>
                    <a:pt x="1885950" y="1476311"/>
                  </a:lnTo>
                  <a:lnTo>
                    <a:pt x="1882085" y="1524204"/>
                  </a:lnTo>
                  <a:lnTo>
                    <a:pt x="1870894" y="1569638"/>
                  </a:lnTo>
                  <a:lnTo>
                    <a:pt x="1852987" y="1612003"/>
                  </a:lnTo>
                  <a:lnTo>
                    <a:pt x="1828968" y="1650693"/>
                  </a:lnTo>
                  <a:lnTo>
                    <a:pt x="1799447" y="1685099"/>
                  </a:lnTo>
                  <a:lnTo>
                    <a:pt x="1765029" y="1714613"/>
                  </a:lnTo>
                  <a:lnTo>
                    <a:pt x="1726323" y="1738626"/>
                  </a:lnTo>
                  <a:lnTo>
                    <a:pt x="1683936" y="1756532"/>
                  </a:lnTo>
                  <a:lnTo>
                    <a:pt x="1638475" y="1767721"/>
                  </a:lnTo>
                  <a:lnTo>
                    <a:pt x="1590548" y="1771586"/>
                  </a:lnTo>
                  <a:lnTo>
                    <a:pt x="295275" y="1771586"/>
                  </a:lnTo>
                  <a:lnTo>
                    <a:pt x="247350" y="1767721"/>
                  </a:lnTo>
                  <a:lnTo>
                    <a:pt x="201899" y="1756532"/>
                  </a:lnTo>
                  <a:lnTo>
                    <a:pt x="159526" y="1738626"/>
                  </a:lnTo>
                  <a:lnTo>
                    <a:pt x="120837" y="1714613"/>
                  </a:lnTo>
                  <a:lnTo>
                    <a:pt x="86439" y="1685099"/>
                  </a:lnTo>
                  <a:lnTo>
                    <a:pt x="56936" y="1650693"/>
                  </a:lnTo>
                  <a:lnTo>
                    <a:pt x="32935" y="1612003"/>
                  </a:lnTo>
                  <a:lnTo>
                    <a:pt x="15041" y="1569638"/>
                  </a:lnTo>
                  <a:lnTo>
                    <a:pt x="3861" y="1524204"/>
                  </a:lnTo>
                  <a:lnTo>
                    <a:pt x="0" y="1476311"/>
                  </a:lnTo>
                  <a:lnTo>
                    <a:pt x="0" y="295275"/>
                  </a:lnTo>
                  <a:close/>
                </a:path>
              </a:pathLst>
            </a:custGeom>
            <a:ln w="28575">
              <a:solidFill>
                <a:srgbClr val="244060"/>
              </a:solidFill>
            </a:ln>
          </p:spPr>
          <p:txBody>
            <a:bodyPr wrap="square" lIns="0" tIns="0" rIns="0" bIns="0" rtlCol="0"/>
            <a:lstStyle/>
            <a:p>
              <a:endParaRPr/>
            </a:p>
          </p:txBody>
        </p:sp>
      </p:grpSp>
      <p:sp>
        <p:nvSpPr>
          <p:cNvPr id="24" name="object 24"/>
          <p:cNvSpPr txBox="1"/>
          <p:nvPr/>
        </p:nvSpPr>
        <p:spPr>
          <a:xfrm>
            <a:off x="4891404" y="4498022"/>
            <a:ext cx="1409700" cy="567055"/>
          </a:xfrm>
          <a:prstGeom prst="rect">
            <a:avLst/>
          </a:prstGeom>
        </p:spPr>
        <p:txBody>
          <a:bodyPr vert="horz" wrap="square" lIns="0" tIns="27940" rIns="0" bIns="0" rtlCol="0">
            <a:spAutoFit/>
          </a:bodyPr>
          <a:lstStyle/>
          <a:p>
            <a:pPr marL="12700" marR="5080" indent="165100">
              <a:lnSpc>
                <a:spcPts val="2100"/>
              </a:lnSpc>
              <a:spcBef>
                <a:spcPts val="220"/>
              </a:spcBef>
            </a:pPr>
            <a:r>
              <a:rPr sz="1800" spc="-10">
                <a:solidFill>
                  <a:srgbClr val="FFFFFF"/>
                </a:solidFill>
                <a:latin typeface="Trebuchet MS"/>
                <a:cs typeface="Trebuchet MS"/>
              </a:rPr>
              <a:t>Optimizer </a:t>
            </a:r>
            <a:r>
              <a:rPr sz="1800" spc="45">
                <a:solidFill>
                  <a:srgbClr val="FFFFFF"/>
                </a:solidFill>
                <a:latin typeface="Trebuchet MS"/>
                <a:cs typeface="Trebuchet MS"/>
              </a:rPr>
              <a:t>States(FP32)</a:t>
            </a:r>
            <a:endParaRPr sz="1800">
              <a:latin typeface="Trebuchet MS"/>
              <a:cs typeface="Trebuchet MS"/>
            </a:endParaRPr>
          </a:p>
        </p:txBody>
      </p:sp>
      <p:sp>
        <p:nvSpPr>
          <p:cNvPr id="25" name="object 25"/>
          <p:cNvSpPr txBox="1"/>
          <p:nvPr/>
        </p:nvSpPr>
        <p:spPr>
          <a:xfrm>
            <a:off x="4960620" y="5045392"/>
            <a:ext cx="2493645" cy="849630"/>
          </a:xfrm>
          <a:prstGeom prst="rect">
            <a:avLst/>
          </a:prstGeom>
        </p:spPr>
        <p:txBody>
          <a:bodyPr vert="horz" wrap="square" lIns="0" tIns="12700" rIns="0" bIns="0" rtlCol="0">
            <a:spAutoFit/>
          </a:bodyPr>
          <a:lstStyle/>
          <a:p>
            <a:pPr marR="5080" algn="r">
              <a:lnSpc>
                <a:spcPts val="2155"/>
              </a:lnSpc>
              <a:spcBef>
                <a:spcPts val="100"/>
              </a:spcBef>
            </a:pPr>
            <a:r>
              <a:rPr sz="1800" spc="-10">
                <a:latin typeface="Trebuchet MS"/>
                <a:cs typeface="Trebuchet MS"/>
              </a:rPr>
              <a:t>120GB</a:t>
            </a:r>
            <a:endParaRPr sz="1800">
              <a:latin typeface="Trebuchet MS"/>
              <a:cs typeface="Trebuchet MS"/>
            </a:endParaRPr>
          </a:p>
          <a:p>
            <a:pPr marL="171450" marR="1229995" indent="-158750">
              <a:lnSpc>
                <a:spcPts val="2180"/>
              </a:lnSpc>
              <a:spcBef>
                <a:spcPts val="50"/>
              </a:spcBef>
            </a:pPr>
            <a:r>
              <a:rPr sz="1800" spc="90">
                <a:solidFill>
                  <a:srgbClr val="FFFFFF"/>
                </a:solidFill>
                <a:latin typeface="Trebuchet MS"/>
                <a:cs typeface="Trebuchet MS"/>
              </a:rPr>
              <a:t>Momentum </a:t>
            </a:r>
            <a:r>
              <a:rPr sz="1800" spc="-10">
                <a:solidFill>
                  <a:srgbClr val="FFFFFF"/>
                </a:solidFill>
                <a:latin typeface="Trebuchet MS"/>
                <a:cs typeface="Trebuchet MS"/>
              </a:rPr>
              <a:t>Variance</a:t>
            </a:r>
            <a:endParaRPr sz="1800">
              <a:latin typeface="Trebuchet MS"/>
              <a:cs typeface="Trebuchet MS"/>
            </a:endParaRPr>
          </a:p>
        </p:txBody>
      </p:sp>
      <p:grpSp>
        <p:nvGrpSpPr>
          <p:cNvPr id="26" name="object 26"/>
          <p:cNvGrpSpPr/>
          <p:nvPr/>
        </p:nvGrpSpPr>
        <p:grpSpPr>
          <a:xfrm>
            <a:off x="6677025" y="3648075"/>
            <a:ext cx="3881754" cy="1424305"/>
            <a:chOff x="6677025" y="3648075"/>
            <a:chExt cx="3881754" cy="1424305"/>
          </a:xfrm>
        </p:grpSpPr>
        <p:pic>
          <p:nvPicPr>
            <p:cNvPr id="27" name="object 27"/>
            <p:cNvPicPr/>
            <p:nvPr/>
          </p:nvPicPr>
          <p:blipFill>
            <a:blip r:embed="rId7" cstate="print"/>
            <a:stretch>
              <a:fillRect/>
            </a:stretch>
          </p:blipFill>
          <p:spPr>
            <a:xfrm>
              <a:off x="6677025" y="3648075"/>
              <a:ext cx="3881501" cy="1376299"/>
            </a:xfrm>
            <a:prstGeom prst="rect">
              <a:avLst/>
            </a:prstGeom>
          </p:spPr>
        </p:pic>
        <p:pic>
          <p:nvPicPr>
            <p:cNvPr id="28" name="object 28"/>
            <p:cNvPicPr/>
            <p:nvPr/>
          </p:nvPicPr>
          <p:blipFill>
            <a:blip r:embed="rId8" cstate="print"/>
            <a:stretch>
              <a:fillRect/>
            </a:stretch>
          </p:blipFill>
          <p:spPr>
            <a:xfrm>
              <a:off x="8734425" y="3657600"/>
              <a:ext cx="1747901" cy="1414399"/>
            </a:xfrm>
            <a:prstGeom prst="rect">
              <a:avLst/>
            </a:prstGeom>
          </p:spPr>
        </p:pic>
        <p:sp>
          <p:nvSpPr>
            <p:cNvPr id="29" name="object 29"/>
            <p:cNvSpPr/>
            <p:nvPr/>
          </p:nvSpPr>
          <p:spPr>
            <a:xfrm>
              <a:off x="6749034" y="3700526"/>
              <a:ext cx="3743325" cy="1238250"/>
            </a:xfrm>
            <a:custGeom>
              <a:avLst/>
              <a:gdLst/>
              <a:ahLst/>
              <a:cxnLst/>
              <a:rect l="l" t="t" r="r" b="b"/>
              <a:pathLst>
                <a:path w="3743325" h="1238250">
                  <a:moveTo>
                    <a:pt x="3742817" y="1031748"/>
                  </a:moveTo>
                  <a:lnTo>
                    <a:pt x="1933067" y="1031748"/>
                  </a:lnTo>
                  <a:lnTo>
                    <a:pt x="1938513" y="1079096"/>
                  </a:lnTo>
                  <a:lnTo>
                    <a:pt x="1954031" y="1122561"/>
                  </a:lnTo>
                  <a:lnTo>
                    <a:pt x="1978383" y="1160903"/>
                  </a:lnTo>
                  <a:lnTo>
                    <a:pt x="2010336" y="1192883"/>
                  </a:lnTo>
                  <a:lnTo>
                    <a:pt x="2048653" y="1217260"/>
                  </a:lnTo>
                  <a:lnTo>
                    <a:pt x="2092100" y="1232796"/>
                  </a:lnTo>
                  <a:lnTo>
                    <a:pt x="2139442" y="1238250"/>
                  </a:lnTo>
                  <a:lnTo>
                    <a:pt x="3536315" y="1238250"/>
                  </a:lnTo>
                  <a:lnTo>
                    <a:pt x="3583663" y="1232796"/>
                  </a:lnTo>
                  <a:lnTo>
                    <a:pt x="3627128" y="1217260"/>
                  </a:lnTo>
                  <a:lnTo>
                    <a:pt x="3665470" y="1192883"/>
                  </a:lnTo>
                  <a:lnTo>
                    <a:pt x="3697450" y="1160903"/>
                  </a:lnTo>
                  <a:lnTo>
                    <a:pt x="3721827" y="1122561"/>
                  </a:lnTo>
                  <a:lnTo>
                    <a:pt x="3737363" y="1079096"/>
                  </a:lnTo>
                  <a:lnTo>
                    <a:pt x="3742817" y="1031748"/>
                  </a:lnTo>
                  <a:close/>
                </a:path>
                <a:path w="3743325" h="1238250">
                  <a:moveTo>
                    <a:pt x="3536315" y="0"/>
                  </a:moveTo>
                  <a:lnTo>
                    <a:pt x="2139442" y="0"/>
                  </a:lnTo>
                  <a:lnTo>
                    <a:pt x="2092100" y="5446"/>
                  </a:lnTo>
                  <a:lnTo>
                    <a:pt x="2048653" y="20964"/>
                  </a:lnTo>
                  <a:lnTo>
                    <a:pt x="2010336" y="45316"/>
                  </a:lnTo>
                  <a:lnTo>
                    <a:pt x="1978383" y="77269"/>
                  </a:lnTo>
                  <a:lnTo>
                    <a:pt x="1954031" y="115586"/>
                  </a:lnTo>
                  <a:lnTo>
                    <a:pt x="1938513" y="159033"/>
                  </a:lnTo>
                  <a:lnTo>
                    <a:pt x="1933067" y="206375"/>
                  </a:lnTo>
                  <a:lnTo>
                    <a:pt x="1933067" y="722249"/>
                  </a:lnTo>
                  <a:lnTo>
                    <a:pt x="0" y="1130554"/>
                  </a:lnTo>
                  <a:lnTo>
                    <a:pt x="1933067" y="1031748"/>
                  </a:lnTo>
                  <a:lnTo>
                    <a:pt x="3742817" y="1031748"/>
                  </a:lnTo>
                  <a:lnTo>
                    <a:pt x="3742817" y="206375"/>
                  </a:lnTo>
                  <a:lnTo>
                    <a:pt x="3737363" y="159033"/>
                  </a:lnTo>
                  <a:lnTo>
                    <a:pt x="3721827" y="115586"/>
                  </a:lnTo>
                  <a:lnTo>
                    <a:pt x="3697450" y="77269"/>
                  </a:lnTo>
                  <a:lnTo>
                    <a:pt x="3665470" y="45316"/>
                  </a:lnTo>
                  <a:lnTo>
                    <a:pt x="3627128" y="20964"/>
                  </a:lnTo>
                  <a:lnTo>
                    <a:pt x="3583663" y="5446"/>
                  </a:lnTo>
                  <a:lnTo>
                    <a:pt x="3536315" y="0"/>
                  </a:lnTo>
                  <a:close/>
                </a:path>
              </a:pathLst>
            </a:custGeom>
            <a:solidFill>
              <a:srgbClr val="C0504D"/>
            </a:solidFill>
          </p:spPr>
          <p:txBody>
            <a:bodyPr wrap="square" lIns="0" tIns="0" rIns="0" bIns="0" rtlCol="0"/>
            <a:lstStyle/>
            <a:p>
              <a:endParaRPr/>
            </a:p>
          </p:txBody>
        </p:sp>
        <p:sp>
          <p:nvSpPr>
            <p:cNvPr id="30" name="object 30"/>
            <p:cNvSpPr/>
            <p:nvPr/>
          </p:nvSpPr>
          <p:spPr>
            <a:xfrm>
              <a:off x="6749034" y="3700526"/>
              <a:ext cx="3743325" cy="1238250"/>
            </a:xfrm>
            <a:custGeom>
              <a:avLst/>
              <a:gdLst/>
              <a:ahLst/>
              <a:cxnLst/>
              <a:rect l="l" t="t" r="r" b="b"/>
              <a:pathLst>
                <a:path w="3743325" h="1238250">
                  <a:moveTo>
                    <a:pt x="1933067" y="206375"/>
                  </a:moveTo>
                  <a:lnTo>
                    <a:pt x="1938513" y="159033"/>
                  </a:lnTo>
                  <a:lnTo>
                    <a:pt x="1954031" y="115586"/>
                  </a:lnTo>
                  <a:lnTo>
                    <a:pt x="1978383" y="77269"/>
                  </a:lnTo>
                  <a:lnTo>
                    <a:pt x="2010336" y="45316"/>
                  </a:lnTo>
                  <a:lnTo>
                    <a:pt x="2048653" y="20964"/>
                  </a:lnTo>
                  <a:lnTo>
                    <a:pt x="2092100" y="5446"/>
                  </a:lnTo>
                  <a:lnTo>
                    <a:pt x="2139442" y="0"/>
                  </a:lnTo>
                  <a:lnTo>
                    <a:pt x="2234692" y="0"/>
                  </a:lnTo>
                  <a:lnTo>
                    <a:pt x="2687066" y="0"/>
                  </a:lnTo>
                  <a:lnTo>
                    <a:pt x="3536315" y="0"/>
                  </a:lnTo>
                  <a:lnTo>
                    <a:pt x="3583663" y="5446"/>
                  </a:lnTo>
                  <a:lnTo>
                    <a:pt x="3627128" y="20964"/>
                  </a:lnTo>
                  <a:lnTo>
                    <a:pt x="3665470" y="45316"/>
                  </a:lnTo>
                  <a:lnTo>
                    <a:pt x="3697450" y="77269"/>
                  </a:lnTo>
                  <a:lnTo>
                    <a:pt x="3721827" y="115586"/>
                  </a:lnTo>
                  <a:lnTo>
                    <a:pt x="3737363" y="159033"/>
                  </a:lnTo>
                  <a:lnTo>
                    <a:pt x="3742817" y="206375"/>
                  </a:lnTo>
                  <a:lnTo>
                    <a:pt x="3742817" y="722249"/>
                  </a:lnTo>
                  <a:lnTo>
                    <a:pt x="3742817" y="1031748"/>
                  </a:lnTo>
                  <a:lnTo>
                    <a:pt x="3737363" y="1079096"/>
                  </a:lnTo>
                  <a:lnTo>
                    <a:pt x="3721827" y="1122561"/>
                  </a:lnTo>
                  <a:lnTo>
                    <a:pt x="3697450" y="1160903"/>
                  </a:lnTo>
                  <a:lnTo>
                    <a:pt x="3665470" y="1192883"/>
                  </a:lnTo>
                  <a:lnTo>
                    <a:pt x="3627128" y="1217260"/>
                  </a:lnTo>
                  <a:lnTo>
                    <a:pt x="3583663" y="1232796"/>
                  </a:lnTo>
                  <a:lnTo>
                    <a:pt x="3536315" y="1238250"/>
                  </a:lnTo>
                  <a:lnTo>
                    <a:pt x="2687066" y="1238250"/>
                  </a:lnTo>
                  <a:lnTo>
                    <a:pt x="2234692" y="1238250"/>
                  </a:lnTo>
                  <a:lnTo>
                    <a:pt x="2139442" y="1238250"/>
                  </a:lnTo>
                  <a:lnTo>
                    <a:pt x="2092100" y="1232796"/>
                  </a:lnTo>
                  <a:lnTo>
                    <a:pt x="2048653" y="1217260"/>
                  </a:lnTo>
                  <a:lnTo>
                    <a:pt x="2010336" y="1192883"/>
                  </a:lnTo>
                  <a:lnTo>
                    <a:pt x="1978383" y="1160903"/>
                  </a:lnTo>
                  <a:lnTo>
                    <a:pt x="1954031" y="1122561"/>
                  </a:lnTo>
                  <a:lnTo>
                    <a:pt x="1938513" y="1079096"/>
                  </a:lnTo>
                  <a:lnTo>
                    <a:pt x="1933067" y="1031748"/>
                  </a:lnTo>
                  <a:lnTo>
                    <a:pt x="0" y="1130554"/>
                  </a:lnTo>
                  <a:lnTo>
                    <a:pt x="1933067" y="722249"/>
                  </a:lnTo>
                  <a:lnTo>
                    <a:pt x="1933067" y="206375"/>
                  </a:lnTo>
                  <a:close/>
                </a:path>
              </a:pathLst>
            </a:custGeom>
            <a:ln w="28575">
              <a:solidFill>
                <a:srgbClr val="622422"/>
              </a:solidFill>
            </a:ln>
          </p:spPr>
          <p:txBody>
            <a:bodyPr wrap="square" lIns="0" tIns="0" rIns="0" bIns="0" rtlCol="0"/>
            <a:lstStyle/>
            <a:p>
              <a:endParaRPr/>
            </a:p>
          </p:txBody>
        </p:sp>
      </p:grpSp>
      <p:sp>
        <p:nvSpPr>
          <p:cNvPr id="31" name="object 31"/>
          <p:cNvSpPr txBox="1"/>
          <p:nvPr/>
        </p:nvSpPr>
        <p:spPr>
          <a:xfrm>
            <a:off x="8923019" y="3750881"/>
            <a:ext cx="1325880" cy="1120775"/>
          </a:xfrm>
          <a:prstGeom prst="rect">
            <a:avLst/>
          </a:prstGeom>
        </p:spPr>
        <p:txBody>
          <a:bodyPr vert="horz" wrap="square" lIns="0" tIns="13335" rIns="0" bIns="0" rtlCol="0">
            <a:spAutoFit/>
          </a:bodyPr>
          <a:lstStyle/>
          <a:p>
            <a:pPr marL="12700" marR="5080" indent="2540" algn="ctr">
              <a:lnSpc>
                <a:spcPct val="99700"/>
              </a:lnSpc>
              <a:spcBef>
                <a:spcPts val="105"/>
              </a:spcBef>
            </a:pPr>
            <a:r>
              <a:rPr sz="1800" spc="65">
                <a:solidFill>
                  <a:srgbClr val="FFFFFF"/>
                </a:solidFill>
                <a:latin typeface="Trebuchet MS"/>
                <a:cs typeface="Trebuchet MS"/>
              </a:rPr>
              <a:t>In</a:t>
            </a:r>
            <a:r>
              <a:rPr sz="1800" spc="-70">
                <a:solidFill>
                  <a:srgbClr val="FFFFFF"/>
                </a:solidFill>
                <a:latin typeface="Trebuchet MS"/>
                <a:cs typeface="Trebuchet MS"/>
              </a:rPr>
              <a:t> </a:t>
            </a:r>
            <a:r>
              <a:rPr sz="1800" spc="-10">
                <a:solidFill>
                  <a:srgbClr val="FFFFFF"/>
                </a:solidFill>
                <a:latin typeface="Trebuchet MS"/>
                <a:cs typeface="Trebuchet MS"/>
              </a:rPr>
              <a:t>general, </a:t>
            </a:r>
            <a:r>
              <a:rPr sz="1800">
                <a:solidFill>
                  <a:srgbClr val="FFFFFF"/>
                </a:solidFill>
                <a:latin typeface="Trebuchet MS"/>
                <a:cs typeface="Trebuchet MS"/>
              </a:rPr>
              <a:t>these</a:t>
            </a:r>
            <a:r>
              <a:rPr sz="1800" spc="45">
                <a:solidFill>
                  <a:srgbClr val="FFFFFF"/>
                </a:solidFill>
                <a:latin typeface="Trebuchet MS"/>
                <a:cs typeface="Trebuchet MS"/>
              </a:rPr>
              <a:t> </a:t>
            </a:r>
            <a:r>
              <a:rPr sz="1800" spc="50">
                <a:solidFill>
                  <a:srgbClr val="FFFFFF"/>
                </a:solidFill>
                <a:latin typeface="Trebuchet MS"/>
                <a:cs typeface="Trebuchet MS"/>
              </a:rPr>
              <a:t>states </a:t>
            </a:r>
            <a:r>
              <a:rPr sz="1800">
                <a:solidFill>
                  <a:srgbClr val="FFFFFF"/>
                </a:solidFill>
                <a:latin typeface="Trebuchet MS"/>
                <a:cs typeface="Trebuchet MS"/>
              </a:rPr>
              <a:t>need</a:t>
            </a:r>
            <a:r>
              <a:rPr sz="1800" spc="-25">
                <a:solidFill>
                  <a:srgbClr val="FFFFFF"/>
                </a:solidFill>
                <a:latin typeface="Trebuchet MS"/>
                <a:cs typeface="Trebuchet MS"/>
              </a:rPr>
              <a:t> </a:t>
            </a:r>
            <a:r>
              <a:rPr sz="1800" spc="-20">
                <a:solidFill>
                  <a:srgbClr val="FFFFFF"/>
                </a:solidFill>
                <a:latin typeface="Trebuchet MS"/>
                <a:cs typeface="Trebuchet MS"/>
              </a:rPr>
              <a:t>more </a:t>
            </a:r>
            <a:r>
              <a:rPr sz="1800" spc="-10">
                <a:solidFill>
                  <a:srgbClr val="FFFFFF"/>
                </a:solidFill>
                <a:latin typeface="Trebuchet MS"/>
                <a:cs typeface="Trebuchet MS"/>
              </a:rPr>
              <a:t>precision.</a:t>
            </a:r>
            <a:endParaRPr sz="1800">
              <a:latin typeface="Trebuchet MS"/>
              <a:cs typeface="Trebuchet MS"/>
            </a:endParaRPr>
          </a:p>
        </p:txBody>
      </p:sp>
      <p:grpSp>
        <p:nvGrpSpPr>
          <p:cNvPr id="32" name="object 32"/>
          <p:cNvGrpSpPr/>
          <p:nvPr/>
        </p:nvGrpSpPr>
        <p:grpSpPr>
          <a:xfrm>
            <a:off x="1085850" y="3724211"/>
            <a:ext cx="3510279" cy="1214755"/>
            <a:chOff x="1085850" y="3724211"/>
            <a:chExt cx="3510279" cy="1214755"/>
          </a:xfrm>
        </p:grpSpPr>
        <p:pic>
          <p:nvPicPr>
            <p:cNvPr id="33" name="object 33"/>
            <p:cNvPicPr/>
            <p:nvPr/>
          </p:nvPicPr>
          <p:blipFill>
            <a:blip r:embed="rId9" cstate="print"/>
            <a:stretch>
              <a:fillRect/>
            </a:stretch>
          </p:blipFill>
          <p:spPr>
            <a:xfrm>
              <a:off x="1085850" y="3724211"/>
              <a:ext cx="3510026" cy="1214437"/>
            </a:xfrm>
            <a:prstGeom prst="rect">
              <a:avLst/>
            </a:prstGeom>
          </p:spPr>
        </p:pic>
        <p:pic>
          <p:nvPicPr>
            <p:cNvPr id="34" name="object 34"/>
            <p:cNvPicPr/>
            <p:nvPr/>
          </p:nvPicPr>
          <p:blipFill>
            <a:blip r:embed="rId10" cstate="print"/>
            <a:stretch>
              <a:fillRect/>
            </a:stretch>
          </p:blipFill>
          <p:spPr>
            <a:xfrm>
              <a:off x="1276350" y="3790886"/>
              <a:ext cx="1604899" cy="1138237"/>
            </a:xfrm>
            <a:prstGeom prst="rect">
              <a:avLst/>
            </a:prstGeom>
          </p:spPr>
        </p:pic>
        <p:sp>
          <p:nvSpPr>
            <p:cNvPr id="35" name="object 35"/>
            <p:cNvSpPr/>
            <p:nvPr/>
          </p:nvSpPr>
          <p:spPr>
            <a:xfrm>
              <a:off x="1157287" y="3776725"/>
              <a:ext cx="3369945" cy="1076325"/>
            </a:xfrm>
            <a:custGeom>
              <a:avLst/>
              <a:gdLst/>
              <a:ahLst/>
              <a:cxnLst/>
              <a:rect l="l" t="t" r="r" b="b"/>
              <a:pathLst>
                <a:path w="3369945" h="1076325">
                  <a:moveTo>
                    <a:pt x="1620837" y="0"/>
                  </a:moveTo>
                  <a:lnTo>
                    <a:pt x="179387" y="0"/>
                  </a:lnTo>
                  <a:lnTo>
                    <a:pt x="131699" y="6404"/>
                  </a:lnTo>
                  <a:lnTo>
                    <a:pt x="88847" y="24478"/>
                  </a:lnTo>
                  <a:lnTo>
                    <a:pt x="52541" y="52514"/>
                  </a:lnTo>
                  <a:lnTo>
                    <a:pt x="24491" y="88805"/>
                  </a:lnTo>
                  <a:lnTo>
                    <a:pt x="6407" y="131644"/>
                  </a:lnTo>
                  <a:lnTo>
                    <a:pt x="0" y="179324"/>
                  </a:lnTo>
                  <a:lnTo>
                    <a:pt x="0" y="896874"/>
                  </a:lnTo>
                  <a:lnTo>
                    <a:pt x="6407" y="944562"/>
                  </a:lnTo>
                  <a:lnTo>
                    <a:pt x="24491" y="987425"/>
                  </a:lnTo>
                  <a:lnTo>
                    <a:pt x="52541" y="1023746"/>
                  </a:lnTo>
                  <a:lnTo>
                    <a:pt x="88847" y="1051814"/>
                  </a:lnTo>
                  <a:lnTo>
                    <a:pt x="131699" y="1069911"/>
                  </a:lnTo>
                  <a:lnTo>
                    <a:pt x="179387" y="1076325"/>
                  </a:lnTo>
                  <a:lnTo>
                    <a:pt x="1620837" y="1076325"/>
                  </a:lnTo>
                  <a:lnTo>
                    <a:pt x="1668526" y="1069911"/>
                  </a:lnTo>
                  <a:lnTo>
                    <a:pt x="1711388" y="1051814"/>
                  </a:lnTo>
                  <a:lnTo>
                    <a:pt x="1747710" y="1023746"/>
                  </a:lnTo>
                  <a:lnTo>
                    <a:pt x="1775777" y="987425"/>
                  </a:lnTo>
                  <a:lnTo>
                    <a:pt x="1793875" y="944562"/>
                  </a:lnTo>
                  <a:lnTo>
                    <a:pt x="1800288" y="896874"/>
                  </a:lnTo>
                  <a:lnTo>
                    <a:pt x="2792657" y="896874"/>
                  </a:lnTo>
                  <a:lnTo>
                    <a:pt x="1800288" y="627761"/>
                  </a:lnTo>
                  <a:lnTo>
                    <a:pt x="1800288" y="179324"/>
                  </a:lnTo>
                  <a:lnTo>
                    <a:pt x="1793875" y="131644"/>
                  </a:lnTo>
                  <a:lnTo>
                    <a:pt x="1775777" y="88805"/>
                  </a:lnTo>
                  <a:lnTo>
                    <a:pt x="1747710" y="52514"/>
                  </a:lnTo>
                  <a:lnTo>
                    <a:pt x="1711388" y="24478"/>
                  </a:lnTo>
                  <a:lnTo>
                    <a:pt x="1668526" y="6404"/>
                  </a:lnTo>
                  <a:lnTo>
                    <a:pt x="1620837" y="0"/>
                  </a:lnTo>
                  <a:close/>
                </a:path>
                <a:path w="3369945" h="1076325">
                  <a:moveTo>
                    <a:pt x="2792657" y="896874"/>
                  </a:moveTo>
                  <a:lnTo>
                    <a:pt x="1800288" y="896874"/>
                  </a:lnTo>
                  <a:lnTo>
                    <a:pt x="3369627" y="1053338"/>
                  </a:lnTo>
                  <a:lnTo>
                    <a:pt x="2792657" y="896874"/>
                  </a:lnTo>
                  <a:close/>
                </a:path>
              </a:pathLst>
            </a:custGeom>
            <a:solidFill>
              <a:srgbClr val="C0504D"/>
            </a:solidFill>
          </p:spPr>
          <p:txBody>
            <a:bodyPr wrap="square" lIns="0" tIns="0" rIns="0" bIns="0" rtlCol="0"/>
            <a:lstStyle/>
            <a:p>
              <a:endParaRPr/>
            </a:p>
          </p:txBody>
        </p:sp>
        <p:sp>
          <p:nvSpPr>
            <p:cNvPr id="36" name="object 36"/>
            <p:cNvSpPr/>
            <p:nvPr/>
          </p:nvSpPr>
          <p:spPr>
            <a:xfrm>
              <a:off x="1157287" y="3776725"/>
              <a:ext cx="3369945" cy="1076325"/>
            </a:xfrm>
            <a:custGeom>
              <a:avLst/>
              <a:gdLst/>
              <a:ahLst/>
              <a:cxnLst/>
              <a:rect l="l" t="t" r="r" b="b"/>
              <a:pathLst>
                <a:path w="3369945" h="1076325">
                  <a:moveTo>
                    <a:pt x="0" y="179324"/>
                  </a:moveTo>
                  <a:lnTo>
                    <a:pt x="6407" y="131644"/>
                  </a:lnTo>
                  <a:lnTo>
                    <a:pt x="24491" y="88805"/>
                  </a:lnTo>
                  <a:lnTo>
                    <a:pt x="52541" y="52514"/>
                  </a:lnTo>
                  <a:lnTo>
                    <a:pt x="88847" y="24478"/>
                  </a:lnTo>
                  <a:lnTo>
                    <a:pt x="131699" y="6404"/>
                  </a:lnTo>
                  <a:lnTo>
                    <a:pt x="179387" y="0"/>
                  </a:lnTo>
                  <a:lnTo>
                    <a:pt x="1050099" y="0"/>
                  </a:lnTo>
                  <a:lnTo>
                    <a:pt x="1500187" y="0"/>
                  </a:lnTo>
                  <a:lnTo>
                    <a:pt x="1620837" y="0"/>
                  </a:lnTo>
                  <a:lnTo>
                    <a:pt x="1668526" y="6404"/>
                  </a:lnTo>
                  <a:lnTo>
                    <a:pt x="1711388" y="24478"/>
                  </a:lnTo>
                  <a:lnTo>
                    <a:pt x="1747710" y="52514"/>
                  </a:lnTo>
                  <a:lnTo>
                    <a:pt x="1775777" y="88805"/>
                  </a:lnTo>
                  <a:lnTo>
                    <a:pt x="1793875" y="131644"/>
                  </a:lnTo>
                  <a:lnTo>
                    <a:pt x="1800288" y="179324"/>
                  </a:lnTo>
                  <a:lnTo>
                    <a:pt x="1800288" y="627761"/>
                  </a:lnTo>
                  <a:lnTo>
                    <a:pt x="3369627" y="1053338"/>
                  </a:lnTo>
                  <a:lnTo>
                    <a:pt x="1800288" y="896874"/>
                  </a:lnTo>
                  <a:lnTo>
                    <a:pt x="1793875" y="944562"/>
                  </a:lnTo>
                  <a:lnTo>
                    <a:pt x="1775777" y="987425"/>
                  </a:lnTo>
                  <a:lnTo>
                    <a:pt x="1747710" y="1023746"/>
                  </a:lnTo>
                  <a:lnTo>
                    <a:pt x="1711388" y="1051814"/>
                  </a:lnTo>
                  <a:lnTo>
                    <a:pt x="1668526" y="1069911"/>
                  </a:lnTo>
                  <a:lnTo>
                    <a:pt x="1620837" y="1076325"/>
                  </a:lnTo>
                  <a:lnTo>
                    <a:pt x="1500187" y="1076325"/>
                  </a:lnTo>
                  <a:lnTo>
                    <a:pt x="1050099" y="1076325"/>
                  </a:lnTo>
                  <a:lnTo>
                    <a:pt x="179387" y="1076325"/>
                  </a:lnTo>
                  <a:lnTo>
                    <a:pt x="131699" y="1069911"/>
                  </a:lnTo>
                  <a:lnTo>
                    <a:pt x="88847" y="1051814"/>
                  </a:lnTo>
                  <a:lnTo>
                    <a:pt x="52541" y="1023746"/>
                  </a:lnTo>
                  <a:lnTo>
                    <a:pt x="24491" y="987425"/>
                  </a:lnTo>
                  <a:lnTo>
                    <a:pt x="6407" y="944562"/>
                  </a:lnTo>
                  <a:lnTo>
                    <a:pt x="0" y="896874"/>
                  </a:lnTo>
                  <a:lnTo>
                    <a:pt x="0" y="627761"/>
                  </a:lnTo>
                  <a:lnTo>
                    <a:pt x="0" y="179324"/>
                  </a:lnTo>
                  <a:close/>
                </a:path>
              </a:pathLst>
            </a:custGeom>
            <a:ln w="28575">
              <a:solidFill>
                <a:srgbClr val="622422"/>
              </a:solidFill>
            </a:ln>
          </p:spPr>
          <p:txBody>
            <a:bodyPr wrap="square" lIns="0" tIns="0" rIns="0" bIns="0" rtlCol="0"/>
            <a:lstStyle/>
            <a:p>
              <a:endParaRPr/>
            </a:p>
          </p:txBody>
        </p:sp>
      </p:grpSp>
      <p:sp>
        <p:nvSpPr>
          <p:cNvPr id="37" name="object 37"/>
          <p:cNvSpPr txBox="1"/>
          <p:nvPr/>
        </p:nvSpPr>
        <p:spPr>
          <a:xfrm>
            <a:off x="1461135" y="3882453"/>
            <a:ext cx="1192530" cy="843915"/>
          </a:xfrm>
          <a:prstGeom prst="rect">
            <a:avLst/>
          </a:prstGeom>
        </p:spPr>
        <p:txBody>
          <a:bodyPr vert="horz" wrap="square" lIns="0" tIns="15240" rIns="0" bIns="0" rtlCol="0">
            <a:spAutoFit/>
          </a:bodyPr>
          <a:lstStyle/>
          <a:p>
            <a:pPr marL="12700" marR="5080" algn="ctr">
              <a:lnSpc>
                <a:spcPct val="99100"/>
              </a:lnSpc>
              <a:spcBef>
                <a:spcPts val="120"/>
              </a:spcBef>
            </a:pPr>
            <a:r>
              <a:rPr sz="1800">
                <a:solidFill>
                  <a:srgbClr val="FFFFFF"/>
                </a:solidFill>
                <a:latin typeface="Trebuchet MS"/>
                <a:cs typeface="Trebuchet MS"/>
              </a:rPr>
              <a:t>We</a:t>
            </a:r>
            <a:r>
              <a:rPr sz="1800" spc="-110">
                <a:solidFill>
                  <a:srgbClr val="FFFFFF"/>
                </a:solidFill>
                <a:latin typeface="Trebuchet MS"/>
                <a:cs typeface="Trebuchet MS"/>
              </a:rPr>
              <a:t> </a:t>
            </a:r>
            <a:r>
              <a:rPr sz="1800" spc="105">
                <a:solidFill>
                  <a:srgbClr val="FFFFFF"/>
                </a:solidFill>
                <a:latin typeface="Trebuchet MS"/>
                <a:cs typeface="Trebuchet MS"/>
              </a:rPr>
              <a:t>use</a:t>
            </a:r>
            <a:r>
              <a:rPr sz="1800" spc="-105">
                <a:solidFill>
                  <a:srgbClr val="FFFFFF"/>
                </a:solidFill>
                <a:latin typeface="Trebuchet MS"/>
                <a:cs typeface="Trebuchet MS"/>
              </a:rPr>
              <a:t> </a:t>
            </a:r>
            <a:r>
              <a:rPr sz="1800" spc="-25">
                <a:solidFill>
                  <a:srgbClr val="FFFFFF"/>
                </a:solidFill>
                <a:latin typeface="Trebuchet MS"/>
                <a:cs typeface="Trebuchet MS"/>
              </a:rPr>
              <a:t>the </a:t>
            </a:r>
            <a:r>
              <a:rPr sz="1800" spc="55">
                <a:solidFill>
                  <a:srgbClr val="FFFFFF"/>
                </a:solidFill>
                <a:latin typeface="Trebuchet MS"/>
                <a:cs typeface="Trebuchet MS"/>
              </a:rPr>
              <a:t>Adam </a:t>
            </a:r>
            <a:r>
              <a:rPr sz="1800" spc="-10">
                <a:solidFill>
                  <a:srgbClr val="FFFFFF"/>
                </a:solidFill>
                <a:latin typeface="Trebuchet MS"/>
                <a:cs typeface="Trebuchet MS"/>
              </a:rPr>
              <a:t>Optimizer.</a:t>
            </a:r>
            <a:endParaRPr sz="1800">
              <a:latin typeface="Trebuchet MS"/>
              <a:cs typeface="Trebuchet MS"/>
            </a:endParaRPr>
          </a:p>
        </p:txBody>
      </p:sp>
      <p:sp>
        <p:nvSpPr>
          <p:cNvPr id="38" name="object 38"/>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9" name="object 39"/>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21</a:t>
            </a:fld>
            <a:endParaRPr spc="65"/>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p:nvPr/>
        </p:nvSpPr>
        <p:spPr>
          <a:xfrm>
            <a:off x="428307" y="1125156"/>
            <a:ext cx="10554335" cy="878205"/>
          </a:xfrm>
          <a:prstGeom prst="rect">
            <a:avLst/>
          </a:prstGeom>
        </p:spPr>
        <p:txBody>
          <a:bodyPr vert="horz" wrap="square" lIns="0" tIns="5715" rIns="0" bIns="0" rtlCol="0">
            <a:spAutoFit/>
          </a:bodyPr>
          <a:lstStyle/>
          <a:p>
            <a:pPr marL="12700" marR="5080">
              <a:lnSpc>
                <a:spcPct val="102400"/>
              </a:lnSpc>
              <a:spcBef>
                <a:spcPts val="45"/>
              </a:spcBef>
            </a:pPr>
            <a:r>
              <a:rPr sz="2750" spc="155">
                <a:solidFill>
                  <a:srgbClr val="464646"/>
                </a:solidFill>
                <a:latin typeface="Trebuchet MS"/>
                <a:cs typeface="Trebuchet MS"/>
              </a:rPr>
              <a:t>Assuming,</a:t>
            </a:r>
            <a:r>
              <a:rPr sz="2750" spc="-175">
                <a:solidFill>
                  <a:srgbClr val="464646"/>
                </a:solidFill>
                <a:latin typeface="Trebuchet MS"/>
                <a:cs typeface="Trebuchet MS"/>
              </a:rPr>
              <a:t> </a:t>
            </a:r>
            <a:r>
              <a:rPr sz="2750" spc="-95">
                <a:solidFill>
                  <a:srgbClr val="464646"/>
                </a:solidFill>
                <a:latin typeface="Trebuchet MS"/>
                <a:cs typeface="Trebuchet MS"/>
              </a:rPr>
              <a:t>we’re</a:t>
            </a:r>
            <a:r>
              <a:rPr sz="2750" spc="-85">
                <a:solidFill>
                  <a:srgbClr val="464646"/>
                </a:solidFill>
                <a:latin typeface="Trebuchet MS"/>
                <a:cs typeface="Trebuchet MS"/>
              </a:rPr>
              <a:t> </a:t>
            </a:r>
            <a:r>
              <a:rPr sz="2750" spc="105">
                <a:solidFill>
                  <a:srgbClr val="464646"/>
                </a:solidFill>
                <a:latin typeface="Trebuchet MS"/>
                <a:cs typeface="Trebuchet MS"/>
              </a:rPr>
              <a:t>working</a:t>
            </a:r>
            <a:r>
              <a:rPr sz="2750" spc="-80">
                <a:solidFill>
                  <a:srgbClr val="464646"/>
                </a:solidFill>
                <a:latin typeface="Trebuchet MS"/>
                <a:cs typeface="Trebuchet MS"/>
              </a:rPr>
              <a:t> </a:t>
            </a:r>
            <a:r>
              <a:rPr sz="2750" spc="55">
                <a:solidFill>
                  <a:srgbClr val="464646"/>
                </a:solidFill>
                <a:latin typeface="Trebuchet MS"/>
                <a:cs typeface="Trebuchet MS"/>
              </a:rPr>
              <a:t>with</a:t>
            </a:r>
            <a:r>
              <a:rPr sz="2750" spc="-90">
                <a:solidFill>
                  <a:srgbClr val="464646"/>
                </a:solidFill>
                <a:latin typeface="Trebuchet MS"/>
                <a:cs typeface="Trebuchet MS"/>
              </a:rPr>
              <a:t> </a:t>
            </a:r>
            <a:r>
              <a:rPr sz="2750" spc="-50">
                <a:solidFill>
                  <a:srgbClr val="4F81BC"/>
                </a:solidFill>
                <a:latin typeface="Trebuchet MS"/>
                <a:cs typeface="Trebuchet MS"/>
              </a:rPr>
              <a:t>FP16</a:t>
            </a:r>
            <a:r>
              <a:rPr sz="2750" spc="-120">
                <a:solidFill>
                  <a:srgbClr val="4F81BC"/>
                </a:solidFill>
                <a:latin typeface="Trebuchet MS"/>
                <a:cs typeface="Trebuchet MS"/>
              </a:rPr>
              <a:t> </a:t>
            </a:r>
            <a:r>
              <a:rPr sz="2750" spc="65">
                <a:solidFill>
                  <a:srgbClr val="4F81BC"/>
                </a:solidFill>
                <a:latin typeface="Trebuchet MS"/>
                <a:cs typeface="Trebuchet MS"/>
              </a:rPr>
              <a:t>(half</a:t>
            </a:r>
            <a:r>
              <a:rPr sz="2750" spc="-135">
                <a:solidFill>
                  <a:srgbClr val="4F81BC"/>
                </a:solidFill>
                <a:latin typeface="Trebuchet MS"/>
                <a:cs typeface="Trebuchet MS"/>
              </a:rPr>
              <a:t> </a:t>
            </a:r>
            <a:r>
              <a:rPr sz="2750" spc="50">
                <a:solidFill>
                  <a:srgbClr val="4F81BC"/>
                </a:solidFill>
                <a:latin typeface="Trebuchet MS"/>
                <a:cs typeface="Trebuchet MS"/>
              </a:rPr>
              <a:t>precision),</a:t>
            </a:r>
            <a:r>
              <a:rPr sz="2750" spc="-150">
                <a:solidFill>
                  <a:srgbClr val="4F81BC"/>
                </a:solidFill>
                <a:latin typeface="Trebuchet MS"/>
                <a:cs typeface="Trebuchet MS"/>
              </a:rPr>
              <a:t> </a:t>
            </a:r>
            <a:r>
              <a:rPr sz="2750" spc="120">
                <a:solidFill>
                  <a:srgbClr val="464646"/>
                </a:solidFill>
                <a:latin typeface="Trebuchet MS"/>
                <a:cs typeface="Trebuchet MS"/>
              </a:rPr>
              <a:t>which</a:t>
            </a:r>
            <a:r>
              <a:rPr sz="2750" spc="-120">
                <a:solidFill>
                  <a:srgbClr val="464646"/>
                </a:solidFill>
                <a:latin typeface="Trebuchet MS"/>
                <a:cs typeface="Trebuchet MS"/>
              </a:rPr>
              <a:t> </a:t>
            </a:r>
            <a:r>
              <a:rPr sz="2750" spc="105">
                <a:solidFill>
                  <a:srgbClr val="464646"/>
                </a:solidFill>
                <a:latin typeface="Trebuchet MS"/>
                <a:cs typeface="Trebuchet MS"/>
              </a:rPr>
              <a:t>takes </a:t>
            </a:r>
            <a:r>
              <a:rPr sz="2750" spc="75">
                <a:solidFill>
                  <a:srgbClr val="464646"/>
                </a:solidFill>
                <a:latin typeface="Trebuchet MS"/>
                <a:cs typeface="Trebuchet MS"/>
              </a:rPr>
              <a:t>approximately</a:t>
            </a:r>
            <a:r>
              <a:rPr sz="2750" spc="-120">
                <a:solidFill>
                  <a:srgbClr val="464646"/>
                </a:solidFill>
                <a:latin typeface="Trebuchet MS"/>
                <a:cs typeface="Trebuchet MS"/>
              </a:rPr>
              <a:t> </a:t>
            </a:r>
            <a:r>
              <a:rPr sz="2750" spc="200">
                <a:solidFill>
                  <a:srgbClr val="464646"/>
                </a:solidFill>
                <a:latin typeface="Trebuchet MS"/>
                <a:cs typeface="Trebuchet MS"/>
              </a:rPr>
              <a:t>2</a:t>
            </a:r>
            <a:r>
              <a:rPr sz="2750" spc="-125">
                <a:solidFill>
                  <a:srgbClr val="464646"/>
                </a:solidFill>
                <a:latin typeface="Trebuchet MS"/>
                <a:cs typeface="Trebuchet MS"/>
              </a:rPr>
              <a:t> </a:t>
            </a:r>
            <a:r>
              <a:rPr sz="2750" spc="75">
                <a:solidFill>
                  <a:srgbClr val="464646"/>
                </a:solidFill>
                <a:latin typeface="Trebuchet MS"/>
                <a:cs typeface="Trebuchet MS"/>
              </a:rPr>
              <a:t>bytes</a:t>
            </a:r>
            <a:r>
              <a:rPr sz="2750" spc="-95">
                <a:solidFill>
                  <a:srgbClr val="464646"/>
                </a:solidFill>
                <a:latin typeface="Trebuchet MS"/>
                <a:cs typeface="Trebuchet MS"/>
              </a:rPr>
              <a:t> </a:t>
            </a:r>
            <a:r>
              <a:rPr sz="2750">
                <a:solidFill>
                  <a:srgbClr val="464646"/>
                </a:solidFill>
                <a:latin typeface="Trebuchet MS"/>
                <a:cs typeface="Trebuchet MS"/>
              </a:rPr>
              <a:t>per</a:t>
            </a:r>
            <a:r>
              <a:rPr sz="2750" spc="-120">
                <a:solidFill>
                  <a:srgbClr val="464646"/>
                </a:solidFill>
                <a:latin typeface="Trebuchet MS"/>
                <a:cs typeface="Trebuchet MS"/>
              </a:rPr>
              <a:t> </a:t>
            </a:r>
            <a:r>
              <a:rPr sz="2750" spc="-10">
                <a:solidFill>
                  <a:srgbClr val="464646"/>
                </a:solidFill>
                <a:latin typeface="Trebuchet MS"/>
                <a:cs typeface="Trebuchet MS"/>
              </a:rPr>
              <a:t>parameter.</a:t>
            </a:r>
            <a:endParaRPr sz="2750">
              <a:latin typeface="Trebuchet MS"/>
              <a:cs typeface="Trebuchet MS"/>
            </a:endParaRPr>
          </a:p>
        </p:txBody>
      </p:sp>
      <p:grpSp>
        <p:nvGrpSpPr>
          <p:cNvPr id="5" name="object 5"/>
          <p:cNvGrpSpPr/>
          <p:nvPr/>
        </p:nvGrpSpPr>
        <p:grpSpPr>
          <a:xfrm>
            <a:off x="5734050" y="2133536"/>
            <a:ext cx="1329055" cy="1186180"/>
            <a:chOff x="5734050" y="2133536"/>
            <a:chExt cx="1329055" cy="1186180"/>
          </a:xfrm>
        </p:grpSpPr>
        <p:pic>
          <p:nvPicPr>
            <p:cNvPr id="6" name="object 6"/>
            <p:cNvPicPr/>
            <p:nvPr/>
          </p:nvPicPr>
          <p:blipFill>
            <a:blip r:embed="rId3" cstate="print"/>
            <a:stretch>
              <a:fillRect/>
            </a:stretch>
          </p:blipFill>
          <p:spPr>
            <a:xfrm>
              <a:off x="5734050" y="2133536"/>
              <a:ext cx="1328674" cy="1185862"/>
            </a:xfrm>
            <a:prstGeom prst="rect">
              <a:avLst/>
            </a:prstGeom>
          </p:spPr>
        </p:pic>
        <p:sp>
          <p:nvSpPr>
            <p:cNvPr id="7" name="object 7"/>
            <p:cNvSpPr/>
            <p:nvPr/>
          </p:nvSpPr>
          <p:spPr>
            <a:xfrm>
              <a:off x="5805551" y="2186050"/>
              <a:ext cx="1190625" cy="1047750"/>
            </a:xfrm>
            <a:custGeom>
              <a:avLst/>
              <a:gdLst/>
              <a:ahLst/>
              <a:cxnLst/>
              <a:rect l="l" t="t" r="r" b="b"/>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p:spPr>
          <p:txBody>
            <a:bodyPr wrap="square" lIns="0" tIns="0" rIns="0" bIns="0" rtlCol="0"/>
            <a:lstStyle/>
            <a:p>
              <a:endParaRPr/>
            </a:p>
          </p:txBody>
        </p:sp>
        <p:sp>
          <p:nvSpPr>
            <p:cNvPr id="8" name="object 8"/>
            <p:cNvSpPr/>
            <p:nvPr/>
          </p:nvSpPr>
          <p:spPr>
            <a:xfrm>
              <a:off x="5805551" y="2186050"/>
              <a:ext cx="1190625" cy="1047750"/>
            </a:xfrm>
            <a:custGeom>
              <a:avLst/>
              <a:gdLst/>
              <a:ahLst/>
              <a:cxnLst/>
              <a:rect l="l" t="t" r="r" b="b"/>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ln w="28575">
              <a:solidFill>
                <a:srgbClr val="622422"/>
              </a:solidFill>
            </a:ln>
          </p:spPr>
          <p:txBody>
            <a:bodyPr wrap="square" lIns="0" tIns="0" rIns="0" bIns="0" rtlCol="0"/>
            <a:lstStyle/>
            <a:p>
              <a:endParaRPr/>
            </a:p>
          </p:txBody>
        </p:sp>
      </p:grpSp>
      <p:sp>
        <p:nvSpPr>
          <p:cNvPr id="9" name="object 9"/>
          <p:cNvSpPr txBox="1"/>
          <p:nvPr/>
        </p:nvSpPr>
        <p:spPr>
          <a:xfrm>
            <a:off x="6113145" y="2411666"/>
            <a:ext cx="575310"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10" name="object 10"/>
          <p:cNvSpPr txBox="1"/>
          <p:nvPr/>
        </p:nvSpPr>
        <p:spPr>
          <a:xfrm>
            <a:off x="6132829" y="3316287"/>
            <a:ext cx="5899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11" name="object 11"/>
          <p:cNvGrpSpPr/>
          <p:nvPr/>
        </p:nvGrpSpPr>
        <p:grpSpPr>
          <a:xfrm>
            <a:off x="7172325" y="2133536"/>
            <a:ext cx="1338580" cy="1186180"/>
            <a:chOff x="7172325" y="2133536"/>
            <a:chExt cx="1338580" cy="1186180"/>
          </a:xfrm>
        </p:grpSpPr>
        <p:pic>
          <p:nvPicPr>
            <p:cNvPr id="12" name="object 12"/>
            <p:cNvPicPr/>
            <p:nvPr/>
          </p:nvPicPr>
          <p:blipFill>
            <a:blip r:embed="rId4" cstate="print"/>
            <a:stretch>
              <a:fillRect/>
            </a:stretch>
          </p:blipFill>
          <p:spPr>
            <a:xfrm>
              <a:off x="7172325" y="2133536"/>
              <a:ext cx="1338199" cy="1185862"/>
            </a:xfrm>
            <a:prstGeom prst="rect">
              <a:avLst/>
            </a:prstGeom>
          </p:spPr>
        </p:pic>
        <p:sp>
          <p:nvSpPr>
            <p:cNvPr id="13" name="object 13"/>
            <p:cNvSpPr/>
            <p:nvPr/>
          </p:nvSpPr>
          <p:spPr>
            <a:xfrm>
              <a:off x="7243826" y="2186050"/>
              <a:ext cx="1200150" cy="1047750"/>
            </a:xfrm>
            <a:custGeom>
              <a:avLst/>
              <a:gdLst/>
              <a:ahLst/>
              <a:cxnLst/>
              <a:rect l="l" t="t" r="r" b="b"/>
              <a:pathLst>
                <a:path w="1200150" h="1047750">
                  <a:moveTo>
                    <a:pt x="1025398"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25398" y="1047750"/>
                  </a:lnTo>
                  <a:lnTo>
                    <a:pt x="1071856" y="1041508"/>
                  </a:lnTo>
                  <a:lnTo>
                    <a:pt x="1113601" y="1023892"/>
                  </a:lnTo>
                  <a:lnTo>
                    <a:pt x="1148969" y="996568"/>
                  </a:lnTo>
                  <a:lnTo>
                    <a:pt x="1176292" y="961201"/>
                  </a:lnTo>
                  <a:lnTo>
                    <a:pt x="1193908" y="919456"/>
                  </a:lnTo>
                  <a:lnTo>
                    <a:pt x="1200150" y="872998"/>
                  </a:lnTo>
                  <a:lnTo>
                    <a:pt x="1200150" y="174625"/>
                  </a:lnTo>
                  <a:lnTo>
                    <a:pt x="1193908" y="128175"/>
                  </a:lnTo>
                  <a:lnTo>
                    <a:pt x="1176292" y="86454"/>
                  </a:lnTo>
                  <a:lnTo>
                    <a:pt x="1148969" y="51117"/>
                  </a:lnTo>
                  <a:lnTo>
                    <a:pt x="1113601" y="23824"/>
                  </a:lnTo>
                  <a:lnTo>
                    <a:pt x="1071856" y="6232"/>
                  </a:lnTo>
                  <a:lnTo>
                    <a:pt x="1025398" y="0"/>
                  </a:lnTo>
                  <a:close/>
                </a:path>
              </a:pathLst>
            </a:custGeom>
            <a:solidFill>
              <a:srgbClr val="C0504D"/>
            </a:solidFill>
          </p:spPr>
          <p:txBody>
            <a:bodyPr wrap="square" lIns="0" tIns="0" rIns="0" bIns="0" rtlCol="0"/>
            <a:lstStyle/>
            <a:p>
              <a:endParaRPr/>
            </a:p>
          </p:txBody>
        </p:sp>
        <p:sp>
          <p:nvSpPr>
            <p:cNvPr id="14" name="object 14"/>
            <p:cNvSpPr/>
            <p:nvPr/>
          </p:nvSpPr>
          <p:spPr>
            <a:xfrm>
              <a:off x="7243826" y="2186050"/>
              <a:ext cx="1200150" cy="1047750"/>
            </a:xfrm>
            <a:custGeom>
              <a:avLst/>
              <a:gdLst/>
              <a:ahLst/>
              <a:cxnLst/>
              <a:rect l="l" t="t" r="r" b="b"/>
              <a:pathLst>
                <a:path w="1200150" h="1047750">
                  <a:moveTo>
                    <a:pt x="0" y="174625"/>
                  </a:moveTo>
                  <a:lnTo>
                    <a:pt x="6232" y="128175"/>
                  </a:lnTo>
                  <a:lnTo>
                    <a:pt x="23824" y="86454"/>
                  </a:lnTo>
                  <a:lnTo>
                    <a:pt x="51117" y="51117"/>
                  </a:lnTo>
                  <a:lnTo>
                    <a:pt x="86454" y="23824"/>
                  </a:lnTo>
                  <a:lnTo>
                    <a:pt x="128175" y="6232"/>
                  </a:lnTo>
                  <a:lnTo>
                    <a:pt x="174625" y="0"/>
                  </a:lnTo>
                  <a:lnTo>
                    <a:pt x="1025398" y="0"/>
                  </a:lnTo>
                  <a:lnTo>
                    <a:pt x="1071856" y="6232"/>
                  </a:lnTo>
                  <a:lnTo>
                    <a:pt x="1113601" y="23824"/>
                  </a:lnTo>
                  <a:lnTo>
                    <a:pt x="1148969" y="51117"/>
                  </a:lnTo>
                  <a:lnTo>
                    <a:pt x="1176292" y="86454"/>
                  </a:lnTo>
                  <a:lnTo>
                    <a:pt x="1193908" y="128175"/>
                  </a:lnTo>
                  <a:lnTo>
                    <a:pt x="1200150" y="174625"/>
                  </a:lnTo>
                  <a:lnTo>
                    <a:pt x="1200150" y="872998"/>
                  </a:lnTo>
                  <a:lnTo>
                    <a:pt x="1193908" y="919456"/>
                  </a:lnTo>
                  <a:lnTo>
                    <a:pt x="1176292" y="961201"/>
                  </a:lnTo>
                  <a:lnTo>
                    <a:pt x="1148969" y="996568"/>
                  </a:lnTo>
                  <a:lnTo>
                    <a:pt x="1113601" y="1023892"/>
                  </a:lnTo>
                  <a:lnTo>
                    <a:pt x="1071856" y="1041508"/>
                  </a:lnTo>
                  <a:lnTo>
                    <a:pt x="1025398"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ln w="28575">
              <a:solidFill>
                <a:srgbClr val="622422"/>
              </a:solidFill>
            </a:ln>
          </p:spPr>
          <p:txBody>
            <a:bodyPr wrap="square" lIns="0" tIns="0" rIns="0" bIns="0" rtlCol="0"/>
            <a:lstStyle/>
            <a:p>
              <a:endParaRPr/>
            </a:p>
          </p:txBody>
        </p:sp>
      </p:grpSp>
      <p:sp>
        <p:nvSpPr>
          <p:cNvPr id="15" name="object 15"/>
          <p:cNvSpPr txBox="1"/>
          <p:nvPr/>
        </p:nvSpPr>
        <p:spPr>
          <a:xfrm>
            <a:off x="7560056" y="2411666"/>
            <a:ext cx="574675"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16" name="object 16"/>
          <p:cNvSpPr txBox="1"/>
          <p:nvPr/>
        </p:nvSpPr>
        <p:spPr>
          <a:xfrm>
            <a:off x="7579741" y="3316287"/>
            <a:ext cx="58928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17" name="object 17"/>
          <p:cNvGrpSpPr/>
          <p:nvPr/>
        </p:nvGrpSpPr>
        <p:grpSpPr>
          <a:xfrm>
            <a:off x="8620125" y="2133536"/>
            <a:ext cx="1329055" cy="1186180"/>
            <a:chOff x="8620125" y="2133536"/>
            <a:chExt cx="1329055" cy="1186180"/>
          </a:xfrm>
        </p:grpSpPr>
        <p:pic>
          <p:nvPicPr>
            <p:cNvPr id="18" name="object 18"/>
            <p:cNvPicPr/>
            <p:nvPr/>
          </p:nvPicPr>
          <p:blipFill>
            <a:blip r:embed="rId3" cstate="print"/>
            <a:stretch>
              <a:fillRect/>
            </a:stretch>
          </p:blipFill>
          <p:spPr>
            <a:xfrm>
              <a:off x="8620125" y="2133536"/>
              <a:ext cx="1328674" cy="1185862"/>
            </a:xfrm>
            <a:prstGeom prst="rect">
              <a:avLst/>
            </a:prstGeom>
          </p:spPr>
        </p:pic>
        <p:sp>
          <p:nvSpPr>
            <p:cNvPr id="19" name="object 19"/>
            <p:cNvSpPr/>
            <p:nvPr/>
          </p:nvSpPr>
          <p:spPr>
            <a:xfrm>
              <a:off x="8691626" y="2186050"/>
              <a:ext cx="1190625" cy="1047750"/>
            </a:xfrm>
            <a:custGeom>
              <a:avLst/>
              <a:gdLst/>
              <a:ahLst/>
              <a:cxnLst/>
              <a:rect l="l" t="t" r="r" b="b"/>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p:spPr>
          <p:txBody>
            <a:bodyPr wrap="square" lIns="0" tIns="0" rIns="0" bIns="0" rtlCol="0"/>
            <a:lstStyle/>
            <a:p>
              <a:endParaRPr/>
            </a:p>
          </p:txBody>
        </p:sp>
        <p:sp>
          <p:nvSpPr>
            <p:cNvPr id="20" name="object 20"/>
            <p:cNvSpPr/>
            <p:nvPr/>
          </p:nvSpPr>
          <p:spPr>
            <a:xfrm>
              <a:off x="8691626" y="2186050"/>
              <a:ext cx="1190625" cy="1047750"/>
            </a:xfrm>
            <a:custGeom>
              <a:avLst/>
              <a:gdLst/>
              <a:ahLst/>
              <a:cxnLst/>
              <a:rect l="l" t="t" r="r" b="b"/>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ln w="28575">
              <a:solidFill>
                <a:srgbClr val="622422"/>
              </a:solidFill>
            </a:ln>
          </p:spPr>
          <p:txBody>
            <a:bodyPr wrap="square" lIns="0" tIns="0" rIns="0" bIns="0" rtlCol="0"/>
            <a:lstStyle/>
            <a:p>
              <a:endParaRPr/>
            </a:p>
          </p:txBody>
        </p:sp>
      </p:grpSp>
      <p:sp>
        <p:nvSpPr>
          <p:cNvPr id="21" name="object 21"/>
          <p:cNvSpPr txBox="1"/>
          <p:nvPr/>
        </p:nvSpPr>
        <p:spPr>
          <a:xfrm>
            <a:off x="9004934" y="2411666"/>
            <a:ext cx="574675"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22" name="object 22"/>
          <p:cNvSpPr txBox="1"/>
          <p:nvPr/>
        </p:nvSpPr>
        <p:spPr>
          <a:xfrm>
            <a:off x="9024619" y="3316287"/>
            <a:ext cx="58928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23" name="object 23"/>
          <p:cNvGrpSpPr/>
          <p:nvPr/>
        </p:nvGrpSpPr>
        <p:grpSpPr>
          <a:xfrm>
            <a:off x="5734050" y="3676586"/>
            <a:ext cx="1329055" cy="1176655"/>
            <a:chOff x="5734050" y="3676586"/>
            <a:chExt cx="1329055" cy="1176655"/>
          </a:xfrm>
        </p:grpSpPr>
        <p:pic>
          <p:nvPicPr>
            <p:cNvPr id="24" name="object 24"/>
            <p:cNvPicPr/>
            <p:nvPr/>
          </p:nvPicPr>
          <p:blipFill>
            <a:blip r:embed="rId5" cstate="print"/>
            <a:stretch>
              <a:fillRect/>
            </a:stretch>
          </p:blipFill>
          <p:spPr>
            <a:xfrm>
              <a:off x="5734050" y="3676586"/>
              <a:ext cx="1328674" cy="1176337"/>
            </a:xfrm>
            <a:prstGeom prst="rect">
              <a:avLst/>
            </a:prstGeom>
          </p:spPr>
        </p:pic>
        <p:sp>
          <p:nvSpPr>
            <p:cNvPr id="25" name="object 25"/>
            <p:cNvSpPr/>
            <p:nvPr/>
          </p:nvSpPr>
          <p:spPr>
            <a:xfrm>
              <a:off x="5805551" y="3729100"/>
              <a:ext cx="1190625" cy="1038225"/>
            </a:xfrm>
            <a:custGeom>
              <a:avLst/>
              <a:gdLst/>
              <a:ahLst/>
              <a:cxnLst/>
              <a:rect l="l" t="t" r="r" b="b"/>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p:spPr>
          <p:txBody>
            <a:bodyPr wrap="square" lIns="0" tIns="0" rIns="0" bIns="0" rtlCol="0"/>
            <a:lstStyle/>
            <a:p>
              <a:endParaRPr/>
            </a:p>
          </p:txBody>
        </p:sp>
        <p:sp>
          <p:nvSpPr>
            <p:cNvPr id="26" name="object 26"/>
            <p:cNvSpPr/>
            <p:nvPr/>
          </p:nvSpPr>
          <p:spPr>
            <a:xfrm>
              <a:off x="5805551" y="3729100"/>
              <a:ext cx="1190625" cy="1038225"/>
            </a:xfrm>
            <a:custGeom>
              <a:avLst/>
              <a:gdLst/>
              <a:ahLst/>
              <a:cxnLst/>
              <a:rect l="l" t="t" r="r" b="b"/>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ln w="28575">
              <a:solidFill>
                <a:srgbClr val="622422"/>
              </a:solidFill>
            </a:ln>
          </p:spPr>
          <p:txBody>
            <a:bodyPr wrap="square" lIns="0" tIns="0" rIns="0" bIns="0" rtlCol="0"/>
            <a:lstStyle/>
            <a:p>
              <a:endParaRPr/>
            </a:p>
          </p:txBody>
        </p:sp>
      </p:grpSp>
      <p:sp>
        <p:nvSpPr>
          <p:cNvPr id="27" name="object 27"/>
          <p:cNvSpPr txBox="1"/>
          <p:nvPr/>
        </p:nvSpPr>
        <p:spPr>
          <a:xfrm>
            <a:off x="6113145" y="3950017"/>
            <a:ext cx="575310"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28" name="object 28"/>
          <p:cNvSpPr txBox="1"/>
          <p:nvPr/>
        </p:nvSpPr>
        <p:spPr>
          <a:xfrm>
            <a:off x="6132829" y="4854638"/>
            <a:ext cx="5899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29" name="object 29"/>
          <p:cNvGrpSpPr/>
          <p:nvPr/>
        </p:nvGrpSpPr>
        <p:grpSpPr>
          <a:xfrm>
            <a:off x="10067925" y="2133536"/>
            <a:ext cx="1329055" cy="1186180"/>
            <a:chOff x="10067925" y="2133536"/>
            <a:chExt cx="1329055" cy="1186180"/>
          </a:xfrm>
        </p:grpSpPr>
        <p:pic>
          <p:nvPicPr>
            <p:cNvPr id="30" name="object 30"/>
            <p:cNvPicPr/>
            <p:nvPr/>
          </p:nvPicPr>
          <p:blipFill>
            <a:blip r:embed="rId3" cstate="print"/>
            <a:stretch>
              <a:fillRect/>
            </a:stretch>
          </p:blipFill>
          <p:spPr>
            <a:xfrm>
              <a:off x="10067925" y="2133536"/>
              <a:ext cx="1328674" cy="1185862"/>
            </a:xfrm>
            <a:prstGeom prst="rect">
              <a:avLst/>
            </a:prstGeom>
          </p:spPr>
        </p:pic>
        <p:sp>
          <p:nvSpPr>
            <p:cNvPr id="31" name="object 31"/>
            <p:cNvSpPr/>
            <p:nvPr/>
          </p:nvSpPr>
          <p:spPr>
            <a:xfrm>
              <a:off x="10139426" y="2186050"/>
              <a:ext cx="1190625" cy="1047750"/>
            </a:xfrm>
            <a:custGeom>
              <a:avLst/>
              <a:gdLst/>
              <a:ahLst/>
              <a:cxnLst/>
              <a:rect l="l" t="t" r="r" b="b"/>
              <a:pathLst>
                <a:path w="1190625" h="1047750">
                  <a:moveTo>
                    <a:pt x="1015873" y="0"/>
                  </a:moveTo>
                  <a:lnTo>
                    <a:pt x="174625" y="0"/>
                  </a:lnTo>
                  <a:lnTo>
                    <a:pt x="128175" y="6232"/>
                  </a:lnTo>
                  <a:lnTo>
                    <a:pt x="86454" y="23824"/>
                  </a:lnTo>
                  <a:lnTo>
                    <a:pt x="51117" y="51117"/>
                  </a:lnTo>
                  <a:lnTo>
                    <a:pt x="23824" y="86454"/>
                  </a:lnTo>
                  <a:lnTo>
                    <a:pt x="6232" y="128175"/>
                  </a:lnTo>
                  <a:lnTo>
                    <a:pt x="0" y="174625"/>
                  </a:lnTo>
                  <a:lnTo>
                    <a:pt x="0" y="872998"/>
                  </a:lnTo>
                  <a:lnTo>
                    <a:pt x="6232" y="919456"/>
                  </a:lnTo>
                  <a:lnTo>
                    <a:pt x="23824" y="961201"/>
                  </a:lnTo>
                  <a:lnTo>
                    <a:pt x="51117" y="996569"/>
                  </a:lnTo>
                  <a:lnTo>
                    <a:pt x="86454" y="1023892"/>
                  </a:lnTo>
                  <a:lnTo>
                    <a:pt x="128175" y="1041508"/>
                  </a:lnTo>
                  <a:lnTo>
                    <a:pt x="174625" y="1047750"/>
                  </a:lnTo>
                  <a:lnTo>
                    <a:pt x="1015873" y="1047750"/>
                  </a:lnTo>
                  <a:lnTo>
                    <a:pt x="1062331" y="1041508"/>
                  </a:lnTo>
                  <a:lnTo>
                    <a:pt x="1104076" y="1023892"/>
                  </a:lnTo>
                  <a:lnTo>
                    <a:pt x="1139444" y="996568"/>
                  </a:lnTo>
                  <a:lnTo>
                    <a:pt x="1166767" y="961201"/>
                  </a:lnTo>
                  <a:lnTo>
                    <a:pt x="1184383" y="919456"/>
                  </a:lnTo>
                  <a:lnTo>
                    <a:pt x="1190625" y="872998"/>
                  </a:lnTo>
                  <a:lnTo>
                    <a:pt x="1190625" y="174625"/>
                  </a:lnTo>
                  <a:lnTo>
                    <a:pt x="1184383" y="128175"/>
                  </a:lnTo>
                  <a:lnTo>
                    <a:pt x="1166767" y="86454"/>
                  </a:lnTo>
                  <a:lnTo>
                    <a:pt x="1139444" y="51117"/>
                  </a:lnTo>
                  <a:lnTo>
                    <a:pt x="1104076" y="23824"/>
                  </a:lnTo>
                  <a:lnTo>
                    <a:pt x="1062331" y="6232"/>
                  </a:lnTo>
                  <a:lnTo>
                    <a:pt x="1015873" y="0"/>
                  </a:lnTo>
                  <a:close/>
                </a:path>
              </a:pathLst>
            </a:custGeom>
            <a:solidFill>
              <a:srgbClr val="C0504D"/>
            </a:solidFill>
          </p:spPr>
          <p:txBody>
            <a:bodyPr wrap="square" lIns="0" tIns="0" rIns="0" bIns="0" rtlCol="0"/>
            <a:lstStyle/>
            <a:p>
              <a:endParaRPr/>
            </a:p>
          </p:txBody>
        </p:sp>
        <p:sp>
          <p:nvSpPr>
            <p:cNvPr id="32" name="object 32"/>
            <p:cNvSpPr/>
            <p:nvPr/>
          </p:nvSpPr>
          <p:spPr>
            <a:xfrm>
              <a:off x="10139426" y="2186050"/>
              <a:ext cx="1190625" cy="1047750"/>
            </a:xfrm>
            <a:custGeom>
              <a:avLst/>
              <a:gdLst/>
              <a:ahLst/>
              <a:cxnLst/>
              <a:rect l="l" t="t" r="r" b="b"/>
              <a:pathLst>
                <a:path w="1190625" h="1047750">
                  <a:moveTo>
                    <a:pt x="0" y="174625"/>
                  </a:moveTo>
                  <a:lnTo>
                    <a:pt x="6232" y="128175"/>
                  </a:lnTo>
                  <a:lnTo>
                    <a:pt x="23824" y="86454"/>
                  </a:lnTo>
                  <a:lnTo>
                    <a:pt x="51117" y="51117"/>
                  </a:lnTo>
                  <a:lnTo>
                    <a:pt x="86454" y="23824"/>
                  </a:lnTo>
                  <a:lnTo>
                    <a:pt x="128175" y="6232"/>
                  </a:lnTo>
                  <a:lnTo>
                    <a:pt x="174625" y="0"/>
                  </a:lnTo>
                  <a:lnTo>
                    <a:pt x="1015873" y="0"/>
                  </a:lnTo>
                  <a:lnTo>
                    <a:pt x="1062331" y="6232"/>
                  </a:lnTo>
                  <a:lnTo>
                    <a:pt x="1104076" y="23824"/>
                  </a:lnTo>
                  <a:lnTo>
                    <a:pt x="1139444" y="51117"/>
                  </a:lnTo>
                  <a:lnTo>
                    <a:pt x="1166767" y="86454"/>
                  </a:lnTo>
                  <a:lnTo>
                    <a:pt x="1184383" y="128175"/>
                  </a:lnTo>
                  <a:lnTo>
                    <a:pt x="1190625" y="174625"/>
                  </a:lnTo>
                  <a:lnTo>
                    <a:pt x="1190625" y="872998"/>
                  </a:lnTo>
                  <a:lnTo>
                    <a:pt x="1184383" y="919456"/>
                  </a:lnTo>
                  <a:lnTo>
                    <a:pt x="1166767" y="961201"/>
                  </a:lnTo>
                  <a:lnTo>
                    <a:pt x="1139444" y="996568"/>
                  </a:lnTo>
                  <a:lnTo>
                    <a:pt x="1104076" y="1023892"/>
                  </a:lnTo>
                  <a:lnTo>
                    <a:pt x="1062331" y="1041508"/>
                  </a:lnTo>
                  <a:lnTo>
                    <a:pt x="1015873" y="1047750"/>
                  </a:lnTo>
                  <a:lnTo>
                    <a:pt x="174625" y="1047750"/>
                  </a:lnTo>
                  <a:lnTo>
                    <a:pt x="128175" y="1041508"/>
                  </a:lnTo>
                  <a:lnTo>
                    <a:pt x="86454" y="1023892"/>
                  </a:lnTo>
                  <a:lnTo>
                    <a:pt x="51117" y="996569"/>
                  </a:lnTo>
                  <a:lnTo>
                    <a:pt x="23824" y="961201"/>
                  </a:lnTo>
                  <a:lnTo>
                    <a:pt x="6232" y="919456"/>
                  </a:lnTo>
                  <a:lnTo>
                    <a:pt x="0" y="872998"/>
                  </a:lnTo>
                  <a:lnTo>
                    <a:pt x="0" y="174625"/>
                  </a:lnTo>
                  <a:close/>
                </a:path>
              </a:pathLst>
            </a:custGeom>
            <a:ln w="28575">
              <a:solidFill>
                <a:srgbClr val="622422"/>
              </a:solidFill>
            </a:ln>
          </p:spPr>
          <p:txBody>
            <a:bodyPr wrap="square" lIns="0" tIns="0" rIns="0" bIns="0" rtlCol="0"/>
            <a:lstStyle/>
            <a:p>
              <a:endParaRPr/>
            </a:p>
          </p:txBody>
        </p:sp>
      </p:grpSp>
      <p:sp>
        <p:nvSpPr>
          <p:cNvPr id="33" name="object 33"/>
          <p:cNvSpPr txBox="1"/>
          <p:nvPr/>
        </p:nvSpPr>
        <p:spPr>
          <a:xfrm>
            <a:off x="10454640" y="2411666"/>
            <a:ext cx="574675"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34" name="object 34"/>
          <p:cNvSpPr txBox="1"/>
          <p:nvPr/>
        </p:nvSpPr>
        <p:spPr>
          <a:xfrm>
            <a:off x="10474325" y="3316287"/>
            <a:ext cx="589280"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35" name="object 35"/>
          <p:cNvGrpSpPr/>
          <p:nvPr/>
        </p:nvGrpSpPr>
        <p:grpSpPr>
          <a:xfrm>
            <a:off x="7248525" y="3676586"/>
            <a:ext cx="1329055" cy="1176655"/>
            <a:chOff x="7248525" y="3676586"/>
            <a:chExt cx="1329055" cy="1176655"/>
          </a:xfrm>
        </p:grpSpPr>
        <p:pic>
          <p:nvPicPr>
            <p:cNvPr id="36" name="object 36"/>
            <p:cNvPicPr/>
            <p:nvPr/>
          </p:nvPicPr>
          <p:blipFill>
            <a:blip r:embed="rId5" cstate="print"/>
            <a:stretch>
              <a:fillRect/>
            </a:stretch>
          </p:blipFill>
          <p:spPr>
            <a:xfrm>
              <a:off x="7248525" y="3676586"/>
              <a:ext cx="1328674" cy="1176337"/>
            </a:xfrm>
            <a:prstGeom prst="rect">
              <a:avLst/>
            </a:prstGeom>
          </p:spPr>
        </p:pic>
        <p:sp>
          <p:nvSpPr>
            <p:cNvPr id="37" name="object 37"/>
            <p:cNvSpPr/>
            <p:nvPr/>
          </p:nvSpPr>
          <p:spPr>
            <a:xfrm>
              <a:off x="7320026" y="3729100"/>
              <a:ext cx="1190625" cy="1038225"/>
            </a:xfrm>
            <a:custGeom>
              <a:avLst/>
              <a:gdLst/>
              <a:ahLst/>
              <a:cxnLst/>
              <a:rect l="l" t="t" r="r" b="b"/>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p:spPr>
          <p:txBody>
            <a:bodyPr wrap="square" lIns="0" tIns="0" rIns="0" bIns="0" rtlCol="0"/>
            <a:lstStyle/>
            <a:p>
              <a:endParaRPr/>
            </a:p>
          </p:txBody>
        </p:sp>
        <p:sp>
          <p:nvSpPr>
            <p:cNvPr id="38" name="object 38"/>
            <p:cNvSpPr/>
            <p:nvPr/>
          </p:nvSpPr>
          <p:spPr>
            <a:xfrm>
              <a:off x="7320026" y="3729100"/>
              <a:ext cx="1190625" cy="1038225"/>
            </a:xfrm>
            <a:custGeom>
              <a:avLst/>
              <a:gdLst/>
              <a:ahLst/>
              <a:cxnLst/>
              <a:rect l="l" t="t" r="r" b="b"/>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ln w="28575">
              <a:solidFill>
                <a:srgbClr val="622422"/>
              </a:solidFill>
            </a:ln>
          </p:spPr>
          <p:txBody>
            <a:bodyPr wrap="square" lIns="0" tIns="0" rIns="0" bIns="0" rtlCol="0"/>
            <a:lstStyle/>
            <a:p>
              <a:endParaRPr/>
            </a:p>
          </p:txBody>
        </p:sp>
      </p:grpSp>
      <p:sp>
        <p:nvSpPr>
          <p:cNvPr id="39" name="object 39"/>
          <p:cNvSpPr txBox="1"/>
          <p:nvPr/>
        </p:nvSpPr>
        <p:spPr>
          <a:xfrm>
            <a:off x="7631683" y="3950017"/>
            <a:ext cx="575310"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40" name="object 40"/>
          <p:cNvSpPr txBox="1"/>
          <p:nvPr/>
        </p:nvSpPr>
        <p:spPr>
          <a:xfrm>
            <a:off x="7651495" y="4854638"/>
            <a:ext cx="5899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41" name="object 41"/>
          <p:cNvGrpSpPr/>
          <p:nvPr/>
        </p:nvGrpSpPr>
        <p:grpSpPr>
          <a:xfrm>
            <a:off x="8677275" y="3676586"/>
            <a:ext cx="1329055" cy="1176655"/>
            <a:chOff x="8677275" y="3676586"/>
            <a:chExt cx="1329055" cy="1176655"/>
          </a:xfrm>
        </p:grpSpPr>
        <p:pic>
          <p:nvPicPr>
            <p:cNvPr id="42" name="object 42"/>
            <p:cNvPicPr/>
            <p:nvPr/>
          </p:nvPicPr>
          <p:blipFill>
            <a:blip r:embed="rId5" cstate="print"/>
            <a:stretch>
              <a:fillRect/>
            </a:stretch>
          </p:blipFill>
          <p:spPr>
            <a:xfrm>
              <a:off x="8677275" y="3676586"/>
              <a:ext cx="1328674" cy="1176337"/>
            </a:xfrm>
            <a:prstGeom prst="rect">
              <a:avLst/>
            </a:prstGeom>
          </p:spPr>
        </p:pic>
        <p:sp>
          <p:nvSpPr>
            <p:cNvPr id="43" name="object 43"/>
            <p:cNvSpPr/>
            <p:nvPr/>
          </p:nvSpPr>
          <p:spPr>
            <a:xfrm>
              <a:off x="8748776" y="3729100"/>
              <a:ext cx="1190625" cy="1038225"/>
            </a:xfrm>
            <a:custGeom>
              <a:avLst/>
              <a:gdLst/>
              <a:ahLst/>
              <a:cxnLst/>
              <a:rect l="l" t="t" r="r" b="b"/>
              <a:pathLst>
                <a:path w="1190625" h="1038225">
                  <a:moveTo>
                    <a:pt x="1017524" y="0"/>
                  </a:moveTo>
                  <a:lnTo>
                    <a:pt x="172974" y="0"/>
                  </a:lnTo>
                  <a:lnTo>
                    <a:pt x="127000" y="6180"/>
                  </a:lnTo>
                  <a:lnTo>
                    <a:pt x="85682" y="23622"/>
                  </a:lnTo>
                  <a:lnTo>
                    <a:pt x="50673" y="50673"/>
                  </a:lnTo>
                  <a:lnTo>
                    <a:pt x="23622" y="85682"/>
                  </a:lnTo>
                  <a:lnTo>
                    <a:pt x="6180" y="127000"/>
                  </a:lnTo>
                  <a:lnTo>
                    <a:pt x="0" y="172974"/>
                  </a:lnTo>
                  <a:lnTo>
                    <a:pt x="0" y="865124"/>
                  </a:lnTo>
                  <a:lnTo>
                    <a:pt x="6180" y="911107"/>
                  </a:lnTo>
                  <a:lnTo>
                    <a:pt x="23622" y="952448"/>
                  </a:lnTo>
                  <a:lnTo>
                    <a:pt x="50673" y="987488"/>
                  </a:lnTo>
                  <a:lnTo>
                    <a:pt x="85682" y="1014570"/>
                  </a:lnTo>
                  <a:lnTo>
                    <a:pt x="127000" y="1032034"/>
                  </a:lnTo>
                  <a:lnTo>
                    <a:pt x="172974" y="1038225"/>
                  </a:lnTo>
                  <a:lnTo>
                    <a:pt x="1017524" y="1038225"/>
                  </a:lnTo>
                  <a:lnTo>
                    <a:pt x="1063507" y="1032034"/>
                  </a:lnTo>
                  <a:lnTo>
                    <a:pt x="1104848" y="1014570"/>
                  </a:lnTo>
                  <a:lnTo>
                    <a:pt x="1139888" y="987488"/>
                  </a:lnTo>
                  <a:lnTo>
                    <a:pt x="1166970" y="952448"/>
                  </a:lnTo>
                  <a:lnTo>
                    <a:pt x="1184434" y="911107"/>
                  </a:lnTo>
                  <a:lnTo>
                    <a:pt x="1190625" y="865124"/>
                  </a:lnTo>
                  <a:lnTo>
                    <a:pt x="1190625" y="172974"/>
                  </a:lnTo>
                  <a:lnTo>
                    <a:pt x="1184434" y="127000"/>
                  </a:lnTo>
                  <a:lnTo>
                    <a:pt x="1166970" y="85682"/>
                  </a:lnTo>
                  <a:lnTo>
                    <a:pt x="1139888" y="50673"/>
                  </a:lnTo>
                  <a:lnTo>
                    <a:pt x="1104848" y="23622"/>
                  </a:lnTo>
                  <a:lnTo>
                    <a:pt x="1063507" y="6180"/>
                  </a:lnTo>
                  <a:lnTo>
                    <a:pt x="1017524" y="0"/>
                  </a:lnTo>
                  <a:close/>
                </a:path>
              </a:pathLst>
            </a:custGeom>
            <a:solidFill>
              <a:srgbClr val="C0504D"/>
            </a:solidFill>
          </p:spPr>
          <p:txBody>
            <a:bodyPr wrap="square" lIns="0" tIns="0" rIns="0" bIns="0" rtlCol="0"/>
            <a:lstStyle/>
            <a:p>
              <a:endParaRPr/>
            </a:p>
          </p:txBody>
        </p:sp>
        <p:sp>
          <p:nvSpPr>
            <p:cNvPr id="44" name="object 44"/>
            <p:cNvSpPr/>
            <p:nvPr/>
          </p:nvSpPr>
          <p:spPr>
            <a:xfrm>
              <a:off x="8748776" y="3729100"/>
              <a:ext cx="1190625" cy="1038225"/>
            </a:xfrm>
            <a:custGeom>
              <a:avLst/>
              <a:gdLst/>
              <a:ahLst/>
              <a:cxnLst/>
              <a:rect l="l" t="t" r="r" b="b"/>
              <a:pathLst>
                <a:path w="1190625" h="1038225">
                  <a:moveTo>
                    <a:pt x="0" y="172974"/>
                  </a:moveTo>
                  <a:lnTo>
                    <a:pt x="6180" y="127000"/>
                  </a:lnTo>
                  <a:lnTo>
                    <a:pt x="23622" y="85682"/>
                  </a:lnTo>
                  <a:lnTo>
                    <a:pt x="50673" y="50673"/>
                  </a:lnTo>
                  <a:lnTo>
                    <a:pt x="85682" y="23622"/>
                  </a:lnTo>
                  <a:lnTo>
                    <a:pt x="127000" y="6180"/>
                  </a:lnTo>
                  <a:lnTo>
                    <a:pt x="172974" y="0"/>
                  </a:lnTo>
                  <a:lnTo>
                    <a:pt x="1017524" y="0"/>
                  </a:lnTo>
                  <a:lnTo>
                    <a:pt x="1063507" y="6180"/>
                  </a:lnTo>
                  <a:lnTo>
                    <a:pt x="1104848" y="23622"/>
                  </a:lnTo>
                  <a:lnTo>
                    <a:pt x="1139888" y="50673"/>
                  </a:lnTo>
                  <a:lnTo>
                    <a:pt x="1166970" y="85682"/>
                  </a:lnTo>
                  <a:lnTo>
                    <a:pt x="1184434" y="127000"/>
                  </a:lnTo>
                  <a:lnTo>
                    <a:pt x="1190625" y="172974"/>
                  </a:lnTo>
                  <a:lnTo>
                    <a:pt x="1190625" y="865124"/>
                  </a:lnTo>
                  <a:lnTo>
                    <a:pt x="1184434" y="911107"/>
                  </a:lnTo>
                  <a:lnTo>
                    <a:pt x="1166970" y="952448"/>
                  </a:lnTo>
                  <a:lnTo>
                    <a:pt x="1139888" y="987488"/>
                  </a:lnTo>
                  <a:lnTo>
                    <a:pt x="1104848" y="1014570"/>
                  </a:lnTo>
                  <a:lnTo>
                    <a:pt x="1063507" y="1032034"/>
                  </a:lnTo>
                  <a:lnTo>
                    <a:pt x="1017524" y="1038225"/>
                  </a:lnTo>
                  <a:lnTo>
                    <a:pt x="172974" y="1038225"/>
                  </a:lnTo>
                  <a:lnTo>
                    <a:pt x="127000" y="1032034"/>
                  </a:lnTo>
                  <a:lnTo>
                    <a:pt x="85682" y="1014570"/>
                  </a:lnTo>
                  <a:lnTo>
                    <a:pt x="50673" y="987488"/>
                  </a:lnTo>
                  <a:lnTo>
                    <a:pt x="23622" y="952448"/>
                  </a:lnTo>
                  <a:lnTo>
                    <a:pt x="6180" y="911107"/>
                  </a:lnTo>
                  <a:lnTo>
                    <a:pt x="0" y="865124"/>
                  </a:lnTo>
                  <a:lnTo>
                    <a:pt x="0" y="172974"/>
                  </a:lnTo>
                  <a:close/>
                </a:path>
              </a:pathLst>
            </a:custGeom>
            <a:ln w="28575">
              <a:solidFill>
                <a:srgbClr val="622422"/>
              </a:solidFill>
            </a:ln>
          </p:spPr>
          <p:txBody>
            <a:bodyPr wrap="square" lIns="0" tIns="0" rIns="0" bIns="0" rtlCol="0"/>
            <a:lstStyle/>
            <a:p>
              <a:endParaRPr/>
            </a:p>
          </p:txBody>
        </p:sp>
      </p:grpSp>
      <p:sp>
        <p:nvSpPr>
          <p:cNvPr id="45" name="object 45"/>
          <p:cNvSpPr txBox="1"/>
          <p:nvPr/>
        </p:nvSpPr>
        <p:spPr>
          <a:xfrm>
            <a:off x="9057258" y="3950017"/>
            <a:ext cx="574675" cy="567690"/>
          </a:xfrm>
          <a:prstGeom prst="rect">
            <a:avLst/>
          </a:prstGeom>
        </p:spPr>
        <p:txBody>
          <a:bodyPr vert="horz" wrap="square" lIns="0" tIns="12700" rIns="0" bIns="0" rtlCol="0">
            <a:spAutoFit/>
          </a:bodyPr>
          <a:lstStyle/>
          <a:p>
            <a:pPr marL="12700">
              <a:lnSpc>
                <a:spcPts val="2130"/>
              </a:lnSpc>
              <a:spcBef>
                <a:spcPts val="100"/>
              </a:spcBef>
            </a:pPr>
            <a:r>
              <a:rPr sz="1800" spc="100">
                <a:solidFill>
                  <a:srgbClr val="FFFFFF"/>
                </a:solidFill>
                <a:latin typeface="Trebuchet MS"/>
                <a:cs typeface="Trebuchet MS"/>
              </a:rPr>
              <a:t>4090</a:t>
            </a:r>
            <a:endParaRPr sz="1800">
              <a:latin typeface="Trebuchet MS"/>
              <a:cs typeface="Trebuchet MS"/>
            </a:endParaRPr>
          </a:p>
          <a:p>
            <a:pPr marL="69850">
              <a:lnSpc>
                <a:spcPts val="2130"/>
              </a:lnSpc>
            </a:pPr>
            <a:r>
              <a:rPr sz="1800" spc="-25">
                <a:solidFill>
                  <a:srgbClr val="FFFFFF"/>
                </a:solidFill>
                <a:latin typeface="Trebuchet MS"/>
                <a:cs typeface="Trebuchet MS"/>
              </a:rPr>
              <a:t>GPU</a:t>
            </a:r>
            <a:endParaRPr sz="1800">
              <a:latin typeface="Trebuchet MS"/>
              <a:cs typeface="Trebuchet MS"/>
            </a:endParaRPr>
          </a:p>
        </p:txBody>
      </p:sp>
      <p:sp>
        <p:nvSpPr>
          <p:cNvPr id="46" name="object 46"/>
          <p:cNvSpPr txBox="1"/>
          <p:nvPr/>
        </p:nvSpPr>
        <p:spPr>
          <a:xfrm>
            <a:off x="9077070" y="4854638"/>
            <a:ext cx="5899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Trebuchet MS"/>
                <a:cs typeface="Trebuchet MS"/>
              </a:rPr>
              <a:t>24GB</a:t>
            </a:r>
            <a:endParaRPr sz="1800">
              <a:latin typeface="Trebuchet MS"/>
              <a:cs typeface="Trebuchet MS"/>
            </a:endParaRPr>
          </a:p>
        </p:txBody>
      </p:sp>
      <p:grpSp>
        <p:nvGrpSpPr>
          <p:cNvPr id="47" name="object 47"/>
          <p:cNvGrpSpPr/>
          <p:nvPr/>
        </p:nvGrpSpPr>
        <p:grpSpPr>
          <a:xfrm>
            <a:off x="8134350" y="5038661"/>
            <a:ext cx="3967479" cy="1833880"/>
            <a:chOff x="8134350" y="5038661"/>
            <a:chExt cx="3967479" cy="1833880"/>
          </a:xfrm>
        </p:grpSpPr>
        <p:pic>
          <p:nvPicPr>
            <p:cNvPr id="48" name="object 48"/>
            <p:cNvPicPr/>
            <p:nvPr/>
          </p:nvPicPr>
          <p:blipFill>
            <a:blip r:embed="rId6" cstate="print"/>
            <a:stretch>
              <a:fillRect/>
            </a:stretch>
          </p:blipFill>
          <p:spPr>
            <a:xfrm>
              <a:off x="8134350" y="5038661"/>
              <a:ext cx="3967226" cy="1819338"/>
            </a:xfrm>
            <a:prstGeom prst="rect">
              <a:avLst/>
            </a:prstGeom>
          </p:spPr>
        </p:pic>
        <p:pic>
          <p:nvPicPr>
            <p:cNvPr id="49" name="object 49"/>
            <p:cNvPicPr/>
            <p:nvPr/>
          </p:nvPicPr>
          <p:blipFill>
            <a:blip r:embed="rId7" cstate="print"/>
            <a:stretch>
              <a:fillRect/>
            </a:stretch>
          </p:blipFill>
          <p:spPr>
            <a:xfrm>
              <a:off x="8696325" y="5276913"/>
              <a:ext cx="2643251" cy="1414399"/>
            </a:xfrm>
            <a:prstGeom prst="rect">
              <a:avLst/>
            </a:prstGeom>
          </p:spPr>
        </p:pic>
        <p:sp>
          <p:nvSpPr>
            <p:cNvPr id="50" name="object 50"/>
            <p:cNvSpPr/>
            <p:nvPr/>
          </p:nvSpPr>
          <p:spPr>
            <a:xfrm>
              <a:off x="8231629" y="5097339"/>
              <a:ext cx="3804920" cy="1760855"/>
            </a:xfrm>
            <a:custGeom>
              <a:avLst/>
              <a:gdLst/>
              <a:ahLst/>
              <a:cxnLst/>
              <a:rect l="l" t="t" r="r" b="b"/>
              <a:pathLst>
                <a:path w="3804920" h="1760854">
                  <a:moveTo>
                    <a:pt x="2943284" y="9"/>
                  </a:moveTo>
                  <a:lnTo>
                    <a:pt x="2893001" y="2631"/>
                  </a:lnTo>
                  <a:lnTo>
                    <a:pt x="2843487" y="8976"/>
                  </a:lnTo>
                  <a:lnTo>
                    <a:pt x="2795309" y="19017"/>
                  </a:lnTo>
                  <a:lnTo>
                    <a:pt x="2749031" y="32725"/>
                  </a:lnTo>
                  <a:lnTo>
                    <a:pt x="2705218" y="50070"/>
                  </a:lnTo>
                  <a:lnTo>
                    <a:pt x="2664437" y="71026"/>
                  </a:lnTo>
                  <a:lnTo>
                    <a:pt x="2627251" y="95563"/>
                  </a:lnTo>
                  <a:lnTo>
                    <a:pt x="2598708" y="74372"/>
                  </a:lnTo>
                  <a:lnTo>
                    <a:pt x="2531382" y="39038"/>
                  </a:lnTo>
                  <a:lnTo>
                    <a:pt x="2493266" y="25205"/>
                  </a:lnTo>
                  <a:lnTo>
                    <a:pt x="2445082" y="12436"/>
                  </a:lnTo>
                  <a:lnTo>
                    <a:pt x="2395809" y="4077"/>
                  </a:lnTo>
                  <a:lnTo>
                    <a:pt x="2346060" y="0"/>
                  </a:lnTo>
                  <a:lnTo>
                    <a:pt x="2296449" y="73"/>
                  </a:lnTo>
                  <a:lnTo>
                    <a:pt x="2247592" y="4168"/>
                  </a:lnTo>
                  <a:lnTo>
                    <a:pt x="2200103" y="12156"/>
                  </a:lnTo>
                  <a:lnTo>
                    <a:pt x="2154595" y="23905"/>
                  </a:lnTo>
                  <a:lnTo>
                    <a:pt x="2111683" y="39288"/>
                  </a:lnTo>
                  <a:lnTo>
                    <a:pt x="2071982" y="58173"/>
                  </a:lnTo>
                  <a:lnTo>
                    <a:pt x="2036105" y="80432"/>
                  </a:lnTo>
                  <a:lnTo>
                    <a:pt x="2004666" y="105935"/>
                  </a:lnTo>
                  <a:lnTo>
                    <a:pt x="1978281" y="134552"/>
                  </a:lnTo>
                  <a:lnTo>
                    <a:pt x="1953270" y="119989"/>
                  </a:lnTo>
                  <a:lnTo>
                    <a:pt x="1898629" y="94529"/>
                  </a:lnTo>
                  <a:lnTo>
                    <a:pt x="1819407" y="69218"/>
                  </a:lnTo>
                  <a:lnTo>
                    <a:pt x="1768408" y="58646"/>
                  </a:lnTo>
                  <a:lnTo>
                    <a:pt x="1716666" y="51943"/>
                  </a:lnTo>
                  <a:lnTo>
                    <a:pt x="1664659" y="49017"/>
                  </a:lnTo>
                  <a:lnTo>
                    <a:pt x="1612863" y="49775"/>
                  </a:lnTo>
                  <a:lnTo>
                    <a:pt x="1561755" y="54124"/>
                  </a:lnTo>
                  <a:lnTo>
                    <a:pt x="1511810" y="61972"/>
                  </a:lnTo>
                  <a:lnTo>
                    <a:pt x="1463507" y="73225"/>
                  </a:lnTo>
                  <a:lnTo>
                    <a:pt x="1417320" y="87791"/>
                  </a:lnTo>
                  <a:lnTo>
                    <a:pt x="1373727" y="105577"/>
                  </a:lnTo>
                  <a:lnTo>
                    <a:pt x="1333205" y="126491"/>
                  </a:lnTo>
                  <a:lnTo>
                    <a:pt x="1296229" y="150439"/>
                  </a:lnTo>
                  <a:lnTo>
                    <a:pt x="1263276" y="177330"/>
                  </a:lnTo>
                  <a:lnTo>
                    <a:pt x="1234823" y="207069"/>
                  </a:lnTo>
                  <a:lnTo>
                    <a:pt x="1190955" y="192317"/>
                  </a:lnTo>
                  <a:lnTo>
                    <a:pt x="1145531" y="179990"/>
                  </a:lnTo>
                  <a:lnTo>
                    <a:pt x="1098802" y="170122"/>
                  </a:lnTo>
                  <a:lnTo>
                    <a:pt x="1051023" y="162746"/>
                  </a:lnTo>
                  <a:lnTo>
                    <a:pt x="1002446" y="157894"/>
                  </a:lnTo>
                  <a:lnTo>
                    <a:pt x="953324" y="155598"/>
                  </a:lnTo>
                  <a:lnTo>
                    <a:pt x="903911" y="155892"/>
                  </a:lnTo>
                  <a:lnTo>
                    <a:pt x="854458" y="158809"/>
                  </a:lnTo>
                  <a:lnTo>
                    <a:pt x="794683" y="165934"/>
                  </a:lnTo>
                  <a:lnTo>
                    <a:pt x="737445" y="176640"/>
                  </a:lnTo>
                  <a:lnTo>
                    <a:pt x="683002" y="190714"/>
                  </a:lnTo>
                  <a:lnTo>
                    <a:pt x="631609" y="207944"/>
                  </a:lnTo>
                  <a:lnTo>
                    <a:pt x="583521" y="228115"/>
                  </a:lnTo>
                  <a:lnTo>
                    <a:pt x="538995" y="251013"/>
                  </a:lnTo>
                  <a:lnTo>
                    <a:pt x="498285" y="276427"/>
                  </a:lnTo>
                  <a:lnTo>
                    <a:pt x="461647" y="304141"/>
                  </a:lnTo>
                  <a:lnTo>
                    <a:pt x="429338" y="333944"/>
                  </a:lnTo>
                  <a:lnTo>
                    <a:pt x="401612" y="365621"/>
                  </a:lnTo>
                  <a:lnTo>
                    <a:pt x="378725" y="398958"/>
                  </a:lnTo>
                  <a:lnTo>
                    <a:pt x="360932" y="433743"/>
                  </a:lnTo>
                  <a:lnTo>
                    <a:pt x="348491" y="469763"/>
                  </a:lnTo>
                  <a:lnTo>
                    <a:pt x="340680" y="544650"/>
                  </a:lnTo>
                  <a:lnTo>
                    <a:pt x="345823" y="583091"/>
                  </a:lnTo>
                  <a:lnTo>
                    <a:pt x="342648" y="588615"/>
                  </a:lnTo>
                  <a:lnTo>
                    <a:pt x="283324" y="595562"/>
                  </a:lnTo>
                  <a:lnTo>
                    <a:pt x="227121" y="608189"/>
                  </a:lnTo>
                  <a:lnTo>
                    <a:pt x="174961" y="626117"/>
                  </a:lnTo>
                  <a:lnTo>
                    <a:pt x="127764" y="648966"/>
                  </a:lnTo>
                  <a:lnTo>
                    <a:pt x="86452" y="676360"/>
                  </a:lnTo>
                  <a:lnTo>
                    <a:pt x="51945" y="707919"/>
                  </a:lnTo>
                  <a:lnTo>
                    <a:pt x="24931" y="743657"/>
                  </a:lnTo>
                  <a:lnTo>
                    <a:pt x="7710" y="780699"/>
                  </a:lnTo>
                  <a:lnTo>
                    <a:pt x="0" y="818357"/>
                  </a:lnTo>
                  <a:lnTo>
                    <a:pt x="1519" y="855945"/>
                  </a:lnTo>
                  <a:lnTo>
                    <a:pt x="11988" y="892775"/>
                  </a:lnTo>
                  <a:lnTo>
                    <a:pt x="31125" y="928161"/>
                  </a:lnTo>
                  <a:lnTo>
                    <a:pt x="58648" y="961416"/>
                  </a:lnTo>
                  <a:lnTo>
                    <a:pt x="94276" y="991852"/>
                  </a:lnTo>
                  <a:lnTo>
                    <a:pt x="137729" y="1018783"/>
                  </a:lnTo>
                  <a:lnTo>
                    <a:pt x="188724" y="1041523"/>
                  </a:lnTo>
                  <a:lnTo>
                    <a:pt x="147305" y="1074930"/>
                  </a:lnTo>
                  <a:lnTo>
                    <a:pt x="116024" y="1111955"/>
                  </a:lnTo>
                  <a:lnTo>
                    <a:pt x="95355" y="1151689"/>
                  </a:lnTo>
                  <a:lnTo>
                    <a:pt x="85775" y="1193226"/>
                  </a:lnTo>
                  <a:lnTo>
                    <a:pt x="87759" y="1235655"/>
                  </a:lnTo>
                  <a:lnTo>
                    <a:pt x="116781" y="1304078"/>
                  </a:lnTo>
                  <a:lnTo>
                    <a:pt x="141991" y="1334649"/>
                  </a:lnTo>
                  <a:lnTo>
                    <a:pt x="173455" y="1362354"/>
                  </a:lnTo>
                  <a:lnTo>
                    <a:pt x="210514" y="1386865"/>
                  </a:lnTo>
                  <a:lnTo>
                    <a:pt x="252509" y="1407852"/>
                  </a:lnTo>
                  <a:lnTo>
                    <a:pt x="298782" y="1424987"/>
                  </a:lnTo>
                  <a:lnTo>
                    <a:pt x="348672" y="1437939"/>
                  </a:lnTo>
                  <a:lnTo>
                    <a:pt x="401522" y="1446382"/>
                  </a:lnTo>
                  <a:lnTo>
                    <a:pt x="456672" y="1449984"/>
                  </a:lnTo>
                  <a:lnTo>
                    <a:pt x="513463" y="1448418"/>
                  </a:lnTo>
                  <a:lnTo>
                    <a:pt x="520575" y="1456203"/>
                  </a:lnTo>
                  <a:lnTo>
                    <a:pt x="549677" y="1484492"/>
                  </a:lnTo>
                  <a:lnTo>
                    <a:pt x="581619" y="1510865"/>
                  </a:lnTo>
                  <a:lnTo>
                    <a:pt x="616192" y="1535287"/>
                  </a:lnTo>
                  <a:lnTo>
                    <a:pt x="653191" y="1557727"/>
                  </a:lnTo>
                  <a:lnTo>
                    <a:pt x="692408" y="1578152"/>
                  </a:lnTo>
                  <a:lnTo>
                    <a:pt x="733636" y="1596528"/>
                  </a:lnTo>
                  <a:lnTo>
                    <a:pt x="776669" y="1612823"/>
                  </a:lnTo>
                  <a:lnTo>
                    <a:pt x="821298" y="1627003"/>
                  </a:lnTo>
                  <a:lnTo>
                    <a:pt x="867318" y="1639037"/>
                  </a:lnTo>
                  <a:lnTo>
                    <a:pt x="914520" y="1648891"/>
                  </a:lnTo>
                  <a:lnTo>
                    <a:pt x="962699" y="1656532"/>
                  </a:lnTo>
                  <a:lnTo>
                    <a:pt x="1011647" y="1661928"/>
                  </a:lnTo>
                  <a:lnTo>
                    <a:pt x="1061157" y="1665045"/>
                  </a:lnTo>
                  <a:lnTo>
                    <a:pt x="1111022" y="1665851"/>
                  </a:lnTo>
                  <a:lnTo>
                    <a:pt x="1161035" y="1664313"/>
                  </a:lnTo>
                  <a:lnTo>
                    <a:pt x="1210989" y="1660398"/>
                  </a:lnTo>
                  <a:lnTo>
                    <a:pt x="1260677" y="1654073"/>
                  </a:lnTo>
                  <a:lnTo>
                    <a:pt x="1309892" y="1645306"/>
                  </a:lnTo>
                  <a:lnTo>
                    <a:pt x="1358427" y="1634063"/>
                  </a:lnTo>
                  <a:lnTo>
                    <a:pt x="1406075" y="1620311"/>
                  </a:lnTo>
                  <a:lnTo>
                    <a:pt x="1452628" y="1604018"/>
                  </a:lnTo>
                  <a:lnTo>
                    <a:pt x="1487576" y="1633985"/>
                  </a:lnTo>
                  <a:lnTo>
                    <a:pt x="1526768" y="1661451"/>
                  </a:lnTo>
                  <a:lnTo>
                    <a:pt x="1569858" y="1686257"/>
                  </a:lnTo>
                  <a:lnTo>
                    <a:pt x="1616502" y="1708244"/>
                  </a:lnTo>
                  <a:lnTo>
                    <a:pt x="1666357" y="1727250"/>
                  </a:lnTo>
                  <a:lnTo>
                    <a:pt x="1719077" y="1743117"/>
                  </a:lnTo>
                  <a:lnTo>
                    <a:pt x="1774319" y="1755684"/>
                  </a:lnTo>
                  <a:lnTo>
                    <a:pt x="1805061" y="1760660"/>
                  </a:lnTo>
                  <a:lnTo>
                    <a:pt x="2089753" y="1760660"/>
                  </a:lnTo>
                  <a:lnTo>
                    <a:pt x="2133643" y="1752668"/>
                  </a:lnTo>
                  <a:lnTo>
                    <a:pt x="2181051" y="1741175"/>
                  </a:lnTo>
                  <a:lnTo>
                    <a:pt x="2226693" y="1727182"/>
                  </a:lnTo>
                  <a:lnTo>
                    <a:pt x="2270308" y="1710780"/>
                  </a:lnTo>
                  <a:lnTo>
                    <a:pt x="2311635" y="1692057"/>
                  </a:lnTo>
                  <a:lnTo>
                    <a:pt x="2350410" y="1671103"/>
                  </a:lnTo>
                  <a:lnTo>
                    <a:pt x="2386374" y="1648006"/>
                  </a:lnTo>
                  <a:lnTo>
                    <a:pt x="2419264" y="1622855"/>
                  </a:lnTo>
                  <a:lnTo>
                    <a:pt x="2448819" y="1595740"/>
                  </a:lnTo>
                  <a:lnTo>
                    <a:pt x="2474777" y="1566749"/>
                  </a:lnTo>
                  <a:lnTo>
                    <a:pt x="2514856" y="1503498"/>
                  </a:lnTo>
                  <a:lnTo>
                    <a:pt x="2564078" y="1520651"/>
                  </a:lnTo>
                  <a:lnTo>
                    <a:pt x="2615713" y="1534210"/>
                  </a:lnTo>
                  <a:lnTo>
                    <a:pt x="2669280" y="1544088"/>
                  </a:lnTo>
                  <a:lnTo>
                    <a:pt x="2724299" y="1550195"/>
                  </a:lnTo>
                  <a:lnTo>
                    <a:pt x="2780286" y="1552444"/>
                  </a:lnTo>
                  <a:lnTo>
                    <a:pt x="2839686" y="1550576"/>
                  </a:lnTo>
                  <a:lnTo>
                    <a:pt x="2897122" y="1544518"/>
                  </a:lnTo>
                  <a:lnTo>
                    <a:pt x="2952211" y="1534510"/>
                  </a:lnTo>
                  <a:lnTo>
                    <a:pt x="3004569" y="1520792"/>
                  </a:lnTo>
                  <a:lnTo>
                    <a:pt x="3053811" y="1503604"/>
                  </a:lnTo>
                  <a:lnTo>
                    <a:pt x="3099553" y="1483187"/>
                  </a:lnTo>
                  <a:lnTo>
                    <a:pt x="3141411" y="1459781"/>
                  </a:lnTo>
                  <a:lnTo>
                    <a:pt x="3179000" y="1433626"/>
                  </a:lnTo>
                  <a:lnTo>
                    <a:pt x="3211936" y="1404962"/>
                  </a:lnTo>
                  <a:lnTo>
                    <a:pt x="3239834" y="1374029"/>
                  </a:lnTo>
                  <a:lnTo>
                    <a:pt x="3262310" y="1341068"/>
                  </a:lnTo>
                  <a:lnTo>
                    <a:pt x="3278981" y="1306319"/>
                  </a:lnTo>
                  <a:lnTo>
                    <a:pt x="3293366" y="1232416"/>
                  </a:lnTo>
                  <a:lnTo>
                    <a:pt x="3343596" y="1226455"/>
                  </a:lnTo>
                  <a:lnTo>
                    <a:pt x="3392643" y="1217826"/>
                  </a:lnTo>
                  <a:lnTo>
                    <a:pt x="3440258" y="1206596"/>
                  </a:lnTo>
                  <a:lnTo>
                    <a:pt x="3486190" y="1192833"/>
                  </a:lnTo>
                  <a:lnTo>
                    <a:pt x="3530189" y="1176605"/>
                  </a:lnTo>
                  <a:lnTo>
                    <a:pt x="3572004" y="1157982"/>
                  </a:lnTo>
                  <a:lnTo>
                    <a:pt x="3618468" y="1132884"/>
                  </a:lnTo>
                  <a:lnTo>
                    <a:pt x="3659907" y="1105471"/>
                  </a:lnTo>
                  <a:lnTo>
                    <a:pt x="3696264" y="1076009"/>
                  </a:lnTo>
                  <a:lnTo>
                    <a:pt x="3727486" y="1044764"/>
                  </a:lnTo>
                  <a:lnTo>
                    <a:pt x="3753518" y="1012003"/>
                  </a:lnTo>
                  <a:lnTo>
                    <a:pt x="3774304" y="977993"/>
                  </a:lnTo>
                  <a:lnTo>
                    <a:pt x="3789791" y="942999"/>
                  </a:lnTo>
                  <a:lnTo>
                    <a:pt x="3804643" y="871128"/>
                  </a:lnTo>
                  <a:lnTo>
                    <a:pt x="3803900" y="834783"/>
                  </a:lnTo>
                  <a:lnTo>
                    <a:pt x="3785799" y="762609"/>
                  </a:lnTo>
                  <a:lnTo>
                    <a:pt x="3768332" y="727312"/>
                  </a:lnTo>
                  <a:lnTo>
                    <a:pt x="3745181" y="692898"/>
                  </a:lnTo>
                  <a:lnTo>
                    <a:pt x="3716290" y="659632"/>
                  </a:lnTo>
                  <a:lnTo>
                    <a:pt x="3681605" y="627782"/>
                  </a:lnTo>
                  <a:lnTo>
                    <a:pt x="3687818" y="618170"/>
                  </a:lnTo>
                  <a:lnTo>
                    <a:pt x="3715128" y="551900"/>
                  </a:lnTo>
                  <a:lnTo>
                    <a:pt x="3719714" y="515362"/>
                  </a:lnTo>
                  <a:lnTo>
                    <a:pt x="3717262" y="479330"/>
                  </a:lnTo>
                  <a:lnTo>
                    <a:pt x="3692485" y="410162"/>
                  </a:lnTo>
                  <a:lnTo>
                    <a:pt x="3670777" y="377712"/>
                  </a:lnTo>
                  <a:lnTo>
                    <a:pt x="3643270" y="347143"/>
                  </a:lnTo>
                  <a:lnTo>
                    <a:pt x="3610273" y="318796"/>
                  </a:lnTo>
                  <a:lnTo>
                    <a:pt x="3572094" y="293017"/>
                  </a:lnTo>
                  <a:lnTo>
                    <a:pt x="3529044" y="270148"/>
                  </a:lnTo>
                  <a:lnTo>
                    <a:pt x="3481432" y="250533"/>
                  </a:lnTo>
                  <a:lnTo>
                    <a:pt x="3429566" y="234514"/>
                  </a:lnTo>
                  <a:lnTo>
                    <a:pt x="3373757" y="222436"/>
                  </a:lnTo>
                  <a:lnTo>
                    <a:pt x="3354412" y="177367"/>
                  </a:lnTo>
                  <a:lnTo>
                    <a:pt x="3323386" y="135346"/>
                  </a:lnTo>
                  <a:lnTo>
                    <a:pt x="3281478" y="97278"/>
                  </a:lnTo>
                  <a:lnTo>
                    <a:pt x="3229485" y="64067"/>
                  </a:lnTo>
                  <a:lnTo>
                    <a:pt x="3186457" y="43750"/>
                  </a:lnTo>
                  <a:lnTo>
                    <a:pt x="3140806" y="27327"/>
                  </a:lnTo>
                  <a:lnTo>
                    <a:pt x="3093097" y="14770"/>
                  </a:lnTo>
                  <a:lnTo>
                    <a:pt x="3043898" y="6050"/>
                  </a:lnTo>
                  <a:lnTo>
                    <a:pt x="2993771" y="1139"/>
                  </a:lnTo>
                  <a:lnTo>
                    <a:pt x="2943284" y="9"/>
                  </a:lnTo>
                  <a:close/>
                </a:path>
              </a:pathLst>
            </a:custGeom>
            <a:solidFill>
              <a:srgbClr val="F79546"/>
            </a:solidFill>
          </p:spPr>
          <p:txBody>
            <a:bodyPr wrap="square" lIns="0" tIns="0" rIns="0" bIns="0" rtlCol="0"/>
            <a:lstStyle/>
            <a:p>
              <a:endParaRPr/>
            </a:p>
          </p:txBody>
        </p:sp>
        <p:pic>
          <p:nvPicPr>
            <p:cNvPr id="51" name="object 51"/>
            <p:cNvPicPr/>
            <p:nvPr/>
          </p:nvPicPr>
          <p:blipFill>
            <a:blip r:embed="rId8" cstate="print"/>
            <a:stretch>
              <a:fillRect/>
            </a:stretch>
          </p:blipFill>
          <p:spPr>
            <a:xfrm>
              <a:off x="8206359" y="5089651"/>
              <a:ext cx="286385" cy="209423"/>
            </a:xfrm>
            <a:prstGeom prst="rect">
              <a:avLst/>
            </a:prstGeom>
          </p:spPr>
        </p:pic>
        <p:sp>
          <p:nvSpPr>
            <p:cNvPr id="52" name="object 52"/>
            <p:cNvSpPr/>
            <p:nvPr/>
          </p:nvSpPr>
          <p:spPr>
            <a:xfrm>
              <a:off x="8475218" y="5155056"/>
              <a:ext cx="295275" cy="295275"/>
            </a:xfrm>
            <a:custGeom>
              <a:avLst/>
              <a:gdLst/>
              <a:ahLst/>
              <a:cxnLst/>
              <a:rect l="l" t="t" r="r" b="b"/>
              <a:pathLst>
                <a:path w="295275" h="295275">
                  <a:moveTo>
                    <a:pt x="147700" y="0"/>
                  </a:moveTo>
                  <a:lnTo>
                    <a:pt x="101031" y="7520"/>
                  </a:lnTo>
                  <a:lnTo>
                    <a:pt x="60487" y="28464"/>
                  </a:lnTo>
                  <a:lnTo>
                    <a:pt x="28508" y="60405"/>
                  </a:lnTo>
                  <a:lnTo>
                    <a:pt x="7533" y="100917"/>
                  </a:lnTo>
                  <a:lnTo>
                    <a:pt x="0" y="147574"/>
                  </a:lnTo>
                  <a:lnTo>
                    <a:pt x="7533" y="194243"/>
                  </a:lnTo>
                  <a:lnTo>
                    <a:pt x="28508" y="234787"/>
                  </a:lnTo>
                  <a:lnTo>
                    <a:pt x="60487" y="266766"/>
                  </a:lnTo>
                  <a:lnTo>
                    <a:pt x="101031" y="287741"/>
                  </a:lnTo>
                  <a:lnTo>
                    <a:pt x="147700" y="295275"/>
                  </a:lnTo>
                  <a:lnTo>
                    <a:pt x="194357" y="287741"/>
                  </a:lnTo>
                  <a:lnTo>
                    <a:pt x="234869" y="266766"/>
                  </a:lnTo>
                  <a:lnTo>
                    <a:pt x="266810" y="234787"/>
                  </a:lnTo>
                  <a:lnTo>
                    <a:pt x="287754" y="194243"/>
                  </a:lnTo>
                  <a:lnTo>
                    <a:pt x="295275" y="147574"/>
                  </a:lnTo>
                  <a:lnTo>
                    <a:pt x="287754" y="100917"/>
                  </a:lnTo>
                  <a:lnTo>
                    <a:pt x="266810" y="60405"/>
                  </a:lnTo>
                  <a:lnTo>
                    <a:pt x="234869" y="28464"/>
                  </a:lnTo>
                  <a:lnTo>
                    <a:pt x="194357" y="7520"/>
                  </a:lnTo>
                  <a:lnTo>
                    <a:pt x="147700" y="0"/>
                  </a:lnTo>
                  <a:close/>
                </a:path>
              </a:pathLst>
            </a:custGeom>
            <a:solidFill>
              <a:srgbClr val="F79546"/>
            </a:solidFill>
          </p:spPr>
          <p:txBody>
            <a:bodyPr wrap="square" lIns="0" tIns="0" rIns="0" bIns="0" rtlCol="0"/>
            <a:lstStyle/>
            <a:p>
              <a:endParaRPr/>
            </a:p>
          </p:txBody>
        </p:sp>
        <p:sp>
          <p:nvSpPr>
            <p:cNvPr id="53" name="object 53"/>
            <p:cNvSpPr/>
            <p:nvPr/>
          </p:nvSpPr>
          <p:spPr>
            <a:xfrm>
              <a:off x="8231629" y="5097339"/>
              <a:ext cx="3804920" cy="1760855"/>
            </a:xfrm>
            <a:custGeom>
              <a:avLst/>
              <a:gdLst/>
              <a:ahLst/>
              <a:cxnLst/>
              <a:rect l="l" t="t" r="r" b="b"/>
              <a:pathLst>
                <a:path w="3804920" h="1760854">
                  <a:moveTo>
                    <a:pt x="1805061" y="1760660"/>
                  </a:moveTo>
                  <a:lnTo>
                    <a:pt x="1719077" y="1743117"/>
                  </a:lnTo>
                  <a:lnTo>
                    <a:pt x="1666357" y="1727250"/>
                  </a:lnTo>
                  <a:lnTo>
                    <a:pt x="1616502" y="1708244"/>
                  </a:lnTo>
                  <a:lnTo>
                    <a:pt x="1569858" y="1686257"/>
                  </a:lnTo>
                  <a:lnTo>
                    <a:pt x="1526768" y="1661451"/>
                  </a:lnTo>
                  <a:lnTo>
                    <a:pt x="1487576" y="1633985"/>
                  </a:lnTo>
                  <a:lnTo>
                    <a:pt x="1452628" y="1604018"/>
                  </a:lnTo>
                  <a:lnTo>
                    <a:pt x="1406075" y="1620311"/>
                  </a:lnTo>
                  <a:lnTo>
                    <a:pt x="1358427" y="1634063"/>
                  </a:lnTo>
                  <a:lnTo>
                    <a:pt x="1309892" y="1645306"/>
                  </a:lnTo>
                  <a:lnTo>
                    <a:pt x="1260677" y="1654073"/>
                  </a:lnTo>
                  <a:lnTo>
                    <a:pt x="1210989" y="1660398"/>
                  </a:lnTo>
                  <a:lnTo>
                    <a:pt x="1161035" y="1664313"/>
                  </a:lnTo>
                  <a:lnTo>
                    <a:pt x="1111022" y="1665851"/>
                  </a:lnTo>
                  <a:lnTo>
                    <a:pt x="1061157" y="1665045"/>
                  </a:lnTo>
                  <a:lnTo>
                    <a:pt x="1011647" y="1661928"/>
                  </a:lnTo>
                  <a:lnTo>
                    <a:pt x="962699" y="1656532"/>
                  </a:lnTo>
                  <a:lnTo>
                    <a:pt x="914520" y="1648891"/>
                  </a:lnTo>
                  <a:lnTo>
                    <a:pt x="867318" y="1639037"/>
                  </a:lnTo>
                  <a:lnTo>
                    <a:pt x="821298" y="1627003"/>
                  </a:lnTo>
                  <a:lnTo>
                    <a:pt x="776669" y="1612823"/>
                  </a:lnTo>
                  <a:lnTo>
                    <a:pt x="733636" y="1596528"/>
                  </a:lnTo>
                  <a:lnTo>
                    <a:pt x="692408" y="1578152"/>
                  </a:lnTo>
                  <a:lnTo>
                    <a:pt x="653191" y="1557727"/>
                  </a:lnTo>
                  <a:lnTo>
                    <a:pt x="616192" y="1535287"/>
                  </a:lnTo>
                  <a:lnTo>
                    <a:pt x="581619" y="1510865"/>
                  </a:lnTo>
                  <a:lnTo>
                    <a:pt x="549677" y="1484492"/>
                  </a:lnTo>
                  <a:lnTo>
                    <a:pt x="520575" y="1456203"/>
                  </a:lnTo>
                  <a:lnTo>
                    <a:pt x="513463" y="1448418"/>
                  </a:lnTo>
                  <a:lnTo>
                    <a:pt x="456672" y="1449984"/>
                  </a:lnTo>
                  <a:lnTo>
                    <a:pt x="401522" y="1446382"/>
                  </a:lnTo>
                  <a:lnTo>
                    <a:pt x="348672" y="1437939"/>
                  </a:lnTo>
                  <a:lnTo>
                    <a:pt x="298782" y="1424987"/>
                  </a:lnTo>
                  <a:lnTo>
                    <a:pt x="252509" y="1407852"/>
                  </a:lnTo>
                  <a:lnTo>
                    <a:pt x="210514" y="1386865"/>
                  </a:lnTo>
                  <a:lnTo>
                    <a:pt x="173455" y="1362354"/>
                  </a:lnTo>
                  <a:lnTo>
                    <a:pt x="141991" y="1334649"/>
                  </a:lnTo>
                  <a:lnTo>
                    <a:pt x="116781" y="1304078"/>
                  </a:lnTo>
                  <a:lnTo>
                    <a:pt x="87759" y="1235655"/>
                  </a:lnTo>
                  <a:lnTo>
                    <a:pt x="85775" y="1193226"/>
                  </a:lnTo>
                  <a:lnTo>
                    <a:pt x="95355" y="1151689"/>
                  </a:lnTo>
                  <a:lnTo>
                    <a:pt x="116024" y="1111955"/>
                  </a:lnTo>
                  <a:lnTo>
                    <a:pt x="147305" y="1074930"/>
                  </a:lnTo>
                  <a:lnTo>
                    <a:pt x="188724" y="1041523"/>
                  </a:lnTo>
                  <a:lnTo>
                    <a:pt x="137729" y="1018783"/>
                  </a:lnTo>
                  <a:lnTo>
                    <a:pt x="94276" y="991852"/>
                  </a:lnTo>
                  <a:lnTo>
                    <a:pt x="58648" y="961416"/>
                  </a:lnTo>
                  <a:lnTo>
                    <a:pt x="31125" y="928161"/>
                  </a:lnTo>
                  <a:lnTo>
                    <a:pt x="11988" y="892775"/>
                  </a:lnTo>
                  <a:lnTo>
                    <a:pt x="1519" y="855945"/>
                  </a:lnTo>
                  <a:lnTo>
                    <a:pt x="0" y="818357"/>
                  </a:lnTo>
                  <a:lnTo>
                    <a:pt x="7710" y="780699"/>
                  </a:lnTo>
                  <a:lnTo>
                    <a:pt x="24931" y="743657"/>
                  </a:lnTo>
                  <a:lnTo>
                    <a:pt x="51945" y="707919"/>
                  </a:lnTo>
                  <a:lnTo>
                    <a:pt x="86452" y="676360"/>
                  </a:lnTo>
                  <a:lnTo>
                    <a:pt x="127764" y="648966"/>
                  </a:lnTo>
                  <a:lnTo>
                    <a:pt x="174961" y="626117"/>
                  </a:lnTo>
                  <a:lnTo>
                    <a:pt x="227121" y="608189"/>
                  </a:lnTo>
                  <a:lnTo>
                    <a:pt x="283324" y="595562"/>
                  </a:lnTo>
                  <a:lnTo>
                    <a:pt x="342648" y="588615"/>
                  </a:lnTo>
                  <a:lnTo>
                    <a:pt x="345823" y="583091"/>
                  </a:lnTo>
                  <a:lnTo>
                    <a:pt x="340680" y="544650"/>
                  </a:lnTo>
                  <a:lnTo>
                    <a:pt x="341655" y="506803"/>
                  </a:lnTo>
                  <a:lnTo>
                    <a:pt x="348491" y="469763"/>
                  </a:lnTo>
                  <a:lnTo>
                    <a:pt x="360932" y="433743"/>
                  </a:lnTo>
                  <a:lnTo>
                    <a:pt x="378725" y="398958"/>
                  </a:lnTo>
                  <a:lnTo>
                    <a:pt x="401612" y="365621"/>
                  </a:lnTo>
                  <a:lnTo>
                    <a:pt x="429338" y="333944"/>
                  </a:lnTo>
                  <a:lnTo>
                    <a:pt x="461647" y="304141"/>
                  </a:lnTo>
                  <a:lnTo>
                    <a:pt x="498285" y="276427"/>
                  </a:lnTo>
                  <a:lnTo>
                    <a:pt x="538995" y="251013"/>
                  </a:lnTo>
                  <a:lnTo>
                    <a:pt x="583521" y="228115"/>
                  </a:lnTo>
                  <a:lnTo>
                    <a:pt x="631609" y="207944"/>
                  </a:lnTo>
                  <a:lnTo>
                    <a:pt x="683002" y="190714"/>
                  </a:lnTo>
                  <a:lnTo>
                    <a:pt x="737445" y="176640"/>
                  </a:lnTo>
                  <a:lnTo>
                    <a:pt x="794683" y="165934"/>
                  </a:lnTo>
                  <a:lnTo>
                    <a:pt x="854458" y="158809"/>
                  </a:lnTo>
                  <a:lnTo>
                    <a:pt x="903911" y="155892"/>
                  </a:lnTo>
                  <a:lnTo>
                    <a:pt x="953324" y="155598"/>
                  </a:lnTo>
                  <a:lnTo>
                    <a:pt x="1002446" y="157894"/>
                  </a:lnTo>
                  <a:lnTo>
                    <a:pt x="1051023" y="162746"/>
                  </a:lnTo>
                  <a:lnTo>
                    <a:pt x="1098802" y="170122"/>
                  </a:lnTo>
                  <a:lnTo>
                    <a:pt x="1145531" y="179990"/>
                  </a:lnTo>
                  <a:lnTo>
                    <a:pt x="1190955" y="192317"/>
                  </a:lnTo>
                  <a:lnTo>
                    <a:pt x="1234823" y="207069"/>
                  </a:lnTo>
                  <a:lnTo>
                    <a:pt x="1263276" y="177330"/>
                  </a:lnTo>
                  <a:lnTo>
                    <a:pt x="1296229" y="150439"/>
                  </a:lnTo>
                  <a:lnTo>
                    <a:pt x="1333205" y="126491"/>
                  </a:lnTo>
                  <a:lnTo>
                    <a:pt x="1373727" y="105577"/>
                  </a:lnTo>
                  <a:lnTo>
                    <a:pt x="1417320" y="87791"/>
                  </a:lnTo>
                  <a:lnTo>
                    <a:pt x="1463507" y="73225"/>
                  </a:lnTo>
                  <a:lnTo>
                    <a:pt x="1511810" y="61972"/>
                  </a:lnTo>
                  <a:lnTo>
                    <a:pt x="1561755" y="54124"/>
                  </a:lnTo>
                  <a:lnTo>
                    <a:pt x="1612863" y="49775"/>
                  </a:lnTo>
                  <a:lnTo>
                    <a:pt x="1664659" y="49017"/>
                  </a:lnTo>
                  <a:lnTo>
                    <a:pt x="1716666" y="51943"/>
                  </a:lnTo>
                  <a:lnTo>
                    <a:pt x="1768408" y="58646"/>
                  </a:lnTo>
                  <a:lnTo>
                    <a:pt x="1819407" y="69218"/>
                  </a:lnTo>
                  <a:lnTo>
                    <a:pt x="1869188" y="83752"/>
                  </a:lnTo>
                  <a:lnTo>
                    <a:pt x="1926688" y="106628"/>
                  </a:lnTo>
                  <a:lnTo>
                    <a:pt x="1978281" y="134552"/>
                  </a:lnTo>
                  <a:lnTo>
                    <a:pt x="2004666" y="105935"/>
                  </a:lnTo>
                  <a:lnTo>
                    <a:pt x="2036105" y="80432"/>
                  </a:lnTo>
                  <a:lnTo>
                    <a:pt x="2071982" y="58173"/>
                  </a:lnTo>
                  <a:lnTo>
                    <a:pt x="2111683" y="39288"/>
                  </a:lnTo>
                  <a:lnTo>
                    <a:pt x="2154595" y="23905"/>
                  </a:lnTo>
                  <a:lnTo>
                    <a:pt x="2200103" y="12156"/>
                  </a:lnTo>
                  <a:lnTo>
                    <a:pt x="2247592" y="4168"/>
                  </a:lnTo>
                  <a:lnTo>
                    <a:pt x="2296449" y="73"/>
                  </a:lnTo>
                  <a:lnTo>
                    <a:pt x="2346060" y="0"/>
                  </a:lnTo>
                  <a:lnTo>
                    <a:pt x="2395809" y="4077"/>
                  </a:lnTo>
                  <a:lnTo>
                    <a:pt x="2445082" y="12436"/>
                  </a:lnTo>
                  <a:lnTo>
                    <a:pt x="2493266" y="25205"/>
                  </a:lnTo>
                  <a:lnTo>
                    <a:pt x="2531382" y="39038"/>
                  </a:lnTo>
                  <a:lnTo>
                    <a:pt x="2566641" y="55479"/>
                  </a:lnTo>
                  <a:lnTo>
                    <a:pt x="2627251" y="95563"/>
                  </a:lnTo>
                  <a:lnTo>
                    <a:pt x="2664437" y="71026"/>
                  </a:lnTo>
                  <a:lnTo>
                    <a:pt x="2705218" y="50070"/>
                  </a:lnTo>
                  <a:lnTo>
                    <a:pt x="2749031" y="32725"/>
                  </a:lnTo>
                  <a:lnTo>
                    <a:pt x="2795309" y="19017"/>
                  </a:lnTo>
                  <a:lnTo>
                    <a:pt x="2843487" y="8976"/>
                  </a:lnTo>
                  <a:lnTo>
                    <a:pt x="2893001" y="2631"/>
                  </a:lnTo>
                  <a:lnTo>
                    <a:pt x="2943284" y="9"/>
                  </a:lnTo>
                  <a:lnTo>
                    <a:pt x="2993771" y="1139"/>
                  </a:lnTo>
                  <a:lnTo>
                    <a:pt x="3043898" y="6050"/>
                  </a:lnTo>
                  <a:lnTo>
                    <a:pt x="3093097" y="14770"/>
                  </a:lnTo>
                  <a:lnTo>
                    <a:pt x="3140806" y="27327"/>
                  </a:lnTo>
                  <a:lnTo>
                    <a:pt x="3186457" y="43750"/>
                  </a:lnTo>
                  <a:lnTo>
                    <a:pt x="3229485" y="64067"/>
                  </a:lnTo>
                  <a:lnTo>
                    <a:pt x="3281478" y="97278"/>
                  </a:lnTo>
                  <a:lnTo>
                    <a:pt x="3323386" y="135346"/>
                  </a:lnTo>
                  <a:lnTo>
                    <a:pt x="3354412" y="177367"/>
                  </a:lnTo>
                  <a:lnTo>
                    <a:pt x="3373757" y="222436"/>
                  </a:lnTo>
                  <a:lnTo>
                    <a:pt x="3429566" y="234514"/>
                  </a:lnTo>
                  <a:lnTo>
                    <a:pt x="3481432" y="250533"/>
                  </a:lnTo>
                  <a:lnTo>
                    <a:pt x="3529044" y="270148"/>
                  </a:lnTo>
                  <a:lnTo>
                    <a:pt x="3572094" y="293017"/>
                  </a:lnTo>
                  <a:lnTo>
                    <a:pt x="3610273" y="318796"/>
                  </a:lnTo>
                  <a:lnTo>
                    <a:pt x="3643270" y="347143"/>
                  </a:lnTo>
                  <a:lnTo>
                    <a:pt x="3670777" y="377712"/>
                  </a:lnTo>
                  <a:lnTo>
                    <a:pt x="3692485" y="410162"/>
                  </a:lnTo>
                  <a:lnTo>
                    <a:pt x="3717262" y="479330"/>
                  </a:lnTo>
                  <a:lnTo>
                    <a:pt x="3719714" y="515362"/>
                  </a:lnTo>
                  <a:lnTo>
                    <a:pt x="3715128" y="551900"/>
                  </a:lnTo>
                  <a:lnTo>
                    <a:pt x="3703195" y="588602"/>
                  </a:lnTo>
                  <a:lnTo>
                    <a:pt x="3681605" y="627782"/>
                  </a:lnTo>
                  <a:lnTo>
                    <a:pt x="3716290" y="659632"/>
                  </a:lnTo>
                  <a:lnTo>
                    <a:pt x="3745181" y="692898"/>
                  </a:lnTo>
                  <a:lnTo>
                    <a:pt x="3768332" y="727312"/>
                  </a:lnTo>
                  <a:lnTo>
                    <a:pt x="3785799" y="762609"/>
                  </a:lnTo>
                  <a:lnTo>
                    <a:pt x="3803900" y="834783"/>
                  </a:lnTo>
                  <a:lnTo>
                    <a:pt x="3804643" y="871128"/>
                  </a:lnTo>
                  <a:lnTo>
                    <a:pt x="3799922" y="907288"/>
                  </a:lnTo>
                  <a:lnTo>
                    <a:pt x="3774304" y="977993"/>
                  </a:lnTo>
                  <a:lnTo>
                    <a:pt x="3753518" y="1012003"/>
                  </a:lnTo>
                  <a:lnTo>
                    <a:pt x="3727486" y="1044764"/>
                  </a:lnTo>
                  <a:lnTo>
                    <a:pt x="3696264" y="1076009"/>
                  </a:lnTo>
                  <a:lnTo>
                    <a:pt x="3659907" y="1105471"/>
                  </a:lnTo>
                  <a:lnTo>
                    <a:pt x="3618468" y="1132884"/>
                  </a:lnTo>
                  <a:lnTo>
                    <a:pt x="3572004" y="1157982"/>
                  </a:lnTo>
                  <a:lnTo>
                    <a:pt x="3530189" y="1176605"/>
                  </a:lnTo>
                  <a:lnTo>
                    <a:pt x="3486190" y="1192833"/>
                  </a:lnTo>
                  <a:lnTo>
                    <a:pt x="3440258" y="1206596"/>
                  </a:lnTo>
                  <a:lnTo>
                    <a:pt x="3392643" y="1217826"/>
                  </a:lnTo>
                  <a:lnTo>
                    <a:pt x="3343596" y="1226455"/>
                  </a:lnTo>
                  <a:lnTo>
                    <a:pt x="3293366" y="1232416"/>
                  </a:lnTo>
                  <a:lnTo>
                    <a:pt x="3289461" y="1270021"/>
                  </a:lnTo>
                  <a:lnTo>
                    <a:pt x="3262310" y="1341068"/>
                  </a:lnTo>
                  <a:lnTo>
                    <a:pt x="3239834" y="1374029"/>
                  </a:lnTo>
                  <a:lnTo>
                    <a:pt x="3211936" y="1404962"/>
                  </a:lnTo>
                  <a:lnTo>
                    <a:pt x="3179000" y="1433626"/>
                  </a:lnTo>
                  <a:lnTo>
                    <a:pt x="3141411" y="1459781"/>
                  </a:lnTo>
                  <a:lnTo>
                    <a:pt x="3099553" y="1483187"/>
                  </a:lnTo>
                  <a:lnTo>
                    <a:pt x="3053811" y="1503604"/>
                  </a:lnTo>
                  <a:lnTo>
                    <a:pt x="3004569" y="1520792"/>
                  </a:lnTo>
                  <a:lnTo>
                    <a:pt x="2952211" y="1534510"/>
                  </a:lnTo>
                  <a:lnTo>
                    <a:pt x="2897122" y="1544518"/>
                  </a:lnTo>
                  <a:lnTo>
                    <a:pt x="2839686" y="1550576"/>
                  </a:lnTo>
                  <a:lnTo>
                    <a:pt x="2780286" y="1552444"/>
                  </a:lnTo>
                  <a:lnTo>
                    <a:pt x="2724299" y="1550195"/>
                  </a:lnTo>
                  <a:lnTo>
                    <a:pt x="2669280" y="1544088"/>
                  </a:lnTo>
                  <a:lnTo>
                    <a:pt x="2615713" y="1534210"/>
                  </a:lnTo>
                  <a:lnTo>
                    <a:pt x="2564078" y="1520651"/>
                  </a:lnTo>
                  <a:lnTo>
                    <a:pt x="2514856" y="1503498"/>
                  </a:lnTo>
                  <a:lnTo>
                    <a:pt x="2496877" y="1535972"/>
                  </a:lnTo>
                  <a:lnTo>
                    <a:pt x="2448819" y="1595740"/>
                  </a:lnTo>
                  <a:lnTo>
                    <a:pt x="2419264" y="1622855"/>
                  </a:lnTo>
                  <a:lnTo>
                    <a:pt x="2386374" y="1648006"/>
                  </a:lnTo>
                  <a:lnTo>
                    <a:pt x="2350410" y="1671103"/>
                  </a:lnTo>
                  <a:lnTo>
                    <a:pt x="2311635" y="1692057"/>
                  </a:lnTo>
                  <a:lnTo>
                    <a:pt x="2270308" y="1710780"/>
                  </a:lnTo>
                  <a:lnTo>
                    <a:pt x="2226693" y="1727182"/>
                  </a:lnTo>
                  <a:lnTo>
                    <a:pt x="2181051" y="1741175"/>
                  </a:lnTo>
                  <a:lnTo>
                    <a:pt x="2133643" y="1752668"/>
                  </a:lnTo>
                  <a:lnTo>
                    <a:pt x="2089753" y="1760660"/>
                  </a:lnTo>
                </a:path>
              </a:pathLst>
            </a:custGeom>
            <a:ln w="28575">
              <a:solidFill>
                <a:srgbClr val="974707"/>
              </a:solidFill>
            </a:ln>
          </p:spPr>
          <p:txBody>
            <a:bodyPr wrap="square" lIns="0" tIns="0" rIns="0" bIns="0" rtlCol="0"/>
            <a:lstStyle/>
            <a:p>
              <a:endParaRPr/>
            </a:p>
          </p:txBody>
        </p:sp>
        <p:pic>
          <p:nvPicPr>
            <p:cNvPr id="54" name="object 54"/>
            <p:cNvPicPr/>
            <p:nvPr/>
          </p:nvPicPr>
          <p:blipFill>
            <a:blip r:embed="rId9" cstate="print"/>
            <a:stretch>
              <a:fillRect/>
            </a:stretch>
          </p:blipFill>
          <p:spPr>
            <a:xfrm>
              <a:off x="8192071" y="5075364"/>
              <a:ext cx="314960" cy="237998"/>
            </a:xfrm>
            <a:prstGeom prst="rect">
              <a:avLst/>
            </a:prstGeom>
          </p:spPr>
        </p:pic>
        <p:sp>
          <p:nvSpPr>
            <p:cNvPr id="55" name="object 55"/>
            <p:cNvSpPr/>
            <p:nvPr/>
          </p:nvSpPr>
          <p:spPr>
            <a:xfrm>
              <a:off x="8424418" y="5155056"/>
              <a:ext cx="3487420" cy="1539240"/>
            </a:xfrm>
            <a:custGeom>
              <a:avLst/>
              <a:gdLst/>
              <a:ahLst/>
              <a:cxnLst/>
              <a:rect l="l" t="t" r="r" b="b"/>
              <a:pathLst>
                <a:path w="3487420" h="1539240">
                  <a:moveTo>
                    <a:pt x="346075" y="147574"/>
                  </a:moveTo>
                  <a:lnTo>
                    <a:pt x="338554" y="194243"/>
                  </a:lnTo>
                  <a:lnTo>
                    <a:pt x="317610" y="234787"/>
                  </a:lnTo>
                  <a:lnTo>
                    <a:pt x="285669" y="266766"/>
                  </a:lnTo>
                  <a:lnTo>
                    <a:pt x="245157" y="287741"/>
                  </a:lnTo>
                  <a:lnTo>
                    <a:pt x="198500" y="295275"/>
                  </a:lnTo>
                  <a:lnTo>
                    <a:pt x="151831" y="287741"/>
                  </a:lnTo>
                  <a:lnTo>
                    <a:pt x="111287" y="266766"/>
                  </a:lnTo>
                  <a:lnTo>
                    <a:pt x="79308" y="234787"/>
                  </a:lnTo>
                  <a:lnTo>
                    <a:pt x="58333" y="194243"/>
                  </a:lnTo>
                  <a:lnTo>
                    <a:pt x="50800" y="147574"/>
                  </a:lnTo>
                  <a:lnTo>
                    <a:pt x="58333" y="100917"/>
                  </a:lnTo>
                  <a:lnTo>
                    <a:pt x="79308" y="60405"/>
                  </a:lnTo>
                  <a:lnTo>
                    <a:pt x="111287" y="28464"/>
                  </a:lnTo>
                  <a:lnTo>
                    <a:pt x="151831" y="7520"/>
                  </a:lnTo>
                  <a:lnTo>
                    <a:pt x="198500" y="0"/>
                  </a:lnTo>
                  <a:lnTo>
                    <a:pt x="245157" y="7520"/>
                  </a:lnTo>
                  <a:lnTo>
                    <a:pt x="285669" y="28464"/>
                  </a:lnTo>
                  <a:lnTo>
                    <a:pt x="317610" y="60405"/>
                  </a:lnTo>
                  <a:lnTo>
                    <a:pt x="338554" y="100917"/>
                  </a:lnTo>
                  <a:lnTo>
                    <a:pt x="346075" y="147574"/>
                  </a:lnTo>
                  <a:close/>
                </a:path>
                <a:path w="3487420" h="1539240">
                  <a:moveTo>
                    <a:pt x="222757" y="1009586"/>
                  </a:moveTo>
                  <a:lnTo>
                    <a:pt x="164627" y="1009643"/>
                  </a:lnTo>
                  <a:lnTo>
                    <a:pt x="107473" y="1004119"/>
                  </a:lnTo>
                  <a:lnTo>
                    <a:pt x="52272" y="993155"/>
                  </a:lnTo>
                  <a:lnTo>
                    <a:pt x="0" y="976896"/>
                  </a:lnTo>
                </a:path>
                <a:path w="3487420" h="1539240">
                  <a:moveTo>
                    <a:pt x="419480" y="1367282"/>
                  </a:moveTo>
                  <a:lnTo>
                    <a:pt x="395704" y="1372709"/>
                  </a:lnTo>
                  <a:lnTo>
                    <a:pt x="371475" y="1377132"/>
                  </a:lnTo>
                  <a:lnTo>
                    <a:pt x="346864" y="1380539"/>
                  </a:lnTo>
                  <a:lnTo>
                    <a:pt x="321945" y="1382915"/>
                  </a:lnTo>
                </a:path>
                <a:path w="3487420" h="1539240">
                  <a:moveTo>
                    <a:pt x="1259585" y="1539151"/>
                  </a:moveTo>
                  <a:lnTo>
                    <a:pt x="1242683" y="1522078"/>
                  </a:lnTo>
                  <a:lnTo>
                    <a:pt x="1227232" y="1504470"/>
                  </a:lnTo>
                  <a:lnTo>
                    <a:pt x="1213258" y="1486362"/>
                  </a:lnTo>
                  <a:lnTo>
                    <a:pt x="1200784" y="1467789"/>
                  </a:lnTo>
                </a:path>
                <a:path w="3487420" h="1539240">
                  <a:moveTo>
                    <a:pt x="2345943" y="1361211"/>
                  </a:moveTo>
                  <a:lnTo>
                    <a:pt x="2342540" y="1381062"/>
                  </a:lnTo>
                  <a:lnTo>
                    <a:pt x="2337482" y="1400754"/>
                  </a:lnTo>
                  <a:lnTo>
                    <a:pt x="2330781" y="1420249"/>
                  </a:lnTo>
                  <a:lnTo>
                    <a:pt x="2322449" y="1439506"/>
                  </a:lnTo>
                </a:path>
                <a:path w="3487420" h="1539240">
                  <a:moveTo>
                    <a:pt x="2812414" y="877404"/>
                  </a:moveTo>
                  <a:lnTo>
                    <a:pt x="2868704" y="897689"/>
                  </a:lnTo>
                  <a:lnTo>
                    <a:pt x="2919789" y="921971"/>
                  </a:lnTo>
                  <a:lnTo>
                    <a:pt x="2965275" y="949846"/>
                  </a:lnTo>
                  <a:lnTo>
                    <a:pt x="3004766" y="980913"/>
                  </a:lnTo>
                  <a:lnTo>
                    <a:pt x="3037865" y="1014769"/>
                  </a:lnTo>
                  <a:lnTo>
                    <a:pt x="3064176" y="1051012"/>
                  </a:lnTo>
                  <a:lnTo>
                    <a:pt x="3083302" y="1089240"/>
                  </a:lnTo>
                  <a:lnTo>
                    <a:pt x="3094849" y="1129049"/>
                  </a:lnTo>
                  <a:lnTo>
                    <a:pt x="3098418" y="1170038"/>
                  </a:lnTo>
                </a:path>
                <a:path w="3487420" h="1539240">
                  <a:moveTo>
                    <a:pt x="3487038" y="565734"/>
                  </a:moveTo>
                  <a:lnTo>
                    <a:pt x="3462849" y="596541"/>
                  </a:lnTo>
                  <a:lnTo>
                    <a:pt x="3433349" y="625284"/>
                  </a:lnTo>
                  <a:lnTo>
                    <a:pt x="3398849" y="651684"/>
                  </a:lnTo>
                  <a:lnTo>
                    <a:pt x="3359657" y="675462"/>
                  </a:lnTo>
                </a:path>
                <a:path w="3487420" h="1539240">
                  <a:moveTo>
                    <a:pt x="3181477" y="158623"/>
                  </a:moveTo>
                  <a:lnTo>
                    <a:pt x="3184618" y="171451"/>
                  </a:lnTo>
                  <a:lnTo>
                    <a:pt x="3186795" y="184388"/>
                  </a:lnTo>
                  <a:lnTo>
                    <a:pt x="3187995" y="197395"/>
                  </a:lnTo>
                  <a:lnTo>
                    <a:pt x="3188207" y="210439"/>
                  </a:lnTo>
                </a:path>
                <a:path w="3487420" h="1539240">
                  <a:moveTo>
                    <a:pt x="2368041" y="98171"/>
                  </a:moveTo>
                  <a:lnTo>
                    <a:pt x="2381509" y="80510"/>
                  </a:lnTo>
                  <a:lnTo>
                    <a:pt x="2396918" y="63563"/>
                  </a:lnTo>
                  <a:lnTo>
                    <a:pt x="2414208" y="47378"/>
                  </a:lnTo>
                  <a:lnTo>
                    <a:pt x="2433320" y="32004"/>
                  </a:lnTo>
                </a:path>
                <a:path w="3487420" h="1539240">
                  <a:moveTo>
                    <a:pt x="1757806" y="129667"/>
                  </a:moveTo>
                  <a:lnTo>
                    <a:pt x="1763587" y="114935"/>
                  </a:lnTo>
                  <a:lnTo>
                    <a:pt x="1770808" y="100488"/>
                  </a:lnTo>
                  <a:lnTo>
                    <a:pt x="1779434" y="86375"/>
                  </a:lnTo>
                  <a:lnTo>
                    <a:pt x="1789429" y="72644"/>
                  </a:lnTo>
                </a:path>
                <a:path w="3487420" h="1539240">
                  <a:moveTo>
                    <a:pt x="1041526" y="148971"/>
                  </a:moveTo>
                  <a:lnTo>
                    <a:pt x="1072086" y="161159"/>
                  </a:lnTo>
                  <a:lnTo>
                    <a:pt x="1101407" y="174466"/>
                  </a:lnTo>
                  <a:lnTo>
                    <a:pt x="1129395" y="188868"/>
                  </a:lnTo>
                  <a:lnTo>
                    <a:pt x="1155953" y="204343"/>
                  </a:lnTo>
                </a:path>
                <a:path w="3487420" h="1539240">
                  <a:moveTo>
                    <a:pt x="172974" y="583565"/>
                  </a:moveTo>
                  <a:lnTo>
                    <a:pt x="166643" y="569218"/>
                  </a:lnTo>
                  <a:lnTo>
                    <a:pt x="161194" y="554728"/>
                  </a:lnTo>
                  <a:lnTo>
                    <a:pt x="156650" y="540111"/>
                  </a:lnTo>
                  <a:lnTo>
                    <a:pt x="153034" y="525386"/>
                  </a:lnTo>
                </a:path>
              </a:pathLst>
            </a:custGeom>
            <a:ln w="28575">
              <a:solidFill>
                <a:srgbClr val="974707"/>
              </a:solidFill>
            </a:ln>
          </p:spPr>
          <p:txBody>
            <a:bodyPr wrap="square" lIns="0" tIns="0" rIns="0" bIns="0" rtlCol="0"/>
            <a:lstStyle/>
            <a:p>
              <a:endParaRPr/>
            </a:p>
          </p:txBody>
        </p:sp>
      </p:grpSp>
      <p:sp>
        <p:nvSpPr>
          <p:cNvPr id="56" name="object 56"/>
          <p:cNvSpPr txBox="1"/>
          <p:nvPr/>
        </p:nvSpPr>
        <p:spPr>
          <a:xfrm>
            <a:off x="8887841" y="5366067"/>
            <a:ext cx="2233295" cy="1120775"/>
          </a:xfrm>
          <a:prstGeom prst="rect">
            <a:avLst/>
          </a:prstGeom>
        </p:spPr>
        <p:txBody>
          <a:bodyPr vert="horz" wrap="square" lIns="0" tIns="15240" rIns="0" bIns="0" rtlCol="0">
            <a:spAutoFit/>
          </a:bodyPr>
          <a:lstStyle/>
          <a:p>
            <a:pPr marL="12700" marR="5080" indent="169545">
              <a:lnSpc>
                <a:spcPct val="99100"/>
              </a:lnSpc>
              <a:spcBef>
                <a:spcPts val="120"/>
              </a:spcBef>
            </a:pPr>
            <a:r>
              <a:rPr sz="1800" spc="65">
                <a:latin typeface="Trebuchet MS"/>
                <a:cs typeface="Trebuchet MS"/>
              </a:rPr>
              <a:t>This</a:t>
            </a:r>
            <a:r>
              <a:rPr sz="1800" spc="-30">
                <a:latin typeface="Trebuchet MS"/>
                <a:cs typeface="Trebuchet MS"/>
              </a:rPr>
              <a:t> </a:t>
            </a:r>
            <a:r>
              <a:rPr sz="1800">
                <a:latin typeface="Trebuchet MS"/>
                <a:cs typeface="Trebuchet MS"/>
              </a:rPr>
              <a:t>model</a:t>
            </a:r>
            <a:r>
              <a:rPr sz="1800" spc="35">
                <a:latin typeface="Trebuchet MS"/>
                <a:cs typeface="Trebuchet MS"/>
              </a:rPr>
              <a:t> </a:t>
            </a:r>
            <a:r>
              <a:rPr sz="1800" spc="45">
                <a:latin typeface="Trebuchet MS"/>
                <a:cs typeface="Trebuchet MS"/>
              </a:rPr>
              <a:t>needs </a:t>
            </a:r>
            <a:r>
              <a:rPr sz="1800">
                <a:latin typeface="Trebuchet MS"/>
                <a:cs typeface="Trebuchet MS"/>
              </a:rPr>
              <a:t>at</a:t>
            </a:r>
            <a:r>
              <a:rPr sz="1800" spc="-35">
                <a:latin typeface="Trebuchet MS"/>
                <a:cs typeface="Trebuchet MS"/>
              </a:rPr>
              <a:t> </a:t>
            </a:r>
            <a:r>
              <a:rPr sz="1800">
                <a:latin typeface="Trebuchet MS"/>
                <a:cs typeface="Trebuchet MS"/>
              </a:rPr>
              <a:t>least</a:t>
            </a:r>
            <a:r>
              <a:rPr sz="1800" spc="-30">
                <a:latin typeface="Trebuchet MS"/>
                <a:cs typeface="Trebuchet MS"/>
              </a:rPr>
              <a:t> </a:t>
            </a:r>
            <a:r>
              <a:rPr sz="1800" spc="-95">
                <a:latin typeface="Trebuchet MS"/>
                <a:cs typeface="Trebuchet MS"/>
              </a:rPr>
              <a:t>7</a:t>
            </a:r>
            <a:r>
              <a:rPr sz="1800" spc="25">
                <a:latin typeface="Trebuchet MS"/>
                <a:cs typeface="Trebuchet MS"/>
              </a:rPr>
              <a:t> </a:t>
            </a:r>
            <a:r>
              <a:rPr sz="1800">
                <a:latin typeface="Trebuchet MS"/>
                <a:cs typeface="Trebuchet MS"/>
              </a:rPr>
              <a:t>top-</a:t>
            </a:r>
            <a:r>
              <a:rPr sz="1800" spc="-10">
                <a:latin typeface="Trebuchet MS"/>
                <a:cs typeface="Trebuchet MS"/>
              </a:rPr>
              <a:t>of-</a:t>
            </a:r>
            <a:r>
              <a:rPr sz="1800" spc="-20">
                <a:latin typeface="Trebuchet MS"/>
                <a:cs typeface="Trebuchet MS"/>
              </a:rPr>
              <a:t>the- </a:t>
            </a:r>
            <a:r>
              <a:rPr sz="1800">
                <a:latin typeface="Trebuchet MS"/>
                <a:cs typeface="Trebuchet MS"/>
              </a:rPr>
              <a:t>line</a:t>
            </a:r>
            <a:r>
              <a:rPr sz="1800" spc="35">
                <a:latin typeface="Trebuchet MS"/>
                <a:cs typeface="Trebuchet MS"/>
              </a:rPr>
              <a:t> </a:t>
            </a:r>
            <a:r>
              <a:rPr sz="1800" spc="60">
                <a:latin typeface="Trebuchet MS"/>
                <a:cs typeface="Trebuchet MS"/>
              </a:rPr>
              <a:t>consumer-</a:t>
            </a:r>
            <a:r>
              <a:rPr sz="1800" spc="-10">
                <a:latin typeface="Trebuchet MS"/>
                <a:cs typeface="Trebuchet MS"/>
              </a:rPr>
              <a:t>grade</a:t>
            </a:r>
            <a:endParaRPr sz="1800">
              <a:latin typeface="Trebuchet MS"/>
              <a:cs typeface="Trebuchet MS"/>
            </a:endParaRPr>
          </a:p>
          <a:p>
            <a:pPr marL="177800">
              <a:lnSpc>
                <a:spcPct val="100000"/>
              </a:lnSpc>
              <a:spcBef>
                <a:spcPts val="20"/>
              </a:spcBef>
            </a:pPr>
            <a:r>
              <a:rPr sz="1800">
                <a:latin typeface="Trebuchet MS"/>
                <a:cs typeface="Trebuchet MS"/>
              </a:rPr>
              <a:t>GPU’s</a:t>
            </a:r>
            <a:r>
              <a:rPr sz="1800" spc="-110">
                <a:latin typeface="Trebuchet MS"/>
                <a:cs typeface="Trebuchet MS"/>
              </a:rPr>
              <a:t> </a:t>
            </a:r>
            <a:r>
              <a:rPr sz="1800">
                <a:latin typeface="Trebuchet MS"/>
                <a:cs typeface="Trebuchet MS"/>
              </a:rPr>
              <a:t>to</a:t>
            </a:r>
            <a:r>
              <a:rPr sz="1800" spc="-130">
                <a:latin typeface="Trebuchet MS"/>
                <a:cs typeface="Trebuchet MS"/>
              </a:rPr>
              <a:t> </a:t>
            </a:r>
            <a:r>
              <a:rPr sz="1800" spc="-10">
                <a:latin typeface="Trebuchet MS"/>
                <a:cs typeface="Trebuchet MS"/>
              </a:rPr>
              <a:t>finetune.</a:t>
            </a:r>
            <a:endParaRPr sz="1800">
              <a:latin typeface="Trebuchet MS"/>
              <a:cs typeface="Trebuchet MS"/>
            </a:endParaRPr>
          </a:p>
        </p:txBody>
      </p:sp>
      <p:sp>
        <p:nvSpPr>
          <p:cNvPr id="57" name="object 57"/>
          <p:cNvSpPr txBox="1"/>
          <p:nvPr/>
        </p:nvSpPr>
        <p:spPr>
          <a:xfrm>
            <a:off x="11712956" y="6478587"/>
            <a:ext cx="215900" cy="208915"/>
          </a:xfrm>
          <a:prstGeom prst="rect">
            <a:avLst/>
          </a:prstGeom>
        </p:spPr>
        <p:txBody>
          <a:bodyPr vert="horz" wrap="square" lIns="0" tIns="12700" rIns="0" bIns="0" rtlCol="0">
            <a:spAutoFit/>
          </a:bodyPr>
          <a:lstStyle/>
          <a:p>
            <a:pPr marL="12700">
              <a:lnSpc>
                <a:spcPct val="100000"/>
              </a:lnSpc>
              <a:spcBef>
                <a:spcPts val="100"/>
              </a:spcBef>
            </a:pPr>
            <a:r>
              <a:rPr sz="1200" spc="95">
                <a:solidFill>
                  <a:srgbClr val="888888"/>
                </a:solidFill>
                <a:latin typeface="Trebuchet MS"/>
                <a:cs typeface="Trebuchet MS"/>
              </a:rPr>
              <a:t>26</a:t>
            </a:r>
            <a:endParaRPr sz="1200">
              <a:latin typeface="Trebuchet MS"/>
              <a:cs typeface="Trebuchet MS"/>
            </a:endParaRPr>
          </a:p>
        </p:txBody>
      </p:sp>
      <p:sp>
        <p:nvSpPr>
          <p:cNvPr id="58" name="object 58"/>
          <p:cNvSpPr txBox="1"/>
          <p:nvPr/>
        </p:nvSpPr>
        <p:spPr>
          <a:xfrm>
            <a:off x="609282" y="2557716"/>
            <a:ext cx="2277110"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Trebuchet MS"/>
                <a:cs typeface="Trebuchet MS"/>
              </a:rPr>
              <a:t>10B </a:t>
            </a:r>
            <a:r>
              <a:rPr sz="1800">
                <a:latin typeface="Trebuchet MS"/>
                <a:cs typeface="Trebuchet MS"/>
              </a:rPr>
              <a:t>parameter</a:t>
            </a:r>
            <a:r>
              <a:rPr sz="1800" spc="-5">
                <a:latin typeface="Trebuchet MS"/>
                <a:cs typeface="Trebuchet MS"/>
              </a:rPr>
              <a:t> </a:t>
            </a:r>
            <a:r>
              <a:rPr sz="1800" spc="-10">
                <a:latin typeface="Trebuchet MS"/>
                <a:cs typeface="Trebuchet MS"/>
              </a:rPr>
              <a:t>model</a:t>
            </a:r>
            <a:endParaRPr sz="1800">
              <a:latin typeface="Trebuchet MS"/>
              <a:cs typeface="Trebuchet MS"/>
            </a:endParaRPr>
          </a:p>
        </p:txBody>
      </p:sp>
      <p:grpSp>
        <p:nvGrpSpPr>
          <p:cNvPr id="59" name="object 59"/>
          <p:cNvGrpSpPr/>
          <p:nvPr/>
        </p:nvGrpSpPr>
        <p:grpSpPr>
          <a:xfrm>
            <a:off x="723900" y="2990786"/>
            <a:ext cx="2024380" cy="633730"/>
            <a:chOff x="723900" y="2990786"/>
            <a:chExt cx="2024380" cy="633730"/>
          </a:xfrm>
        </p:grpSpPr>
        <p:pic>
          <p:nvPicPr>
            <p:cNvPr id="60" name="object 60"/>
            <p:cNvPicPr/>
            <p:nvPr/>
          </p:nvPicPr>
          <p:blipFill>
            <a:blip r:embed="rId10" cstate="print"/>
            <a:stretch>
              <a:fillRect/>
            </a:stretch>
          </p:blipFill>
          <p:spPr>
            <a:xfrm>
              <a:off x="723900" y="2990786"/>
              <a:ext cx="2024126" cy="633412"/>
            </a:xfrm>
            <a:prstGeom prst="rect">
              <a:avLst/>
            </a:prstGeom>
          </p:spPr>
        </p:pic>
        <p:pic>
          <p:nvPicPr>
            <p:cNvPr id="61" name="object 61"/>
            <p:cNvPicPr/>
            <p:nvPr/>
          </p:nvPicPr>
          <p:blipFill>
            <a:blip r:embed="rId11" cstate="print"/>
            <a:stretch>
              <a:fillRect/>
            </a:stretch>
          </p:blipFill>
          <p:spPr>
            <a:xfrm>
              <a:off x="733425" y="3066986"/>
              <a:ext cx="1995551" cy="547687"/>
            </a:xfrm>
            <a:prstGeom prst="rect">
              <a:avLst/>
            </a:prstGeom>
          </p:spPr>
        </p:pic>
        <p:sp>
          <p:nvSpPr>
            <p:cNvPr id="62" name="object 62"/>
            <p:cNvSpPr/>
            <p:nvPr/>
          </p:nvSpPr>
          <p:spPr>
            <a:xfrm>
              <a:off x="795337" y="3043300"/>
              <a:ext cx="1886585" cy="495300"/>
            </a:xfrm>
            <a:custGeom>
              <a:avLst/>
              <a:gdLst/>
              <a:ahLst/>
              <a:cxnLst/>
              <a:rect l="l" t="t" r="r" b="b"/>
              <a:pathLst>
                <a:path w="1886585" h="495300">
                  <a:moveTo>
                    <a:pt x="1803336"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336" y="495300"/>
                  </a:lnTo>
                  <a:lnTo>
                    <a:pt x="1835489" y="488793"/>
                  </a:lnTo>
                  <a:lnTo>
                    <a:pt x="1861772" y="471058"/>
                  </a:lnTo>
                  <a:lnTo>
                    <a:pt x="1879506" y="444775"/>
                  </a:lnTo>
                  <a:lnTo>
                    <a:pt x="1886013" y="412623"/>
                  </a:lnTo>
                  <a:lnTo>
                    <a:pt x="1886013" y="82550"/>
                  </a:lnTo>
                  <a:lnTo>
                    <a:pt x="1879506" y="50417"/>
                  </a:lnTo>
                  <a:lnTo>
                    <a:pt x="1861772" y="24177"/>
                  </a:lnTo>
                  <a:lnTo>
                    <a:pt x="1835489" y="6486"/>
                  </a:lnTo>
                  <a:lnTo>
                    <a:pt x="1803336" y="0"/>
                  </a:lnTo>
                  <a:close/>
                </a:path>
              </a:pathLst>
            </a:custGeom>
            <a:solidFill>
              <a:srgbClr val="4F81BC"/>
            </a:solidFill>
          </p:spPr>
          <p:txBody>
            <a:bodyPr wrap="square" lIns="0" tIns="0" rIns="0" bIns="0" rtlCol="0"/>
            <a:lstStyle/>
            <a:p>
              <a:endParaRPr/>
            </a:p>
          </p:txBody>
        </p:sp>
        <p:sp>
          <p:nvSpPr>
            <p:cNvPr id="63" name="object 63"/>
            <p:cNvSpPr/>
            <p:nvPr/>
          </p:nvSpPr>
          <p:spPr>
            <a:xfrm>
              <a:off x="795337" y="3043300"/>
              <a:ext cx="1886585" cy="495300"/>
            </a:xfrm>
            <a:custGeom>
              <a:avLst/>
              <a:gdLst/>
              <a:ahLst/>
              <a:cxnLst/>
              <a:rect l="l" t="t" r="r" b="b"/>
              <a:pathLst>
                <a:path w="1886585" h="495300">
                  <a:moveTo>
                    <a:pt x="0" y="82550"/>
                  </a:moveTo>
                  <a:lnTo>
                    <a:pt x="6486" y="50417"/>
                  </a:lnTo>
                  <a:lnTo>
                    <a:pt x="24177" y="24177"/>
                  </a:lnTo>
                  <a:lnTo>
                    <a:pt x="50417" y="6486"/>
                  </a:lnTo>
                  <a:lnTo>
                    <a:pt x="82550" y="0"/>
                  </a:lnTo>
                  <a:lnTo>
                    <a:pt x="1803336" y="0"/>
                  </a:lnTo>
                  <a:lnTo>
                    <a:pt x="1835489" y="6486"/>
                  </a:lnTo>
                  <a:lnTo>
                    <a:pt x="1861772" y="24177"/>
                  </a:lnTo>
                  <a:lnTo>
                    <a:pt x="1879506" y="50417"/>
                  </a:lnTo>
                  <a:lnTo>
                    <a:pt x="1886013" y="82550"/>
                  </a:lnTo>
                  <a:lnTo>
                    <a:pt x="1886013" y="412623"/>
                  </a:lnTo>
                  <a:lnTo>
                    <a:pt x="1879506" y="444775"/>
                  </a:lnTo>
                  <a:lnTo>
                    <a:pt x="1861772" y="471058"/>
                  </a:lnTo>
                  <a:lnTo>
                    <a:pt x="1835489" y="488793"/>
                  </a:lnTo>
                  <a:lnTo>
                    <a:pt x="1803336" y="495300"/>
                  </a:lnTo>
                  <a:lnTo>
                    <a:pt x="82550" y="495300"/>
                  </a:lnTo>
                  <a:lnTo>
                    <a:pt x="50417" y="488793"/>
                  </a:lnTo>
                  <a:lnTo>
                    <a:pt x="24177" y="471058"/>
                  </a:lnTo>
                  <a:lnTo>
                    <a:pt x="6486" y="444775"/>
                  </a:lnTo>
                  <a:lnTo>
                    <a:pt x="0" y="412623"/>
                  </a:lnTo>
                  <a:lnTo>
                    <a:pt x="0" y="82550"/>
                  </a:lnTo>
                  <a:close/>
                </a:path>
              </a:pathLst>
            </a:custGeom>
            <a:ln w="28575">
              <a:solidFill>
                <a:srgbClr val="244060"/>
              </a:solidFill>
            </a:ln>
          </p:spPr>
          <p:txBody>
            <a:bodyPr wrap="square" lIns="0" tIns="0" rIns="0" bIns="0" rtlCol="0"/>
            <a:lstStyle/>
            <a:p>
              <a:endParaRPr/>
            </a:p>
          </p:txBody>
        </p:sp>
      </p:grpSp>
      <p:sp>
        <p:nvSpPr>
          <p:cNvPr id="64" name="object 64"/>
          <p:cNvSpPr txBox="1"/>
          <p:nvPr/>
        </p:nvSpPr>
        <p:spPr>
          <a:xfrm>
            <a:off x="898207" y="3145853"/>
            <a:ext cx="1671320" cy="266065"/>
          </a:xfrm>
          <a:prstGeom prst="rect">
            <a:avLst/>
          </a:prstGeom>
        </p:spPr>
        <p:txBody>
          <a:bodyPr vert="horz" wrap="square" lIns="0" tIns="15875" rIns="0" bIns="0" rtlCol="0">
            <a:spAutoFit/>
          </a:bodyPr>
          <a:lstStyle/>
          <a:p>
            <a:pPr marL="12700">
              <a:lnSpc>
                <a:spcPct val="100000"/>
              </a:lnSpc>
              <a:spcBef>
                <a:spcPts val="125"/>
              </a:spcBef>
            </a:pPr>
            <a:r>
              <a:rPr sz="1550" spc="-10">
                <a:solidFill>
                  <a:srgbClr val="FFFFFF"/>
                </a:solidFill>
                <a:latin typeface="Trebuchet MS"/>
                <a:cs typeface="Trebuchet MS"/>
              </a:rPr>
              <a:t>Parameters(FP16)</a:t>
            </a:r>
            <a:endParaRPr sz="1550">
              <a:latin typeface="Trebuchet MS"/>
              <a:cs typeface="Trebuchet MS"/>
            </a:endParaRPr>
          </a:p>
        </p:txBody>
      </p:sp>
      <p:sp>
        <p:nvSpPr>
          <p:cNvPr id="65" name="object 65"/>
          <p:cNvSpPr txBox="1"/>
          <p:nvPr/>
        </p:nvSpPr>
        <p:spPr>
          <a:xfrm>
            <a:off x="2910839" y="3128962"/>
            <a:ext cx="59880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20GB</a:t>
            </a:r>
            <a:endParaRPr sz="1800">
              <a:latin typeface="Trebuchet MS"/>
              <a:cs typeface="Trebuchet MS"/>
            </a:endParaRPr>
          </a:p>
        </p:txBody>
      </p:sp>
      <p:grpSp>
        <p:nvGrpSpPr>
          <p:cNvPr id="66" name="object 66"/>
          <p:cNvGrpSpPr/>
          <p:nvPr/>
        </p:nvGrpSpPr>
        <p:grpSpPr>
          <a:xfrm>
            <a:off x="723900" y="3609911"/>
            <a:ext cx="2024380" cy="652780"/>
            <a:chOff x="723900" y="3609911"/>
            <a:chExt cx="2024380" cy="652780"/>
          </a:xfrm>
        </p:grpSpPr>
        <p:pic>
          <p:nvPicPr>
            <p:cNvPr id="67" name="object 67"/>
            <p:cNvPicPr/>
            <p:nvPr/>
          </p:nvPicPr>
          <p:blipFill>
            <a:blip r:embed="rId10" cstate="print"/>
            <a:stretch>
              <a:fillRect/>
            </a:stretch>
          </p:blipFill>
          <p:spPr>
            <a:xfrm>
              <a:off x="723900" y="3609911"/>
              <a:ext cx="2024126" cy="633412"/>
            </a:xfrm>
            <a:prstGeom prst="rect">
              <a:avLst/>
            </a:prstGeom>
          </p:spPr>
        </p:pic>
        <p:pic>
          <p:nvPicPr>
            <p:cNvPr id="68" name="object 68"/>
            <p:cNvPicPr/>
            <p:nvPr/>
          </p:nvPicPr>
          <p:blipFill>
            <a:blip r:embed="rId12" cstate="print"/>
            <a:stretch>
              <a:fillRect/>
            </a:stretch>
          </p:blipFill>
          <p:spPr>
            <a:xfrm>
              <a:off x="762000" y="3667061"/>
              <a:ext cx="1938401" cy="595312"/>
            </a:xfrm>
            <a:prstGeom prst="rect">
              <a:avLst/>
            </a:prstGeom>
          </p:spPr>
        </p:pic>
        <p:sp>
          <p:nvSpPr>
            <p:cNvPr id="69" name="object 69"/>
            <p:cNvSpPr/>
            <p:nvPr/>
          </p:nvSpPr>
          <p:spPr>
            <a:xfrm>
              <a:off x="795337" y="3662425"/>
              <a:ext cx="1886585" cy="495300"/>
            </a:xfrm>
            <a:custGeom>
              <a:avLst/>
              <a:gdLst/>
              <a:ahLst/>
              <a:cxnLst/>
              <a:rect l="l" t="t" r="r" b="b"/>
              <a:pathLst>
                <a:path w="1886585" h="495300">
                  <a:moveTo>
                    <a:pt x="1803336" y="0"/>
                  </a:moveTo>
                  <a:lnTo>
                    <a:pt x="82550" y="0"/>
                  </a:lnTo>
                  <a:lnTo>
                    <a:pt x="50417" y="6486"/>
                  </a:lnTo>
                  <a:lnTo>
                    <a:pt x="24177" y="24177"/>
                  </a:lnTo>
                  <a:lnTo>
                    <a:pt x="6486" y="50417"/>
                  </a:lnTo>
                  <a:lnTo>
                    <a:pt x="0" y="82550"/>
                  </a:lnTo>
                  <a:lnTo>
                    <a:pt x="0" y="412623"/>
                  </a:lnTo>
                  <a:lnTo>
                    <a:pt x="6486" y="444775"/>
                  </a:lnTo>
                  <a:lnTo>
                    <a:pt x="24177" y="471058"/>
                  </a:lnTo>
                  <a:lnTo>
                    <a:pt x="50417" y="488793"/>
                  </a:lnTo>
                  <a:lnTo>
                    <a:pt x="82550" y="495300"/>
                  </a:lnTo>
                  <a:lnTo>
                    <a:pt x="1803336" y="495300"/>
                  </a:lnTo>
                  <a:lnTo>
                    <a:pt x="1835489" y="488793"/>
                  </a:lnTo>
                  <a:lnTo>
                    <a:pt x="1861772" y="471058"/>
                  </a:lnTo>
                  <a:lnTo>
                    <a:pt x="1879506" y="444775"/>
                  </a:lnTo>
                  <a:lnTo>
                    <a:pt x="1886013" y="412623"/>
                  </a:lnTo>
                  <a:lnTo>
                    <a:pt x="1886013" y="82550"/>
                  </a:lnTo>
                  <a:lnTo>
                    <a:pt x="1879506" y="50417"/>
                  </a:lnTo>
                  <a:lnTo>
                    <a:pt x="1861772" y="24177"/>
                  </a:lnTo>
                  <a:lnTo>
                    <a:pt x="1835489" y="6486"/>
                  </a:lnTo>
                  <a:lnTo>
                    <a:pt x="1803336" y="0"/>
                  </a:lnTo>
                  <a:close/>
                </a:path>
              </a:pathLst>
            </a:custGeom>
            <a:solidFill>
              <a:srgbClr val="4F81BC"/>
            </a:solidFill>
          </p:spPr>
          <p:txBody>
            <a:bodyPr wrap="square" lIns="0" tIns="0" rIns="0" bIns="0" rtlCol="0"/>
            <a:lstStyle/>
            <a:p>
              <a:endParaRPr/>
            </a:p>
          </p:txBody>
        </p:sp>
        <p:sp>
          <p:nvSpPr>
            <p:cNvPr id="70" name="object 70"/>
            <p:cNvSpPr/>
            <p:nvPr/>
          </p:nvSpPr>
          <p:spPr>
            <a:xfrm>
              <a:off x="795337" y="3662425"/>
              <a:ext cx="1886585" cy="495300"/>
            </a:xfrm>
            <a:custGeom>
              <a:avLst/>
              <a:gdLst/>
              <a:ahLst/>
              <a:cxnLst/>
              <a:rect l="l" t="t" r="r" b="b"/>
              <a:pathLst>
                <a:path w="1886585" h="495300">
                  <a:moveTo>
                    <a:pt x="0" y="82550"/>
                  </a:moveTo>
                  <a:lnTo>
                    <a:pt x="6486" y="50417"/>
                  </a:lnTo>
                  <a:lnTo>
                    <a:pt x="24177" y="24177"/>
                  </a:lnTo>
                  <a:lnTo>
                    <a:pt x="50417" y="6486"/>
                  </a:lnTo>
                  <a:lnTo>
                    <a:pt x="82550" y="0"/>
                  </a:lnTo>
                  <a:lnTo>
                    <a:pt x="1803336" y="0"/>
                  </a:lnTo>
                  <a:lnTo>
                    <a:pt x="1835489" y="6486"/>
                  </a:lnTo>
                  <a:lnTo>
                    <a:pt x="1861772" y="24177"/>
                  </a:lnTo>
                  <a:lnTo>
                    <a:pt x="1879506" y="50417"/>
                  </a:lnTo>
                  <a:lnTo>
                    <a:pt x="1886013" y="82550"/>
                  </a:lnTo>
                  <a:lnTo>
                    <a:pt x="1886013" y="412623"/>
                  </a:lnTo>
                  <a:lnTo>
                    <a:pt x="1879506" y="444775"/>
                  </a:lnTo>
                  <a:lnTo>
                    <a:pt x="1861772" y="471058"/>
                  </a:lnTo>
                  <a:lnTo>
                    <a:pt x="1835489" y="488793"/>
                  </a:lnTo>
                  <a:lnTo>
                    <a:pt x="1803336" y="495300"/>
                  </a:lnTo>
                  <a:lnTo>
                    <a:pt x="82550" y="495300"/>
                  </a:lnTo>
                  <a:lnTo>
                    <a:pt x="50417" y="488793"/>
                  </a:lnTo>
                  <a:lnTo>
                    <a:pt x="24177" y="471058"/>
                  </a:lnTo>
                  <a:lnTo>
                    <a:pt x="6486" y="444775"/>
                  </a:lnTo>
                  <a:lnTo>
                    <a:pt x="0" y="412623"/>
                  </a:lnTo>
                  <a:lnTo>
                    <a:pt x="0" y="82550"/>
                  </a:lnTo>
                  <a:close/>
                </a:path>
              </a:pathLst>
            </a:custGeom>
            <a:ln w="28575">
              <a:solidFill>
                <a:srgbClr val="244060"/>
              </a:solidFill>
            </a:ln>
          </p:spPr>
          <p:txBody>
            <a:bodyPr wrap="square" lIns="0" tIns="0" rIns="0" bIns="0" rtlCol="0"/>
            <a:lstStyle/>
            <a:p>
              <a:endParaRPr/>
            </a:p>
          </p:txBody>
        </p:sp>
      </p:grpSp>
      <p:sp>
        <p:nvSpPr>
          <p:cNvPr id="71" name="object 71"/>
          <p:cNvSpPr txBox="1"/>
          <p:nvPr/>
        </p:nvSpPr>
        <p:spPr>
          <a:xfrm>
            <a:off x="943610" y="3753167"/>
            <a:ext cx="1576705"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FFFFFF"/>
                </a:solidFill>
                <a:latin typeface="Trebuchet MS"/>
                <a:cs typeface="Trebuchet MS"/>
              </a:rPr>
              <a:t>Gradient(FP16)</a:t>
            </a:r>
            <a:endParaRPr sz="1800">
              <a:latin typeface="Trebuchet MS"/>
              <a:cs typeface="Trebuchet MS"/>
            </a:endParaRPr>
          </a:p>
        </p:txBody>
      </p:sp>
      <p:sp>
        <p:nvSpPr>
          <p:cNvPr id="72" name="object 72"/>
          <p:cNvSpPr txBox="1"/>
          <p:nvPr/>
        </p:nvSpPr>
        <p:spPr>
          <a:xfrm>
            <a:off x="2919476" y="3727132"/>
            <a:ext cx="59880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20GB</a:t>
            </a:r>
            <a:endParaRPr sz="1800">
              <a:latin typeface="Trebuchet MS"/>
              <a:cs typeface="Trebuchet MS"/>
            </a:endParaRPr>
          </a:p>
        </p:txBody>
      </p:sp>
      <p:grpSp>
        <p:nvGrpSpPr>
          <p:cNvPr id="73" name="object 73"/>
          <p:cNvGrpSpPr/>
          <p:nvPr/>
        </p:nvGrpSpPr>
        <p:grpSpPr>
          <a:xfrm>
            <a:off x="723900" y="4229036"/>
            <a:ext cx="2024380" cy="1919605"/>
            <a:chOff x="723900" y="4229036"/>
            <a:chExt cx="2024380" cy="1919605"/>
          </a:xfrm>
        </p:grpSpPr>
        <p:pic>
          <p:nvPicPr>
            <p:cNvPr id="74" name="object 74"/>
            <p:cNvPicPr/>
            <p:nvPr/>
          </p:nvPicPr>
          <p:blipFill>
            <a:blip r:embed="rId13" cstate="print"/>
            <a:stretch>
              <a:fillRect/>
            </a:stretch>
          </p:blipFill>
          <p:spPr>
            <a:xfrm>
              <a:off x="723900" y="4229036"/>
              <a:ext cx="2024126" cy="1919351"/>
            </a:xfrm>
            <a:prstGeom prst="rect">
              <a:avLst/>
            </a:prstGeom>
          </p:spPr>
        </p:pic>
        <p:pic>
          <p:nvPicPr>
            <p:cNvPr id="75" name="object 75"/>
            <p:cNvPicPr/>
            <p:nvPr/>
          </p:nvPicPr>
          <p:blipFill>
            <a:blip r:embed="rId14" cstate="print"/>
            <a:stretch>
              <a:fillRect/>
            </a:stretch>
          </p:blipFill>
          <p:spPr>
            <a:xfrm>
              <a:off x="847725" y="4381436"/>
              <a:ext cx="1766951" cy="1690751"/>
            </a:xfrm>
            <a:prstGeom prst="rect">
              <a:avLst/>
            </a:prstGeom>
          </p:spPr>
        </p:pic>
        <p:sp>
          <p:nvSpPr>
            <p:cNvPr id="76" name="object 76"/>
            <p:cNvSpPr/>
            <p:nvPr/>
          </p:nvSpPr>
          <p:spPr>
            <a:xfrm>
              <a:off x="795337" y="4281550"/>
              <a:ext cx="1886585" cy="1781175"/>
            </a:xfrm>
            <a:custGeom>
              <a:avLst/>
              <a:gdLst/>
              <a:ahLst/>
              <a:cxnLst/>
              <a:rect l="l" t="t" r="r" b="b"/>
              <a:pathLst>
                <a:path w="1886585" h="1781175">
                  <a:moveTo>
                    <a:pt x="1589087" y="0"/>
                  </a:moveTo>
                  <a:lnTo>
                    <a:pt x="296862" y="0"/>
                  </a:lnTo>
                  <a:lnTo>
                    <a:pt x="248711" y="3883"/>
                  </a:lnTo>
                  <a:lnTo>
                    <a:pt x="203034" y="15127"/>
                  </a:lnTo>
                  <a:lnTo>
                    <a:pt x="160440" y="33120"/>
                  </a:lnTo>
                  <a:lnTo>
                    <a:pt x="121542" y="57253"/>
                  </a:lnTo>
                  <a:lnTo>
                    <a:pt x="86952" y="86915"/>
                  </a:lnTo>
                  <a:lnTo>
                    <a:pt x="57279" y="121496"/>
                  </a:lnTo>
                  <a:lnTo>
                    <a:pt x="33136" y="160385"/>
                  </a:lnTo>
                  <a:lnTo>
                    <a:pt x="15135" y="202972"/>
                  </a:lnTo>
                  <a:lnTo>
                    <a:pt x="3885" y="248647"/>
                  </a:lnTo>
                  <a:lnTo>
                    <a:pt x="0" y="296799"/>
                  </a:lnTo>
                  <a:lnTo>
                    <a:pt x="0" y="1484249"/>
                  </a:lnTo>
                  <a:lnTo>
                    <a:pt x="3885" y="1532399"/>
                  </a:lnTo>
                  <a:lnTo>
                    <a:pt x="15135" y="1578077"/>
                  </a:lnTo>
                  <a:lnTo>
                    <a:pt x="33136" y="1620670"/>
                  </a:lnTo>
                  <a:lnTo>
                    <a:pt x="57279" y="1659568"/>
                  </a:lnTo>
                  <a:lnTo>
                    <a:pt x="86952" y="1694159"/>
                  </a:lnTo>
                  <a:lnTo>
                    <a:pt x="121542" y="1723831"/>
                  </a:lnTo>
                  <a:lnTo>
                    <a:pt x="160440" y="1747974"/>
                  </a:lnTo>
                  <a:lnTo>
                    <a:pt x="203034" y="1765976"/>
                  </a:lnTo>
                  <a:lnTo>
                    <a:pt x="248711" y="1777225"/>
                  </a:lnTo>
                  <a:lnTo>
                    <a:pt x="296862" y="1781111"/>
                  </a:lnTo>
                  <a:lnTo>
                    <a:pt x="1589087" y="1781111"/>
                  </a:lnTo>
                  <a:lnTo>
                    <a:pt x="1637242" y="1777225"/>
                  </a:lnTo>
                  <a:lnTo>
                    <a:pt x="1682927" y="1765976"/>
                  </a:lnTo>
                  <a:lnTo>
                    <a:pt x="1725528" y="1747974"/>
                  </a:lnTo>
                  <a:lnTo>
                    <a:pt x="1764434" y="1723831"/>
                  </a:lnTo>
                  <a:lnTo>
                    <a:pt x="1799034" y="1694159"/>
                  </a:lnTo>
                  <a:lnTo>
                    <a:pt x="1828715" y="1659568"/>
                  </a:lnTo>
                  <a:lnTo>
                    <a:pt x="1852865" y="1620670"/>
                  </a:lnTo>
                  <a:lnTo>
                    <a:pt x="1870873" y="1578077"/>
                  </a:lnTo>
                  <a:lnTo>
                    <a:pt x="1882126" y="1532399"/>
                  </a:lnTo>
                  <a:lnTo>
                    <a:pt x="1886013" y="1484249"/>
                  </a:lnTo>
                  <a:lnTo>
                    <a:pt x="1886013" y="296799"/>
                  </a:lnTo>
                  <a:lnTo>
                    <a:pt x="1882126" y="248647"/>
                  </a:lnTo>
                  <a:lnTo>
                    <a:pt x="1870873" y="202972"/>
                  </a:lnTo>
                  <a:lnTo>
                    <a:pt x="1852865" y="160385"/>
                  </a:lnTo>
                  <a:lnTo>
                    <a:pt x="1828715" y="121496"/>
                  </a:lnTo>
                  <a:lnTo>
                    <a:pt x="1799034" y="86915"/>
                  </a:lnTo>
                  <a:lnTo>
                    <a:pt x="1764434" y="57253"/>
                  </a:lnTo>
                  <a:lnTo>
                    <a:pt x="1725528" y="33120"/>
                  </a:lnTo>
                  <a:lnTo>
                    <a:pt x="1682927" y="15127"/>
                  </a:lnTo>
                  <a:lnTo>
                    <a:pt x="1637242" y="3883"/>
                  </a:lnTo>
                  <a:lnTo>
                    <a:pt x="1589087" y="0"/>
                  </a:lnTo>
                  <a:close/>
                </a:path>
              </a:pathLst>
            </a:custGeom>
            <a:solidFill>
              <a:srgbClr val="4F81BC"/>
            </a:solidFill>
          </p:spPr>
          <p:txBody>
            <a:bodyPr wrap="square" lIns="0" tIns="0" rIns="0" bIns="0" rtlCol="0"/>
            <a:lstStyle/>
            <a:p>
              <a:endParaRPr/>
            </a:p>
          </p:txBody>
        </p:sp>
        <p:sp>
          <p:nvSpPr>
            <p:cNvPr id="77" name="object 77"/>
            <p:cNvSpPr/>
            <p:nvPr/>
          </p:nvSpPr>
          <p:spPr>
            <a:xfrm>
              <a:off x="795337" y="4281550"/>
              <a:ext cx="1886585" cy="1781175"/>
            </a:xfrm>
            <a:custGeom>
              <a:avLst/>
              <a:gdLst/>
              <a:ahLst/>
              <a:cxnLst/>
              <a:rect l="l" t="t" r="r" b="b"/>
              <a:pathLst>
                <a:path w="1886585" h="1781175">
                  <a:moveTo>
                    <a:pt x="0" y="296799"/>
                  </a:moveTo>
                  <a:lnTo>
                    <a:pt x="3885" y="248647"/>
                  </a:lnTo>
                  <a:lnTo>
                    <a:pt x="15135" y="202972"/>
                  </a:lnTo>
                  <a:lnTo>
                    <a:pt x="33136" y="160385"/>
                  </a:lnTo>
                  <a:lnTo>
                    <a:pt x="57279" y="121496"/>
                  </a:lnTo>
                  <a:lnTo>
                    <a:pt x="86952" y="86915"/>
                  </a:lnTo>
                  <a:lnTo>
                    <a:pt x="121542" y="57253"/>
                  </a:lnTo>
                  <a:lnTo>
                    <a:pt x="160440" y="33120"/>
                  </a:lnTo>
                  <a:lnTo>
                    <a:pt x="203034" y="15127"/>
                  </a:lnTo>
                  <a:lnTo>
                    <a:pt x="248711" y="3883"/>
                  </a:lnTo>
                  <a:lnTo>
                    <a:pt x="296862" y="0"/>
                  </a:lnTo>
                  <a:lnTo>
                    <a:pt x="1589087" y="0"/>
                  </a:lnTo>
                  <a:lnTo>
                    <a:pt x="1637242" y="3883"/>
                  </a:lnTo>
                  <a:lnTo>
                    <a:pt x="1682927" y="15127"/>
                  </a:lnTo>
                  <a:lnTo>
                    <a:pt x="1725528" y="33120"/>
                  </a:lnTo>
                  <a:lnTo>
                    <a:pt x="1764434" y="57253"/>
                  </a:lnTo>
                  <a:lnTo>
                    <a:pt x="1799034" y="86915"/>
                  </a:lnTo>
                  <a:lnTo>
                    <a:pt x="1828715" y="121496"/>
                  </a:lnTo>
                  <a:lnTo>
                    <a:pt x="1852865" y="160385"/>
                  </a:lnTo>
                  <a:lnTo>
                    <a:pt x="1870873" y="202972"/>
                  </a:lnTo>
                  <a:lnTo>
                    <a:pt x="1882126" y="248647"/>
                  </a:lnTo>
                  <a:lnTo>
                    <a:pt x="1886013" y="296799"/>
                  </a:lnTo>
                  <a:lnTo>
                    <a:pt x="1886013" y="1484249"/>
                  </a:lnTo>
                  <a:lnTo>
                    <a:pt x="1882126" y="1532399"/>
                  </a:lnTo>
                  <a:lnTo>
                    <a:pt x="1870873" y="1578077"/>
                  </a:lnTo>
                  <a:lnTo>
                    <a:pt x="1852865" y="1620670"/>
                  </a:lnTo>
                  <a:lnTo>
                    <a:pt x="1828715" y="1659568"/>
                  </a:lnTo>
                  <a:lnTo>
                    <a:pt x="1799034" y="1694159"/>
                  </a:lnTo>
                  <a:lnTo>
                    <a:pt x="1764434" y="1723831"/>
                  </a:lnTo>
                  <a:lnTo>
                    <a:pt x="1725528" y="1747974"/>
                  </a:lnTo>
                  <a:lnTo>
                    <a:pt x="1682927" y="1765976"/>
                  </a:lnTo>
                  <a:lnTo>
                    <a:pt x="1637242" y="1777225"/>
                  </a:lnTo>
                  <a:lnTo>
                    <a:pt x="1589087" y="1781111"/>
                  </a:lnTo>
                  <a:lnTo>
                    <a:pt x="296862" y="1781111"/>
                  </a:lnTo>
                  <a:lnTo>
                    <a:pt x="248711" y="1777225"/>
                  </a:lnTo>
                  <a:lnTo>
                    <a:pt x="203034" y="1765976"/>
                  </a:lnTo>
                  <a:lnTo>
                    <a:pt x="160440" y="1747974"/>
                  </a:lnTo>
                  <a:lnTo>
                    <a:pt x="121542" y="1723831"/>
                  </a:lnTo>
                  <a:lnTo>
                    <a:pt x="86952" y="1694159"/>
                  </a:lnTo>
                  <a:lnTo>
                    <a:pt x="57279" y="1659568"/>
                  </a:lnTo>
                  <a:lnTo>
                    <a:pt x="33136" y="1620670"/>
                  </a:lnTo>
                  <a:lnTo>
                    <a:pt x="15135" y="1578077"/>
                  </a:lnTo>
                  <a:lnTo>
                    <a:pt x="3885" y="1532399"/>
                  </a:lnTo>
                  <a:lnTo>
                    <a:pt x="0" y="1484249"/>
                  </a:lnTo>
                  <a:lnTo>
                    <a:pt x="0" y="296799"/>
                  </a:lnTo>
                  <a:close/>
                </a:path>
              </a:pathLst>
            </a:custGeom>
            <a:ln w="28575">
              <a:solidFill>
                <a:srgbClr val="244060"/>
              </a:solidFill>
            </a:ln>
          </p:spPr>
          <p:txBody>
            <a:bodyPr wrap="square" lIns="0" tIns="0" rIns="0" bIns="0" rtlCol="0"/>
            <a:lstStyle/>
            <a:p>
              <a:endParaRPr/>
            </a:p>
          </p:txBody>
        </p:sp>
      </p:grpSp>
      <p:sp>
        <p:nvSpPr>
          <p:cNvPr id="78" name="object 78"/>
          <p:cNvSpPr txBox="1"/>
          <p:nvPr/>
        </p:nvSpPr>
        <p:spPr>
          <a:xfrm>
            <a:off x="1031875" y="4468431"/>
            <a:ext cx="1405255" cy="567690"/>
          </a:xfrm>
          <a:prstGeom prst="rect">
            <a:avLst/>
          </a:prstGeom>
        </p:spPr>
        <p:txBody>
          <a:bodyPr vert="horz" wrap="square" lIns="0" tIns="27940" rIns="0" bIns="0" rtlCol="0">
            <a:spAutoFit/>
          </a:bodyPr>
          <a:lstStyle/>
          <a:p>
            <a:pPr marL="12700" marR="5080" indent="165100">
              <a:lnSpc>
                <a:spcPts val="2100"/>
              </a:lnSpc>
              <a:spcBef>
                <a:spcPts val="220"/>
              </a:spcBef>
            </a:pPr>
            <a:r>
              <a:rPr sz="1800" spc="-10">
                <a:solidFill>
                  <a:srgbClr val="FFFFFF"/>
                </a:solidFill>
                <a:latin typeface="Trebuchet MS"/>
                <a:cs typeface="Trebuchet MS"/>
              </a:rPr>
              <a:t>Optimizer </a:t>
            </a:r>
            <a:r>
              <a:rPr sz="1800" spc="45">
                <a:solidFill>
                  <a:srgbClr val="FFFFFF"/>
                </a:solidFill>
                <a:latin typeface="Trebuchet MS"/>
                <a:cs typeface="Trebuchet MS"/>
              </a:rPr>
              <a:t>States(FP32)</a:t>
            </a:r>
            <a:endParaRPr sz="1800">
              <a:latin typeface="Trebuchet MS"/>
              <a:cs typeface="Trebuchet MS"/>
            </a:endParaRPr>
          </a:p>
        </p:txBody>
      </p:sp>
      <p:sp>
        <p:nvSpPr>
          <p:cNvPr id="79" name="object 79"/>
          <p:cNvSpPr txBox="1"/>
          <p:nvPr/>
        </p:nvSpPr>
        <p:spPr>
          <a:xfrm>
            <a:off x="1100772" y="5288597"/>
            <a:ext cx="1269365" cy="577215"/>
          </a:xfrm>
          <a:prstGeom prst="rect">
            <a:avLst/>
          </a:prstGeom>
        </p:spPr>
        <p:txBody>
          <a:bodyPr vert="horz" wrap="square" lIns="0" tIns="10795" rIns="0" bIns="0" rtlCol="0">
            <a:spAutoFit/>
          </a:bodyPr>
          <a:lstStyle/>
          <a:p>
            <a:pPr marL="171450" marR="5080" indent="-159385">
              <a:lnSpc>
                <a:spcPct val="100800"/>
              </a:lnSpc>
              <a:spcBef>
                <a:spcPts val="85"/>
              </a:spcBef>
            </a:pPr>
            <a:r>
              <a:rPr sz="1800" spc="90">
                <a:solidFill>
                  <a:srgbClr val="FFFFFF"/>
                </a:solidFill>
                <a:latin typeface="Trebuchet MS"/>
                <a:cs typeface="Trebuchet MS"/>
              </a:rPr>
              <a:t>Momentum </a:t>
            </a:r>
            <a:r>
              <a:rPr sz="1800" spc="-10">
                <a:solidFill>
                  <a:srgbClr val="FFFFFF"/>
                </a:solidFill>
                <a:latin typeface="Trebuchet MS"/>
                <a:cs typeface="Trebuchet MS"/>
              </a:rPr>
              <a:t>Variance</a:t>
            </a:r>
            <a:endParaRPr sz="1800">
              <a:latin typeface="Trebuchet MS"/>
              <a:cs typeface="Trebuchet MS"/>
            </a:endParaRPr>
          </a:p>
        </p:txBody>
      </p:sp>
      <p:sp>
        <p:nvSpPr>
          <p:cNvPr id="80" name="object 80"/>
          <p:cNvSpPr txBox="1"/>
          <p:nvPr/>
        </p:nvSpPr>
        <p:spPr>
          <a:xfrm>
            <a:off x="2919476" y="5015928"/>
            <a:ext cx="675005" cy="300355"/>
          </a:xfrm>
          <a:prstGeom prst="rect">
            <a:avLst/>
          </a:prstGeom>
        </p:spPr>
        <p:txBody>
          <a:bodyPr vert="horz" wrap="square" lIns="0" tIns="12700" rIns="0" bIns="0" rtlCol="0">
            <a:spAutoFit/>
          </a:bodyPr>
          <a:lstStyle/>
          <a:p>
            <a:pPr marL="12700">
              <a:lnSpc>
                <a:spcPct val="100000"/>
              </a:lnSpc>
              <a:spcBef>
                <a:spcPts val="100"/>
              </a:spcBef>
            </a:pPr>
            <a:r>
              <a:rPr sz="1800" spc="-10">
                <a:latin typeface="Trebuchet MS"/>
                <a:cs typeface="Trebuchet MS"/>
              </a:rPr>
              <a:t>120GB</a:t>
            </a:r>
            <a:endParaRPr sz="1800">
              <a:latin typeface="Trebuchet MS"/>
              <a:cs typeface="Trebuchet MS"/>
            </a:endParaRPr>
          </a:p>
        </p:txBody>
      </p:sp>
      <p:sp>
        <p:nvSpPr>
          <p:cNvPr id="81" name="TextBox 80">
            <a:extLst>
              <a:ext uri="{FF2B5EF4-FFF2-40B4-BE49-F238E27FC236}">
                <a16:creationId xmlns:a16="http://schemas.microsoft.com/office/drawing/2014/main" id="{70D775C5-F770-EBE6-0F27-D0E41F4016AE}"/>
              </a:ext>
            </a:extLst>
          </p:cNvPr>
          <p:cNvSpPr txBox="1"/>
          <p:nvPr/>
        </p:nvSpPr>
        <p:spPr>
          <a:xfrm>
            <a:off x="7844287" y="17195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NVIDIA RTX 4090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80"/>
              <a:t> </a:t>
            </a:r>
            <a:r>
              <a:t>(Full</a:t>
            </a:r>
            <a:r>
              <a:rPr spc="-70"/>
              <a:t> </a:t>
            </a:r>
            <a:r>
              <a:rPr spc="-10"/>
              <a:t>Parameter)</a:t>
            </a:r>
          </a:p>
        </p:txBody>
      </p:sp>
      <p:sp>
        <p:nvSpPr>
          <p:cNvPr id="4" name="object 4"/>
          <p:cNvSpPr txBox="1"/>
          <p:nvPr/>
        </p:nvSpPr>
        <p:spPr>
          <a:xfrm>
            <a:off x="428307" y="1299527"/>
            <a:ext cx="10972165" cy="2022475"/>
          </a:xfrm>
          <a:prstGeom prst="rect">
            <a:avLst/>
          </a:prstGeom>
        </p:spPr>
        <p:txBody>
          <a:bodyPr vert="horz" wrap="square" lIns="0" tIns="5715" rIns="0" bIns="0" rtlCol="0">
            <a:spAutoFit/>
          </a:bodyPr>
          <a:lstStyle/>
          <a:p>
            <a:pPr marL="12700" marR="5080">
              <a:lnSpc>
                <a:spcPct val="102400"/>
              </a:lnSpc>
              <a:spcBef>
                <a:spcPts val="45"/>
              </a:spcBef>
            </a:pPr>
            <a:r>
              <a:rPr sz="2750" spc="114">
                <a:solidFill>
                  <a:srgbClr val="404040"/>
                </a:solidFill>
                <a:latin typeface="Trebuchet MS"/>
                <a:cs typeface="Trebuchet MS"/>
              </a:rPr>
              <a:t>This</a:t>
            </a:r>
            <a:r>
              <a:rPr sz="2750" spc="-90">
                <a:solidFill>
                  <a:srgbClr val="404040"/>
                </a:solidFill>
                <a:latin typeface="Trebuchet MS"/>
                <a:cs typeface="Trebuchet MS"/>
              </a:rPr>
              <a:t> </a:t>
            </a:r>
            <a:r>
              <a:rPr sz="2750" spc="190">
                <a:solidFill>
                  <a:srgbClr val="404040"/>
                </a:solidFill>
                <a:latin typeface="Trebuchet MS"/>
                <a:cs typeface="Trebuchet MS"/>
              </a:rPr>
              <a:t>makes</a:t>
            </a:r>
            <a:r>
              <a:rPr sz="2750" spc="-85">
                <a:solidFill>
                  <a:srgbClr val="404040"/>
                </a:solidFill>
                <a:latin typeface="Trebuchet MS"/>
                <a:cs typeface="Trebuchet MS"/>
              </a:rPr>
              <a:t> </a:t>
            </a:r>
            <a:r>
              <a:rPr sz="2750">
                <a:solidFill>
                  <a:srgbClr val="404040"/>
                </a:solidFill>
                <a:latin typeface="Trebuchet MS"/>
                <a:cs typeface="Trebuchet MS"/>
              </a:rPr>
              <a:t>full</a:t>
            </a:r>
            <a:r>
              <a:rPr sz="2750" spc="-105">
                <a:solidFill>
                  <a:srgbClr val="404040"/>
                </a:solidFill>
                <a:latin typeface="Trebuchet MS"/>
                <a:cs typeface="Trebuchet MS"/>
              </a:rPr>
              <a:t> </a:t>
            </a:r>
            <a:r>
              <a:rPr sz="2750" spc="55">
                <a:solidFill>
                  <a:srgbClr val="404040"/>
                </a:solidFill>
                <a:latin typeface="Trebuchet MS"/>
                <a:cs typeface="Trebuchet MS"/>
              </a:rPr>
              <a:t>parameter</a:t>
            </a:r>
            <a:r>
              <a:rPr sz="2750" spc="-114">
                <a:solidFill>
                  <a:srgbClr val="404040"/>
                </a:solidFill>
                <a:latin typeface="Trebuchet MS"/>
                <a:cs typeface="Trebuchet MS"/>
              </a:rPr>
              <a:t> </a:t>
            </a:r>
            <a:r>
              <a:rPr sz="2750" spc="110">
                <a:solidFill>
                  <a:srgbClr val="404040"/>
                </a:solidFill>
                <a:latin typeface="Trebuchet MS"/>
                <a:cs typeface="Trebuchet MS"/>
              </a:rPr>
              <a:t>finetuning</a:t>
            </a:r>
            <a:r>
              <a:rPr sz="2750" spc="-105">
                <a:solidFill>
                  <a:srgbClr val="404040"/>
                </a:solidFill>
                <a:latin typeface="Trebuchet MS"/>
                <a:cs typeface="Trebuchet MS"/>
              </a:rPr>
              <a:t> </a:t>
            </a:r>
            <a:r>
              <a:rPr sz="2750" spc="120">
                <a:solidFill>
                  <a:srgbClr val="A41C2F"/>
                </a:solidFill>
                <a:latin typeface="Trebuchet MS"/>
                <a:cs typeface="Trebuchet MS"/>
              </a:rPr>
              <a:t>inaccessible</a:t>
            </a:r>
            <a:r>
              <a:rPr sz="2750" spc="-130">
                <a:solidFill>
                  <a:srgbClr val="A41C2F"/>
                </a:solidFill>
                <a:latin typeface="Trebuchet MS"/>
                <a:cs typeface="Trebuchet MS"/>
              </a:rPr>
              <a:t> </a:t>
            </a:r>
            <a:r>
              <a:rPr sz="2750">
                <a:solidFill>
                  <a:srgbClr val="404040"/>
                </a:solidFill>
                <a:latin typeface="Trebuchet MS"/>
                <a:cs typeface="Trebuchet MS"/>
              </a:rPr>
              <a:t>to</a:t>
            </a:r>
            <a:r>
              <a:rPr sz="2750" spc="-90">
                <a:solidFill>
                  <a:srgbClr val="404040"/>
                </a:solidFill>
                <a:latin typeface="Trebuchet MS"/>
                <a:cs typeface="Trebuchet MS"/>
              </a:rPr>
              <a:t> </a:t>
            </a:r>
            <a:r>
              <a:rPr sz="2750" spc="114">
                <a:solidFill>
                  <a:srgbClr val="404040"/>
                </a:solidFill>
                <a:latin typeface="Trebuchet MS"/>
                <a:cs typeface="Trebuchet MS"/>
              </a:rPr>
              <a:t>normal</a:t>
            </a:r>
            <a:r>
              <a:rPr sz="2750" spc="-100">
                <a:solidFill>
                  <a:srgbClr val="404040"/>
                </a:solidFill>
                <a:latin typeface="Trebuchet MS"/>
                <a:cs typeface="Trebuchet MS"/>
              </a:rPr>
              <a:t> </a:t>
            </a:r>
            <a:r>
              <a:rPr sz="2750" spc="100">
                <a:solidFill>
                  <a:srgbClr val="404040"/>
                </a:solidFill>
                <a:latin typeface="Trebuchet MS"/>
                <a:cs typeface="Trebuchet MS"/>
              </a:rPr>
              <a:t>folks </a:t>
            </a:r>
            <a:r>
              <a:rPr sz="2750" spc="55">
                <a:solidFill>
                  <a:srgbClr val="404040"/>
                </a:solidFill>
                <a:latin typeface="Trebuchet MS"/>
                <a:cs typeface="Trebuchet MS"/>
              </a:rPr>
              <a:t>like</a:t>
            </a:r>
            <a:r>
              <a:rPr sz="2750" spc="-90">
                <a:solidFill>
                  <a:srgbClr val="404040"/>
                </a:solidFill>
                <a:latin typeface="Trebuchet MS"/>
                <a:cs typeface="Trebuchet MS"/>
              </a:rPr>
              <a:t> </a:t>
            </a:r>
            <a:r>
              <a:rPr sz="2750" spc="-25">
                <a:solidFill>
                  <a:srgbClr val="404040"/>
                </a:solidFill>
                <a:latin typeface="Trebuchet MS"/>
                <a:cs typeface="Trebuchet MS"/>
              </a:rPr>
              <a:t>us.</a:t>
            </a:r>
            <a:endParaRPr sz="2750">
              <a:latin typeface="Trebuchet MS"/>
              <a:cs typeface="Trebuchet MS"/>
            </a:endParaRPr>
          </a:p>
          <a:p>
            <a:pPr marL="4257675" marR="4071620" algn="ctr">
              <a:lnSpc>
                <a:spcPct val="102400"/>
              </a:lnSpc>
              <a:spcBef>
                <a:spcPts val="2250"/>
              </a:spcBef>
            </a:pPr>
            <a:r>
              <a:rPr sz="2750">
                <a:solidFill>
                  <a:srgbClr val="464646"/>
                </a:solidFill>
                <a:latin typeface="Trebuchet MS"/>
                <a:cs typeface="Trebuchet MS"/>
              </a:rPr>
              <a:t>So,</a:t>
            </a:r>
            <a:r>
              <a:rPr sz="2750" spc="-75">
                <a:solidFill>
                  <a:srgbClr val="464646"/>
                </a:solidFill>
                <a:latin typeface="Trebuchet MS"/>
                <a:cs typeface="Trebuchet MS"/>
              </a:rPr>
              <a:t> </a:t>
            </a:r>
            <a:r>
              <a:rPr sz="2750" spc="65">
                <a:solidFill>
                  <a:srgbClr val="464646"/>
                </a:solidFill>
                <a:latin typeface="Trebuchet MS"/>
                <a:cs typeface="Trebuchet MS"/>
              </a:rPr>
              <a:t>what</a:t>
            </a:r>
            <a:r>
              <a:rPr sz="2750" spc="-55">
                <a:solidFill>
                  <a:srgbClr val="464646"/>
                </a:solidFill>
                <a:latin typeface="Trebuchet MS"/>
                <a:cs typeface="Trebuchet MS"/>
              </a:rPr>
              <a:t> </a:t>
            </a:r>
            <a:r>
              <a:rPr sz="2750" spc="114">
                <a:solidFill>
                  <a:srgbClr val="464646"/>
                </a:solidFill>
                <a:latin typeface="Trebuchet MS"/>
                <a:cs typeface="Trebuchet MS"/>
              </a:rPr>
              <a:t>can</a:t>
            </a:r>
            <a:r>
              <a:rPr sz="2750" spc="-85">
                <a:solidFill>
                  <a:srgbClr val="464646"/>
                </a:solidFill>
                <a:latin typeface="Trebuchet MS"/>
                <a:cs typeface="Trebuchet MS"/>
              </a:rPr>
              <a:t> </a:t>
            </a:r>
            <a:r>
              <a:rPr sz="2750" spc="-25">
                <a:solidFill>
                  <a:srgbClr val="464646"/>
                </a:solidFill>
                <a:latin typeface="Trebuchet MS"/>
                <a:cs typeface="Trebuchet MS"/>
              </a:rPr>
              <a:t>we </a:t>
            </a:r>
            <a:r>
              <a:rPr sz="2750" spc="165">
                <a:solidFill>
                  <a:srgbClr val="464646"/>
                </a:solidFill>
                <a:latin typeface="Trebuchet MS"/>
                <a:cs typeface="Trebuchet MS"/>
              </a:rPr>
              <a:t>do?</a:t>
            </a:r>
            <a:endParaRPr sz="2750">
              <a:latin typeface="Trebuchet MS"/>
              <a:cs typeface="Trebuchet MS"/>
            </a:endParaRPr>
          </a:p>
        </p:txBody>
      </p:sp>
      <p:pic>
        <p:nvPicPr>
          <p:cNvPr id="5" name="object 5"/>
          <p:cNvPicPr/>
          <p:nvPr/>
        </p:nvPicPr>
        <p:blipFill>
          <a:blip r:embed="rId2" cstate="print"/>
          <a:stretch>
            <a:fillRect/>
          </a:stretch>
        </p:blipFill>
        <p:spPr>
          <a:xfrm>
            <a:off x="3981450" y="3267075"/>
            <a:ext cx="4029075" cy="2933700"/>
          </a:xfrm>
          <a:prstGeom prst="rect">
            <a:avLst/>
          </a:prstGeom>
        </p:spPr>
      </p:pic>
      <p:sp>
        <p:nvSpPr>
          <p:cNvPr id="6" name="object 6"/>
          <p:cNvSpPr txBox="1"/>
          <p:nvPr/>
        </p:nvSpPr>
        <p:spPr>
          <a:xfrm>
            <a:off x="11728704" y="6478587"/>
            <a:ext cx="200025" cy="208915"/>
          </a:xfrm>
          <a:prstGeom prst="rect">
            <a:avLst/>
          </a:prstGeom>
        </p:spPr>
        <p:txBody>
          <a:bodyPr vert="horz" wrap="square" lIns="0" tIns="12700" rIns="0" bIns="0" rtlCol="0">
            <a:spAutoFit/>
          </a:bodyPr>
          <a:lstStyle/>
          <a:p>
            <a:pPr marL="12700">
              <a:lnSpc>
                <a:spcPct val="100000"/>
              </a:lnSpc>
              <a:spcBef>
                <a:spcPts val="100"/>
              </a:spcBef>
            </a:pPr>
            <a:r>
              <a:rPr sz="1200" spc="30">
                <a:solidFill>
                  <a:srgbClr val="888888"/>
                </a:solidFill>
                <a:latin typeface="Trebuchet MS"/>
                <a:cs typeface="Trebuchet MS"/>
              </a:rPr>
              <a:t>27</a:t>
            </a:r>
            <a:endParaRPr sz="1200">
              <a:latin typeface="Trebuchet MS"/>
              <a:cs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465094-B5C2-11E0-5E07-1596CE1D1EB7}"/>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AE6046D5-F099-6932-6B0F-6D5C324C92BB}"/>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E660309B-BD57-7815-7B4D-1CAEFFFCC93F}"/>
              </a:ext>
            </a:extLst>
          </p:cNvPr>
          <p:cNvPicPr>
            <a:picLocks noChangeAspect="1"/>
          </p:cNvPicPr>
          <p:nvPr/>
        </p:nvPicPr>
        <p:blipFill>
          <a:blip r:embed="rId2"/>
          <a:stretch>
            <a:fillRect/>
          </a:stretch>
        </p:blipFill>
        <p:spPr>
          <a:xfrm>
            <a:off x="508796" y="436250"/>
            <a:ext cx="11174408" cy="5785734"/>
          </a:xfrm>
          <a:prstGeom prst="rect">
            <a:avLst/>
          </a:prstGeom>
        </p:spPr>
      </p:pic>
    </p:spTree>
    <p:extLst>
      <p:ext uri="{BB962C8B-B14F-4D97-AF65-F5344CB8AC3E}">
        <p14:creationId xmlns:p14="http://schemas.microsoft.com/office/powerpoint/2010/main" val="157483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2BF44B-A998-19E2-475C-677BE504BED5}"/>
              </a:ext>
            </a:extLst>
          </p:cNvPr>
          <p:cNvSpPr txBox="1"/>
          <p:nvPr/>
        </p:nvSpPr>
        <p:spPr>
          <a:xfrm>
            <a:off x="2036618" y="580662"/>
            <a:ext cx="7689273" cy="3416320"/>
          </a:xfrm>
          <a:prstGeom prst="rect">
            <a:avLst/>
          </a:prstGeom>
          <a:noFill/>
          <a:ln w="76200">
            <a:solidFill>
              <a:schemeClr val="accent1"/>
            </a:solidFill>
          </a:ln>
        </p:spPr>
        <p:txBody>
          <a:bodyPr wrap="square">
            <a:spAutoFit/>
          </a:bodyPr>
          <a:lstStyle/>
          <a:p>
            <a:r>
              <a:rPr lang="en-US" sz="2400"/>
              <a:t>Large Language Models (LLMs) are quite large by name. These models usually have anywhere from </a:t>
            </a:r>
            <a:r>
              <a:rPr lang="en-US" sz="2400" b="1">
                <a:solidFill>
                  <a:srgbClr val="C00000"/>
                </a:solidFill>
              </a:rPr>
              <a:t>7 to 70 billion parameters. </a:t>
            </a:r>
            <a:r>
              <a:rPr lang="en-US" sz="2400"/>
              <a:t>To load a 70 billion parameter model in full precision would require </a:t>
            </a:r>
            <a:r>
              <a:rPr lang="en-US" sz="2400" b="1">
                <a:solidFill>
                  <a:srgbClr val="C00000"/>
                </a:solidFill>
              </a:rPr>
              <a:t>280 GB of GPU memory</a:t>
            </a:r>
            <a:r>
              <a:rPr lang="en-US" sz="2400"/>
              <a:t>! To train that model you would update billions of tokens over millions or billions of documents. The computation required is substantial for updating those parameters. The self-supervised training of these models is expensive, </a:t>
            </a:r>
            <a:r>
              <a:rPr lang="en-US" sz="2400" b="1">
                <a:solidFill>
                  <a:srgbClr val="C00000"/>
                </a:solidFill>
              </a:rPr>
              <a:t>costing companies up to $100 million</a:t>
            </a:r>
            <a:r>
              <a:rPr lang="en-US" sz="2400"/>
              <a:t>.</a:t>
            </a:r>
            <a:endParaRPr lang="en-IN" sz="2400"/>
          </a:p>
        </p:txBody>
      </p:sp>
      <p:sp>
        <p:nvSpPr>
          <p:cNvPr id="7" name="TextBox 6">
            <a:extLst>
              <a:ext uri="{FF2B5EF4-FFF2-40B4-BE49-F238E27FC236}">
                <a16:creationId xmlns:a16="http://schemas.microsoft.com/office/drawing/2014/main" id="{214DE8E3-B7D8-2F14-7FE4-00FABC00C430}"/>
              </a:ext>
            </a:extLst>
          </p:cNvPr>
          <p:cNvSpPr txBox="1"/>
          <p:nvPr/>
        </p:nvSpPr>
        <p:spPr>
          <a:xfrm>
            <a:off x="1162572" y="4321576"/>
            <a:ext cx="10318173" cy="1815882"/>
          </a:xfrm>
          <a:prstGeom prst="rect">
            <a:avLst/>
          </a:prstGeom>
          <a:noFill/>
          <a:ln w="41275">
            <a:solidFill>
              <a:schemeClr val="accent1">
                <a:shade val="50000"/>
              </a:schemeClr>
            </a:solidFill>
          </a:ln>
        </p:spPr>
        <p:txBody>
          <a:bodyPr wrap="square">
            <a:spAutoFit/>
          </a:bodyPr>
          <a:lstStyle/>
          <a:p>
            <a:r>
              <a:rPr lang="en-US" sz="2800"/>
              <a:t>Parameter-Efficient Fine-Tuning (PEFT) can significantly help in adapting large language models (LLMs) for various tasks while overcoming limitations associated with traditional fine-tuning methods</a:t>
            </a:r>
            <a:endParaRPr lang="en-IN" sz="2800"/>
          </a:p>
        </p:txBody>
      </p:sp>
    </p:spTree>
    <p:extLst>
      <p:ext uri="{BB962C8B-B14F-4D97-AF65-F5344CB8AC3E}">
        <p14:creationId xmlns:p14="http://schemas.microsoft.com/office/powerpoint/2010/main" val="4240956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3610C0-80E6-BB93-4B78-67BBB21E0891}"/>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86B7330E-F68F-C8F1-B49B-F370DB4F1900}"/>
              </a:ext>
            </a:extLst>
          </p:cNvPr>
          <p:cNvSpPr>
            <a:spLocks noGrp="1"/>
          </p:cNvSpPr>
          <p:nvPr>
            <p:ph type="title"/>
          </p:nvPr>
        </p:nvSpPr>
        <p:spPr/>
        <p:txBody>
          <a:bodyPr/>
          <a:lstStyle/>
          <a:p>
            <a:r>
              <a:rPr lang="en-IN"/>
              <a:t>Transformer - recap</a:t>
            </a:r>
          </a:p>
        </p:txBody>
      </p:sp>
      <p:pic>
        <p:nvPicPr>
          <p:cNvPr id="5" name="Picture 4">
            <a:extLst>
              <a:ext uri="{FF2B5EF4-FFF2-40B4-BE49-F238E27FC236}">
                <a16:creationId xmlns:a16="http://schemas.microsoft.com/office/drawing/2014/main" id="{BA156381-D116-ED0F-0FB9-E79EFD453385}"/>
              </a:ext>
            </a:extLst>
          </p:cNvPr>
          <p:cNvPicPr>
            <a:picLocks noChangeAspect="1"/>
          </p:cNvPicPr>
          <p:nvPr/>
        </p:nvPicPr>
        <p:blipFill>
          <a:blip r:embed="rId2"/>
          <a:stretch>
            <a:fillRect/>
          </a:stretch>
        </p:blipFill>
        <p:spPr>
          <a:xfrm>
            <a:off x="2306782" y="1121019"/>
            <a:ext cx="6956962" cy="4924319"/>
          </a:xfrm>
          <a:prstGeom prst="rect">
            <a:avLst/>
          </a:prstGeom>
        </p:spPr>
      </p:pic>
    </p:spTree>
    <p:extLst>
      <p:ext uri="{BB962C8B-B14F-4D97-AF65-F5344CB8AC3E}">
        <p14:creationId xmlns:p14="http://schemas.microsoft.com/office/powerpoint/2010/main" val="862932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F27487-66D1-7FBB-3E37-28E6DD74F604}"/>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E5D12825-E87C-38C8-0CF5-4714A5E7DB03}"/>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0415B354-0885-1177-9EC9-BF82B1B6B04F}"/>
              </a:ext>
            </a:extLst>
          </p:cNvPr>
          <p:cNvPicPr>
            <a:picLocks noChangeAspect="1"/>
          </p:cNvPicPr>
          <p:nvPr/>
        </p:nvPicPr>
        <p:blipFill>
          <a:blip r:embed="rId2"/>
          <a:stretch>
            <a:fillRect/>
          </a:stretch>
        </p:blipFill>
        <p:spPr>
          <a:xfrm>
            <a:off x="571499" y="394460"/>
            <a:ext cx="10706288" cy="5650878"/>
          </a:xfrm>
          <a:prstGeom prst="rect">
            <a:avLst/>
          </a:prstGeom>
        </p:spPr>
      </p:pic>
    </p:spTree>
    <p:extLst>
      <p:ext uri="{BB962C8B-B14F-4D97-AF65-F5344CB8AC3E}">
        <p14:creationId xmlns:p14="http://schemas.microsoft.com/office/powerpoint/2010/main" val="676880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C8600-E145-7D0B-C5C2-826DA2FA32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B9407DC-DB99-7056-7E55-B02D2C3AA76F}"/>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75150346-E568-EA36-12BE-4BB5C24D34AF}"/>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A4C20478-9EA6-CE31-A9BD-526E01BB28C0}"/>
              </a:ext>
            </a:extLst>
          </p:cNvPr>
          <p:cNvSpPr txBox="1"/>
          <p:nvPr/>
        </p:nvSpPr>
        <p:spPr>
          <a:xfrm>
            <a:off x="576990" y="801492"/>
            <a:ext cx="10843801" cy="5273879"/>
          </a:xfrm>
          <a:prstGeom prst="rect">
            <a:avLst/>
          </a:prstGeom>
          <a:ln>
            <a:solidFill>
              <a:srgbClr val="4472C4"/>
            </a:solidFill>
          </a:ln>
        </p:spPr>
        <p:txBody>
          <a:bodyPr vert="horz" wrap="square" lIns="0" tIns="107314" rIns="0" bIns="0" rtlCol="0" anchor="t">
            <a:spAutoFit/>
          </a:bodyPr>
          <a:lstStyle/>
          <a:p>
            <a:pPr marL="469900" indent="-457200">
              <a:lnSpc>
                <a:spcPct val="100000"/>
              </a:lnSpc>
              <a:spcBef>
                <a:spcPts val="844"/>
              </a:spcBef>
              <a:buFont typeface="Arial MT"/>
              <a:buChar char="•"/>
              <a:tabLst>
                <a:tab pos="469900" algn="l"/>
              </a:tabLst>
            </a:pPr>
            <a:r>
              <a:rPr sz="2750" spc="65">
                <a:solidFill>
                  <a:srgbClr val="404040"/>
                </a:solidFill>
                <a:latin typeface="Trebuchet MS"/>
                <a:cs typeface="Trebuchet MS"/>
              </a:rPr>
              <a:t>Training</a:t>
            </a:r>
            <a:r>
              <a:rPr sz="2750" spc="-155">
                <a:solidFill>
                  <a:srgbClr val="404040"/>
                </a:solidFill>
                <a:latin typeface="Trebuchet MS"/>
                <a:cs typeface="Trebuchet MS"/>
              </a:rPr>
              <a:t> </a:t>
            </a:r>
            <a:r>
              <a:rPr sz="2750">
                <a:solidFill>
                  <a:srgbClr val="404040"/>
                </a:solidFill>
                <a:latin typeface="Trebuchet MS"/>
                <a:cs typeface="Trebuchet MS"/>
              </a:rPr>
              <a:t>Cycle</a:t>
            </a:r>
            <a:r>
              <a:rPr sz="2750" spc="-160">
                <a:solidFill>
                  <a:srgbClr val="404040"/>
                </a:solidFill>
                <a:latin typeface="Trebuchet MS"/>
                <a:cs typeface="Trebuchet MS"/>
              </a:rPr>
              <a:t> </a:t>
            </a:r>
            <a:r>
              <a:rPr sz="2750" spc="350">
                <a:solidFill>
                  <a:srgbClr val="404040"/>
                </a:solidFill>
                <a:latin typeface="Trebuchet MS"/>
                <a:cs typeface="Trebuchet MS"/>
              </a:rPr>
              <a:t>–</a:t>
            </a:r>
            <a:r>
              <a:rPr sz="2750" spc="-155">
                <a:solidFill>
                  <a:srgbClr val="404040"/>
                </a:solidFill>
                <a:latin typeface="Trebuchet MS"/>
                <a:cs typeface="Trebuchet MS"/>
              </a:rPr>
              <a:t> </a:t>
            </a:r>
            <a:r>
              <a:rPr sz="2750" spc="55">
                <a:solidFill>
                  <a:srgbClr val="404040"/>
                </a:solidFill>
                <a:latin typeface="Trebuchet MS"/>
                <a:cs typeface="Trebuchet MS"/>
              </a:rPr>
              <a:t>LLM</a:t>
            </a:r>
            <a:endParaRPr sz="2750">
              <a:latin typeface="Trebuchet MS"/>
              <a:cs typeface="Trebuchet MS"/>
            </a:endParaRPr>
          </a:p>
          <a:p>
            <a:pPr marL="469900" indent="-457200">
              <a:lnSpc>
                <a:spcPct val="100000"/>
              </a:lnSpc>
              <a:spcBef>
                <a:spcPts val="755"/>
              </a:spcBef>
              <a:buFont typeface="Arial MT"/>
              <a:buChar char="•"/>
              <a:tabLst>
                <a:tab pos="469900" algn="l"/>
              </a:tabLst>
            </a:pPr>
            <a:r>
              <a:rPr sz="2750" spc="95">
                <a:solidFill>
                  <a:srgbClr val="464646"/>
                </a:solidFill>
                <a:latin typeface="Trebuchet MS"/>
                <a:cs typeface="Trebuchet MS"/>
              </a:rPr>
              <a:t>Instruction-</a:t>
            </a:r>
            <a:r>
              <a:rPr sz="2750" spc="140">
                <a:solidFill>
                  <a:srgbClr val="464646"/>
                </a:solidFill>
                <a:latin typeface="Trebuchet MS"/>
                <a:cs typeface="Trebuchet MS"/>
              </a:rPr>
              <a:t>tuning</a:t>
            </a:r>
            <a:endParaRPr sz="2750">
              <a:latin typeface="Trebuchet MS"/>
              <a:cs typeface="Trebuchet MS"/>
            </a:endParaRPr>
          </a:p>
          <a:p>
            <a:pPr marL="1213485" lvl="1" indent="-457200">
              <a:lnSpc>
                <a:spcPct val="100000"/>
              </a:lnSpc>
              <a:spcBef>
                <a:spcPts val="580"/>
              </a:spcBef>
              <a:buFont typeface="Arial MT"/>
              <a:buChar char="•"/>
              <a:tabLst>
                <a:tab pos="1213485" algn="l"/>
              </a:tabLst>
            </a:pPr>
            <a:r>
              <a:rPr sz="2400">
                <a:solidFill>
                  <a:srgbClr val="464646"/>
                </a:solidFill>
                <a:latin typeface="Trebuchet MS"/>
                <a:cs typeface="Trebuchet MS"/>
              </a:rPr>
              <a:t>Full</a:t>
            </a:r>
            <a:r>
              <a:rPr sz="2400" spc="-25">
                <a:solidFill>
                  <a:srgbClr val="464646"/>
                </a:solidFill>
                <a:latin typeface="Trebuchet MS"/>
                <a:cs typeface="Trebuchet MS"/>
              </a:rPr>
              <a:t> </a:t>
            </a:r>
            <a:r>
              <a:rPr sz="2400" spc="-10">
                <a:solidFill>
                  <a:srgbClr val="464646"/>
                </a:solidFill>
                <a:latin typeface="Trebuchet MS"/>
                <a:cs typeface="Trebuchet MS"/>
              </a:rPr>
              <a:t>Parameter</a:t>
            </a:r>
            <a:endParaRPr sz="2400">
              <a:latin typeface="Trebuchet MS"/>
              <a:cs typeface="Trebuchet MS"/>
            </a:endParaRPr>
          </a:p>
          <a:p>
            <a:pPr marL="1213485" lvl="1" indent="-457200">
              <a:lnSpc>
                <a:spcPct val="100000"/>
              </a:lnSpc>
              <a:spcBef>
                <a:spcPts val="575"/>
              </a:spcBef>
              <a:buFont typeface="Arial MT"/>
              <a:buChar char="•"/>
              <a:tabLst>
                <a:tab pos="1213485" algn="l"/>
              </a:tabLst>
            </a:pPr>
            <a:r>
              <a:rPr sz="2400" spc="-20">
                <a:solidFill>
                  <a:srgbClr val="464646"/>
                </a:solidFill>
                <a:highlight>
                  <a:srgbClr val="FFFF00"/>
                </a:highlight>
                <a:latin typeface="Trebuchet MS"/>
                <a:cs typeface="Trebuchet MS"/>
              </a:rPr>
              <a:t>PEFT</a:t>
            </a: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-Sparse Adapters-IA3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599625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3EB7-1FB3-62A6-EC9B-A97430449793}"/>
              </a:ext>
            </a:extLst>
          </p:cNvPr>
          <p:cNvSpPr>
            <a:spLocks noGrp="1"/>
          </p:cNvSpPr>
          <p:nvPr>
            <p:ph type="title"/>
          </p:nvPr>
        </p:nvSpPr>
        <p:spPr>
          <a:xfrm>
            <a:off x="1371599" y="82296"/>
            <a:ext cx="10593421" cy="1234440"/>
          </a:xfrm>
        </p:spPr>
        <p:txBody>
          <a:bodyPr/>
          <a:lstStyle/>
          <a:p>
            <a:r>
              <a:rPr lang="en-US" spc="0">
                <a:latin typeface="Times New Roman" panose="02020603050405020304" pitchFamily="18" charset="0"/>
                <a:cs typeface="Times New Roman" panose="02020603050405020304" pitchFamily="18" charset="0"/>
              </a:rPr>
              <a:t>Parameter efficient Fine-tuning (PEFT)</a:t>
            </a:r>
            <a:endParaRPr lang="en-IN" spc="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77464747-F3A0-742E-5FBB-1305BE8E6B61}"/>
              </a:ext>
            </a:extLst>
          </p:cNvPr>
          <p:cNvSpPr>
            <a:spLocks noGrp="1"/>
          </p:cNvSpPr>
          <p:nvPr>
            <p:ph type="sldNum" sz="quarter" idx="12"/>
          </p:nvPr>
        </p:nvSpPr>
        <p:spPr/>
        <p:txBody>
          <a:bodyPr/>
          <a:lstStyle/>
          <a:p>
            <a:fld id="{C01389E6-C847-4AD0-B56D-D205B2EAB1EE}" type="slidenum">
              <a:rPr lang="en-US" smtClean="0"/>
              <a:t>29</a:t>
            </a:fld>
            <a:endParaRPr lang="en-US"/>
          </a:p>
        </p:txBody>
      </p:sp>
      <p:pic>
        <p:nvPicPr>
          <p:cNvPr id="7" name="Picture 6">
            <a:extLst>
              <a:ext uri="{FF2B5EF4-FFF2-40B4-BE49-F238E27FC236}">
                <a16:creationId xmlns:a16="http://schemas.microsoft.com/office/drawing/2014/main" id="{186F62C3-3D62-2D76-CCB5-DB95FBEC51D1}"/>
              </a:ext>
            </a:extLst>
          </p:cNvPr>
          <p:cNvPicPr>
            <a:picLocks noChangeAspect="1"/>
          </p:cNvPicPr>
          <p:nvPr/>
        </p:nvPicPr>
        <p:blipFill>
          <a:blip r:embed="rId2"/>
          <a:stretch>
            <a:fillRect/>
          </a:stretch>
        </p:blipFill>
        <p:spPr>
          <a:xfrm>
            <a:off x="228600" y="1930287"/>
            <a:ext cx="7875641" cy="3799304"/>
          </a:xfrm>
          <a:prstGeom prst="rect">
            <a:avLst/>
          </a:prstGeom>
        </p:spPr>
      </p:pic>
      <p:sp>
        <p:nvSpPr>
          <p:cNvPr id="9" name="TextBox 8">
            <a:extLst>
              <a:ext uri="{FF2B5EF4-FFF2-40B4-BE49-F238E27FC236}">
                <a16:creationId xmlns:a16="http://schemas.microsoft.com/office/drawing/2014/main" id="{2F1EAA79-B9C1-FEC2-A161-B37A968A7AD7}"/>
              </a:ext>
            </a:extLst>
          </p:cNvPr>
          <p:cNvSpPr txBox="1"/>
          <p:nvPr/>
        </p:nvSpPr>
        <p:spPr>
          <a:xfrm>
            <a:off x="457201" y="6090932"/>
            <a:ext cx="2649977" cy="277079"/>
          </a:xfrm>
          <a:prstGeom prst="rect">
            <a:avLst/>
          </a:prstGeom>
          <a:noFill/>
        </p:spPr>
        <p:txBody>
          <a:bodyPr wrap="square">
            <a:spAutoFit/>
          </a:bodyPr>
          <a:lstStyle/>
          <a:p>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Source: </a:t>
            </a:r>
            <a:r>
              <a:rPr lang="en-IN" sz="1200" err="1">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peft</a:t>
            </a:r>
            <a:r>
              <a:rPr lang="en-IN" sz="120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(anoopsarkar.github.io)</a:t>
            </a:r>
            <a:endParaRPr lang="en-IN" sz="1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D26D8C5-8452-8071-F4B1-C52A593346B1}"/>
              </a:ext>
            </a:extLst>
          </p:cNvPr>
          <p:cNvSpPr txBox="1"/>
          <p:nvPr/>
        </p:nvSpPr>
        <p:spPr>
          <a:xfrm>
            <a:off x="7723762" y="1765836"/>
            <a:ext cx="4239638" cy="4154984"/>
          </a:xfrm>
          <a:prstGeom prst="rect">
            <a:avLst/>
          </a:prstGeom>
          <a:noFill/>
        </p:spPr>
        <p:txBody>
          <a:bodyPr wrap="square">
            <a:spAutoFit/>
          </a:bodyPr>
          <a:lstStyle/>
          <a:p>
            <a:pPr marL="800100" lvl="1"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Fine-tuning a model requires to store as many parameters as the original model</a:t>
            </a:r>
          </a:p>
          <a:p>
            <a:pPr marL="1257300" lvl="2"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High storage complexity</a:t>
            </a:r>
          </a:p>
          <a:p>
            <a:pPr lvl="1"/>
            <a:endParaRPr lang="en-US" sz="240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PEFT: An approach for finetuning large language models in a parameter-efficient manner</a:t>
            </a:r>
          </a:p>
        </p:txBody>
      </p:sp>
    </p:spTree>
    <p:extLst>
      <p:ext uri="{BB962C8B-B14F-4D97-AF65-F5344CB8AC3E}">
        <p14:creationId xmlns:p14="http://schemas.microsoft.com/office/powerpoint/2010/main" val="2765763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grpSp>
        <p:nvGrpSpPr>
          <p:cNvPr id="3" name="object 3"/>
          <p:cNvGrpSpPr/>
          <p:nvPr/>
        </p:nvGrpSpPr>
        <p:grpSpPr>
          <a:xfrm>
            <a:off x="1095375" y="2362073"/>
            <a:ext cx="2576830" cy="2576830"/>
            <a:chOff x="1095375" y="2362073"/>
            <a:chExt cx="2576830" cy="2576830"/>
          </a:xfrm>
        </p:grpSpPr>
        <p:pic>
          <p:nvPicPr>
            <p:cNvPr id="4" name="object 4"/>
            <p:cNvPicPr/>
            <p:nvPr/>
          </p:nvPicPr>
          <p:blipFill>
            <a:blip r:embed="rId3" cstate="print"/>
            <a:stretch>
              <a:fillRect/>
            </a:stretch>
          </p:blipFill>
          <p:spPr>
            <a:xfrm>
              <a:off x="1095375" y="2362073"/>
              <a:ext cx="2576576" cy="2576576"/>
            </a:xfrm>
            <a:prstGeom prst="rect">
              <a:avLst/>
            </a:prstGeom>
          </p:spPr>
        </p:pic>
        <p:pic>
          <p:nvPicPr>
            <p:cNvPr id="5" name="object 5"/>
            <p:cNvPicPr/>
            <p:nvPr/>
          </p:nvPicPr>
          <p:blipFill>
            <a:blip r:embed="rId4" cstate="print"/>
            <a:stretch>
              <a:fillRect/>
            </a:stretch>
          </p:blipFill>
          <p:spPr>
            <a:xfrm>
              <a:off x="1157287" y="2405126"/>
              <a:ext cx="2457513" cy="2457323"/>
            </a:xfrm>
            <a:prstGeom prst="rect">
              <a:avLst/>
            </a:prstGeom>
          </p:spPr>
        </p:pic>
        <p:sp>
          <p:nvSpPr>
            <p:cNvPr id="6" name="object 6"/>
            <p:cNvSpPr/>
            <p:nvPr/>
          </p:nvSpPr>
          <p:spPr>
            <a:xfrm>
              <a:off x="1157287" y="2405126"/>
              <a:ext cx="2458085" cy="2457450"/>
            </a:xfrm>
            <a:custGeom>
              <a:avLst/>
              <a:gdLst/>
              <a:ahLst/>
              <a:cxnLst/>
              <a:rect l="l" t="t" r="r" b="b"/>
              <a:pathLst>
                <a:path w="2458085" h="2457450">
                  <a:moveTo>
                    <a:pt x="0" y="1228725"/>
                  </a:moveTo>
                  <a:lnTo>
                    <a:pt x="929" y="1180471"/>
                  </a:lnTo>
                  <a:lnTo>
                    <a:pt x="3696" y="1132690"/>
                  </a:lnTo>
                  <a:lnTo>
                    <a:pt x="8266" y="1085414"/>
                  </a:lnTo>
                  <a:lnTo>
                    <a:pt x="14604" y="1038678"/>
                  </a:lnTo>
                  <a:lnTo>
                    <a:pt x="22677" y="992517"/>
                  </a:lnTo>
                  <a:lnTo>
                    <a:pt x="32450" y="946963"/>
                  </a:lnTo>
                  <a:lnTo>
                    <a:pt x="43890" y="902052"/>
                  </a:lnTo>
                  <a:lnTo>
                    <a:pt x="56961" y="857818"/>
                  </a:lnTo>
                  <a:lnTo>
                    <a:pt x="71631" y="814294"/>
                  </a:lnTo>
                  <a:lnTo>
                    <a:pt x="87865" y="771514"/>
                  </a:lnTo>
                  <a:lnTo>
                    <a:pt x="105628" y="729514"/>
                  </a:lnTo>
                  <a:lnTo>
                    <a:pt x="124887" y="688327"/>
                  </a:lnTo>
                  <a:lnTo>
                    <a:pt x="145607" y="647986"/>
                  </a:lnTo>
                  <a:lnTo>
                    <a:pt x="167755" y="608527"/>
                  </a:lnTo>
                  <a:lnTo>
                    <a:pt x="191296" y="569983"/>
                  </a:lnTo>
                  <a:lnTo>
                    <a:pt x="216195" y="532389"/>
                  </a:lnTo>
                  <a:lnTo>
                    <a:pt x="242420" y="495778"/>
                  </a:lnTo>
                  <a:lnTo>
                    <a:pt x="269936" y="460185"/>
                  </a:lnTo>
                  <a:lnTo>
                    <a:pt x="298708" y="425644"/>
                  </a:lnTo>
                  <a:lnTo>
                    <a:pt x="328703" y="392189"/>
                  </a:lnTo>
                  <a:lnTo>
                    <a:pt x="359886" y="359854"/>
                  </a:lnTo>
                  <a:lnTo>
                    <a:pt x="392223" y="328673"/>
                  </a:lnTo>
                  <a:lnTo>
                    <a:pt x="425680" y="298681"/>
                  </a:lnTo>
                  <a:lnTo>
                    <a:pt x="460224" y="269911"/>
                  </a:lnTo>
                  <a:lnTo>
                    <a:pt x="495819" y="242397"/>
                  </a:lnTo>
                  <a:lnTo>
                    <a:pt x="532432" y="216175"/>
                  </a:lnTo>
                  <a:lnTo>
                    <a:pt x="570028" y="191277"/>
                  </a:lnTo>
                  <a:lnTo>
                    <a:pt x="608574" y="167738"/>
                  </a:lnTo>
                  <a:lnTo>
                    <a:pt x="648035" y="145593"/>
                  </a:lnTo>
                  <a:lnTo>
                    <a:pt x="688377" y="124874"/>
                  </a:lnTo>
                  <a:lnTo>
                    <a:pt x="729567" y="105617"/>
                  </a:lnTo>
                  <a:lnTo>
                    <a:pt x="771569" y="87856"/>
                  </a:lnTo>
                  <a:lnTo>
                    <a:pt x="814350" y="71624"/>
                  </a:lnTo>
                  <a:lnTo>
                    <a:pt x="857875" y="56955"/>
                  </a:lnTo>
                  <a:lnTo>
                    <a:pt x="902111" y="43885"/>
                  </a:lnTo>
                  <a:lnTo>
                    <a:pt x="947023" y="32447"/>
                  </a:lnTo>
                  <a:lnTo>
                    <a:pt x="992578" y="22674"/>
                  </a:lnTo>
                  <a:lnTo>
                    <a:pt x="1038740" y="14602"/>
                  </a:lnTo>
                  <a:lnTo>
                    <a:pt x="1085477" y="8265"/>
                  </a:lnTo>
                  <a:lnTo>
                    <a:pt x="1132753" y="3696"/>
                  </a:lnTo>
                  <a:lnTo>
                    <a:pt x="1180535" y="929"/>
                  </a:lnTo>
                  <a:lnTo>
                    <a:pt x="1228788" y="0"/>
                  </a:lnTo>
                  <a:lnTo>
                    <a:pt x="1277033" y="929"/>
                  </a:lnTo>
                  <a:lnTo>
                    <a:pt x="1324806" y="3696"/>
                  </a:lnTo>
                  <a:lnTo>
                    <a:pt x="1372075" y="8265"/>
                  </a:lnTo>
                  <a:lnTo>
                    <a:pt x="1418804" y="14602"/>
                  </a:lnTo>
                  <a:lnTo>
                    <a:pt x="1464961" y="22674"/>
                  </a:lnTo>
                  <a:lnTo>
                    <a:pt x="1510509" y="32447"/>
                  </a:lnTo>
                  <a:lnTo>
                    <a:pt x="1555416" y="43885"/>
                  </a:lnTo>
                  <a:lnTo>
                    <a:pt x="1599647" y="56955"/>
                  </a:lnTo>
                  <a:lnTo>
                    <a:pt x="1643168" y="71624"/>
                  </a:lnTo>
                  <a:lnTo>
                    <a:pt x="1685945" y="87856"/>
                  </a:lnTo>
                  <a:lnTo>
                    <a:pt x="1727944" y="105617"/>
                  </a:lnTo>
                  <a:lnTo>
                    <a:pt x="1769130" y="124874"/>
                  </a:lnTo>
                  <a:lnTo>
                    <a:pt x="1809470" y="145593"/>
                  </a:lnTo>
                  <a:lnTo>
                    <a:pt x="1848929" y="167738"/>
                  </a:lnTo>
                  <a:lnTo>
                    <a:pt x="1887473" y="191277"/>
                  </a:lnTo>
                  <a:lnTo>
                    <a:pt x="1925068" y="216175"/>
                  </a:lnTo>
                  <a:lnTo>
                    <a:pt x="1961680" y="242397"/>
                  </a:lnTo>
                  <a:lnTo>
                    <a:pt x="1997274" y="269911"/>
                  </a:lnTo>
                  <a:lnTo>
                    <a:pt x="2031817" y="298681"/>
                  </a:lnTo>
                  <a:lnTo>
                    <a:pt x="2065274" y="328673"/>
                  </a:lnTo>
                  <a:lnTo>
                    <a:pt x="2097611" y="359854"/>
                  </a:lnTo>
                  <a:lnTo>
                    <a:pt x="2128794" y="392189"/>
                  </a:lnTo>
                  <a:lnTo>
                    <a:pt x="2158789" y="425644"/>
                  </a:lnTo>
                  <a:lnTo>
                    <a:pt x="2187562" y="460185"/>
                  </a:lnTo>
                  <a:lnTo>
                    <a:pt x="2215078" y="495778"/>
                  </a:lnTo>
                  <a:lnTo>
                    <a:pt x="2241303" y="532389"/>
                  </a:lnTo>
                  <a:lnTo>
                    <a:pt x="2266204" y="569983"/>
                  </a:lnTo>
                  <a:lnTo>
                    <a:pt x="2289746" y="608527"/>
                  </a:lnTo>
                  <a:lnTo>
                    <a:pt x="2311895" y="647986"/>
                  </a:lnTo>
                  <a:lnTo>
                    <a:pt x="2332616" y="688327"/>
                  </a:lnTo>
                  <a:lnTo>
                    <a:pt x="2351876" y="729514"/>
                  </a:lnTo>
                  <a:lnTo>
                    <a:pt x="2369640" y="771514"/>
                  </a:lnTo>
                  <a:lnTo>
                    <a:pt x="2385875" y="814294"/>
                  </a:lnTo>
                  <a:lnTo>
                    <a:pt x="2400546" y="857818"/>
                  </a:lnTo>
                  <a:lnTo>
                    <a:pt x="2413619" y="902052"/>
                  </a:lnTo>
                  <a:lnTo>
                    <a:pt x="2425059" y="946963"/>
                  </a:lnTo>
                  <a:lnTo>
                    <a:pt x="2434833" y="992517"/>
                  </a:lnTo>
                  <a:lnTo>
                    <a:pt x="2442907" y="1038678"/>
                  </a:lnTo>
                  <a:lnTo>
                    <a:pt x="2449246" y="1085414"/>
                  </a:lnTo>
                  <a:lnTo>
                    <a:pt x="2453816" y="1132690"/>
                  </a:lnTo>
                  <a:lnTo>
                    <a:pt x="2456583" y="1180471"/>
                  </a:lnTo>
                  <a:lnTo>
                    <a:pt x="2457513" y="1228725"/>
                  </a:lnTo>
                  <a:lnTo>
                    <a:pt x="2456583" y="1276969"/>
                  </a:lnTo>
                  <a:lnTo>
                    <a:pt x="2453816" y="1324742"/>
                  </a:lnTo>
                  <a:lnTo>
                    <a:pt x="2449246" y="1372010"/>
                  </a:lnTo>
                  <a:lnTo>
                    <a:pt x="2442907" y="1418738"/>
                  </a:lnTo>
                  <a:lnTo>
                    <a:pt x="2434833" y="1464892"/>
                  </a:lnTo>
                  <a:lnTo>
                    <a:pt x="2425059" y="1510439"/>
                  </a:lnTo>
                  <a:lnTo>
                    <a:pt x="2413619" y="1555343"/>
                  </a:lnTo>
                  <a:lnTo>
                    <a:pt x="2400546" y="1599572"/>
                  </a:lnTo>
                  <a:lnTo>
                    <a:pt x="2385875" y="1643090"/>
                  </a:lnTo>
                  <a:lnTo>
                    <a:pt x="2369640" y="1685864"/>
                  </a:lnTo>
                  <a:lnTo>
                    <a:pt x="2351876" y="1727859"/>
                  </a:lnTo>
                  <a:lnTo>
                    <a:pt x="2332616" y="1769042"/>
                  </a:lnTo>
                  <a:lnTo>
                    <a:pt x="2311895" y="1809378"/>
                  </a:lnTo>
                  <a:lnTo>
                    <a:pt x="2289746" y="1848833"/>
                  </a:lnTo>
                  <a:lnTo>
                    <a:pt x="2266204" y="1887372"/>
                  </a:lnTo>
                  <a:lnTo>
                    <a:pt x="2241303" y="1924963"/>
                  </a:lnTo>
                  <a:lnTo>
                    <a:pt x="2215078" y="1961571"/>
                  </a:lnTo>
                  <a:lnTo>
                    <a:pt x="2187562" y="1997160"/>
                  </a:lnTo>
                  <a:lnTo>
                    <a:pt x="2158789" y="2031699"/>
                  </a:lnTo>
                  <a:lnTo>
                    <a:pt x="2128794" y="2065151"/>
                  </a:lnTo>
                  <a:lnTo>
                    <a:pt x="2097611" y="2097484"/>
                  </a:lnTo>
                  <a:lnTo>
                    <a:pt x="2065274" y="2128663"/>
                  </a:lnTo>
                  <a:lnTo>
                    <a:pt x="2031817" y="2158653"/>
                  </a:lnTo>
                  <a:lnTo>
                    <a:pt x="1997274" y="2187421"/>
                  </a:lnTo>
                  <a:lnTo>
                    <a:pt x="1961680" y="2214933"/>
                  </a:lnTo>
                  <a:lnTo>
                    <a:pt x="1925068" y="2241154"/>
                  </a:lnTo>
                  <a:lnTo>
                    <a:pt x="1887473" y="2266051"/>
                  </a:lnTo>
                  <a:lnTo>
                    <a:pt x="1848929" y="2289588"/>
                  </a:lnTo>
                  <a:lnTo>
                    <a:pt x="1809470" y="2311733"/>
                  </a:lnTo>
                  <a:lnTo>
                    <a:pt x="1769130" y="2332451"/>
                  </a:lnTo>
                  <a:lnTo>
                    <a:pt x="1727944" y="2351707"/>
                  </a:lnTo>
                  <a:lnTo>
                    <a:pt x="1685945" y="2369468"/>
                  </a:lnTo>
                  <a:lnTo>
                    <a:pt x="1643168" y="2385700"/>
                  </a:lnTo>
                  <a:lnTo>
                    <a:pt x="1599647" y="2400367"/>
                  </a:lnTo>
                  <a:lnTo>
                    <a:pt x="1555416" y="2413438"/>
                  </a:lnTo>
                  <a:lnTo>
                    <a:pt x="1510509" y="2424876"/>
                  </a:lnTo>
                  <a:lnTo>
                    <a:pt x="1464961" y="2434648"/>
                  </a:lnTo>
                  <a:lnTo>
                    <a:pt x="1418804" y="2442720"/>
                  </a:lnTo>
                  <a:lnTo>
                    <a:pt x="1372075" y="2449057"/>
                  </a:lnTo>
                  <a:lnTo>
                    <a:pt x="1324806" y="2453626"/>
                  </a:lnTo>
                  <a:lnTo>
                    <a:pt x="1277033" y="2456393"/>
                  </a:lnTo>
                  <a:lnTo>
                    <a:pt x="1228788" y="2457323"/>
                  </a:lnTo>
                  <a:lnTo>
                    <a:pt x="1180535" y="2456393"/>
                  </a:lnTo>
                  <a:lnTo>
                    <a:pt x="1132753" y="2453626"/>
                  </a:lnTo>
                  <a:lnTo>
                    <a:pt x="1085477" y="2449057"/>
                  </a:lnTo>
                  <a:lnTo>
                    <a:pt x="1038740" y="2442720"/>
                  </a:lnTo>
                  <a:lnTo>
                    <a:pt x="992578" y="2434648"/>
                  </a:lnTo>
                  <a:lnTo>
                    <a:pt x="947023" y="2424876"/>
                  </a:lnTo>
                  <a:lnTo>
                    <a:pt x="902111" y="2413438"/>
                  </a:lnTo>
                  <a:lnTo>
                    <a:pt x="857875" y="2400367"/>
                  </a:lnTo>
                  <a:lnTo>
                    <a:pt x="814350" y="2385700"/>
                  </a:lnTo>
                  <a:lnTo>
                    <a:pt x="771569" y="2369468"/>
                  </a:lnTo>
                  <a:lnTo>
                    <a:pt x="729567" y="2351707"/>
                  </a:lnTo>
                  <a:lnTo>
                    <a:pt x="688377" y="2332451"/>
                  </a:lnTo>
                  <a:lnTo>
                    <a:pt x="648035" y="2311733"/>
                  </a:lnTo>
                  <a:lnTo>
                    <a:pt x="608574" y="2289588"/>
                  </a:lnTo>
                  <a:lnTo>
                    <a:pt x="570028" y="2266051"/>
                  </a:lnTo>
                  <a:lnTo>
                    <a:pt x="532432" y="2241154"/>
                  </a:lnTo>
                  <a:lnTo>
                    <a:pt x="495819" y="2214933"/>
                  </a:lnTo>
                  <a:lnTo>
                    <a:pt x="460224" y="2187421"/>
                  </a:lnTo>
                  <a:lnTo>
                    <a:pt x="425680" y="2158653"/>
                  </a:lnTo>
                  <a:lnTo>
                    <a:pt x="392223" y="2128663"/>
                  </a:lnTo>
                  <a:lnTo>
                    <a:pt x="359886" y="2097484"/>
                  </a:lnTo>
                  <a:lnTo>
                    <a:pt x="328703" y="2065151"/>
                  </a:lnTo>
                  <a:lnTo>
                    <a:pt x="298708" y="2031699"/>
                  </a:lnTo>
                  <a:lnTo>
                    <a:pt x="269936" y="1997160"/>
                  </a:lnTo>
                  <a:lnTo>
                    <a:pt x="242420" y="1961571"/>
                  </a:lnTo>
                  <a:lnTo>
                    <a:pt x="216195" y="1924963"/>
                  </a:lnTo>
                  <a:lnTo>
                    <a:pt x="191296" y="1887372"/>
                  </a:lnTo>
                  <a:lnTo>
                    <a:pt x="167755" y="1848833"/>
                  </a:lnTo>
                  <a:lnTo>
                    <a:pt x="145607" y="1809378"/>
                  </a:lnTo>
                  <a:lnTo>
                    <a:pt x="124887" y="1769042"/>
                  </a:lnTo>
                  <a:lnTo>
                    <a:pt x="105628" y="1727859"/>
                  </a:lnTo>
                  <a:lnTo>
                    <a:pt x="87865" y="1685864"/>
                  </a:lnTo>
                  <a:lnTo>
                    <a:pt x="71631" y="1643090"/>
                  </a:lnTo>
                  <a:lnTo>
                    <a:pt x="56961" y="1599572"/>
                  </a:lnTo>
                  <a:lnTo>
                    <a:pt x="43890" y="1555343"/>
                  </a:lnTo>
                  <a:lnTo>
                    <a:pt x="32450" y="1510439"/>
                  </a:lnTo>
                  <a:lnTo>
                    <a:pt x="22677" y="1464892"/>
                  </a:lnTo>
                  <a:lnTo>
                    <a:pt x="14604" y="1418738"/>
                  </a:lnTo>
                  <a:lnTo>
                    <a:pt x="8266" y="1372010"/>
                  </a:lnTo>
                  <a:lnTo>
                    <a:pt x="3696" y="1324742"/>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7" name="object 7"/>
          <p:cNvSpPr txBox="1"/>
          <p:nvPr/>
        </p:nvSpPr>
        <p:spPr>
          <a:xfrm>
            <a:off x="1661160" y="3475291"/>
            <a:ext cx="1445260" cy="300355"/>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Trebuchet MS"/>
                <a:cs typeface="Trebuchet MS"/>
              </a:rPr>
              <a:t>Pre-</a:t>
            </a:r>
            <a:r>
              <a:rPr sz="1800" b="1" spc="65">
                <a:solidFill>
                  <a:srgbClr val="FFFFFF"/>
                </a:solidFill>
                <a:latin typeface="Trebuchet MS"/>
                <a:cs typeface="Trebuchet MS"/>
              </a:rPr>
              <a:t>Training</a:t>
            </a:r>
            <a:endParaRPr sz="1800">
              <a:latin typeface="Trebuchet MS"/>
              <a:cs typeface="Trebuchet MS"/>
            </a:endParaRPr>
          </a:p>
        </p:txBody>
      </p:sp>
      <p:grpSp>
        <p:nvGrpSpPr>
          <p:cNvPr id="8" name="object 8"/>
          <p:cNvGrpSpPr/>
          <p:nvPr/>
        </p:nvGrpSpPr>
        <p:grpSpPr>
          <a:xfrm>
            <a:off x="3562350" y="2362073"/>
            <a:ext cx="4672330" cy="2576830"/>
            <a:chOff x="3562350" y="2362073"/>
            <a:chExt cx="4672330" cy="2576830"/>
          </a:xfrm>
        </p:grpSpPr>
        <p:pic>
          <p:nvPicPr>
            <p:cNvPr id="9" name="object 9"/>
            <p:cNvPicPr/>
            <p:nvPr/>
          </p:nvPicPr>
          <p:blipFill>
            <a:blip r:embed="rId5" cstate="print"/>
            <a:stretch>
              <a:fillRect/>
            </a:stretch>
          </p:blipFill>
          <p:spPr>
            <a:xfrm>
              <a:off x="3562350" y="3524186"/>
              <a:ext cx="1271524" cy="261937"/>
            </a:xfrm>
            <a:prstGeom prst="rect">
              <a:avLst/>
            </a:prstGeom>
          </p:spPr>
        </p:pic>
        <p:sp>
          <p:nvSpPr>
            <p:cNvPr id="10" name="object 10"/>
            <p:cNvSpPr/>
            <p:nvPr/>
          </p:nvSpPr>
          <p:spPr>
            <a:xfrm>
              <a:off x="3614673" y="3595751"/>
              <a:ext cx="1086485" cy="76200"/>
            </a:xfrm>
            <a:custGeom>
              <a:avLst/>
              <a:gdLst/>
              <a:ahLst/>
              <a:cxnLst/>
              <a:rect l="l" t="t" r="r" b="b"/>
              <a:pathLst>
                <a:path w="1086485" h="76200">
                  <a:moveTo>
                    <a:pt x="1010285" y="0"/>
                  </a:moveTo>
                  <a:lnTo>
                    <a:pt x="1010285" y="76200"/>
                  </a:lnTo>
                  <a:lnTo>
                    <a:pt x="1061085" y="50800"/>
                  </a:lnTo>
                  <a:lnTo>
                    <a:pt x="1022985" y="50800"/>
                  </a:lnTo>
                  <a:lnTo>
                    <a:pt x="1022985" y="25400"/>
                  </a:lnTo>
                  <a:lnTo>
                    <a:pt x="1061085" y="25400"/>
                  </a:lnTo>
                  <a:lnTo>
                    <a:pt x="1010285" y="0"/>
                  </a:lnTo>
                  <a:close/>
                </a:path>
                <a:path w="1086485" h="76200">
                  <a:moveTo>
                    <a:pt x="1010285" y="25400"/>
                  </a:moveTo>
                  <a:lnTo>
                    <a:pt x="0" y="25400"/>
                  </a:lnTo>
                  <a:lnTo>
                    <a:pt x="0" y="50800"/>
                  </a:lnTo>
                  <a:lnTo>
                    <a:pt x="1010285" y="50800"/>
                  </a:lnTo>
                  <a:lnTo>
                    <a:pt x="1010285" y="25400"/>
                  </a:lnTo>
                  <a:close/>
                </a:path>
                <a:path w="1086485" h="76200">
                  <a:moveTo>
                    <a:pt x="1061085" y="25400"/>
                  </a:moveTo>
                  <a:lnTo>
                    <a:pt x="1022985" y="25400"/>
                  </a:lnTo>
                  <a:lnTo>
                    <a:pt x="1022985" y="50800"/>
                  </a:lnTo>
                  <a:lnTo>
                    <a:pt x="1061085" y="50800"/>
                  </a:lnTo>
                  <a:lnTo>
                    <a:pt x="1086485" y="38100"/>
                  </a:lnTo>
                  <a:lnTo>
                    <a:pt x="1061085" y="25400"/>
                  </a:lnTo>
                  <a:close/>
                </a:path>
              </a:pathLst>
            </a:custGeom>
            <a:solidFill>
              <a:srgbClr val="4F81BC"/>
            </a:solidFill>
          </p:spPr>
          <p:txBody>
            <a:bodyPr wrap="square" lIns="0" tIns="0" rIns="0" bIns="0" rtlCol="0"/>
            <a:lstStyle/>
            <a:p>
              <a:endParaRPr/>
            </a:p>
          </p:txBody>
        </p:sp>
        <p:pic>
          <p:nvPicPr>
            <p:cNvPr id="11" name="object 11"/>
            <p:cNvPicPr/>
            <p:nvPr/>
          </p:nvPicPr>
          <p:blipFill>
            <a:blip r:embed="rId6" cstate="print"/>
            <a:stretch>
              <a:fillRect/>
            </a:stretch>
          </p:blipFill>
          <p:spPr>
            <a:xfrm>
              <a:off x="7105650" y="3524186"/>
              <a:ext cx="1128712" cy="261937"/>
            </a:xfrm>
            <a:prstGeom prst="rect">
              <a:avLst/>
            </a:prstGeom>
          </p:spPr>
        </p:pic>
        <p:sp>
          <p:nvSpPr>
            <p:cNvPr id="12" name="object 12"/>
            <p:cNvSpPr/>
            <p:nvPr/>
          </p:nvSpPr>
          <p:spPr>
            <a:xfrm>
              <a:off x="7157973" y="3595624"/>
              <a:ext cx="942975" cy="76200"/>
            </a:xfrm>
            <a:custGeom>
              <a:avLst/>
              <a:gdLst/>
              <a:ahLst/>
              <a:cxnLst/>
              <a:rect l="l" t="t" r="r" b="b"/>
              <a:pathLst>
                <a:path w="942975" h="76200">
                  <a:moveTo>
                    <a:pt x="866521" y="0"/>
                  </a:moveTo>
                  <a:lnTo>
                    <a:pt x="866521" y="76200"/>
                  </a:lnTo>
                  <a:lnTo>
                    <a:pt x="917067" y="50926"/>
                  </a:lnTo>
                  <a:lnTo>
                    <a:pt x="879221" y="50926"/>
                  </a:lnTo>
                  <a:lnTo>
                    <a:pt x="879221" y="25526"/>
                  </a:lnTo>
                  <a:lnTo>
                    <a:pt x="917575" y="25526"/>
                  </a:lnTo>
                  <a:lnTo>
                    <a:pt x="866521" y="0"/>
                  </a:lnTo>
                  <a:close/>
                </a:path>
                <a:path w="942975" h="76200">
                  <a:moveTo>
                    <a:pt x="866521" y="25526"/>
                  </a:moveTo>
                  <a:lnTo>
                    <a:pt x="0" y="25526"/>
                  </a:lnTo>
                  <a:lnTo>
                    <a:pt x="0" y="50926"/>
                  </a:lnTo>
                  <a:lnTo>
                    <a:pt x="866521" y="50926"/>
                  </a:lnTo>
                  <a:lnTo>
                    <a:pt x="866521" y="25526"/>
                  </a:lnTo>
                  <a:close/>
                </a:path>
                <a:path w="942975" h="76200">
                  <a:moveTo>
                    <a:pt x="917575" y="25526"/>
                  </a:moveTo>
                  <a:lnTo>
                    <a:pt x="879221" y="25526"/>
                  </a:lnTo>
                  <a:lnTo>
                    <a:pt x="879221" y="50926"/>
                  </a:lnTo>
                  <a:lnTo>
                    <a:pt x="917067" y="50926"/>
                  </a:lnTo>
                  <a:lnTo>
                    <a:pt x="942721" y="38100"/>
                  </a:lnTo>
                  <a:lnTo>
                    <a:pt x="917575" y="25526"/>
                  </a:lnTo>
                  <a:close/>
                </a:path>
              </a:pathLst>
            </a:custGeom>
            <a:solidFill>
              <a:srgbClr val="4F81BC"/>
            </a:solidFill>
          </p:spPr>
          <p:txBody>
            <a:bodyPr wrap="square" lIns="0" tIns="0" rIns="0" bIns="0" rtlCol="0"/>
            <a:lstStyle/>
            <a:p>
              <a:endParaRPr/>
            </a:p>
          </p:txBody>
        </p:sp>
        <p:pic>
          <p:nvPicPr>
            <p:cNvPr id="13" name="object 13"/>
            <p:cNvPicPr/>
            <p:nvPr/>
          </p:nvPicPr>
          <p:blipFill>
            <a:blip r:embed="rId3" cstate="print"/>
            <a:stretch>
              <a:fillRect/>
            </a:stretch>
          </p:blipFill>
          <p:spPr>
            <a:xfrm>
              <a:off x="4638675" y="2362073"/>
              <a:ext cx="2576576" cy="2576576"/>
            </a:xfrm>
            <a:prstGeom prst="rect">
              <a:avLst/>
            </a:prstGeom>
          </p:spPr>
        </p:pic>
        <p:sp>
          <p:nvSpPr>
            <p:cNvPr id="14" name="object 14"/>
            <p:cNvSpPr/>
            <p:nvPr/>
          </p:nvSpPr>
          <p:spPr>
            <a:xfrm>
              <a:off x="4700650" y="2405126"/>
              <a:ext cx="2457450" cy="2457450"/>
            </a:xfrm>
            <a:custGeom>
              <a:avLst/>
              <a:gdLst/>
              <a:ahLst/>
              <a:cxnLst/>
              <a:rect l="l" t="t" r="r" b="b"/>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p:spPr>
          <p:txBody>
            <a:bodyPr wrap="square" lIns="0" tIns="0" rIns="0" bIns="0" rtlCol="0"/>
            <a:lstStyle/>
            <a:p>
              <a:endParaRPr/>
            </a:p>
          </p:txBody>
        </p:sp>
        <p:sp>
          <p:nvSpPr>
            <p:cNvPr id="15" name="object 15"/>
            <p:cNvSpPr/>
            <p:nvPr/>
          </p:nvSpPr>
          <p:spPr>
            <a:xfrm>
              <a:off x="4700650" y="2405126"/>
              <a:ext cx="2457450" cy="2457450"/>
            </a:xfrm>
            <a:custGeom>
              <a:avLst/>
              <a:gdLst/>
              <a:ahLst/>
              <a:cxnLst/>
              <a:rect l="l" t="t" r="r" b="b"/>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16" name="object 16"/>
          <p:cNvSpPr txBox="1"/>
          <p:nvPr/>
        </p:nvSpPr>
        <p:spPr>
          <a:xfrm>
            <a:off x="428307" y="1084516"/>
            <a:ext cx="7686675" cy="391795"/>
          </a:xfrm>
          <a:prstGeom prst="rect">
            <a:avLst/>
          </a:prstGeom>
        </p:spPr>
        <p:txBody>
          <a:bodyPr vert="horz" wrap="square" lIns="0" tIns="12700" rIns="0" bIns="0" rtlCol="0">
            <a:spAutoFit/>
          </a:bodyPr>
          <a:lstStyle/>
          <a:p>
            <a:pPr marL="12700">
              <a:lnSpc>
                <a:spcPct val="100000"/>
              </a:lnSpc>
              <a:spcBef>
                <a:spcPts val="100"/>
              </a:spcBef>
            </a:pPr>
            <a:r>
              <a:rPr sz="2400">
                <a:solidFill>
                  <a:srgbClr val="404040"/>
                </a:solidFill>
                <a:latin typeface="Trebuchet MS"/>
                <a:cs typeface="Trebuchet MS"/>
              </a:rPr>
              <a:t>The</a:t>
            </a:r>
            <a:r>
              <a:rPr sz="2400" spc="-110">
                <a:solidFill>
                  <a:srgbClr val="404040"/>
                </a:solidFill>
                <a:latin typeface="Trebuchet MS"/>
                <a:cs typeface="Trebuchet MS"/>
              </a:rPr>
              <a:t> </a:t>
            </a:r>
            <a:r>
              <a:rPr sz="2400" spc="65">
                <a:solidFill>
                  <a:srgbClr val="404040"/>
                </a:solidFill>
                <a:latin typeface="Trebuchet MS"/>
                <a:cs typeface="Trebuchet MS"/>
              </a:rPr>
              <a:t>training</a:t>
            </a:r>
            <a:r>
              <a:rPr sz="2400" spc="-75">
                <a:solidFill>
                  <a:srgbClr val="404040"/>
                </a:solidFill>
                <a:latin typeface="Trebuchet MS"/>
                <a:cs typeface="Trebuchet MS"/>
              </a:rPr>
              <a:t> </a:t>
            </a:r>
            <a:r>
              <a:rPr sz="2400" spc="-10">
                <a:solidFill>
                  <a:srgbClr val="404040"/>
                </a:solidFill>
                <a:latin typeface="Trebuchet MS"/>
                <a:cs typeface="Trebuchet MS"/>
              </a:rPr>
              <a:t>cycle</a:t>
            </a:r>
            <a:r>
              <a:rPr sz="2400" spc="-175">
                <a:solidFill>
                  <a:srgbClr val="404040"/>
                </a:solidFill>
                <a:latin typeface="Trebuchet MS"/>
                <a:cs typeface="Trebuchet MS"/>
              </a:rPr>
              <a:t> </a:t>
            </a:r>
            <a:r>
              <a:rPr sz="2400" spc="-10">
                <a:solidFill>
                  <a:srgbClr val="404040"/>
                </a:solidFill>
                <a:latin typeface="Trebuchet MS"/>
                <a:cs typeface="Trebuchet MS"/>
              </a:rPr>
              <a:t>for</a:t>
            </a:r>
            <a:r>
              <a:rPr sz="2400" spc="-135">
                <a:solidFill>
                  <a:srgbClr val="404040"/>
                </a:solidFill>
                <a:latin typeface="Trebuchet MS"/>
                <a:cs typeface="Trebuchet MS"/>
              </a:rPr>
              <a:t> </a:t>
            </a:r>
            <a:r>
              <a:rPr sz="2400" spc="85">
                <a:solidFill>
                  <a:srgbClr val="404040"/>
                </a:solidFill>
                <a:latin typeface="Trebuchet MS"/>
                <a:cs typeface="Trebuchet MS"/>
              </a:rPr>
              <a:t>a</a:t>
            </a:r>
            <a:r>
              <a:rPr sz="2400" spc="-135">
                <a:solidFill>
                  <a:srgbClr val="404040"/>
                </a:solidFill>
                <a:latin typeface="Trebuchet MS"/>
                <a:cs typeface="Trebuchet MS"/>
              </a:rPr>
              <a:t> </a:t>
            </a:r>
            <a:r>
              <a:rPr sz="2400" spc="75">
                <a:solidFill>
                  <a:srgbClr val="404040"/>
                </a:solidFill>
                <a:latin typeface="Trebuchet MS"/>
                <a:cs typeface="Trebuchet MS"/>
              </a:rPr>
              <a:t>LLM</a:t>
            </a:r>
            <a:r>
              <a:rPr sz="2400" spc="-165">
                <a:solidFill>
                  <a:srgbClr val="404040"/>
                </a:solidFill>
                <a:latin typeface="Trebuchet MS"/>
                <a:cs typeface="Trebuchet MS"/>
              </a:rPr>
              <a:t> </a:t>
            </a:r>
            <a:r>
              <a:rPr sz="2400" spc="140">
                <a:solidFill>
                  <a:srgbClr val="404040"/>
                </a:solidFill>
                <a:latin typeface="Trebuchet MS"/>
                <a:cs typeface="Trebuchet MS"/>
              </a:rPr>
              <a:t>consists</a:t>
            </a:r>
            <a:r>
              <a:rPr sz="2400" spc="-120">
                <a:solidFill>
                  <a:srgbClr val="404040"/>
                </a:solidFill>
                <a:latin typeface="Trebuchet MS"/>
                <a:cs typeface="Trebuchet MS"/>
              </a:rPr>
              <a:t> </a:t>
            </a:r>
            <a:r>
              <a:rPr sz="2400">
                <a:solidFill>
                  <a:srgbClr val="404040"/>
                </a:solidFill>
                <a:latin typeface="Trebuchet MS"/>
                <a:cs typeface="Trebuchet MS"/>
              </a:rPr>
              <a:t>of</a:t>
            </a:r>
            <a:r>
              <a:rPr sz="2400" spc="-155">
                <a:solidFill>
                  <a:srgbClr val="404040"/>
                </a:solidFill>
                <a:latin typeface="Trebuchet MS"/>
                <a:cs typeface="Trebuchet MS"/>
              </a:rPr>
              <a:t> </a:t>
            </a:r>
            <a:r>
              <a:rPr sz="2400" spc="175">
                <a:solidFill>
                  <a:srgbClr val="404040"/>
                </a:solidFill>
                <a:latin typeface="Trebuchet MS"/>
                <a:cs typeface="Trebuchet MS"/>
              </a:rPr>
              <a:t>3</a:t>
            </a:r>
            <a:r>
              <a:rPr sz="2400" spc="-155">
                <a:solidFill>
                  <a:srgbClr val="404040"/>
                </a:solidFill>
                <a:latin typeface="Trebuchet MS"/>
                <a:cs typeface="Trebuchet MS"/>
              </a:rPr>
              <a:t> </a:t>
            </a:r>
            <a:r>
              <a:rPr sz="2400" spc="135">
                <a:solidFill>
                  <a:srgbClr val="404040"/>
                </a:solidFill>
                <a:latin typeface="Trebuchet MS"/>
                <a:cs typeface="Trebuchet MS"/>
              </a:rPr>
              <a:t>main</a:t>
            </a:r>
            <a:r>
              <a:rPr sz="2400" spc="-105">
                <a:solidFill>
                  <a:srgbClr val="404040"/>
                </a:solidFill>
                <a:latin typeface="Trebuchet MS"/>
                <a:cs typeface="Trebuchet MS"/>
              </a:rPr>
              <a:t> </a:t>
            </a:r>
            <a:r>
              <a:rPr sz="2400" spc="45">
                <a:solidFill>
                  <a:srgbClr val="404040"/>
                </a:solidFill>
                <a:latin typeface="Trebuchet MS"/>
                <a:cs typeface="Trebuchet MS"/>
              </a:rPr>
              <a:t>stages:</a:t>
            </a:r>
            <a:endParaRPr sz="2400">
              <a:latin typeface="Trebuchet MS"/>
              <a:cs typeface="Trebuchet MS"/>
            </a:endParaRPr>
          </a:p>
        </p:txBody>
      </p:sp>
      <p:sp>
        <p:nvSpPr>
          <p:cNvPr id="17" name="object 17"/>
          <p:cNvSpPr txBox="1"/>
          <p:nvPr/>
        </p:nvSpPr>
        <p:spPr>
          <a:xfrm>
            <a:off x="5462651" y="3475291"/>
            <a:ext cx="929640" cy="300355"/>
          </a:xfrm>
          <a:prstGeom prst="rect">
            <a:avLst/>
          </a:prstGeom>
        </p:spPr>
        <p:txBody>
          <a:bodyPr vert="horz" wrap="square" lIns="0" tIns="12700" rIns="0" bIns="0" rtlCol="0">
            <a:spAutoFit/>
          </a:bodyPr>
          <a:lstStyle/>
          <a:p>
            <a:pPr marL="12700">
              <a:lnSpc>
                <a:spcPct val="100000"/>
              </a:lnSpc>
              <a:spcBef>
                <a:spcPts val="100"/>
              </a:spcBef>
            </a:pPr>
            <a:r>
              <a:rPr sz="1800" b="1" spc="55">
                <a:solidFill>
                  <a:srgbClr val="FFFFFF"/>
                </a:solidFill>
                <a:latin typeface="Trebuchet MS"/>
                <a:cs typeface="Trebuchet MS"/>
              </a:rPr>
              <a:t>Instruct</a:t>
            </a:r>
            <a:endParaRPr sz="1800">
              <a:latin typeface="Trebuchet MS"/>
              <a:cs typeface="Trebuchet MS"/>
            </a:endParaRPr>
          </a:p>
        </p:txBody>
      </p:sp>
      <p:grpSp>
        <p:nvGrpSpPr>
          <p:cNvPr id="18" name="object 18"/>
          <p:cNvGrpSpPr/>
          <p:nvPr/>
        </p:nvGrpSpPr>
        <p:grpSpPr>
          <a:xfrm>
            <a:off x="8039100" y="2362073"/>
            <a:ext cx="2576830" cy="2576830"/>
            <a:chOff x="8039100" y="2362073"/>
            <a:chExt cx="2576830" cy="2576830"/>
          </a:xfrm>
        </p:grpSpPr>
        <p:pic>
          <p:nvPicPr>
            <p:cNvPr id="19" name="object 19"/>
            <p:cNvPicPr/>
            <p:nvPr/>
          </p:nvPicPr>
          <p:blipFill>
            <a:blip r:embed="rId3" cstate="print"/>
            <a:stretch>
              <a:fillRect/>
            </a:stretch>
          </p:blipFill>
          <p:spPr>
            <a:xfrm>
              <a:off x="8039100" y="2362073"/>
              <a:ext cx="2576576" cy="2576576"/>
            </a:xfrm>
            <a:prstGeom prst="rect">
              <a:avLst/>
            </a:prstGeom>
          </p:spPr>
        </p:pic>
        <p:sp>
          <p:nvSpPr>
            <p:cNvPr id="20" name="object 20"/>
            <p:cNvSpPr/>
            <p:nvPr/>
          </p:nvSpPr>
          <p:spPr>
            <a:xfrm>
              <a:off x="8101076" y="2405126"/>
              <a:ext cx="2457450" cy="2457450"/>
            </a:xfrm>
            <a:custGeom>
              <a:avLst/>
              <a:gdLst/>
              <a:ahLst/>
              <a:cxnLst/>
              <a:rect l="l" t="t" r="r" b="b"/>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2"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5"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C0504D"/>
            </a:solidFill>
          </p:spPr>
          <p:txBody>
            <a:bodyPr wrap="square" lIns="0" tIns="0" rIns="0" bIns="0" rtlCol="0"/>
            <a:lstStyle/>
            <a:p>
              <a:endParaRPr/>
            </a:p>
          </p:txBody>
        </p:sp>
        <p:sp>
          <p:nvSpPr>
            <p:cNvPr id="21" name="object 21"/>
            <p:cNvSpPr/>
            <p:nvPr/>
          </p:nvSpPr>
          <p:spPr>
            <a:xfrm>
              <a:off x="8101076" y="2405126"/>
              <a:ext cx="2457450" cy="2457450"/>
            </a:xfrm>
            <a:custGeom>
              <a:avLst/>
              <a:gdLst/>
              <a:ahLst/>
              <a:cxnLst/>
              <a:rect l="l" t="t" r="r" b="b"/>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5"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2"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22" name="object 22"/>
          <p:cNvSpPr txBox="1"/>
          <p:nvPr/>
        </p:nvSpPr>
        <p:spPr>
          <a:xfrm>
            <a:off x="8950959" y="3475291"/>
            <a:ext cx="760730" cy="300355"/>
          </a:xfrm>
          <a:prstGeom prst="rect">
            <a:avLst/>
          </a:prstGeom>
        </p:spPr>
        <p:txBody>
          <a:bodyPr vert="horz" wrap="square" lIns="0" tIns="12700" rIns="0" bIns="0" rtlCol="0">
            <a:spAutoFit/>
          </a:bodyPr>
          <a:lstStyle/>
          <a:p>
            <a:pPr marL="12700">
              <a:lnSpc>
                <a:spcPct val="100000"/>
              </a:lnSpc>
              <a:spcBef>
                <a:spcPts val="100"/>
              </a:spcBef>
            </a:pPr>
            <a:r>
              <a:rPr sz="1800" b="1" spc="70">
                <a:solidFill>
                  <a:srgbClr val="FFFFFF"/>
                </a:solidFill>
                <a:latin typeface="Trebuchet MS"/>
                <a:cs typeface="Trebuchet MS"/>
              </a:rPr>
              <a:t>Safety</a:t>
            </a:r>
            <a:endParaRPr sz="1800">
              <a:latin typeface="Trebuchet MS"/>
              <a:cs typeface="Trebuchet MS"/>
            </a:endParaRPr>
          </a:p>
        </p:txBody>
      </p:sp>
      <p:sp>
        <p:nvSpPr>
          <p:cNvPr id="23" name="object 23"/>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24" name="object 24"/>
          <p:cNvSpPr txBox="1"/>
          <p:nvPr/>
        </p:nvSpPr>
        <p:spPr>
          <a:xfrm>
            <a:off x="11805284" y="6491263"/>
            <a:ext cx="113030" cy="204470"/>
          </a:xfrm>
          <a:prstGeom prst="rect">
            <a:avLst/>
          </a:prstGeom>
        </p:spPr>
        <p:txBody>
          <a:bodyPr vert="horz" wrap="square" lIns="0" tIns="0" rIns="0" bIns="0" rtlCol="0">
            <a:spAutoFit/>
          </a:bodyPr>
          <a:lstStyle/>
          <a:p>
            <a:pPr marL="12700">
              <a:lnSpc>
                <a:spcPct val="100000"/>
              </a:lnSpc>
            </a:pPr>
            <a:r>
              <a:rPr sz="1200" spc="10">
                <a:solidFill>
                  <a:srgbClr val="888888"/>
                </a:solidFill>
                <a:latin typeface="Trebuchet MS"/>
                <a:cs typeface="Trebuchet MS"/>
              </a:rPr>
              <a:t>5</a:t>
            </a:r>
            <a:endParaRPr sz="1200">
              <a:latin typeface="Trebuchet MS"/>
              <a:cs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114"/>
              <a:t> </a:t>
            </a:r>
            <a:r>
              <a:rPr spc="-10"/>
              <a:t>(PEFT)</a:t>
            </a:r>
          </a:p>
        </p:txBody>
      </p:sp>
      <p:sp>
        <p:nvSpPr>
          <p:cNvPr id="4" name="object 4"/>
          <p:cNvSpPr txBox="1"/>
          <p:nvPr/>
        </p:nvSpPr>
        <p:spPr>
          <a:xfrm>
            <a:off x="428307" y="1304036"/>
            <a:ext cx="11311255" cy="4464685"/>
          </a:xfrm>
          <a:prstGeom prst="rect">
            <a:avLst/>
          </a:prstGeom>
        </p:spPr>
        <p:txBody>
          <a:bodyPr vert="horz" wrap="square" lIns="0" tIns="16510" rIns="0" bIns="0" rtlCol="0">
            <a:spAutoFit/>
          </a:bodyPr>
          <a:lstStyle/>
          <a:p>
            <a:pPr marL="12700">
              <a:lnSpc>
                <a:spcPct val="100000"/>
              </a:lnSpc>
              <a:spcBef>
                <a:spcPts val="130"/>
              </a:spcBef>
            </a:pPr>
            <a:r>
              <a:rPr sz="2750">
                <a:solidFill>
                  <a:srgbClr val="404040"/>
                </a:solidFill>
                <a:latin typeface="Trebuchet MS"/>
                <a:cs typeface="Trebuchet MS"/>
              </a:rPr>
              <a:t>PEFT</a:t>
            </a:r>
            <a:r>
              <a:rPr sz="2750" spc="-125">
                <a:solidFill>
                  <a:srgbClr val="404040"/>
                </a:solidFill>
                <a:latin typeface="Trebuchet MS"/>
                <a:cs typeface="Trebuchet MS"/>
              </a:rPr>
              <a:t> </a:t>
            </a:r>
            <a:r>
              <a:rPr sz="2750" spc="180">
                <a:solidFill>
                  <a:srgbClr val="404040"/>
                </a:solidFill>
                <a:latin typeface="Trebuchet MS"/>
                <a:cs typeface="Trebuchet MS"/>
              </a:rPr>
              <a:t>stands</a:t>
            </a:r>
            <a:r>
              <a:rPr sz="2750" spc="-90">
                <a:solidFill>
                  <a:srgbClr val="404040"/>
                </a:solidFill>
                <a:latin typeface="Trebuchet MS"/>
                <a:cs typeface="Trebuchet MS"/>
              </a:rPr>
              <a:t> </a:t>
            </a:r>
            <a:r>
              <a:rPr sz="2750">
                <a:solidFill>
                  <a:srgbClr val="404040"/>
                </a:solidFill>
                <a:latin typeface="Trebuchet MS"/>
                <a:cs typeface="Trebuchet MS"/>
              </a:rPr>
              <a:t>for</a:t>
            </a:r>
            <a:r>
              <a:rPr sz="2750" spc="-100">
                <a:solidFill>
                  <a:srgbClr val="404040"/>
                </a:solidFill>
                <a:latin typeface="Trebuchet MS"/>
                <a:cs typeface="Trebuchet MS"/>
              </a:rPr>
              <a:t> </a:t>
            </a:r>
            <a:r>
              <a:rPr sz="2750" spc="50">
                <a:solidFill>
                  <a:srgbClr val="4F81BC"/>
                </a:solidFill>
                <a:latin typeface="Trebuchet MS"/>
                <a:cs typeface="Trebuchet MS"/>
              </a:rPr>
              <a:t>Parameter</a:t>
            </a:r>
            <a:r>
              <a:rPr sz="2750" spc="-125">
                <a:solidFill>
                  <a:srgbClr val="4F81BC"/>
                </a:solidFill>
                <a:latin typeface="Trebuchet MS"/>
                <a:cs typeface="Trebuchet MS"/>
              </a:rPr>
              <a:t> </a:t>
            </a:r>
            <a:r>
              <a:rPr sz="2750" spc="45">
                <a:solidFill>
                  <a:srgbClr val="4F81BC"/>
                </a:solidFill>
                <a:latin typeface="Trebuchet MS"/>
                <a:cs typeface="Trebuchet MS"/>
              </a:rPr>
              <a:t>Efficient</a:t>
            </a:r>
            <a:r>
              <a:rPr sz="2750" spc="-70">
                <a:solidFill>
                  <a:srgbClr val="4F81BC"/>
                </a:solidFill>
                <a:latin typeface="Trebuchet MS"/>
                <a:cs typeface="Trebuchet MS"/>
              </a:rPr>
              <a:t> </a:t>
            </a:r>
            <a:r>
              <a:rPr sz="2750" spc="50">
                <a:solidFill>
                  <a:srgbClr val="4F81BC"/>
                </a:solidFill>
                <a:latin typeface="Trebuchet MS"/>
                <a:cs typeface="Trebuchet MS"/>
              </a:rPr>
              <a:t>Finetuning.</a:t>
            </a:r>
            <a:endParaRPr sz="2750">
              <a:latin typeface="Trebuchet MS"/>
              <a:cs typeface="Trebuchet MS"/>
            </a:endParaRPr>
          </a:p>
          <a:p>
            <a:pPr>
              <a:lnSpc>
                <a:spcPct val="100000"/>
              </a:lnSpc>
              <a:spcBef>
                <a:spcPts val="1614"/>
              </a:spcBef>
            </a:pPr>
            <a:endParaRPr sz="2750">
              <a:latin typeface="Trebuchet MS"/>
              <a:cs typeface="Trebuchet MS"/>
            </a:endParaRPr>
          </a:p>
          <a:p>
            <a:pPr marL="12700">
              <a:lnSpc>
                <a:spcPct val="100000"/>
              </a:lnSpc>
            </a:pPr>
            <a:r>
              <a:rPr sz="2750" spc="85">
                <a:solidFill>
                  <a:srgbClr val="404040"/>
                </a:solidFill>
                <a:latin typeface="Trebuchet MS"/>
                <a:cs typeface="Trebuchet MS"/>
              </a:rPr>
              <a:t>Unlike</a:t>
            </a:r>
            <a:r>
              <a:rPr sz="2750" spc="-55">
                <a:solidFill>
                  <a:srgbClr val="404040"/>
                </a:solidFill>
                <a:latin typeface="Trebuchet MS"/>
                <a:cs typeface="Trebuchet MS"/>
              </a:rPr>
              <a:t> </a:t>
            </a:r>
            <a:r>
              <a:rPr sz="2750">
                <a:solidFill>
                  <a:srgbClr val="404040"/>
                </a:solidFill>
                <a:latin typeface="Trebuchet MS"/>
                <a:cs typeface="Trebuchet MS"/>
              </a:rPr>
              <a:t>full</a:t>
            </a:r>
            <a:r>
              <a:rPr sz="2750" spc="-90">
                <a:solidFill>
                  <a:srgbClr val="404040"/>
                </a:solidFill>
                <a:latin typeface="Trebuchet MS"/>
                <a:cs typeface="Trebuchet MS"/>
              </a:rPr>
              <a:t> </a:t>
            </a:r>
            <a:r>
              <a:rPr sz="2750" spc="55">
                <a:solidFill>
                  <a:srgbClr val="404040"/>
                </a:solidFill>
                <a:latin typeface="Trebuchet MS"/>
                <a:cs typeface="Trebuchet MS"/>
              </a:rPr>
              <a:t>parameter</a:t>
            </a:r>
            <a:r>
              <a:rPr sz="2750" spc="-100">
                <a:solidFill>
                  <a:srgbClr val="404040"/>
                </a:solidFill>
                <a:latin typeface="Trebuchet MS"/>
                <a:cs typeface="Trebuchet MS"/>
              </a:rPr>
              <a:t> </a:t>
            </a:r>
            <a:r>
              <a:rPr sz="2750" spc="60">
                <a:solidFill>
                  <a:srgbClr val="404040"/>
                </a:solidFill>
                <a:latin typeface="Trebuchet MS"/>
                <a:cs typeface="Trebuchet MS"/>
              </a:rPr>
              <a:t>finetuning,</a:t>
            </a:r>
            <a:r>
              <a:rPr sz="2750" spc="-65">
                <a:solidFill>
                  <a:srgbClr val="404040"/>
                </a:solidFill>
                <a:latin typeface="Trebuchet MS"/>
                <a:cs typeface="Trebuchet MS"/>
              </a:rPr>
              <a:t> </a:t>
            </a:r>
            <a:r>
              <a:rPr sz="2750">
                <a:solidFill>
                  <a:srgbClr val="404040"/>
                </a:solidFill>
                <a:latin typeface="Trebuchet MS"/>
                <a:cs typeface="Trebuchet MS"/>
              </a:rPr>
              <a:t>PEFT</a:t>
            </a:r>
            <a:r>
              <a:rPr sz="2750" spc="-55">
                <a:solidFill>
                  <a:srgbClr val="404040"/>
                </a:solidFill>
                <a:latin typeface="Trebuchet MS"/>
                <a:cs typeface="Trebuchet MS"/>
              </a:rPr>
              <a:t> </a:t>
            </a:r>
            <a:r>
              <a:rPr sz="2750" spc="65">
                <a:solidFill>
                  <a:srgbClr val="9BBA58"/>
                </a:solidFill>
                <a:latin typeface="Trebuchet MS"/>
                <a:cs typeface="Trebuchet MS"/>
              </a:rPr>
              <a:t>preserves</a:t>
            </a:r>
            <a:r>
              <a:rPr sz="2750" spc="-35">
                <a:solidFill>
                  <a:srgbClr val="9BBA58"/>
                </a:solidFill>
                <a:latin typeface="Trebuchet MS"/>
                <a:cs typeface="Trebuchet MS"/>
              </a:rPr>
              <a:t> </a:t>
            </a:r>
            <a:r>
              <a:rPr sz="2750">
                <a:solidFill>
                  <a:srgbClr val="404040"/>
                </a:solidFill>
                <a:latin typeface="Trebuchet MS"/>
                <a:cs typeface="Trebuchet MS"/>
              </a:rPr>
              <a:t>the</a:t>
            </a:r>
            <a:r>
              <a:rPr sz="2750" spc="-50">
                <a:solidFill>
                  <a:srgbClr val="404040"/>
                </a:solidFill>
                <a:latin typeface="Trebuchet MS"/>
                <a:cs typeface="Trebuchet MS"/>
              </a:rPr>
              <a:t> </a:t>
            </a:r>
            <a:r>
              <a:rPr sz="2750" spc="130">
                <a:solidFill>
                  <a:srgbClr val="404040"/>
                </a:solidFill>
                <a:latin typeface="Trebuchet MS"/>
                <a:cs typeface="Trebuchet MS"/>
              </a:rPr>
              <a:t>vast</a:t>
            </a:r>
            <a:r>
              <a:rPr sz="2750" spc="-125">
                <a:solidFill>
                  <a:srgbClr val="404040"/>
                </a:solidFill>
                <a:latin typeface="Trebuchet MS"/>
                <a:cs typeface="Trebuchet MS"/>
              </a:rPr>
              <a:t> </a:t>
            </a:r>
            <a:r>
              <a:rPr sz="2750" spc="50">
                <a:solidFill>
                  <a:srgbClr val="404040"/>
                </a:solidFill>
                <a:latin typeface="Trebuchet MS"/>
                <a:cs typeface="Trebuchet MS"/>
              </a:rPr>
              <a:t>majority</a:t>
            </a:r>
            <a:r>
              <a:rPr sz="2750" spc="-95">
                <a:solidFill>
                  <a:srgbClr val="404040"/>
                </a:solidFill>
                <a:latin typeface="Trebuchet MS"/>
                <a:cs typeface="Trebuchet MS"/>
              </a:rPr>
              <a:t> </a:t>
            </a:r>
            <a:r>
              <a:rPr sz="2750" spc="-25">
                <a:solidFill>
                  <a:srgbClr val="404040"/>
                </a:solidFill>
                <a:latin typeface="Trebuchet MS"/>
                <a:cs typeface="Trebuchet MS"/>
              </a:rPr>
              <a:t>of</a:t>
            </a:r>
            <a:endParaRPr sz="2750">
              <a:latin typeface="Trebuchet MS"/>
              <a:cs typeface="Trebuchet MS"/>
            </a:endParaRPr>
          </a:p>
          <a:p>
            <a:pPr marL="12700">
              <a:lnSpc>
                <a:spcPct val="100000"/>
              </a:lnSpc>
              <a:spcBef>
                <a:spcPts val="5"/>
              </a:spcBef>
            </a:pPr>
            <a:r>
              <a:rPr sz="2750">
                <a:solidFill>
                  <a:srgbClr val="404040"/>
                </a:solidFill>
                <a:latin typeface="Trebuchet MS"/>
                <a:cs typeface="Trebuchet MS"/>
              </a:rPr>
              <a:t>the</a:t>
            </a:r>
            <a:r>
              <a:rPr sz="2750" spc="-55">
                <a:solidFill>
                  <a:srgbClr val="404040"/>
                </a:solidFill>
                <a:latin typeface="Trebuchet MS"/>
                <a:cs typeface="Trebuchet MS"/>
              </a:rPr>
              <a:t> </a:t>
            </a:r>
            <a:r>
              <a:rPr sz="2750" spc="60">
                <a:solidFill>
                  <a:srgbClr val="404040"/>
                </a:solidFill>
                <a:latin typeface="Trebuchet MS"/>
                <a:cs typeface="Trebuchet MS"/>
              </a:rPr>
              <a:t>model’s</a:t>
            </a:r>
            <a:r>
              <a:rPr sz="2750" spc="-70">
                <a:solidFill>
                  <a:srgbClr val="404040"/>
                </a:solidFill>
                <a:latin typeface="Trebuchet MS"/>
                <a:cs typeface="Trebuchet MS"/>
              </a:rPr>
              <a:t> </a:t>
            </a:r>
            <a:r>
              <a:rPr sz="2750" spc="95">
                <a:solidFill>
                  <a:srgbClr val="404040"/>
                </a:solidFill>
                <a:latin typeface="Trebuchet MS"/>
                <a:cs typeface="Trebuchet MS"/>
              </a:rPr>
              <a:t>original</a:t>
            </a:r>
            <a:r>
              <a:rPr sz="2750" spc="-95">
                <a:solidFill>
                  <a:srgbClr val="404040"/>
                </a:solidFill>
                <a:latin typeface="Trebuchet MS"/>
                <a:cs typeface="Trebuchet MS"/>
              </a:rPr>
              <a:t> </a:t>
            </a:r>
            <a:r>
              <a:rPr sz="2750" spc="-10">
                <a:solidFill>
                  <a:srgbClr val="404040"/>
                </a:solidFill>
                <a:latin typeface="Trebuchet MS"/>
                <a:cs typeface="Trebuchet MS"/>
              </a:rPr>
              <a:t>weights.</a:t>
            </a:r>
            <a:endParaRPr sz="2750">
              <a:latin typeface="Trebuchet MS"/>
              <a:cs typeface="Trebuchet MS"/>
            </a:endParaRPr>
          </a:p>
          <a:p>
            <a:pPr>
              <a:lnSpc>
                <a:spcPct val="100000"/>
              </a:lnSpc>
              <a:spcBef>
                <a:spcPts val="1620"/>
              </a:spcBef>
            </a:pPr>
            <a:endParaRPr sz="2750">
              <a:latin typeface="Trebuchet MS"/>
              <a:cs typeface="Trebuchet MS"/>
            </a:endParaRPr>
          </a:p>
          <a:p>
            <a:pPr marL="12700">
              <a:lnSpc>
                <a:spcPct val="100000"/>
              </a:lnSpc>
            </a:pPr>
            <a:r>
              <a:rPr sz="2750" spc="-20">
                <a:solidFill>
                  <a:srgbClr val="404040"/>
                </a:solidFill>
                <a:latin typeface="Trebuchet MS"/>
                <a:cs typeface="Trebuchet MS"/>
              </a:rPr>
              <a:t>There</a:t>
            </a:r>
            <a:r>
              <a:rPr sz="2750" spc="-150">
                <a:solidFill>
                  <a:srgbClr val="404040"/>
                </a:solidFill>
                <a:latin typeface="Trebuchet MS"/>
                <a:cs typeface="Trebuchet MS"/>
              </a:rPr>
              <a:t> </a:t>
            </a:r>
            <a:r>
              <a:rPr sz="2750">
                <a:solidFill>
                  <a:srgbClr val="404040"/>
                </a:solidFill>
                <a:latin typeface="Trebuchet MS"/>
                <a:cs typeface="Trebuchet MS"/>
              </a:rPr>
              <a:t>are</a:t>
            </a:r>
            <a:r>
              <a:rPr sz="2750" spc="-70">
                <a:solidFill>
                  <a:srgbClr val="404040"/>
                </a:solidFill>
                <a:latin typeface="Trebuchet MS"/>
                <a:cs typeface="Trebuchet MS"/>
              </a:rPr>
              <a:t> </a:t>
            </a:r>
            <a:r>
              <a:rPr sz="2750" spc="50">
                <a:solidFill>
                  <a:srgbClr val="404040"/>
                </a:solidFill>
                <a:latin typeface="Trebuchet MS"/>
                <a:cs typeface="Trebuchet MS"/>
              </a:rPr>
              <a:t>majorly</a:t>
            </a:r>
            <a:r>
              <a:rPr sz="2750" spc="-105">
                <a:solidFill>
                  <a:srgbClr val="404040"/>
                </a:solidFill>
                <a:latin typeface="Trebuchet MS"/>
                <a:cs typeface="Trebuchet MS"/>
              </a:rPr>
              <a:t> </a:t>
            </a:r>
            <a:r>
              <a:rPr sz="2750">
                <a:solidFill>
                  <a:srgbClr val="4F81BC"/>
                </a:solidFill>
                <a:latin typeface="Trebuchet MS"/>
                <a:cs typeface="Trebuchet MS"/>
              </a:rPr>
              <a:t>three</a:t>
            </a:r>
            <a:r>
              <a:rPr sz="2750" spc="-120">
                <a:solidFill>
                  <a:srgbClr val="4F81BC"/>
                </a:solidFill>
                <a:latin typeface="Trebuchet MS"/>
                <a:cs typeface="Trebuchet MS"/>
              </a:rPr>
              <a:t> </a:t>
            </a:r>
            <a:r>
              <a:rPr sz="2750" spc="145">
                <a:solidFill>
                  <a:srgbClr val="404040"/>
                </a:solidFill>
                <a:latin typeface="Trebuchet MS"/>
                <a:cs typeface="Trebuchet MS"/>
              </a:rPr>
              <a:t>methods</a:t>
            </a:r>
            <a:r>
              <a:rPr sz="2750" spc="-95">
                <a:solidFill>
                  <a:srgbClr val="404040"/>
                </a:solidFill>
                <a:latin typeface="Trebuchet MS"/>
                <a:cs typeface="Trebuchet MS"/>
              </a:rPr>
              <a:t> </a:t>
            </a:r>
            <a:r>
              <a:rPr sz="2750">
                <a:solidFill>
                  <a:srgbClr val="404040"/>
                </a:solidFill>
                <a:latin typeface="Trebuchet MS"/>
                <a:cs typeface="Trebuchet MS"/>
              </a:rPr>
              <a:t>to</a:t>
            </a:r>
            <a:r>
              <a:rPr sz="2750" spc="-100">
                <a:solidFill>
                  <a:srgbClr val="404040"/>
                </a:solidFill>
                <a:latin typeface="Trebuchet MS"/>
                <a:cs typeface="Trebuchet MS"/>
              </a:rPr>
              <a:t> </a:t>
            </a:r>
            <a:r>
              <a:rPr sz="2750" spc="110">
                <a:solidFill>
                  <a:srgbClr val="404040"/>
                </a:solidFill>
                <a:latin typeface="Trebuchet MS"/>
                <a:cs typeface="Trebuchet MS"/>
              </a:rPr>
              <a:t>do</a:t>
            </a:r>
            <a:r>
              <a:rPr sz="2750" spc="-170">
                <a:solidFill>
                  <a:srgbClr val="404040"/>
                </a:solidFill>
                <a:latin typeface="Trebuchet MS"/>
                <a:cs typeface="Trebuchet MS"/>
              </a:rPr>
              <a:t> </a:t>
            </a:r>
            <a:r>
              <a:rPr sz="2750" spc="-10">
                <a:solidFill>
                  <a:srgbClr val="404040"/>
                </a:solidFill>
                <a:latin typeface="Trebuchet MS"/>
                <a:cs typeface="Trebuchet MS"/>
              </a:rPr>
              <a:t>PEFT.</a:t>
            </a:r>
            <a:endParaRPr sz="2750">
              <a:latin typeface="Trebuchet MS"/>
              <a:cs typeface="Trebuchet MS"/>
            </a:endParaRPr>
          </a:p>
          <a:p>
            <a:pPr marL="527050" indent="-514350">
              <a:lnSpc>
                <a:spcPct val="100000"/>
              </a:lnSpc>
              <a:spcBef>
                <a:spcPts val="755"/>
              </a:spcBef>
              <a:buAutoNum type="arabicPeriod"/>
              <a:tabLst>
                <a:tab pos="527050" algn="l"/>
              </a:tabLst>
            </a:pPr>
            <a:r>
              <a:rPr sz="2750" spc="45">
                <a:solidFill>
                  <a:srgbClr val="404040"/>
                </a:solidFill>
                <a:latin typeface="Trebuchet MS"/>
                <a:cs typeface="Trebuchet MS"/>
              </a:rPr>
              <a:t>Additive</a:t>
            </a:r>
            <a:endParaRPr sz="2750">
              <a:latin typeface="Trebuchet MS"/>
              <a:cs typeface="Trebuchet MS"/>
            </a:endParaRPr>
          </a:p>
          <a:p>
            <a:pPr marL="527050" indent="-514350">
              <a:lnSpc>
                <a:spcPct val="100000"/>
              </a:lnSpc>
              <a:spcBef>
                <a:spcPts val="755"/>
              </a:spcBef>
              <a:buAutoNum type="arabicPeriod"/>
              <a:tabLst>
                <a:tab pos="527050" algn="l"/>
              </a:tabLst>
            </a:pPr>
            <a:r>
              <a:rPr sz="2750" spc="45">
                <a:solidFill>
                  <a:srgbClr val="404040"/>
                </a:solidFill>
                <a:latin typeface="Trebuchet MS"/>
                <a:cs typeface="Trebuchet MS"/>
              </a:rPr>
              <a:t>Selective</a:t>
            </a:r>
            <a:endParaRPr sz="2750">
              <a:latin typeface="Trebuchet MS"/>
              <a:cs typeface="Trebuchet MS"/>
            </a:endParaRPr>
          </a:p>
          <a:p>
            <a:pPr marL="527050" indent="-514350">
              <a:lnSpc>
                <a:spcPct val="100000"/>
              </a:lnSpc>
              <a:spcBef>
                <a:spcPts val="680"/>
              </a:spcBef>
              <a:buAutoNum type="arabicPeriod"/>
              <a:tabLst>
                <a:tab pos="527050" algn="l"/>
              </a:tabLst>
            </a:pPr>
            <a:r>
              <a:rPr sz="2750" spc="55">
                <a:solidFill>
                  <a:srgbClr val="404040"/>
                </a:solidFill>
                <a:latin typeface="Trebuchet MS"/>
                <a:cs typeface="Trebuchet MS"/>
              </a:rPr>
              <a:t>Reparameterization</a:t>
            </a:r>
            <a:endParaRPr sz="2750">
              <a:latin typeface="Trebuchet MS"/>
              <a:cs typeface="Trebuchet MS"/>
            </a:endParaRPr>
          </a:p>
        </p:txBody>
      </p:sp>
      <p:sp>
        <p:nvSpPr>
          <p:cNvPr id="5" name="object 5"/>
          <p:cNvSpPr txBox="1"/>
          <p:nvPr/>
        </p:nvSpPr>
        <p:spPr>
          <a:xfrm>
            <a:off x="11711305" y="6478587"/>
            <a:ext cx="217170" cy="208915"/>
          </a:xfrm>
          <a:prstGeom prst="rect">
            <a:avLst/>
          </a:prstGeom>
        </p:spPr>
        <p:txBody>
          <a:bodyPr vert="horz" wrap="square" lIns="0" tIns="12700" rIns="0" bIns="0" rtlCol="0">
            <a:spAutoFit/>
          </a:bodyPr>
          <a:lstStyle/>
          <a:p>
            <a:pPr marL="12700">
              <a:lnSpc>
                <a:spcPct val="100000"/>
              </a:lnSpc>
              <a:spcBef>
                <a:spcPts val="100"/>
              </a:spcBef>
            </a:pPr>
            <a:r>
              <a:rPr sz="1200" spc="95">
                <a:solidFill>
                  <a:srgbClr val="888888"/>
                </a:solidFill>
                <a:latin typeface="Trebuchet MS"/>
                <a:cs typeface="Trebuchet MS"/>
              </a:rPr>
              <a:t>29</a:t>
            </a:r>
            <a:endParaRPr sz="1200">
              <a:latin typeface="Trebuchet MS"/>
              <a:cs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80"/>
              <a:t>Instruction-</a:t>
            </a:r>
            <a:r>
              <a:rPr spc="135"/>
              <a:t>tuning</a:t>
            </a:r>
            <a:r>
              <a:rPr spc="-114"/>
              <a:t> </a:t>
            </a:r>
            <a:r>
              <a:rPr spc="-10"/>
              <a:t>(PEFT)</a:t>
            </a:r>
          </a:p>
        </p:txBody>
      </p:sp>
      <p:pic>
        <p:nvPicPr>
          <p:cNvPr id="4" name="object 4">
            <a:hlinkClick r:id="rId2"/>
          </p:cNvPr>
          <p:cNvPicPr/>
          <p:nvPr/>
        </p:nvPicPr>
        <p:blipFill>
          <a:blip r:embed="rId3" cstate="print"/>
          <a:stretch>
            <a:fillRect/>
          </a:stretch>
        </p:blipFill>
        <p:spPr>
          <a:xfrm>
            <a:off x="9344952" y="6316345"/>
            <a:ext cx="73025" cy="47625"/>
          </a:xfrm>
          <a:prstGeom prst="rect">
            <a:avLst/>
          </a:prstGeom>
        </p:spPr>
      </p:pic>
      <p:grpSp>
        <p:nvGrpSpPr>
          <p:cNvPr id="5" name="object 5"/>
          <p:cNvGrpSpPr/>
          <p:nvPr/>
        </p:nvGrpSpPr>
        <p:grpSpPr>
          <a:xfrm>
            <a:off x="1419225" y="916050"/>
            <a:ext cx="9353550" cy="5142230"/>
            <a:chOff x="1419225" y="916050"/>
            <a:chExt cx="9353550" cy="5142230"/>
          </a:xfrm>
        </p:grpSpPr>
        <p:pic>
          <p:nvPicPr>
            <p:cNvPr id="6" name="object 6"/>
            <p:cNvPicPr/>
            <p:nvPr/>
          </p:nvPicPr>
          <p:blipFill>
            <a:blip r:embed="rId4" cstate="print"/>
            <a:stretch>
              <a:fillRect/>
            </a:stretch>
          </p:blipFill>
          <p:spPr>
            <a:xfrm>
              <a:off x="1419225" y="1466849"/>
              <a:ext cx="9353550" cy="4591050"/>
            </a:xfrm>
            <a:prstGeom prst="rect">
              <a:avLst/>
            </a:prstGeom>
          </p:spPr>
        </p:pic>
        <p:sp>
          <p:nvSpPr>
            <p:cNvPr id="7" name="object 7"/>
            <p:cNvSpPr/>
            <p:nvPr/>
          </p:nvSpPr>
          <p:spPr>
            <a:xfrm>
              <a:off x="2790189" y="928750"/>
              <a:ext cx="2367915" cy="1143000"/>
            </a:xfrm>
            <a:custGeom>
              <a:avLst/>
              <a:gdLst/>
              <a:ahLst/>
              <a:cxnLst/>
              <a:rect l="l" t="t" r="r" b="b"/>
              <a:pathLst>
                <a:path w="2367915" h="1143000">
                  <a:moveTo>
                    <a:pt x="2367661" y="0"/>
                  </a:moveTo>
                  <a:lnTo>
                    <a:pt x="34036" y="0"/>
                  </a:lnTo>
                  <a:lnTo>
                    <a:pt x="34036" y="942975"/>
                  </a:lnTo>
                  <a:lnTo>
                    <a:pt x="422910" y="942975"/>
                  </a:lnTo>
                  <a:lnTo>
                    <a:pt x="0" y="1142873"/>
                  </a:lnTo>
                  <a:lnTo>
                    <a:pt x="1006348" y="942975"/>
                  </a:lnTo>
                  <a:lnTo>
                    <a:pt x="2367661" y="942975"/>
                  </a:lnTo>
                  <a:lnTo>
                    <a:pt x="2367661" y="0"/>
                  </a:lnTo>
                  <a:close/>
                </a:path>
              </a:pathLst>
            </a:custGeom>
            <a:solidFill>
              <a:srgbClr val="00B0F0"/>
            </a:solidFill>
          </p:spPr>
          <p:txBody>
            <a:bodyPr wrap="square" lIns="0" tIns="0" rIns="0" bIns="0" rtlCol="0"/>
            <a:lstStyle/>
            <a:p>
              <a:endParaRPr/>
            </a:p>
          </p:txBody>
        </p:sp>
        <p:sp>
          <p:nvSpPr>
            <p:cNvPr id="8" name="object 8"/>
            <p:cNvSpPr/>
            <p:nvPr/>
          </p:nvSpPr>
          <p:spPr>
            <a:xfrm>
              <a:off x="2790189" y="928750"/>
              <a:ext cx="2367915" cy="1143000"/>
            </a:xfrm>
            <a:custGeom>
              <a:avLst/>
              <a:gdLst/>
              <a:ahLst/>
              <a:cxnLst/>
              <a:rect l="l" t="t" r="r" b="b"/>
              <a:pathLst>
                <a:path w="2367915" h="1143000">
                  <a:moveTo>
                    <a:pt x="34036" y="0"/>
                  </a:moveTo>
                  <a:lnTo>
                    <a:pt x="422910" y="0"/>
                  </a:lnTo>
                  <a:lnTo>
                    <a:pt x="1006348" y="0"/>
                  </a:lnTo>
                  <a:lnTo>
                    <a:pt x="2367661" y="0"/>
                  </a:lnTo>
                  <a:lnTo>
                    <a:pt x="2367661" y="550037"/>
                  </a:lnTo>
                  <a:lnTo>
                    <a:pt x="2367661" y="785749"/>
                  </a:lnTo>
                  <a:lnTo>
                    <a:pt x="2367661" y="942975"/>
                  </a:lnTo>
                  <a:lnTo>
                    <a:pt x="1006348" y="942975"/>
                  </a:lnTo>
                  <a:lnTo>
                    <a:pt x="0" y="1142873"/>
                  </a:lnTo>
                  <a:lnTo>
                    <a:pt x="422910" y="942975"/>
                  </a:lnTo>
                  <a:lnTo>
                    <a:pt x="34036" y="942975"/>
                  </a:lnTo>
                  <a:lnTo>
                    <a:pt x="34036" y="785749"/>
                  </a:lnTo>
                  <a:lnTo>
                    <a:pt x="34036" y="550037"/>
                  </a:lnTo>
                  <a:lnTo>
                    <a:pt x="34036" y="0"/>
                  </a:lnTo>
                  <a:close/>
                </a:path>
              </a:pathLst>
            </a:custGeom>
            <a:ln w="25400">
              <a:solidFill>
                <a:srgbClr val="1C334E"/>
              </a:solidFill>
            </a:ln>
          </p:spPr>
          <p:txBody>
            <a:bodyPr wrap="square" lIns="0" tIns="0" rIns="0" bIns="0" rtlCol="0"/>
            <a:lstStyle/>
            <a:p>
              <a:endParaRPr/>
            </a:p>
          </p:txBody>
        </p:sp>
      </p:grpSp>
      <p:sp>
        <p:nvSpPr>
          <p:cNvPr id="9" name="object 9"/>
          <p:cNvSpPr txBox="1"/>
          <p:nvPr/>
        </p:nvSpPr>
        <p:spPr>
          <a:xfrm>
            <a:off x="7958708" y="6230302"/>
            <a:ext cx="3991610" cy="514350"/>
          </a:xfrm>
          <a:prstGeom prst="rect">
            <a:avLst/>
          </a:prstGeom>
        </p:spPr>
        <p:txBody>
          <a:bodyPr vert="horz" wrap="square" lIns="0" tIns="15875" rIns="0" bIns="0" rtlCol="0">
            <a:spAutoFit/>
          </a:bodyPr>
          <a:lstStyle/>
          <a:p>
            <a:pPr marR="36830" algn="r">
              <a:lnSpc>
                <a:spcPct val="100000"/>
              </a:lnSpc>
              <a:spcBef>
                <a:spcPts val="125"/>
              </a:spcBef>
              <a:tabLst>
                <a:tab pos="1429385" algn="l"/>
              </a:tabLst>
            </a:pPr>
            <a:r>
              <a:rPr sz="1550" u="sng">
                <a:solidFill>
                  <a:srgbClr val="0000FF"/>
                </a:solidFill>
                <a:uFill>
                  <a:solidFill>
                    <a:srgbClr val="0000FF"/>
                  </a:solidFill>
                </a:uFill>
                <a:latin typeface="Trebuchet MS"/>
                <a:cs typeface="Trebuchet MS"/>
                <a:hlinkClick r:id="rId2"/>
              </a:rPr>
              <a:t>Source:</a:t>
            </a:r>
            <a:r>
              <a:rPr sz="1550" u="sng" spc="175">
                <a:solidFill>
                  <a:srgbClr val="0000FF"/>
                </a:solidFill>
                <a:uFill>
                  <a:solidFill>
                    <a:srgbClr val="0000FF"/>
                  </a:solidFill>
                </a:uFill>
                <a:latin typeface="Trebuchet MS"/>
                <a:cs typeface="Trebuchet MS"/>
                <a:hlinkClick r:id="rId2"/>
              </a:rPr>
              <a:t> </a:t>
            </a:r>
            <a:r>
              <a:rPr sz="1550" u="sng" spc="-20">
                <a:solidFill>
                  <a:srgbClr val="0000FF"/>
                </a:solidFill>
                <a:uFill>
                  <a:solidFill>
                    <a:srgbClr val="0000FF"/>
                  </a:solidFill>
                </a:uFill>
                <a:latin typeface="Trebuchet MS"/>
                <a:cs typeface="Trebuchet MS"/>
                <a:hlinkClick r:id="rId2"/>
              </a:rPr>
              <a:t>paper</a:t>
            </a:r>
            <a:r>
              <a:rPr sz="1550" u="sng">
                <a:solidFill>
                  <a:srgbClr val="0000FF"/>
                </a:solidFill>
                <a:uFill>
                  <a:solidFill>
                    <a:srgbClr val="0000FF"/>
                  </a:solidFill>
                </a:uFill>
                <a:latin typeface="Trebuchet MS"/>
                <a:cs typeface="Trebuchet MS"/>
                <a:hlinkClick r:id="rId2"/>
              </a:rPr>
              <a:t>	</a:t>
            </a:r>
            <a:r>
              <a:rPr sz="1550" u="sng" spc="95">
                <a:solidFill>
                  <a:srgbClr val="0000FF"/>
                </a:solidFill>
                <a:uFill>
                  <a:solidFill>
                    <a:srgbClr val="0000FF"/>
                  </a:solidFill>
                </a:uFill>
                <a:latin typeface="Trebuchet MS"/>
                <a:cs typeface="Trebuchet MS"/>
                <a:hlinkClick r:id="rId2"/>
              </a:rPr>
              <a:t>Scaling</a:t>
            </a:r>
            <a:r>
              <a:rPr sz="1550" u="sng" spc="-20">
                <a:solidFill>
                  <a:srgbClr val="0000FF"/>
                </a:solidFill>
                <a:uFill>
                  <a:solidFill>
                    <a:srgbClr val="0000FF"/>
                  </a:solidFill>
                </a:uFill>
                <a:latin typeface="Trebuchet MS"/>
                <a:cs typeface="Trebuchet MS"/>
                <a:hlinkClick r:id="rId2"/>
              </a:rPr>
              <a:t> </a:t>
            </a:r>
            <a:r>
              <a:rPr sz="1550" u="sng" spc="75">
                <a:solidFill>
                  <a:srgbClr val="0000FF"/>
                </a:solidFill>
                <a:uFill>
                  <a:solidFill>
                    <a:srgbClr val="0000FF"/>
                  </a:solidFill>
                </a:uFill>
                <a:latin typeface="Trebuchet MS"/>
                <a:cs typeface="Trebuchet MS"/>
                <a:hlinkClick r:id="rId2"/>
              </a:rPr>
              <a:t>Down</a:t>
            </a:r>
            <a:r>
              <a:rPr sz="1550" u="sng" spc="-80">
                <a:solidFill>
                  <a:srgbClr val="0000FF"/>
                </a:solidFill>
                <a:uFill>
                  <a:solidFill>
                    <a:srgbClr val="0000FF"/>
                  </a:solidFill>
                </a:uFill>
                <a:latin typeface="Trebuchet MS"/>
                <a:cs typeface="Trebuchet MS"/>
                <a:hlinkClick r:id="rId2"/>
              </a:rPr>
              <a:t> </a:t>
            </a:r>
            <a:r>
              <a:rPr sz="1550" u="sng">
                <a:solidFill>
                  <a:srgbClr val="0000FF"/>
                </a:solidFill>
                <a:uFill>
                  <a:solidFill>
                    <a:srgbClr val="0000FF"/>
                  </a:solidFill>
                </a:uFill>
                <a:latin typeface="Trebuchet MS"/>
                <a:cs typeface="Trebuchet MS"/>
                <a:hlinkClick r:id="rId2"/>
              </a:rPr>
              <a:t>to</a:t>
            </a:r>
            <a:r>
              <a:rPr sz="1550" u="sng" spc="-65">
                <a:solidFill>
                  <a:srgbClr val="0000FF"/>
                </a:solidFill>
                <a:uFill>
                  <a:solidFill>
                    <a:srgbClr val="0000FF"/>
                  </a:solidFill>
                </a:uFill>
                <a:latin typeface="Trebuchet MS"/>
                <a:cs typeface="Trebuchet MS"/>
                <a:hlinkClick r:id="rId2"/>
              </a:rPr>
              <a:t> </a:t>
            </a:r>
            <a:r>
              <a:rPr sz="1550" u="sng" spc="60">
                <a:solidFill>
                  <a:srgbClr val="0000FF"/>
                </a:solidFill>
                <a:uFill>
                  <a:solidFill>
                    <a:srgbClr val="0000FF"/>
                  </a:solidFill>
                </a:uFill>
                <a:latin typeface="Trebuchet MS"/>
                <a:cs typeface="Trebuchet MS"/>
                <a:hlinkClick r:id="rId2"/>
              </a:rPr>
              <a:t>Scale</a:t>
            </a:r>
            <a:r>
              <a:rPr sz="1550" u="sng" spc="-10">
                <a:solidFill>
                  <a:srgbClr val="0000FF"/>
                </a:solidFill>
                <a:uFill>
                  <a:solidFill>
                    <a:srgbClr val="0000FF"/>
                  </a:solidFill>
                </a:uFill>
                <a:latin typeface="Trebuchet MS"/>
                <a:cs typeface="Trebuchet MS"/>
                <a:hlinkClick r:id="rId2"/>
              </a:rPr>
              <a:t> </a:t>
            </a:r>
            <a:r>
              <a:rPr sz="1550" u="sng" spc="-25">
                <a:solidFill>
                  <a:srgbClr val="0000FF"/>
                </a:solidFill>
                <a:uFill>
                  <a:solidFill>
                    <a:srgbClr val="0000FF"/>
                  </a:solidFill>
                </a:uFill>
                <a:latin typeface="Trebuchet MS"/>
                <a:cs typeface="Trebuchet MS"/>
                <a:hlinkClick r:id="rId2"/>
              </a:rPr>
              <a:t>Up”</a:t>
            </a:r>
            <a:endParaRPr sz="1550">
              <a:latin typeface="Trebuchet MS"/>
              <a:cs typeface="Trebuchet MS"/>
            </a:endParaRPr>
          </a:p>
          <a:p>
            <a:pPr marR="30480" algn="r">
              <a:lnSpc>
                <a:spcPct val="100000"/>
              </a:lnSpc>
              <a:spcBef>
                <a:spcPts val="95"/>
              </a:spcBef>
            </a:pPr>
            <a:r>
              <a:rPr sz="1550" spc="-10">
                <a:solidFill>
                  <a:srgbClr val="0000FF"/>
                </a:solidFill>
                <a:latin typeface="Trebuchet MS"/>
                <a:cs typeface="Trebuchet MS"/>
                <a:hlinkClick r:id="rId2"/>
              </a:rPr>
              <a:t>(arxiv.org</a:t>
            </a:r>
            <a:r>
              <a:rPr sz="1800" spc="-15" baseline="16203">
                <a:solidFill>
                  <a:srgbClr val="888888"/>
                </a:solidFill>
                <a:latin typeface="Trebuchet MS"/>
                <a:cs typeface="Trebuchet MS"/>
                <a:hlinkClick r:id="rId2"/>
              </a:rPr>
              <a:t>3</a:t>
            </a:r>
            <a:r>
              <a:rPr sz="1550" spc="-10">
                <a:solidFill>
                  <a:srgbClr val="0000FF"/>
                </a:solidFill>
                <a:latin typeface="Trebuchet MS"/>
                <a:cs typeface="Trebuchet MS"/>
                <a:hlinkClick r:id="rId2"/>
              </a:rPr>
              <a:t>)</a:t>
            </a:r>
            <a:r>
              <a:rPr sz="1800" spc="-15" baseline="16203">
                <a:solidFill>
                  <a:srgbClr val="888888"/>
                </a:solidFill>
                <a:latin typeface="Trebuchet MS"/>
                <a:cs typeface="Trebuchet MS"/>
                <a:hlinkClick r:id="rId2"/>
              </a:rPr>
              <a:t>1</a:t>
            </a:r>
            <a:endParaRPr sz="1800" baseline="16203">
              <a:latin typeface="Trebuchet MS"/>
              <a:cs typeface="Trebuchet MS"/>
            </a:endParaRPr>
          </a:p>
        </p:txBody>
      </p:sp>
      <p:sp>
        <p:nvSpPr>
          <p:cNvPr id="10" name="object 10"/>
          <p:cNvSpPr/>
          <p:nvPr/>
        </p:nvSpPr>
        <p:spPr>
          <a:xfrm>
            <a:off x="10935461" y="6691693"/>
            <a:ext cx="962025" cy="9525"/>
          </a:xfrm>
          <a:custGeom>
            <a:avLst/>
            <a:gdLst/>
            <a:ahLst/>
            <a:cxnLst/>
            <a:rect l="l" t="t" r="r" b="b"/>
            <a:pathLst>
              <a:path w="962025" h="9525">
                <a:moveTo>
                  <a:pt x="962025" y="0"/>
                </a:moveTo>
                <a:lnTo>
                  <a:pt x="0" y="0"/>
                </a:lnTo>
                <a:lnTo>
                  <a:pt x="0" y="9525"/>
                </a:lnTo>
                <a:lnTo>
                  <a:pt x="962025" y="9525"/>
                </a:lnTo>
                <a:lnTo>
                  <a:pt x="962025" y="0"/>
                </a:lnTo>
                <a:close/>
              </a:path>
            </a:pathLst>
          </a:custGeom>
          <a:solidFill>
            <a:srgbClr val="0000FF"/>
          </a:solidFill>
        </p:spPr>
        <p:txBody>
          <a:bodyPr wrap="square" lIns="0" tIns="0" rIns="0" bIns="0" rtlCol="0"/>
          <a:lstStyle/>
          <a:p>
            <a:endParaRPr/>
          </a:p>
        </p:txBody>
      </p:sp>
      <p:sp>
        <p:nvSpPr>
          <p:cNvPr id="11" name="object 11"/>
          <p:cNvSpPr txBox="1"/>
          <p:nvPr/>
        </p:nvSpPr>
        <p:spPr>
          <a:xfrm>
            <a:off x="2916301" y="1130998"/>
            <a:ext cx="2146300" cy="513715"/>
          </a:xfrm>
          <a:prstGeom prst="rect">
            <a:avLst/>
          </a:prstGeom>
        </p:spPr>
        <p:txBody>
          <a:bodyPr vert="horz" wrap="square" lIns="0" tIns="4445" rIns="0" bIns="0" rtlCol="0">
            <a:spAutoFit/>
          </a:bodyPr>
          <a:lstStyle/>
          <a:p>
            <a:pPr marL="88265" marR="5080" indent="-75565">
              <a:lnSpc>
                <a:spcPct val="104900"/>
              </a:lnSpc>
              <a:spcBef>
                <a:spcPts val="35"/>
              </a:spcBef>
            </a:pPr>
            <a:r>
              <a:rPr sz="1550" spc="80">
                <a:solidFill>
                  <a:srgbClr val="FFFFFF"/>
                </a:solidFill>
                <a:latin typeface="Trebuchet MS"/>
                <a:cs typeface="Trebuchet MS"/>
              </a:rPr>
              <a:t>Add</a:t>
            </a:r>
            <a:r>
              <a:rPr sz="1550" spc="90">
                <a:solidFill>
                  <a:srgbClr val="FFFFFF"/>
                </a:solidFill>
                <a:latin typeface="Trebuchet MS"/>
                <a:cs typeface="Trebuchet MS"/>
              </a:rPr>
              <a:t> </a:t>
            </a:r>
            <a:r>
              <a:rPr sz="1550">
                <a:solidFill>
                  <a:srgbClr val="FFFFFF"/>
                </a:solidFill>
                <a:latin typeface="Trebuchet MS"/>
                <a:cs typeface="Trebuchet MS"/>
              </a:rPr>
              <a:t>trainable</a:t>
            </a:r>
            <a:r>
              <a:rPr sz="1550" spc="170">
                <a:solidFill>
                  <a:srgbClr val="FFFFFF"/>
                </a:solidFill>
                <a:latin typeface="Trebuchet MS"/>
                <a:cs typeface="Trebuchet MS"/>
              </a:rPr>
              <a:t> </a:t>
            </a:r>
            <a:r>
              <a:rPr sz="1550">
                <a:solidFill>
                  <a:srgbClr val="FFFFFF"/>
                </a:solidFill>
                <a:latin typeface="Trebuchet MS"/>
                <a:cs typeface="Trebuchet MS"/>
              </a:rPr>
              <a:t>layers</a:t>
            </a:r>
            <a:r>
              <a:rPr sz="1550" spc="150">
                <a:solidFill>
                  <a:srgbClr val="FFFFFF"/>
                </a:solidFill>
                <a:latin typeface="Trebuchet MS"/>
                <a:cs typeface="Trebuchet MS"/>
              </a:rPr>
              <a:t> </a:t>
            </a:r>
            <a:r>
              <a:rPr sz="1550" spc="-25">
                <a:solidFill>
                  <a:srgbClr val="FFFFFF"/>
                </a:solidFill>
                <a:latin typeface="Trebuchet MS"/>
                <a:cs typeface="Trebuchet MS"/>
              </a:rPr>
              <a:t>or </a:t>
            </a:r>
            <a:r>
              <a:rPr sz="1550" spc="55">
                <a:solidFill>
                  <a:srgbClr val="FFFFFF"/>
                </a:solidFill>
                <a:latin typeface="Trebuchet MS"/>
                <a:cs typeface="Trebuchet MS"/>
              </a:rPr>
              <a:t>parameters</a:t>
            </a:r>
            <a:r>
              <a:rPr sz="1550" spc="-10">
                <a:solidFill>
                  <a:srgbClr val="FFFFFF"/>
                </a:solidFill>
                <a:latin typeface="Trebuchet MS"/>
                <a:cs typeface="Trebuchet MS"/>
              </a:rPr>
              <a:t> </a:t>
            </a:r>
            <a:r>
              <a:rPr sz="1550">
                <a:solidFill>
                  <a:srgbClr val="FFFFFF"/>
                </a:solidFill>
                <a:latin typeface="Trebuchet MS"/>
                <a:cs typeface="Trebuchet MS"/>
              </a:rPr>
              <a:t>to</a:t>
            </a:r>
            <a:r>
              <a:rPr sz="1550" spc="-55">
                <a:solidFill>
                  <a:srgbClr val="FFFFFF"/>
                </a:solidFill>
                <a:latin typeface="Trebuchet MS"/>
                <a:cs typeface="Trebuchet MS"/>
              </a:rPr>
              <a:t> </a:t>
            </a:r>
            <a:r>
              <a:rPr sz="1550" spc="55">
                <a:solidFill>
                  <a:srgbClr val="FFFFFF"/>
                </a:solidFill>
                <a:latin typeface="Trebuchet MS"/>
                <a:cs typeface="Trebuchet MS"/>
              </a:rPr>
              <a:t>model</a:t>
            </a:r>
            <a:endParaRPr sz="1550">
              <a:latin typeface="Trebuchet MS"/>
              <a:cs typeface="Trebuchet MS"/>
            </a:endParaRPr>
          </a:p>
        </p:txBody>
      </p:sp>
      <p:grpSp>
        <p:nvGrpSpPr>
          <p:cNvPr id="12" name="object 12"/>
          <p:cNvGrpSpPr/>
          <p:nvPr/>
        </p:nvGrpSpPr>
        <p:grpSpPr>
          <a:xfrm>
            <a:off x="68262" y="3509264"/>
            <a:ext cx="2359660" cy="1214120"/>
            <a:chOff x="68262" y="3509264"/>
            <a:chExt cx="2359660" cy="1214120"/>
          </a:xfrm>
        </p:grpSpPr>
        <p:sp>
          <p:nvSpPr>
            <p:cNvPr id="13" name="object 13"/>
            <p:cNvSpPr/>
            <p:nvPr/>
          </p:nvSpPr>
          <p:spPr>
            <a:xfrm>
              <a:off x="80962" y="3521964"/>
              <a:ext cx="2334260" cy="1188720"/>
            </a:xfrm>
            <a:custGeom>
              <a:avLst/>
              <a:gdLst/>
              <a:ahLst/>
              <a:cxnLst/>
              <a:rect l="l" t="t" r="r" b="b"/>
              <a:pathLst>
                <a:path w="2334260" h="1188720">
                  <a:moveTo>
                    <a:pt x="1922462" y="0"/>
                  </a:moveTo>
                  <a:lnTo>
                    <a:pt x="1361249" y="121412"/>
                  </a:lnTo>
                  <a:lnTo>
                    <a:pt x="0" y="121412"/>
                  </a:lnTo>
                  <a:lnTo>
                    <a:pt x="0" y="1188212"/>
                  </a:lnTo>
                  <a:lnTo>
                    <a:pt x="2333688" y="1188212"/>
                  </a:lnTo>
                  <a:lnTo>
                    <a:pt x="2333688" y="121412"/>
                  </a:lnTo>
                  <a:lnTo>
                    <a:pt x="1944687" y="121412"/>
                  </a:lnTo>
                  <a:lnTo>
                    <a:pt x="1922462" y="0"/>
                  </a:lnTo>
                  <a:close/>
                </a:path>
              </a:pathLst>
            </a:custGeom>
            <a:solidFill>
              <a:srgbClr val="4F81BC"/>
            </a:solidFill>
          </p:spPr>
          <p:txBody>
            <a:bodyPr wrap="square" lIns="0" tIns="0" rIns="0" bIns="0" rtlCol="0"/>
            <a:lstStyle/>
            <a:p>
              <a:endParaRPr/>
            </a:p>
          </p:txBody>
        </p:sp>
        <p:sp>
          <p:nvSpPr>
            <p:cNvPr id="14" name="object 14"/>
            <p:cNvSpPr/>
            <p:nvPr/>
          </p:nvSpPr>
          <p:spPr>
            <a:xfrm>
              <a:off x="80962" y="3521964"/>
              <a:ext cx="2334260" cy="1188720"/>
            </a:xfrm>
            <a:custGeom>
              <a:avLst/>
              <a:gdLst/>
              <a:ahLst/>
              <a:cxnLst/>
              <a:rect l="l" t="t" r="r" b="b"/>
              <a:pathLst>
                <a:path w="2334260" h="1188720">
                  <a:moveTo>
                    <a:pt x="0" y="121412"/>
                  </a:moveTo>
                  <a:lnTo>
                    <a:pt x="1361249" y="121412"/>
                  </a:lnTo>
                  <a:lnTo>
                    <a:pt x="1922462" y="0"/>
                  </a:lnTo>
                  <a:lnTo>
                    <a:pt x="1944687" y="121412"/>
                  </a:lnTo>
                  <a:lnTo>
                    <a:pt x="2333688" y="121412"/>
                  </a:lnTo>
                  <a:lnTo>
                    <a:pt x="2333688" y="299212"/>
                  </a:lnTo>
                  <a:lnTo>
                    <a:pt x="2333688" y="565785"/>
                  </a:lnTo>
                  <a:lnTo>
                    <a:pt x="2333688" y="1188212"/>
                  </a:lnTo>
                  <a:lnTo>
                    <a:pt x="1944687" y="1188212"/>
                  </a:lnTo>
                  <a:lnTo>
                    <a:pt x="1361249" y="1188212"/>
                  </a:lnTo>
                  <a:lnTo>
                    <a:pt x="0" y="1188212"/>
                  </a:lnTo>
                  <a:lnTo>
                    <a:pt x="0" y="565785"/>
                  </a:lnTo>
                  <a:lnTo>
                    <a:pt x="0" y="299212"/>
                  </a:lnTo>
                  <a:lnTo>
                    <a:pt x="0" y="121412"/>
                  </a:lnTo>
                  <a:close/>
                </a:path>
              </a:pathLst>
            </a:custGeom>
            <a:ln w="25400">
              <a:solidFill>
                <a:srgbClr val="1C334E"/>
              </a:solidFill>
            </a:ln>
          </p:spPr>
          <p:txBody>
            <a:bodyPr wrap="square" lIns="0" tIns="0" rIns="0" bIns="0" rtlCol="0"/>
            <a:lstStyle/>
            <a:p>
              <a:endParaRPr/>
            </a:p>
          </p:txBody>
        </p:sp>
      </p:grpSp>
      <p:sp>
        <p:nvSpPr>
          <p:cNvPr id="15" name="object 15"/>
          <p:cNvSpPr txBox="1"/>
          <p:nvPr/>
        </p:nvSpPr>
        <p:spPr>
          <a:xfrm>
            <a:off x="338772" y="3666426"/>
            <a:ext cx="1804035" cy="1000760"/>
          </a:xfrm>
          <a:prstGeom prst="rect">
            <a:avLst/>
          </a:prstGeom>
        </p:spPr>
        <p:txBody>
          <a:bodyPr vert="horz" wrap="square" lIns="0" tIns="7620" rIns="0" bIns="0" rtlCol="0">
            <a:spAutoFit/>
          </a:bodyPr>
          <a:lstStyle/>
          <a:p>
            <a:pPr marL="12700" marR="5080" indent="-1270" algn="ctr">
              <a:lnSpc>
                <a:spcPct val="103600"/>
              </a:lnSpc>
              <a:spcBef>
                <a:spcPts val="60"/>
              </a:spcBef>
            </a:pPr>
            <a:r>
              <a:rPr sz="1550" spc="80">
                <a:solidFill>
                  <a:srgbClr val="FFFFFF"/>
                </a:solidFill>
                <a:latin typeface="Trebuchet MS"/>
                <a:cs typeface="Trebuchet MS"/>
              </a:rPr>
              <a:t>Add</a:t>
            </a:r>
            <a:r>
              <a:rPr sz="1550" spc="-20">
                <a:solidFill>
                  <a:srgbClr val="FFFFFF"/>
                </a:solidFill>
                <a:latin typeface="Trebuchet MS"/>
                <a:cs typeface="Trebuchet MS"/>
              </a:rPr>
              <a:t> </a:t>
            </a:r>
            <a:r>
              <a:rPr sz="1550">
                <a:solidFill>
                  <a:srgbClr val="FFFFFF"/>
                </a:solidFill>
                <a:latin typeface="Trebuchet MS"/>
                <a:cs typeface="Trebuchet MS"/>
              </a:rPr>
              <a:t>new </a:t>
            </a:r>
            <a:r>
              <a:rPr sz="1550" spc="-10">
                <a:solidFill>
                  <a:srgbClr val="FFFFFF"/>
                </a:solidFill>
                <a:latin typeface="Trebuchet MS"/>
                <a:cs typeface="Trebuchet MS"/>
              </a:rPr>
              <a:t>trainable </a:t>
            </a:r>
            <a:r>
              <a:rPr sz="1550">
                <a:solidFill>
                  <a:srgbClr val="FFFFFF"/>
                </a:solidFill>
                <a:latin typeface="Trebuchet MS"/>
                <a:cs typeface="Trebuchet MS"/>
              </a:rPr>
              <a:t>layers</a:t>
            </a:r>
            <a:r>
              <a:rPr sz="1550" spc="40">
                <a:solidFill>
                  <a:srgbClr val="FFFFFF"/>
                </a:solidFill>
                <a:latin typeface="Trebuchet MS"/>
                <a:cs typeface="Trebuchet MS"/>
              </a:rPr>
              <a:t> </a:t>
            </a:r>
            <a:r>
              <a:rPr sz="1550">
                <a:solidFill>
                  <a:srgbClr val="FFFFFF"/>
                </a:solidFill>
                <a:latin typeface="Trebuchet MS"/>
                <a:cs typeface="Trebuchet MS"/>
              </a:rPr>
              <a:t>to</a:t>
            </a:r>
            <a:r>
              <a:rPr sz="1550" spc="80">
                <a:solidFill>
                  <a:srgbClr val="FFFFFF"/>
                </a:solidFill>
                <a:latin typeface="Trebuchet MS"/>
                <a:cs typeface="Trebuchet MS"/>
              </a:rPr>
              <a:t> </a:t>
            </a:r>
            <a:r>
              <a:rPr sz="1550" spc="-25">
                <a:solidFill>
                  <a:srgbClr val="FFFFFF"/>
                </a:solidFill>
                <a:latin typeface="Trebuchet MS"/>
                <a:cs typeface="Trebuchet MS"/>
              </a:rPr>
              <a:t>the </a:t>
            </a:r>
            <a:r>
              <a:rPr sz="1550" spc="10">
                <a:solidFill>
                  <a:srgbClr val="FFFFFF"/>
                </a:solidFill>
                <a:latin typeface="Trebuchet MS"/>
                <a:cs typeface="Trebuchet MS"/>
              </a:rPr>
              <a:t>architecture</a:t>
            </a:r>
            <a:r>
              <a:rPr sz="1550" spc="254">
                <a:solidFill>
                  <a:srgbClr val="FFFFFF"/>
                </a:solidFill>
                <a:latin typeface="Trebuchet MS"/>
                <a:cs typeface="Trebuchet MS"/>
              </a:rPr>
              <a:t> </a:t>
            </a:r>
            <a:r>
              <a:rPr sz="1550" spc="-10">
                <a:solidFill>
                  <a:srgbClr val="FFFFFF"/>
                </a:solidFill>
                <a:latin typeface="Trebuchet MS"/>
                <a:cs typeface="Trebuchet MS"/>
              </a:rPr>
              <a:t>called ‘Adapters’</a:t>
            </a:r>
            <a:endParaRPr sz="1550">
              <a:latin typeface="Trebuchet MS"/>
              <a:cs typeface="Trebuchet MS"/>
            </a:endParaRPr>
          </a:p>
        </p:txBody>
      </p:sp>
      <p:grpSp>
        <p:nvGrpSpPr>
          <p:cNvPr id="16" name="object 16"/>
          <p:cNvGrpSpPr/>
          <p:nvPr/>
        </p:nvGrpSpPr>
        <p:grpSpPr>
          <a:xfrm>
            <a:off x="1201737" y="5152897"/>
            <a:ext cx="2454910" cy="1503680"/>
            <a:chOff x="1201737" y="5152897"/>
            <a:chExt cx="2454910" cy="1503680"/>
          </a:xfrm>
        </p:grpSpPr>
        <p:sp>
          <p:nvSpPr>
            <p:cNvPr id="17" name="object 17"/>
            <p:cNvSpPr/>
            <p:nvPr/>
          </p:nvSpPr>
          <p:spPr>
            <a:xfrm>
              <a:off x="1214437" y="5165597"/>
              <a:ext cx="2429510" cy="1478280"/>
            </a:xfrm>
            <a:custGeom>
              <a:avLst/>
              <a:gdLst/>
              <a:ahLst/>
              <a:cxnLst/>
              <a:rect l="l" t="t" r="r" b="b"/>
              <a:pathLst>
                <a:path w="2429510" h="1478279">
                  <a:moveTo>
                    <a:pt x="1194371" y="0"/>
                  </a:moveTo>
                  <a:lnTo>
                    <a:pt x="404812" y="268477"/>
                  </a:lnTo>
                  <a:lnTo>
                    <a:pt x="0" y="268477"/>
                  </a:lnTo>
                  <a:lnTo>
                    <a:pt x="0" y="1478089"/>
                  </a:lnTo>
                  <a:lnTo>
                    <a:pt x="2428938" y="1478089"/>
                  </a:lnTo>
                  <a:lnTo>
                    <a:pt x="2428938" y="268477"/>
                  </a:lnTo>
                  <a:lnTo>
                    <a:pt x="1011999" y="268477"/>
                  </a:lnTo>
                  <a:lnTo>
                    <a:pt x="1194371" y="0"/>
                  </a:lnTo>
                  <a:close/>
                </a:path>
              </a:pathLst>
            </a:custGeom>
            <a:solidFill>
              <a:srgbClr val="4F81BC"/>
            </a:solidFill>
          </p:spPr>
          <p:txBody>
            <a:bodyPr wrap="square" lIns="0" tIns="0" rIns="0" bIns="0" rtlCol="0"/>
            <a:lstStyle/>
            <a:p>
              <a:endParaRPr/>
            </a:p>
          </p:txBody>
        </p:sp>
        <p:sp>
          <p:nvSpPr>
            <p:cNvPr id="18" name="object 18"/>
            <p:cNvSpPr/>
            <p:nvPr/>
          </p:nvSpPr>
          <p:spPr>
            <a:xfrm>
              <a:off x="1214437" y="5165597"/>
              <a:ext cx="2429510" cy="1478280"/>
            </a:xfrm>
            <a:custGeom>
              <a:avLst/>
              <a:gdLst/>
              <a:ahLst/>
              <a:cxnLst/>
              <a:rect l="l" t="t" r="r" b="b"/>
              <a:pathLst>
                <a:path w="2429510" h="1478279">
                  <a:moveTo>
                    <a:pt x="0" y="268477"/>
                  </a:moveTo>
                  <a:lnTo>
                    <a:pt x="404812" y="268477"/>
                  </a:lnTo>
                  <a:lnTo>
                    <a:pt x="1194371" y="0"/>
                  </a:lnTo>
                  <a:lnTo>
                    <a:pt x="1011999" y="268477"/>
                  </a:lnTo>
                  <a:lnTo>
                    <a:pt x="2428938" y="268477"/>
                  </a:lnTo>
                  <a:lnTo>
                    <a:pt x="2428938" y="470026"/>
                  </a:lnTo>
                  <a:lnTo>
                    <a:pt x="2428938" y="772452"/>
                  </a:lnTo>
                  <a:lnTo>
                    <a:pt x="2428938" y="1478089"/>
                  </a:lnTo>
                  <a:lnTo>
                    <a:pt x="1011999" y="1478089"/>
                  </a:lnTo>
                  <a:lnTo>
                    <a:pt x="404812" y="1478089"/>
                  </a:lnTo>
                  <a:lnTo>
                    <a:pt x="0" y="1478089"/>
                  </a:lnTo>
                  <a:lnTo>
                    <a:pt x="0" y="772452"/>
                  </a:lnTo>
                  <a:lnTo>
                    <a:pt x="0" y="470026"/>
                  </a:lnTo>
                  <a:lnTo>
                    <a:pt x="0" y="268477"/>
                  </a:lnTo>
                  <a:close/>
                </a:path>
              </a:pathLst>
            </a:custGeom>
            <a:ln w="25400">
              <a:solidFill>
                <a:srgbClr val="1C334E"/>
              </a:solidFill>
            </a:ln>
          </p:spPr>
          <p:txBody>
            <a:bodyPr wrap="square" lIns="0" tIns="0" rIns="0" bIns="0" rtlCol="0"/>
            <a:lstStyle/>
            <a:p>
              <a:endParaRPr/>
            </a:p>
          </p:txBody>
        </p:sp>
      </p:grpSp>
      <p:sp>
        <p:nvSpPr>
          <p:cNvPr id="19" name="object 19"/>
          <p:cNvSpPr txBox="1"/>
          <p:nvPr/>
        </p:nvSpPr>
        <p:spPr>
          <a:xfrm>
            <a:off x="1306194" y="5532754"/>
            <a:ext cx="2233295" cy="1000125"/>
          </a:xfrm>
          <a:prstGeom prst="rect">
            <a:avLst/>
          </a:prstGeom>
        </p:spPr>
        <p:txBody>
          <a:bodyPr vert="horz" wrap="square" lIns="0" tIns="6985" rIns="0" bIns="0" rtlCol="0">
            <a:spAutoFit/>
          </a:bodyPr>
          <a:lstStyle/>
          <a:p>
            <a:pPr marL="12065" marR="5080" indent="3175" algn="ctr">
              <a:lnSpc>
                <a:spcPct val="103600"/>
              </a:lnSpc>
              <a:spcBef>
                <a:spcPts val="55"/>
              </a:spcBef>
            </a:pPr>
            <a:r>
              <a:rPr sz="1550" spc="95">
                <a:solidFill>
                  <a:srgbClr val="FFFFFF"/>
                </a:solidFill>
                <a:latin typeface="Trebuchet MS"/>
                <a:cs typeface="Trebuchet MS"/>
              </a:rPr>
              <a:t>Focuses</a:t>
            </a:r>
            <a:r>
              <a:rPr sz="1550" spc="-70">
                <a:solidFill>
                  <a:srgbClr val="FFFFFF"/>
                </a:solidFill>
                <a:latin typeface="Trebuchet MS"/>
                <a:cs typeface="Trebuchet MS"/>
              </a:rPr>
              <a:t> </a:t>
            </a:r>
            <a:r>
              <a:rPr sz="1550" spc="55">
                <a:solidFill>
                  <a:srgbClr val="FFFFFF"/>
                </a:solidFill>
                <a:latin typeface="Trebuchet MS"/>
                <a:cs typeface="Trebuchet MS"/>
              </a:rPr>
              <a:t>on </a:t>
            </a:r>
            <a:r>
              <a:rPr sz="1550" spc="85">
                <a:solidFill>
                  <a:srgbClr val="FFFFFF"/>
                </a:solidFill>
                <a:latin typeface="Trebuchet MS"/>
                <a:cs typeface="Trebuchet MS"/>
              </a:rPr>
              <a:t>manipulating</a:t>
            </a:r>
            <a:r>
              <a:rPr sz="1550" spc="-45">
                <a:solidFill>
                  <a:srgbClr val="FFFFFF"/>
                </a:solidFill>
                <a:latin typeface="Trebuchet MS"/>
                <a:cs typeface="Trebuchet MS"/>
              </a:rPr>
              <a:t> </a:t>
            </a:r>
            <a:r>
              <a:rPr sz="1550">
                <a:solidFill>
                  <a:srgbClr val="FFFFFF"/>
                </a:solidFill>
                <a:latin typeface="Trebuchet MS"/>
                <a:cs typeface="Trebuchet MS"/>
              </a:rPr>
              <a:t>the</a:t>
            </a:r>
            <a:r>
              <a:rPr sz="1550" spc="-40">
                <a:solidFill>
                  <a:srgbClr val="FFFFFF"/>
                </a:solidFill>
                <a:latin typeface="Trebuchet MS"/>
                <a:cs typeface="Trebuchet MS"/>
              </a:rPr>
              <a:t> </a:t>
            </a:r>
            <a:r>
              <a:rPr sz="1550" spc="70">
                <a:solidFill>
                  <a:srgbClr val="FFFFFF"/>
                </a:solidFill>
                <a:latin typeface="Trebuchet MS"/>
                <a:cs typeface="Trebuchet MS"/>
              </a:rPr>
              <a:t>input </a:t>
            </a:r>
            <a:r>
              <a:rPr sz="1550">
                <a:solidFill>
                  <a:srgbClr val="FFFFFF"/>
                </a:solidFill>
                <a:latin typeface="Trebuchet MS"/>
                <a:cs typeface="Trebuchet MS"/>
              </a:rPr>
              <a:t>(not</a:t>
            </a:r>
            <a:r>
              <a:rPr sz="1550" spc="-25">
                <a:solidFill>
                  <a:srgbClr val="FFFFFF"/>
                </a:solidFill>
                <a:latin typeface="Trebuchet MS"/>
                <a:cs typeface="Trebuchet MS"/>
              </a:rPr>
              <a:t> </a:t>
            </a:r>
            <a:r>
              <a:rPr sz="1550">
                <a:solidFill>
                  <a:srgbClr val="FFFFFF"/>
                </a:solidFill>
                <a:latin typeface="Trebuchet MS"/>
                <a:cs typeface="Trebuchet MS"/>
              </a:rPr>
              <a:t>the</a:t>
            </a:r>
            <a:r>
              <a:rPr sz="1550" spc="80">
                <a:solidFill>
                  <a:srgbClr val="FFFFFF"/>
                </a:solidFill>
                <a:latin typeface="Trebuchet MS"/>
                <a:cs typeface="Trebuchet MS"/>
              </a:rPr>
              <a:t> </a:t>
            </a:r>
            <a:r>
              <a:rPr sz="1550" spc="105">
                <a:solidFill>
                  <a:srgbClr val="FFFFFF"/>
                </a:solidFill>
                <a:latin typeface="Trebuchet MS"/>
                <a:cs typeface="Trebuchet MS"/>
              </a:rPr>
              <a:t>same</a:t>
            </a:r>
            <a:r>
              <a:rPr sz="1550" spc="-15">
                <a:solidFill>
                  <a:srgbClr val="FFFFFF"/>
                </a:solidFill>
                <a:latin typeface="Trebuchet MS"/>
                <a:cs typeface="Trebuchet MS"/>
              </a:rPr>
              <a:t> </a:t>
            </a:r>
            <a:r>
              <a:rPr sz="1550" spc="110">
                <a:solidFill>
                  <a:srgbClr val="FFFFFF"/>
                </a:solidFill>
                <a:latin typeface="Trebuchet MS"/>
                <a:cs typeface="Trebuchet MS"/>
              </a:rPr>
              <a:t>as </a:t>
            </a:r>
            <a:r>
              <a:rPr sz="1550" spc="60">
                <a:solidFill>
                  <a:srgbClr val="FFFFFF"/>
                </a:solidFill>
                <a:latin typeface="Trebuchet MS"/>
                <a:cs typeface="Trebuchet MS"/>
              </a:rPr>
              <a:t>prompt</a:t>
            </a:r>
            <a:r>
              <a:rPr sz="1550">
                <a:solidFill>
                  <a:srgbClr val="FFFFFF"/>
                </a:solidFill>
                <a:latin typeface="Trebuchet MS"/>
                <a:cs typeface="Trebuchet MS"/>
              </a:rPr>
              <a:t> </a:t>
            </a:r>
            <a:r>
              <a:rPr sz="1550" spc="45">
                <a:solidFill>
                  <a:srgbClr val="FFFFFF"/>
                </a:solidFill>
                <a:latin typeface="Trebuchet MS"/>
                <a:cs typeface="Trebuchet MS"/>
              </a:rPr>
              <a:t>engineering)</a:t>
            </a:r>
            <a:endParaRPr sz="1550">
              <a:latin typeface="Trebuchet MS"/>
              <a:cs typeface="Trebuchet MS"/>
            </a:endParaRPr>
          </a:p>
        </p:txBody>
      </p:sp>
      <p:grpSp>
        <p:nvGrpSpPr>
          <p:cNvPr id="20" name="object 20"/>
          <p:cNvGrpSpPr/>
          <p:nvPr/>
        </p:nvGrpSpPr>
        <p:grpSpPr>
          <a:xfrm>
            <a:off x="8078851" y="935100"/>
            <a:ext cx="2359025" cy="1214120"/>
            <a:chOff x="8078851" y="935100"/>
            <a:chExt cx="2359025" cy="1214120"/>
          </a:xfrm>
        </p:grpSpPr>
        <p:sp>
          <p:nvSpPr>
            <p:cNvPr id="21" name="object 21"/>
            <p:cNvSpPr/>
            <p:nvPr/>
          </p:nvSpPr>
          <p:spPr>
            <a:xfrm>
              <a:off x="8091551" y="947800"/>
              <a:ext cx="2333625" cy="1188720"/>
            </a:xfrm>
            <a:custGeom>
              <a:avLst/>
              <a:gdLst/>
              <a:ahLst/>
              <a:cxnLst/>
              <a:rect l="l" t="t" r="r" b="b"/>
              <a:pathLst>
                <a:path w="2333625" h="1188720">
                  <a:moveTo>
                    <a:pt x="2333625" y="0"/>
                  </a:moveTo>
                  <a:lnTo>
                    <a:pt x="0" y="0"/>
                  </a:lnTo>
                  <a:lnTo>
                    <a:pt x="0" y="952500"/>
                  </a:lnTo>
                  <a:lnTo>
                    <a:pt x="388874" y="952500"/>
                  </a:lnTo>
                  <a:lnTo>
                    <a:pt x="1097406" y="1188720"/>
                  </a:lnTo>
                  <a:lnTo>
                    <a:pt x="972312" y="952500"/>
                  </a:lnTo>
                  <a:lnTo>
                    <a:pt x="2333625" y="952500"/>
                  </a:lnTo>
                  <a:lnTo>
                    <a:pt x="2333625" y="0"/>
                  </a:lnTo>
                  <a:close/>
                </a:path>
              </a:pathLst>
            </a:custGeom>
            <a:solidFill>
              <a:schemeClr val="accent4">
                <a:lumMod val="60000"/>
                <a:lumOff val="40000"/>
              </a:schemeClr>
            </a:solidFill>
          </p:spPr>
          <p:txBody>
            <a:bodyPr wrap="square" lIns="0" tIns="0" rIns="0" bIns="0" rtlCol="0"/>
            <a:lstStyle/>
            <a:p>
              <a:endParaRPr/>
            </a:p>
          </p:txBody>
        </p:sp>
        <p:sp>
          <p:nvSpPr>
            <p:cNvPr id="22" name="object 22"/>
            <p:cNvSpPr/>
            <p:nvPr/>
          </p:nvSpPr>
          <p:spPr>
            <a:xfrm>
              <a:off x="8091551" y="947800"/>
              <a:ext cx="2333625" cy="1188720"/>
            </a:xfrm>
            <a:custGeom>
              <a:avLst/>
              <a:gdLst/>
              <a:ahLst/>
              <a:cxnLst/>
              <a:rect l="l" t="t" r="r" b="b"/>
              <a:pathLst>
                <a:path w="2333625" h="1188720">
                  <a:moveTo>
                    <a:pt x="0" y="0"/>
                  </a:moveTo>
                  <a:lnTo>
                    <a:pt x="388874" y="0"/>
                  </a:lnTo>
                  <a:lnTo>
                    <a:pt x="972312" y="0"/>
                  </a:lnTo>
                  <a:lnTo>
                    <a:pt x="2333625" y="0"/>
                  </a:lnTo>
                  <a:lnTo>
                    <a:pt x="2333625" y="555625"/>
                  </a:lnTo>
                  <a:lnTo>
                    <a:pt x="2333625" y="793750"/>
                  </a:lnTo>
                  <a:lnTo>
                    <a:pt x="2333625" y="952500"/>
                  </a:lnTo>
                  <a:lnTo>
                    <a:pt x="972312" y="952500"/>
                  </a:lnTo>
                  <a:lnTo>
                    <a:pt x="1097406" y="1188720"/>
                  </a:lnTo>
                  <a:lnTo>
                    <a:pt x="388874" y="952500"/>
                  </a:lnTo>
                  <a:lnTo>
                    <a:pt x="0" y="952500"/>
                  </a:lnTo>
                  <a:lnTo>
                    <a:pt x="0" y="793750"/>
                  </a:lnTo>
                  <a:lnTo>
                    <a:pt x="0" y="555625"/>
                  </a:lnTo>
                  <a:lnTo>
                    <a:pt x="0" y="0"/>
                  </a:lnTo>
                  <a:close/>
                </a:path>
              </a:pathLst>
            </a:custGeom>
            <a:ln w="25400">
              <a:solidFill>
                <a:srgbClr val="1C334E"/>
              </a:solidFill>
            </a:ln>
          </p:spPr>
          <p:txBody>
            <a:bodyPr wrap="square" lIns="0" tIns="0" rIns="0" bIns="0" rtlCol="0"/>
            <a:lstStyle/>
            <a:p>
              <a:endParaRPr/>
            </a:p>
          </p:txBody>
        </p:sp>
      </p:grpSp>
      <p:sp>
        <p:nvSpPr>
          <p:cNvPr id="23" name="object 23"/>
          <p:cNvSpPr txBox="1"/>
          <p:nvPr/>
        </p:nvSpPr>
        <p:spPr>
          <a:xfrm>
            <a:off x="8586469" y="1029652"/>
            <a:ext cx="1355090" cy="752475"/>
          </a:xfrm>
          <a:prstGeom prst="rect">
            <a:avLst/>
          </a:prstGeom>
        </p:spPr>
        <p:txBody>
          <a:bodyPr vert="horz" wrap="square" lIns="0" tIns="8890" rIns="0" bIns="0" rtlCol="0">
            <a:spAutoFit/>
          </a:bodyPr>
          <a:lstStyle/>
          <a:p>
            <a:pPr marL="12700" marR="5080" indent="-4445" algn="ctr">
              <a:lnSpc>
                <a:spcPct val="103000"/>
              </a:lnSpc>
              <a:spcBef>
                <a:spcPts val="70"/>
              </a:spcBef>
            </a:pPr>
            <a:r>
              <a:rPr sz="1550" spc="120">
                <a:solidFill>
                  <a:srgbClr val="FFFFFF"/>
                </a:solidFill>
                <a:latin typeface="Trebuchet MS"/>
                <a:cs typeface="Trebuchet MS"/>
              </a:rPr>
              <a:t>Subsets</a:t>
            </a:r>
            <a:r>
              <a:rPr sz="1550" spc="-90">
                <a:solidFill>
                  <a:srgbClr val="FFFFFF"/>
                </a:solidFill>
                <a:latin typeface="Trebuchet MS"/>
                <a:cs typeface="Trebuchet MS"/>
              </a:rPr>
              <a:t> </a:t>
            </a:r>
            <a:r>
              <a:rPr sz="1550" spc="-25">
                <a:solidFill>
                  <a:srgbClr val="FFFFFF"/>
                </a:solidFill>
                <a:latin typeface="Trebuchet MS"/>
                <a:cs typeface="Trebuchet MS"/>
              </a:rPr>
              <a:t>the </a:t>
            </a:r>
            <a:r>
              <a:rPr sz="1550" spc="55">
                <a:solidFill>
                  <a:srgbClr val="FFFFFF"/>
                </a:solidFill>
                <a:latin typeface="Trebuchet MS"/>
                <a:cs typeface="Trebuchet MS"/>
              </a:rPr>
              <a:t>parameters</a:t>
            </a:r>
            <a:r>
              <a:rPr sz="1550" spc="-10">
                <a:solidFill>
                  <a:srgbClr val="FFFFFF"/>
                </a:solidFill>
                <a:latin typeface="Trebuchet MS"/>
                <a:cs typeface="Trebuchet MS"/>
              </a:rPr>
              <a:t> </a:t>
            </a:r>
            <a:r>
              <a:rPr sz="1550" spc="-25">
                <a:solidFill>
                  <a:srgbClr val="FFFFFF"/>
                </a:solidFill>
                <a:latin typeface="Trebuchet MS"/>
                <a:cs typeface="Trebuchet MS"/>
              </a:rPr>
              <a:t>to </a:t>
            </a:r>
            <a:r>
              <a:rPr sz="1550" spc="35">
                <a:solidFill>
                  <a:srgbClr val="FFFFFF"/>
                </a:solidFill>
                <a:latin typeface="Trebuchet MS"/>
                <a:cs typeface="Trebuchet MS"/>
              </a:rPr>
              <a:t>finetune</a:t>
            </a:r>
            <a:endParaRPr sz="1550">
              <a:latin typeface="Trebuchet MS"/>
              <a:cs typeface="Trebuchet MS"/>
            </a:endParaRPr>
          </a:p>
        </p:txBody>
      </p:sp>
      <p:grpSp>
        <p:nvGrpSpPr>
          <p:cNvPr id="24" name="object 24"/>
          <p:cNvGrpSpPr/>
          <p:nvPr/>
        </p:nvGrpSpPr>
        <p:grpSpPr>
          <a:xfrm>
            <a:off x="8488426" y="3687826"/>
            <a:ext cx="2359025" cy="1497965"/>
            <a:chOff x="8488426" y="3687826"/>
            <a:chExt cx="2359025" cy="1497965"/>
          </a:xfrm>
        </p:grpSpPr>
        <p:sp>
          <p:nvSpPr>
            <p:cNvPr id="25" name="object 25"/>
            <p:cNvSpPr/>
            <p:nvPr/>
          </p:nvSpPr>
          <p:spPr>
            <a:xfrm>
              <a:off x="8501126" y="3700526"/>
              <a:ext cx="2333625" cy="1472565"/>
            </a:xfrm>
            <a:custGeom>
              <a:avLst/>
              <a:gdLst/>
              <a:ahLst/>
              <a:cxnLst/>
              <a:rect l="l" t="t" r="r" b="b"/>
              <a:pathLst>
                <a:path w="2333625" h="1472564">
                  <a:moveTo>
                    <a:pt x="2333625" y="0"/>
                  </a:moveTo>
                  <a:lnTo>
                    <a:pt x="0" y="0"/>
                  </a:lnTo>
                  <a:lnTo>
                    <a:pt x="0" y="952500"/>
                  </a:lnTo>
                  <a:lnTo>
                    <a:pt x="388874" y="952500"/>
                  </a:lnTo>
                  <a:lnTo>
                    <a:pt x="1139317" y="1472565"/>
                  </a:lnTo>
                  <a:lnTo>
                    <a:pt x="972312" y="952500"/>
                  </a:lnTo>
                  <a:lnTo>
                    <a:pt x="2333625" y="952500"/>
                  </a:lnTo>
                  <a:lnTo>
                    <a:pt x="2333625" y="0"/>
                  </a:lnTo>
                  <a:close/>
                </a:path>
              </a:pathLst>
            </a:custGeom>
            <a:solidFill>
              <a:srgbClr val="4F81BC"/>
            </a:solidFill>
          </p:spPr>
          <p:txBody>
            <a:bodyPr wrap="square" lIns="0" tIns="0" rIns="0" bIns="0" rtlCol="0"/>
            <a:lstStyle/>
            <a:p>
              <a:endParaRPr/>
            </a:p>
          </p:txBody>
        </p:sp>
        <p:sp>
          <p:nvSpPr>
            <p:cNvPr id="26" name="object 26"/>
            <p:cNvSpPr/>
            <p:nvPr/>
          </p:nvSpPr>
          <p:spPr>
            <a:xfrm>
              <a:off x="8501126" y="3700526"/>
              <a:ext cx="2333625" cy="1472565"/>
            </a:xfrm>
            <a:custGeom>
              <a:avLst/>
              <a:gdLst/>
              <a:ahLst/>
              <a:cxnLst/>
              <a:rect l="l" t="t" r="r" b="b"/>
              <a:pathLst>
                <a:path w="2333625" h="1472564">
                  <a:moveTo>
                    <a:pt x="0" y="0"/>
                  </a:moveTo>
                  <a:lnTo>
                    <a:pt x="388874" y="0"/>
                  </a:lnTo>
                  <a:lnTo>
                    <a:pt x="972312" y="0"/>
                  </a:lnTo>
                  <a:lnTo>
                    <a:pt x="2333625" y="0"/>
                  </a:lnTo>
                  <a:lnTo>
                    <a:pt x="2333625" y="555625"/>
                  </a:lnTo>
                  <a:lnTo>
                    <a:pt x="2333625" y="793750"/>
                  </a:lnTo>
                  <a:lnTo>
                    <a:pt x="2333625" y="952500"/>
                  </a:lnTo>
                  <a:lnTo>
                    <a:pt x="972312" y="952500"/>
                  </a:lnTo>
                  <a:lnTo>
                    <a:pt x="1139317" y="1472565"/>
                  </a:lnTo>
                  <a:lnTo>
                    <a:pt x="388874" y="952500"/>
                  </a:lnTo>
                  <a:lnTo>
                    <a:pt x="0" y="952500"/>
                  </a:lnTo>
                  <a:lnTo>
                    <a:pt x="0" y="793750"/>
                  </a:lnTo>
                  <a:lnTo>
                    <a:pt x="0" y="555625"/>
                  </a:lnTo>
                  <a:lnTo>
                    <a:pt x="0" y="0"/>
                  </a:lnTo>
                  <a:close/>
                </a:path>
              </a:pathLst>
            </a:custGeom>
            <a:solidFill>
              <a:schemeClr val="accent2"/>
            </a:solidFill>
            <a:ln w="25400">
              <a:solidFill>
                <a:srgbClr val="1C334E"/>
              </a:solidFill>
            </a:ln>
          </p:spPr>
          <p:txBody>
            <a:bodyPr wrap="square" lIns="0" tIns="0" rIns="0" bIns="0" rtlCol="0" anchor="t"/>
            <a:lstStyle/>
            <a:p>
              <a:endParaRPr/>
            </a:p>
          </p:txBody>
        </p:sp>
      </p:grpSp>
      <p:sp>
        <p:nvSpPr>
          <p:cNvPr id="27" name="object 27"/>
          <p:cNvSpPr txBox="1"/>
          <p:nvPr/>
        </p:nvSpPr>
        <p:spPr>
          <a:xfrm>
            <a:off x="8649081" y="3788473"/>
            <a:ext cx="2044064" cy="752475"/>
          </a:xfrm>
          <a:prstGeom prst="rect">
            <a:avLst/>
          </a:prstGeom>
        </p:spPr>
        <p:txBody>
          <a:bodyPr vert="horz" wrap="square" lIns="0" tIns="8890" rIns="0" bIns="0" rtlCol="0">
            <a:spAutoFit/>
          </a:bodyPr>
          <a:lstStyle/>
          <a:p>
            <a:pPr marL="12065" marR="5080" algn="ctr">
              <a:lnSpc>
                <a:spcPct val="102899"/>
              </a:lnSpc>
              <a:spcBef>
                <a:spcPts val="70"/>
              </a:spcBef>
            </a:pPr>
            <a:r>
              <a:rPr sz="1550" spc="20">
                <a:solidFill>
                  <a:srgbClr val="FFFFFF"/>
                </a:solidFill>
                <a:latin typeface="Trebuchet MS"/>
                <a:cs typeface="Trebuchet MS"/>
              </a:rPr>
              <a:t>Reparametrize</a:t>
            </a:r>
            <a:r>
              <a:rPr sz="1550" spc="210">
                <a:solidFill>
                  <a:srgbClr val="FFFFFF"/>
                </a:solidFill>
                <a:latin typeface="Trebuchet MS"/>
                <a:cs typeface="Trebuchet MS"/>
              </a:rPr>
              <a:t> </a:t>
            </a:r>
            <a:r>
              <a:rPr sz="1550" spc="50">
                <a:solidFill>
                  <a:srgbClr val="FFFFFF"/>
                </a:solidFill>
                <a:latin typeface="Trebuchet MS"/>
                <a:cs typeface="Trebuchet MS"/>
              </a:rPr>
              <a:t>model </a:t>
            </a:r>
            <a:r>
              <a:rPr sz="1550" spc="70">
                <a:solidFill>
                  <a:srgbClr val="FFFFFF"/>
                </a:solidFill>
                <a:latin typeface="Trebuchet MS"/>
                <a:cs typeface="Trebuchet MS"/>
              </a:rPr>
              <a:t>weights</a:t>
            </a:r>
            <a:r>
              <a:rPr sz="1550" spc="-95">
                <a:solidFill>
                  <a:srgbClr val="FFFFFF"/>
                </a:solidFill>
                <a:latin typeface="Trebuchet MS"/>
                <a:cs typeface="Trebuchet MS"/>
              </a:rPr>
              <a:t> </a:t>
            </a:r>
            <a:r>
              <a:rPr sz="1550" spc="125">
                <a:solidFill>
                  <a:srgbClr val="FFFFFF"/>
                </a:solidFill>
                <a:latin typeface="Trebuchet MS"/>
                <a:cs typeface="Trebuchet MS"/>
              </a:rPr>
              <a:t>using</a:t>
            </a:r>
            <a:r>
              <a:rPr sz="1550" spc="-20">
                <a:solidFill>
                  <a:srgbClr val="FFFFFF"/>
                </a:solidFill>
                <a:latin typeface="Trebuchet MS"/>
                <a:cs typeface="Trebuchet MS"/>
              </a:rPr>
              <a:t> </a:t>
            </a:r>
            <a:r>
              <a:rPr sz="1550" spc="70">
                <a:solidFill>
                  <a:srgbClr val="FFFFFF"/>
                </a:solidFill>
                <a:latin typeface="Trebuchet MS"/>
                <a:cs typeface="Trebuchet MS"/>
              </a:rPr>
              <a:t>a</a:t>
            </a:r>
            <a:r>
              <a:rPr sz="1550" spc="-80">
                <a:solidFill>
                  <a:srgbClr val="FFFFFF"/>
                </a:solidFill>
                <a:latin typeface="Trebuchet MS"/>
                <a:cs typeface="Trebuchet MS"/>
              </a:rPr>
              <a:t> </a:t>
            </a:r>
            <a:r>
              <a:rPr sz="1550" spc="-25">
                <a:solidFill>
                  <a:srgbClr val="FFFFFF"/>
                </a:solidFill>
                <a:latin typeface="Trebuchet MS"/>
                <a:cs typeface="Trebuchet MS"/>
              </a:rPr>
              <a:t>new </a:t>
            </a:r>
            <a:r>
              <a:rPr sz="1550" spc="-10">
                <a:solidFill>
                  <a:srgbClr val="FFFFFF"/>
                </a:solidFill>
                <a:latin typeface="Trebuchet MS"/>
                <a:cs typeface="Trebuchet MS"/>
              </a:rPr>
              <a:t>representation</a:t>
            </a:r>
            <a:endParaRPr sz="1550">
              <a:latin typeface="Trebuchet MS"/>
              <a:cs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D3A16E-DD8F-FBB8-2B80-F2543647FA0F}"/>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7E056058-FF76-49A1-5BD6-BD671CDAD6F9}"/>
              </a:ext>
            </a:extLst>
          </p:cNvPr>
          <p:cNvSpPr>
            <a:spLocks noGrp="1"/>
          </p:cNvSpPr>
          <p:nvPr>
            <p:ph type="sldNum" sz="quarter" idx="12"/>
          </p:nvPr>
        </p:nvSpPr>
        <p:spPr/>
        <p:txBody>
          <a:bodyPr/>
          <a:lstStyle/>
          <a:p>
            <a:fld id="{C01389E6-C847-4AD0-B56D-D205B2EAB1EE}" type="slidenum">
              <a:rPr lang="en-US" smtClean="0"/>
              <a:t>32</a:t>
            </a:fld>
            <a:endParaRPr lang="en-US"/>
          </a:p>
        </p:txBody>
      </p:sp>
      <p:pic>
        <p:nvPicPr>
          <p:cNvPr id="7" name="Picture 6">
            <a:extLst>
              <a:ext uri="{FF2B5EF4-FFF2-40B4-BE49-F238E27FC236}">
                <a16:creationId xmlns:a16="http://schemas.microsoft.com/office/drawing/2014/main" id="{B523959A-F6A6-6F1E-5F43-931E7DBCB738}"/>
              </a:ext>
            </a:extLst>
          </p:cNvPr>
          <p:cNvPicPr>
            <a:picLocks noChangeAspect="1"/>
          </p:cNvPicPr>
          <p:nvPr/>
        </p:nvPicPr>
        <p:blipFill>
          <a:blip r:embed="rId2"/>
          <a:stretch>
            <a:fillRect/>
          </a:stretch>
        </p:blipFill>
        <p:spPr>
          <a:xfrm>
            <a:off x="1856835" y="2235313"/>
            <a:ext cx="8961833" cy="2387374"/>
          </a:xfrm>
          <a:prstGeom prst="rect">
            <a:avLst/>
          </a:prstGeom>
        </p:spPr>
      </p:pic>
    </p:spTree>
    <p:extLst>
      <p:ext uri="{BB962C8B-B14F-4D97-AF65-F5344CB8AC3E}">
        <p14:creationId xmlns:p14="http://schemas.microsoft.com/office/powerpoint/2010/main" val="837197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5FF8D-0DA7-612B-3B1F-6DB98C7D7592}"/>
              </a:ext>
            </a:extLst>
          </p:cNvPr>
          <p:cNvSpPr>
            <a:spLocks noGrp="1"/>
          </p:cNvSpPr>
          <p:nvPr>
            <p:ph idx="1"/>
          </p:nvPr>
        </p:nvSpPr>
        <p:spPr>
          <a:xfrm>
            <a:off x="1371600" y="379379"/>
            <a:ext cx="10241280" cy="5692237"/>
          </a:xfrm>
        </p:spPr>
        <p:txBody>
          <a:bodyPr>
            <a:normAutofit/>
          </a:bodyPr>
          <a:lstStyle/>
          <a:p>
            <a:r>
              <a:rPr lang="en-US" sz="2600" dirty="0">
                <a:latin typeface="Times New Roman" panose="02020603050405020304" pitchFamily="18" charset="0"/>
                <a:cs typeface="Times New Roman" panose="02020603050405020304" pitchFamily="18" charset="0"/>
              </a:rPr>
              <a:t>PEFT – classifications</a:t>
            </a:r>
          </a:p>
          <a:p>
            <a:pPr lvl="1"/>
            <a:r>
              <a:rPr lang="en-US" sz="2600" dirty="0">
                <a:solidFill>
                  <a:schemeClr val="accent6">
                    <a:lumMod val="50000"/>
                  </a:schemeClr>
                </a:solidFill>
                <a:latin typeface="Times New Roman" panose="02020603050405020304" pitchFamily="18" charset="0"/>
                <a:cs typeface="Times New Roman" panose="02020603050405020304" pitchFamily="18" charset="0"/>
              </a:rPr>
              <a:t>Does the method introduce new parameters to the model?</a:t>
            </a:r>
          </a:p>
          <a:p>
            <a:pPr lvl="1"/>
            <a:r>
              <a:rPr lang="en-US" sz="2600" dirty="0">
                <a:solidFill>
                  <a:schemeClr val="accent6">
                    <a:lumMod val="50000"/>
                  </a:schemeClr>
                </a:solidFill>
                <a:latin typeface="Times New Roman" panose="02020603050405020304" pitchFamily="18" charset="0"/>
                <a:cs typeface="Times New Roman" panose="02020603050405020304" pitchFamily="18" charset="0"/>
              </a:rPr>
              <a:t>Does it fine-tune a small subset of existing parameters?</a:t>
            </a:r>
          </a:p>
          <a:p>
            <a:pPr lvl="1"/>
            <a:r>
              <a:rPr lang="en-US" sz="2600" dirty="0">
                <a:solidFill>
                  <a:schemeClr val="accent6">
                    <a:lumMod val="50000"/>
                  </a:schemeClr>
                </a:solidFill>
                <a:latin typeface="Times New Roman" panose="02020603050405020304" pitchFamily="18" charset="0"/>
                <a:cs typeface="Times New Roman" panose="02020603050405020304" pitchFamily="18" charset="0"/>
              </a:rPr>
              <a:t>Does the method aim to minimize memory footprint or storage efficiency?</a:t>
            </a:r>
          </a:p>
          <a:p>
            <a:endParaRPr lang="en-US" sz="2600" dirty="0">
              <a:latin typeface="Times New Roman" panose="02020603050405020304" pitchFamily="18" charset="0"/>
              <a:cs typeface="Times New Roman" panose="02020603050405020304" pitchFamily="18" charset="0"/>
            </a:endParaRPr>
          </a:p>
          <a:p>
            <a:r>
              <a:rPr lang="en-IN" sz="2600" b="1" dirty="0">
                <a:solidFill>
                  <a:schemeClr val="accent1">
                    <a:lumMod val="75000"/>
                  </a:schemeClr>
                </a:solidFill>
                <a:latin typeface="Times New Roman" panose="02020603050405020304" pitchFamily="18" charset="0"/>
                <a:cs typeface="Times New Roman" panose="02020603050405020304" pitchFamily="18" charset="0"/>
              </a:rPr>
              <a:t>Additive methods</a:t>
            </a:r>
          </a:p>
          <a:p>
            <a:r>
              <a:rPr lang="en-IN" sz="2600" b="1" dirty="0">
                <a:solidFill>
                  <a:schemeClr val="accent1">
                    <a:lumMod val="75000"/>
                  </a:schemeClr>
                </a:solidFill>
                <a:latin typeface="Times New Roman" panose="02020603050405020304" pitchFamily="18" charset="0"/>
                <a:cs typeface="Times New Roman" panose="02020603050405020304" pitchFamily="18" charset="0"/>
              </a:rPr>
              <a:t>Selective methods</a:t>
            </a:r>
          </a:p>
          <a:p>
            <a:r>
              <a:rPr lang="en-IN" sz="2600" b="1" dirty="0" err="1">
                <a:solidFill>
                  <a:schemeClr val="accent1">
                    <a:lumMod val="75000"/>
                  </a:schemeClr>
                </a:solidFill>
                <a:latin typeface="Times New Roman" panose="02020603050405020304" pitchFamily="18" charset="0"/>
                <a:cs typeface="Times New Roman" panose="02020603050405020304" pitchFamily="18" charset="0"/>
              </a:rPr>
              <a:t>Reparametrization</a:t>
            </a:r>
            <a:r>
              <a:rPr lang="en-IN" sz="2600" b="1" dirty="0">
                <a:solidFill>
                  <a:schemeClr val="accent1">
                    <a:lumMod val="75000"/>
                  </a:schemeClr>
                </a:solidFill>
                <a:latin typeface="Times New Roman" panose="02020603050405020304" pitchFamily="18" charset="0"/>
                <a:cs typeface="Times New Roman" panose="02020603050405020304" pitchFamily="18" charset="0"/>
              </a:rPr>
              <a:t>-based methods</a:t>
            </a:r>
          </a:p>
          <a:p>
            <a:r>
              <a:rPr lang="en-IN" sz="2600" b="1" dirty="0">
                <a:solidFill>
                  <a:schemeClr val="accent1">
                    <a:lumMod val="75000"/>
                  </a:schemeClr>
                </a:solidFill>
                <a:latin typeface="Times New Roman" panose="02020603050405020304" pitchFamily="18" charset="0"/>
                <a:cs typeface="Times New Roman" panose="02020603050405020304" pitchFamily="18" charset="0"/>
              </a:rPr>
              <a:t>Hybrid methods</a:t>
            </a:r>
          </a:p>
        </p:txBody>
      </p:sp>
      <p:sp>
        <p:nvSpPr>
          <p:cNvPr id="4" name="Footer Placeholder 3">
            <a:extLst>
              <a:ext uri="{FF2B5EF4-FFF2-40B4-BE49-F238E27FC236}">
                <a16:creationId xmlns:a16="http://schemas.microsoft.com/office/drawing/2014/main" id="{9DDD1130-AA8A-FFDF-ACF1-36EEFD146142}"/>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C7534728-75E8-0680-F88B-A8EC052D5565}"/>
              </a:ext>
            </a:extLst>
          </p:cNvPr>
          <p:cNvSpPr>
            <a:spLocks noGrp="1"/>
          </p:cNvSpPr>
          <p:nvPr>
            <p:ph type="sldNum" sz="quarter" idx="12"/>
          </p:nvPr>
        </p:nvSpPr>
        <p:spPr/>
        <p:txBody>
          <a:bodyPr/>
          <a:lstStyle/>
          <a:p>
            <a:fld id="{C01389E6-C847-4AD0-B56D-D205B2EAB1EE}" type="slidenum">
              <a:rPr lang="en-US" smtClean="0"/>
              <a:t>33</a:t>
            </a:fld>
            <a:endParaRPr lang="en-US"/>
          </a:p>
        </p:txBody>
      </p:sp>
      <p:sp>
        <p:nvSpPr>
          <p:cNvPr id="6" name="TextBox 5">
            <a:extLst>
              <a:ext uri="{FF2B5EF4-FFF2-40B4-BE49-F238E27FC236}">
                <a16:creationId xmlns:a16="http://schemas.microsoft.com/office/drawing/2014/main" id="{FCC2C1EA-0043-741E-FE14-A64675D78DF0}"/>
              </a:ext>
            </a:extLst>
          </p:cNvPr>
          <p:cNvSpPr txBox="1"/>
          <p:nvPr/>
        </p:nvSpPr>
        <p:spPr>
          <a:xfrm>
            <a:off x="0" y="6132945"/>
            <a:ext cx="12106656" cy="276999"/>
          </a:xfrm>
          <a:prstGeom prst="rect">
            <a:avLst/>
          </a:prstGeom>
          <a:noFill/>
        </p:spPr>
        <p:txBody>
          <a:bodyPr wrap="square">
            <a:spAutoFit/>
          </a:bodyPr>
          <a:lstStyle/>
          <a:p>
            <a:r>
              <a:rPr lang="en-US" sz="1200" b="0" i="0" err="1">
                <a:solidFill>
                  <a:srgbClr val="222222"/>
                </a:solidFill>
                <a:effectLst/>
                <a:latin typeface="Times New Roman" panose="02020603050405020304" pitchFamily="18" charset="0"/>
                <a:cs typeface="Times New Roman" panose="02020603050405020304" pitchFamily="18" charset="0"/>
              </a:rPr>
              <a:t>Lialin</a:t>
            </a:r>
            <a:r>
              <a:rPr lang="en-US" sz="1200" b="0" i="0">
                <a:solidFill>
                  <a:srgbClr val="222222"/>
                </a:solidFill>
                <a:effectLst/>
                <a:latin typeface="Times New Roman" panose="02020603050405020304" pitchFamily="18" charset="0"/>
                <a:cs typeface="Times New Roman" panose="02020603050405020304" pitchFamily="18" charset="0"/>
              </a:rPr>
              <a:t>, V., Deshpande, V., &amp; </a:t>
            </a:r>
            <a:r>
              <a:rPr lang="en-US" sz="1200" b="0" i="0" err="1">
                <a:solidFill>
                  <a:srgbClr val="222222"/>
                </a:solidFill>
                <a:effectLst/>
                <a:latin typeface="Times New Roman" panose="02020603050405020304" pitchFamily="18" charset="0"/>
                <a:cs typeface="Times New Roman" panose="02020603050405020304" pitchFamily="18" charset="0"/>
              </a:rPr>
              <a:t>Rumshisky</a:t>
            </a:r>
            <a:r>
              <a:rPr lang="en-US" sz="1200" b="0" i="0">
                <a:solidFill>
                  <a:srgbClr val="222222"/>
                </a:solidFill>
                <a:effectLst/>
                <a:latin typeface="Times New Roman" panose="02020603050405020304" pitchFamily="18" charset="0"/>
                <a:cs typeface="Times New Roman" panose="02020603050405020304" pitchFamily="18" charset="0"/>
              </a:rPr>
              <a:t>, A. (2023). Scaling down to scale up: A guide to parameter-efficient fine-tuning. </a:t>
            </a:r>
            <a:r>
              <a:rPr lang="en-US" sz="1200" b="0" i="1" err="1">
                <a:solidFill>
                  <a:srgbClr val="222222"/>
                </a:solidFill>
                <a:effectLst/>
                <a:latin typeface="Times New Roman" panose="02020603050405020304" pitchFamily="18" charset="0"/>
                <a:cs typeface="Times New Roman" panose="02020603050405020304" pitchFamily="18" charset="0"/>
              </a:rPr>
              <a:t>arXiv</a:t>
            </a:r>
            <a:r>
              <a:rPr lang="en-US" sz="1200" b="0" i="1">
                <a:solidFill>
                  <a:srgbClr val="222222"/>
                </a:solidFill>
                <a:effectLst/>
                <a:latin typeface="Times New Roman" panose="02020603050405020304" pitchFamily="18" charset="0"/>
                <a:cs typeface="Times New Roman" panose="02020603050405020304" pitchFamily="18" charset="0"/>
              </a:rPr>
              <a:t> preprint arXiv:2303.15647</a:t>
            </a:r>
            <a:r>
              <a:rPr lang="en-US" sz="1200" b="0" i="0">
                <a:solidFill>
                  <a:srgbClr val="222222"/>
                </a:solidFill>
                <a:effectLst/>
                <a:latin typeface="Times New Roman" panose="02020603050405020304" pitchFamily="18" charset="0"/>
                <a:cs typeface="Times New Roman" panose="02020603050405020304" pitchFamily="18" charset="0"/>
              </a:rPr>
              <a:t>.</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945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62CAE-4390-6EB4-3911-BE64A3FC29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A1C9810-F946-E69E-150F-439E7468C9D0}"/>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F2086A86-B290-43E1-872A-812E5344CBCF}"/>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63A1DA0D-2B5A-FD7B-2DCC-4DA21EC440F1}"/>
              </a:ext>
            </a:extLst>
          </p:cNvPr>
          <p:cNvSpPr txBox="1"/>
          <p:nvPr/>
        </p:nvSpPr>
        <p:spPr>
          <a:xfrm>
            <a:off x="576990" y="801492"/>
            <a:ext cx="10843801" cy="5273879"/>
          </a:xfrm>
          <a:prstGeom prst="rect">
            <a:avLst/>
          </a:prstGeom>
          <a:ln>
            <a:solidFill>
              <a:srgbClr val="4472C4"/>
            </a:solidFill>
          </a:ln>
        </p:spPr>
        <p:txBody>
          <a:bodyPr vert="horz" wrap="square" lIns="0" tIns="107314" rIns="0" bIns="0" rtlCol="0" anchor="t">
            <a:spAutoFit/>
          </a:bodyPr>
          <a:lstStyle/>
          <a:p>
            <a:pPr marL="469900" indent="-457200">
              <a:lnSpc>
                <a:spcPct val="100000"/>
              </a:lnSpc>
              <a:spcBef>
                <a:spcPts val="844"/>
              </a:spcBef>
              <a:buFont typeface="Arial MT"/>
              <a:buChar char="•"/>
              <a:tabLst>
                <a:tab pos="469900" algn="l"/>
              </a:tabLst>
            </a:pPr>
            <a:r>
              <a:rPr sz="2750" spc="65">
                <a:solidFill>
                  <a:srgbClr val="404040"/>
                </a:solidFill>
                <a:latin typeface="Trebuchet MS"/>
                <a:cs typeface="Trebuchet MS"/>
              </a:rPr>
              <a:t>Training</a:t>
            </a:r>
            <a:r>
              <a:rPr sz="2750" spc="-155">
                <a:solidFill>
                  <a:srgbClr val="404040"/>
                </a:solidFill>
                <a:latin typeface="Trebuchet MS"/>
                <a:cs typeface="Trebuchet MS"/>
              </a:rPr>
              <a:t> </a:t>
            </a:r>
            <a:r>
              <a:rPr sz="2750">
                <a:solidFill>
                  <a:srgbClr val="404040"/>
                </a:solidFill>
                <a:latin typeface="Trebuchet MS"/>
                <a:cs typeface="Trebuchet MS"/>
              </a:rPr>
              <a:t>Cycle</a:t>
            </a:r>
            <a:r>
              <a:rPr sz="2750" spc="-160">
                <a:solidFill>
                  <a:srgbClr val="404040"/>
                </a:solidFill>
                <a:latin typeface="Trebuchet MS"/>
                <a:cs typeface="Trebuchet MS"/>
              </a:rPr>
              <a:t> </a:t>
            </a:r>
            <a:r>
              <a:rPr sz="2750" spc="350">
                <a:solidFill>
                  <a:srgbClr val="404040"/>
                </a:solidFill>
                <a:latin typeface="Trebuchet MS"/>
                <a:cs typeface="Trebuchet MS"/>
              </a:rPr>
              <a:t>–</a:t>
            </a:r>
            <a:r>
              <a:rPr sz="2750" spc="-155">
                <a:solidFill>
                  <a:srgbClr val="404040"/>
                </a:solidFill>
                <a:latin typeface="Trebuchet MS"/>
                <a:cs typeface="Trebuchet MS"/>
              </a:rPr>
              <a:t> </a:t>
            </a:r>
            <a:r>
              <a:rPr sz="2750" spc="55">
                <a:solidFill>
                  <a:srgbClr val="404040"/>
                </a:solidFill>
                <a:latin typeface="Trebuchet MS"/>
                <a:cs typeface="Trebuchet MS"/>
              </a:rPr>
              <a:t>LLM</a:t>
            </a:r>
            <a:endParaRPr sz="2750">
              <a:latin typeface="Trebuchet MS"/>
              <a:cs typeface="Trebuchet MS"/>
            </a:endParaRPr>
          </a:p>
          <a:p>
            <a:pPr marL="469900" indent="-457200">
              <a:lnSpc>
                <a:spcPct val="100000"/>
              </a:lnSpc>
              <a:spcBef>
                <a:spcPts val="755"/>
              </a:spcBef>
              <a:buFont typeface="Arial MT"/>
              <a:buChar char="•"/>
              <a:tabLst>
                <a:tab pos="469900" algn="l"/>
              </a:tabLst>
            </a:pPr>
            <a:r>
              <a:rPr sz="2750" spc="95">
                <a:solidFill>
                  <a:srgbClr val="464646"/>
                </a:solidFill>
                <a:latin typeface="Trebuchet MS"/>
                <a:cs typeface="Trebuchet MS"/>
              </a:rPr>
              <a:t>Instruction-</a:t>
            </a:r>
            <a:r>
              <a:rPr sz="2750" spc="140">
                <a:solidFill>
                  <a:srgbClr val="464646"/>
                </a:solidFill>
                <a:latin typeface="Trebuchet MS"/>
                <a:cs typeface="Trebuchet MS"/>
              </a:rPr>
              <a:t>tuning</a:t>
            </a:r>
            <a:endParaRPr sz="2750">
              <a:latin typeface="Trebuchet MS"/>
              <a:cs typeface="Trebuchet MS"/>
            </a:endParaRPr>
          </a:p>
          <a:p>
            <a:pPr marL="1213485" lvl="1" indent="-457200">
              <a:lnSpc>
                <a:spcPct val="100000"/>
              </a:lnSpc>
              <a:spcBef>
                <a:spcPts val="580"/>
              </a:spcBef>
              <a:buFont typeface="Arial MT"/>
              <a:buChar char="•"/>
              <a:tabLst>
                <a:tab pos="1213485" algn="l"/>
              </a:tabLst>
            </a:pPr>
            <a:r>
              <a:rPr sz="2400">
                <a:solidFill>
                  <a:srgbClr val="464646"/>
                </a:solidFill>
                <a:latin typeface="Trebuchet MS"/>
                <a:cs typeface="Trebuchet MS"/>
              </a:rPr>
              <a:t>Full</a:t>
            </a:r>
            <a:r>
              <a:rPr sz="2400" spc="-25">
                <a:solidFill>
                  <a:srgbClr val="464646"/>
                </a:solidFill>
                <a:latin typeface="Trebuchet MS"/>
                <a:cs typeface="Trebuchet MS"/>
              </a:rPr>
              <a:t> </a:t>
            </a:r>
            <a:r>
              <a:rPr sz="2400" spc="-10">
                <a:solidFill>
                  <a:srgbClr val="464646"/>
                </a:solidFill>
                <a:latin typeface="Trebuchet MS"/>
                <a:cs typeface="Trebuchet MS"/>
              </a:rPr>
              <a:t>Parameter</a:t>
            </a:r>
            <a:endParaRPr sz="2400">
              <a:latin typeface="Trebuchet MS"/>
              <a:cs typeface="Trebuchet MS"/>
            </a:endParaRPr>
          </a:p>
          <a:p>
            <a:pPr marL="1213485" lvl="1" indent="-457200">
              <a:lnSpc>
                <a:spcPct val="100000"/>
              </a:lnSpc>
              <a:spcBef>
                <a:spcPts val="575"/>
              </a:spcBef>
              <a:buFont typeface="Arial MT"/>
              <a:buChar char="•"/>
              <a:tabLst>
                <a:tab pos="1213485" algn="l"/>
              </a:tabLst>
            </a:pPr>
            <a:r>
              <a:rPr sz="2400" spc="-20">
                <a:solidFill>
                  <a:srgbClr val="464646"/>
                </a:solidFill>
                <a:latin typeface="Trebuchet MS"/>
                <a:cs typeface="Trebuchet MS"/>
              </a:rPr>
              <a:t>PEFT</a:t>
            </a: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-Sparse Adapters-IA3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09385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0BC3A-7787-4D74-84A8-58718AF9C680}"/>
              </a:ext>
            </a:extLst>
          </p:cNvPr>
          <p:cNvSpPr>
            <a:spLocks noGrp="1"/>
          </p:cNvSpPr>
          <p:nvPr>
            <p:ph type="title"/>
          </p:nvPr>
        </p:nvSpPr>
        <p:spPr/>
        <p:txBody>
          <a:bodyPr>
            <a:normAutofit fontScale="90000"/>
          </a:bodyPr>
          <a:lstStyle/>
          <a:p>
            <a:r>
              <a:rPr lang="en-IN" b="1">
                <a:solidFill>
                  <a:srgbClr val="C00000"/>
                </a:solidFill>
                <a:latin typeface="+mn-lt"/>
              </a:rPr>
              <a:t>Additive Method</a:t>
            </a:r>
          </a:p>
        </p:txBody>
      </p:sp>
      <p:sp>
        <p:nvSpPr>
          <p:cNvPr id="5" name="TextBox 4">
            <a:extLst>
              <a:ext uri="{FF2B5EF4-FFF2-40B4-BE49-F238E27FC236}">
                <a16:creationId xmlns:a16="http://schemas.microsoft.com/office/drawing/2014/main" id="{8839A886-47CD-8693-65E7-4665B18DE72C}"/>
              </a:ext>
            </a:extLst>
          </p:cNvPr>
          <p:cNvSpPr txBox="1"/>
          <p:nvPr/>
        </p:nvSpPr>
        <p:spPr>
          <a:xfrm>
            <a:off x="2209800" y="1815860"/>
            <a:ext cx="7772399" cy="3785652"/>
          </a:xfrm>
          <a:prstGeom prst="rect">
            <a:avLst/>
          </a:prstGeom>
          <a:noFill/>
          <a:ln w="44450">
            <a:solidFill>
              <a:schemeClr val="accent1">
                <a:shade val="50000"/>
              </a:schemeClr>
            </a:solidFill>
          </a:ln>
        </p:spPr>
        <p:txBody>
          <a:bodyPr wrap="square">
            <a:spAutoFit/>
          </a:bodyPr>
          <a:lstStyle/>
          <a:p>
            <a:r>
              <a:rPr lang="en-US" sz="2400" b="1" i="0">
                <a:solidFill>
                  <a:srgbClr val="C00000"/>
                </a:solidFill>
                <a:effectLst/>
                <a:highlight>
                  <a:srgbClr val="FFFFFF"/>
                </a:highlight>
                <a:latin typeface="source-serif-pro"/>
              </a:rPr>
              <a:t>Additive methods </a:t>
            </a:r>
            <a:r>
              <a:rPr lang="en-US" sz="2400" b="0" i="0">
                <a:solidFill>
                  <a:srgbClr val="242424"/>
                </a:solidFill>
                <a:effectLst/>
                <a:highlight>
                  <a:srgbClr val="FFFFFF"/>
                </a:highlight>
                <a:latin typeface="source-serif-pro"/>
              </a:rPr>
              <a:t>are probably the easiest to grasp.</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 The goal of additive methods is to </a:t>
            </a:r>
            <a:r>
              <a:rPr lang="en-US" sz="2400" b="1" i="0">
                <a:solidFill>
                  <a:srgbClr val="C00000"/>
                </a:solidFill>
                <a:effectLst/>
                <a:highlight>
                  <a:srgbClr val="FFFFFF"/>
                </a:highlight>
                <a:latin typeface="source-serif-pro"/>
              </a:rPr>
              <a:t>add an additional set of parameters or network layers </a:t>
            </a:r>
            <a:r>
              <a:rPr lang="en-US" sz="2400" b="0" i="0">
                <a:solidFill>
                  <a:srgbClr val="242424"/>
                </a:solidFill>
                <a:effectLst/>
                <a:highlight>
                  <a:srgbClr val="FFFFFF"/>
                </a:highlight>
                <a:latin typeface="source-serif-pro"/>
              </a:rPr>
              <a:t>to augment the model. </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When fine-tuning the data you </a:t>
            </a:r>
            <a:r>
              <a:rPr lang="en-US" sz="2400" b="1" i="0">
                <a:solidFill>
                  <a:srgbClr val="C00000"/>
                </a:solidFill>
                <a:effectLst/>
                <a:highlight>
                  <a:srgbClr val="FFFFFF"/>
                </a:highlight>
                <a:latin typeface="source-serif-pro"/>
              </a:rPr>
              <a:t>update the weights only of these newly added parameters</a:t>
            </a:r>
            <a:r>
              <a:rPr lang="en-US" sz="2400" b="0" i="0">
                <a:solidFill>
                  <a:srgbClr val="242424"/>
                </a:solidFill>
                <a:effectLst/>
                <a:highlight>
                  <a:srgbClr val="FFFFFF"/>
                </a:highlight>
                <a:latin typeface="source-serif-pro"/>
              </a:rPr>
              <a:t>. </a:t>
            </a:r>
          </a:p>
          <a:p>
            <a:endParaRPr lang="en-US" sz="2400">
              <a:solidFill>
                <a:srgbClr val="242424"/>
              </a:solidFill>
              <a:highlight>
                <a:srgbClr val="FFFFFF"/>
              </a:highlight>
              <a:latin typeface="source-serif-pro"/>
            </a:endParaRPr>
          </a:p>
          <a:p>
            <a:r>
              <a:rPr lang="en-US" sz="2400" b="0" i="0">
                <a:solidFill>
                  <a:srgbClr val="242424"/>
                </a:solidFill>
                <a:effectLst/>
                <a:highlight>
                  <a:srgbClr val="FFFFFF"/>
                </a:highlight>
                <a:latin typeface="source-serif-pro"/>
              </a:rPr>
              <a:t>This makes training computationally easier and also adapts to smaller datasets</a:t>
            </a:r>
            <a:endParaRPr lang="en-IN" sz="2400"/>
          </a:p>
        </p:txBody>
      </p:sp>
    </p:spTree>
    <p:extLst>
      <p:ext uri="{BB962C8B-B14F-4D97-AF65-F5344CB8AC3E}">
        <p14:creationId xmlns:p14="http://schemas.microsoft.com/office/powerpoint/2010/main" val="2177307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9579-C525-3D60-C1B3-9A60A73CF287}"/>
              </a:ext>
            </a:extLst>
          </p:cNvPr>
          <p:cNvSpPr>
            <a:spLocks noGrp="1"/>
          </p:cNvSpPr>
          <p:nvPr>
            <p:ph type="title"/>
          </p:nvPr>
        </p:nvSpPr>
        <p:spPr>
          <a:xfrm>
            <a:off x="1371600" y="82296"/>
            <a:ext cx="10241280" cy="1234440"/>
          </a:xfrm>
        </p:spPr>
        <p:txBody>
          <a:bodyPr/>
          <a:lstStyle/>
          <a:p>
            <a:r>
              <a:rPr lang="en-US" sz="3200" b="1">
                <a:solidFill>
                  <a:srgbClr val="C00000"/>
                </a:solidFill>
                <a:latin typeface="Times New Roman" panose="02020603050405020304" pitchFamily="18" charset="0"/>
                <a:ea typeface="+mn-ea"/>
                <a:cs typeface="Times New Roman" panose="02020603050405020304" pitchFamily="18" charset="0"/>
              </a:rPr>
              <a:t>Additive Methods</a:t>
            </a:r>
            <a:endParaRPr lang="en-IN" sz="3200" b="1">
              <a:solidFill>
                <a:srgbClr val="C00000"/>
              </a:solidFill>
              <a:latin typeface="Times New Roman" panose="02020603050405020304" pitchFamily="18" charset="0"/>
              <a:ea typeface="+mn-ea"/>
              <a:cs typeface="Times New Roman" panose="02020603050405020304" pitchFamily="18" charset="0"/>
            </a:endParaRPr>
          </a:p>
        </p:txBody>
      </p:sp>
      <p:sp>
        <p:nvSpPr>
          <p:cNvPr id="3" name="Content Placeholder 2">
            <a:extLst>
              <a:ext uri="{FF2B5EF4-FFF2-40B4-BE49-F238E27FC236}">
                <a16:creationId xmlns:a16="http://schemas.microsoft.com/office/drawing/2014/main" id="{C33CD615-5B60-01B3-8EFD-FD08B1367DEC}"/>
              </a:ext>
            </a:extLst>
          </p:cNvPr>
          <p:cNvSpPr>
            <a:spLocks noGrp="1"/>
          </p:cNvSpPr>
          <p:nvPr>
            <p:ph idx="1"/>
          </p:nvPr>
        </p:nvSpPr>
        <p:spPr>
          <a:xfrm>
            <a:off x="744681" y="1591518"/>
            <a:ext cx="10515600" cy="5184186"/>
          </a:xfrm>
        </p:spPr>
        <p:txBody>
          <a:bodyPr>
            <a:normAutofit/>
          </a:bodyPr>
          <a:lstStyle/>
          <a:p>
            <a:pPr algn="just"/>
            <a:r>
              <a:rPr lang="en-US" sz="2600">
                <a:latin typeface="Source Sans Pro" panose="020B0503030403020204" pitchFamily="34" charset="0"/>
                <a:cs typeface="Times New Roman" panose="02020603050405020304" pitchFamily="18" charset="0"/>
              </a:rPr>
              <a:t>Key idea: </a:t>
            </a:r>
            <a:r>
              <a:rPr lang="en-US" sz="2600" b="1">
                <a:solidFill>
                  <a:srgbClr val="C00000"/>
                </a:solidFill>
                <a:latin typeface="Source Sans Pro" panose="020B0503030403020204" pitchFamily="34" charset="0"/>
                <a:cs typeface="Times New Roman" panose="02020603050405020304" pitchFamily="18" charset="0"/>
              </a:rPr>
              <a:t>Augment the existing pre-trained model with additional parameters or layers and train only the added parameters</a:t>
            </a:r>
          </a:p>
          <a:p>
            <a:pPr algn="just"/>
            <a:r>
              <a:rPr lang="en-US" sz="2600">
                <a:latin typeface="Source Sans Pro" panose="020B0503030403020204" pitchFamily="34" charset="0"/>
                <a:cs typeface="Times New Roman" panose="02020603050405020304" pitchFamily="18" charset="0"/>
              </a:rPr>
              <a:t>Introduce additional parameters. However, achieve significant training time and memory efficiency improvements</a:t>
            </a:r>
          </a:p>
          <a:p>
            <a:pPr algn="just"/>
            <a:r>
              <a:rPr lang="en-US" sz="2600">
                <a:latin typeface="Source Sans Pro" panose="020B0503030403020204" pitchFamily="34" charset="0"/>
                <a:cs typeface="Times New Roman" panose="02020603050405020304" pitchFamily="18" charset="0"/>
              </a:rPr>
              <a:t>Two approaches</a:t>
            </a:r>
          </a:p>
          <a:p>
            <a:pPr lvl="1" algn="just"/>
            <a:r>
              <a:rPr lang="en-US" sz="2600">
                <a:solidFill>
                  <a:srgbClr val="C00000"/>
                </a:solidFill>
                <a:latin typeface="Source Sans Pro" panose="020B0503030403020204" pitchFamily="34" charset="0"/>
                <a:cs typeface="Times New Roman" panose="02020603050405020304" pitchFamily="18" charset="0"/>
              </a:rPr>
              <a:t>Adapters</a:t>
            </a:r>
          </a:p>
          <a:p>
            <a:pPr lvl="1" algn="just"/>
            <a:r>
              <a:rPr lang="en-US" sz="2600">
                <a:solidFill>
                  <a:srgbClr val="C00000"/>
                </a:solidFill>
                <a:latin typeface="Source Sans Pro" panose="020B0503030403020204" pitchFamily="34" charset="0"/>
                <a:cs typeface="Times New Roman" panose="02020603050405020304" pitchFamily="18" charset="0"/>
              </a:rPr>
              <a:t>Soft prompts</a:t>
            </a:r>
          </a:p>
        </p:txBody>
      </p:sp>
      <p:sp>
        <p:nvSpPr>
          <p:cNvPr id="4" name="Footer Placeholder 3">
            <a:extLst>
              <a:ext uri="{FF2B5EF4-FFF2-40B4-BE49-F238E27FC236}">
                <a16:creationId xmlns:a16="http://schemas.microsoft.com/office/drawing/2014/main" id="{95BAC834-E0C0-0FC5-3857-25D6D0B772A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EFC1A36B-0635-B792-3840-A64D5F6D2F08}"/>
              </a:ext>
            </a:extLst>
          </p:cNvPr>
          <p:cNvSpPr>
            <a:spLocks noGrp="1"/>
          </p:cNvSpPr>
          <p:nvPr>
            <p:ph type="sldNum" sz="quarter" idx="12"/>
          </p:nvPr>
        </p:nvSpPr>
        <p:spPr/>
        <p:txBody>
          <a:bodyPr/>
          <a:lstStyle/>
          <a:p>
            <a:fld id="{C01389E6-C847-4AD0-B56D-D205B2EAB1EE}" type="slidenum">
              <a:rPr lang="en-US" smtClean="0"/>
              <a:t>36</a:t>
            </a:fld>
            <a:endParaRPr lang="en-US"/>
          </a:p>
        </p:txBody>
      </p:sp>
    </p:spTree>
    <p:extLst>
      <p:ext uri="{BB962C8B-B14F-4D97-AF65-F5344CB8AC3E}">
        <p14:creationId xmlns:p14="http://schemas.microsoft.com/office/powerpoint/2010/main" val="1931873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7EF7-B7F2-4BD0-8B64-55B3ED75C231}"/>
              </a:ext>
            </a:extLst>
          </p:cNvPr>
          <p:cNvSpPr>
            <a:spLocks noGrp="1"/>
          </p:cNvSpPr>
          <p:nvPr>
            <p:ph type="title"/>
          </p:nvPr>
        </p:nvSpPr>
        <p:spPr/>
        <p:txBody>
          <a:bodyPr>
            <a:normAutofit fontScale="90000"/>
          </a:bodyPr>
          <a:lstStyle/>
          <a:p>
            <a:r>
              <a:rPr lang="en-IN"/>
              <a:t>Adapters</a:t>
            </a:r>
          </a:p>
        </p:txBody>
      </p:sp>
      <p:sp>
        <p:nvSpPr>
          <p:cNvPr id="5" name="TextBox 4">
            <a:extLst>
              <a:ext uri="{FF2B5EF4-FFF2-40B4-BE49-F238E27FC236}">
                <a16:creationId xmlns:a16="http://schemas.microsoft.com/office/drawing/2014/main" id="{67DA1F7D-4691-E376-9080-F1AEDBDE26D4}"/>
              </a:ext>
            </a:extLst>
          </p:cNvPr>
          <p:cNvSpPr txBox="1"/>
          <p:nvPr/>
        </p:nvSpPr>
        <p:spPr>
          <a:xfrm>
            <a:off x="957262" y="1264922"/>
            <a:ext cx="10934700" cy="830997"/>
          </a:xfrm>
          <a:prstGeom prst="rect">
            <a:avLst/>
          </a:prstGeom>
          <a:noFill/>
          <a:ln w="47625">
            <a:solidFill>
              <a:schemeClr val="accent1">
                <a:shade val="50000"/>
              </a:schemeClr>
            </a:solidFill>
          </a:ln>
        </p:spPr>
        <p:txBody>
          <a:bodyPr wrap="square">
            <a:spAutoFit/>
          </a:bodyPr>
          <a:lstStyle/>
          <a:p>
            <a:r>
              <a:rPr lang="en-US" sz="2400" b="0" i="0">
                <a:solidFill>
                  <a:srgbClr val="242424"/>
                </a:solidFill>
                <a:effectLst/>
                <a:highlight>
                  <a:srgbClr val="FFFFFF"/>
                </a:highlight>
                <a:latin typeface="source-serif-pro"/>
              </a:rPr>
              <a:t>This technique was introduced in </a:t>
            </a:r>
            <a:r>
              <a:rPr lang="en-US" sz="2400" b="0" i="0" err="1">
                <a:solidFill>
                  <a:srgbClr val="242424"/>
                </a:solidFill>
                <a:effectLst/>
                <a:highlight>
                  <a:srgbClr val="FFFFFF"/>
                </a:highlight>
                <a:latin typeface="source-serif-pro"/>
              </a:rPr>
              <a:t>Houlsby</a:t>
            </a:r>
            <a:r>
              <a:rPr lang="en-US" sz="2400" b="0" i="0">
                <a:solidFill>
                  <a:srgbClr val="242424"/>
                </a:solidFill>
                <a:effectLst/>
                <a:highlight>
                  <a:srgbClr val="FFFFFF"/>
                </a:highlight>
                <a:latin typeface="source-serif-pro"/>
              </a:rPr>
              <a:t> et al [4]. </a:t>
            </a:r>
            <a:r>
              <a:rPr lang="en-US" sz="2400"/>
              <a:t>The goal of adapters is to add small fully connected networks after Transformer sub-layers and learn those parameters</a:t>
            </a:r>
            <a:endParaRPr lang="en-IN" sz="2400"/>
          </a:p>
        </p:txBody>
      </p:sp>
      <p:pic>
        <p:nvPicPr>
          <p:cNvPr id="7" name="Picture 6">
            <a:extLst>
              <a:ext uri="{FF2B5EF4-FFF2-40B4-BE49-F238E27FC236}">
                <a16:creationId xmlns:a16="http://schemas.microsoft.com/office/drawing/2014/main" id="{06FD36E8-EA5D-BE10-CB95-D2E5F31372A4}"/>
              </a:ext>
            </a:extLst>
          </p:cNvPr>
          <p:cNvPicPr>
            <a:picLocks noChangeAspect="1"/>
          </p:cNvPicPr>
          <p:nvPr/>
        </p:nvPicPr>
        <p:blipFill>
          <a:blip r:embed="rId2"/>
          <a:stretch>
            <a:fillRect/>
          </a:stretch>
        </p:blipFill>
        <p:spPr>
          <a:xfrm>
            <a:off x="838200" y="1988151"/>
            <a:ext cx="6233249" cy="4233646"/>
          </a:xfrm>
          <a:prstGeom prst="rect">
            <a:avLst/>
          </a:prstGeom>
        </p:spPr>
      </p:pic>
      <p:pic>
        <p:nvPicPr>
          <p:cNvPr id="9" name="Picture 8">
            <a:extLst>
              <a:ext uri="{FF2B5EF4-FFF2-40B4-BE49-F238E27FC236}">
                <a16:creationId xmlns:a16="http://schemas.microsoft.com/office/drawing/2014/main" id="{AB0EF694-0FDA-816E-6A31-A786B1697C32}"/>
              </a:ext>
            </a:extLst>
          </p:cNvPr>
          <p:cNvPicPr>
            <a:picLocks noChangeAspect="1"/>
          </p:cNvPicPr>
          <p:nvPr/>
        </p:nvPicPr>
        <p:blipFill>
          <a:blip r:embed="rId3"/>
          <a:stretch>
            <a:fillRect/>
          </a:stretch>
        </p:blipFill>
        <p:spPr>
          <a:xfrm>
            <a:off x="7904960" y="2087724"/>
            <a:ext cx="2641814" cy="4198439"/>
          </a:xfrm>
          <a:prstGeom prst="rect">
            <a:avLst/>
          </a:prstGeom>
        </p:spPr>
      </p:pic>
    </p:spTree>
    <p:extLst>
      <p:ext uri="{BB962C8B-B14F-4D97-AF65-F5344CB8AC3E}">
        <p14:creationId xmlns:p14="http://schemas.microsoft.com/office/powerpoint/2010/main" val="393723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699B08-495C-6EEF-AAF3-FC19EB6F588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C534A4E3-06F3-05FF-A597-0083729B7239}"/>
              </a:ext>
            </a:extLst>
          </p:cNvPr>
          <p:cNvSpPr>
            <a:spLocks noGrp="1"/>
          </p:cNvSpPr>
          <p:nvPr>
            <p:ph type="sldNum" sz="quarter" idx="12"/>
          </p:nvPr>
        </p:nvSpPr>
        <p:spPr/>
        <p:txBody>
          <a:bodyPr/>
          <a:lstStyle/>
          <a:p>
            <a:fld id="{C01389E6-C847-4AD0-B56D-D205B2EAB1EE}" type="slidenum">
              <a:rPr lang="en-US" smtClean="0"/>
              <a:t>38</a:t>
            </a:fld>
            <a:endParaRPr lang="en-US"/>
          </a:p>
        </p:txBody>
      </p:sp>
      <p:pic>
        <p:nvPicPr>
          <p:cNvPr id="6" name="Picture 5">
            <a:extLst>
              <a:ext uri="{FF2B5EF4-FFF2-40B4-BE49-F238E27FC236}">
                <a16:creationId xmlns:a16="http://schemas.microsoft.com/office/drawing/2014/main" id="{AA701B41-263D-09F3-CB0D-86B33FC1EF7C}"/>
              </a:ext>
            </a:extLst>
          </p:cNvPr>
          <p:cNvPicPr>
            <a:picLocks noChangeAspect="1"/>
          </p:cNvPicPr>
          <p:nvPr/>
        </p:nvPicPr>
        <p:blipFill>
          <a:blip r:embed="rId2"/>
          <a:stretch>
            <a:fillRect/>
          </a:stretch>
        </p:blipFill>
        <p:spPr>
          <a:xfrm>
            <a:off x="1021404" y="0"/>
            <a:ext cx="8325879" cy="6357945"/>
          </a:xfrm>
          <a:prstGeom prst="rect">
            <a:avLst/>
          </a:prstGeom>
        </p:spPr>
      </p:pic>
      <p:sp>
        <p:nvSpPr>
          <p:cNvPr id="7" name="TextBox 6">
            <a:extLst>
              <a:ext uri="{FF2B5EF4-FFF2-40B4-BE49-F238E27FC236}">
                <a16:creationId xmlns:a16="http://schemas.microsoft.com/office/drawing/2014/main" id="{747A8191-8255-DA19-A196-06E9A79BB911}"/>
              </a:ext>
            </a:extLst>
          </p:cNvPr>
          <p:cNvSpPr txBox="1"/>
          <p:nvPr/>
        </p:nvSpPr>
        <p:spPr>
          <a:xfrm>
            <a:off x="10068128" y="2287687"/>
            <a:ext cx="1887166" cy="2492990"/>
          </a:xfrm>
          <a:prstGeom prst="rect">
            <a:avLst/>
          </a:prstGeom>
          <a:noFill/>
        </p:spPr>
        <p:txBody>
          <a:bodyPr wrap="square">
            <a:spAutoFit/>
          </a:bodyPr>
          <a:lstStyle/>
          <a:p>
            <a:r>
              <a:rPr lang="en-IN" sz="1200" b="0" i="0">
                <a:solidFill>
                  <a:srgbClr val="222222"/>
                </a:solidFill>
                <a:effectLst/>
                <a:latin typeface="Times New Roman" panose="02020603050405020304" pitchFamily="18" charset="0"/>
                <a:cs typeface="Times New Roman" panose="02020603050405020304" pitchFamily="18" charset="0"/>
              </a:rPr>
              <a:t>Source: </a:t>
            </a:r>
            <a:r>
              <a:rPr lang="en-IN" sz="1200" b="0" i="0" err="1">
                <a:solidFill>
                  <a:srgbClr val="222222"/>
                </a:solidFill>
                <a:effectLst/>
                <a:latin typeface="Times New Roman" panose="02020603050405020304" pitchFamily="18" charset="0"/>
                <a:cs typeface="Times New Roman" panose="02020603050405020304" pitchFamily="18" charset="0"/>
              </a:rPr>
              <a:t>Houlsby</a:t>
            </a:r>
            <a:r>
              <a:rPr lang="en-IN" sz="1200" b="0" i="0">
                <a:solidFill>
                  <a:srgbClr val="222222"/>
                </a:solidFill>
                <a:effectLst/>
                <a:latin typeface="Times New Roman" panose="02020603050405020304" pitchFamily="18" charset="0"/>
                <a:cs typeface="Times New Roman" panose="02020603050405020304" pitchFamily="18" charset="0"/>
              </a:rPr>
              <a:t>, Neil, Andrei Giurgiu, Stanislaw </a:t>
            </a:r>
            <a:r>
              <a:rPr lang="en-IN" sz="1200" b="0" i="0" err="1">
                <a:solidFill>
                  <a:srgbClr val="222222"/>
                </a:solidFill>
                <a:effectLst/>
                <a:latin typeface="Times New Roman" panose="02020603050405020304" pitchFamily="18" charset="0"/>
                <a:cs typeface="Times New Roman" panose="02020603050405020304" pitchFamily="18" charset="0"/>
              </a:rPr>
              <a:t>Jastrzebski</a:t>
            </a:r>
            <a:r>
              <a:rPr lang="en-IN" sz="1200" b="0" i="0">
                <a:solidFill>
                  <a:srgbClr val="222222"/>
                </a:solidFill>
                <a:effectLst/>
                <a:latin typeface="Times New Roman" panose="02020603050405020304" pitchFamily="18" charset="0"/>
                <a:cs typeface="Times New Roman" panose="02020603050405020304" pitchFamily="18" charset="0"/>
              </a:rPr>
              <a:t>, Bruna </a:t>
            </a:r>
            <a:r>
              <a:rPr lang="en-IN" sz="1200" b="0" i="0" err="1">
                <a:solidFill>
                  <a:srgbClr val="222222"/>
                </a:solidFill>
                <a:effectLst/>
                <a:latin typeface="Times New Roman" panose="02020603050405020304" pitchFamily="18" charset="0"/>
                <a:cs typeface="Times New Roman" panose="02020603050405020304" pitchFamily="18" charset="0"/>
              </a:rPr>
              <a:t>Morrone</a:t>
            </a:r>
            <a:r>
              <a:rPr lang="en-IN" sz="1200" b="0" i="0">
                <a:solidFill>
                  <a:srgbClr val="222222"/>
                </a:solidFill>
                <a:effectLst/>
                <a:latin typeface="Times New Roman" panose="02020603050405020304" pitchFamily="18" charset="0"/>
                <a:cs typeface="Times New Roman" panose="02020603050405020304" pitchFamily="18" charset="0"/>
              </a:rPr>
              <a:t>, Quentin De </a:t>
            </a:r>
            <a:r>
              <a:rPr lang="en-IN" sz="1200" b="0" i="0" err="1">
                <a:solidFill>
                  <a:srgbClr val="222222"/>
                </a:solidFill>
                <a:effectLst/>
                <a:latin typeface="Times New Roman" panose="02020603050405020304" pitchFamily="18" charset="0"/>
                <a:cs typeface="Times New Roman" panose="02020603050405020304" pitchFamily="18" charset="0"/>
              </a:rPr>
              <a:t>Laroussilhe</a:t>
            </a:r>
            <a:r>
              <a:rPr lang="en-IN" sz="1200" b="0" i="0">
                <a:solidFill>
                  <a:srgbClr val="222222"/>
                </a:solidFill>
                <a:effectLst/>
                <a:latin typeface="Times New Roman" panose="02020603050405020304" pitchFamily="18" charset="0"/>
                <a:cs typeface="Times New Roman" panose="02020603050405020304" pitchFamily="18" charset="0"/>
              </a:rPr>
              <a:t>, Andrea </a:t>
            </a:r>
            <a:r>
              <a:rPr lang="en-IN" sz="1200" b="0" i="0" err="1">
                <a:solidFill>
                  <a:srgbClr val="222222"/>
                </a:solidFill>
                <a:effectLst/>
                <a:latin typeface="Times New Roman" panose="02020603050405020304" pitchFamily="18" charset="0"/>
                <a:cs typeface="Times New Roman" panose="02020603050405020304" pitchFamily="18" charset="0"/>
              </a:rPr>
              <a:t>Gesmundo</a:t>
            </a:r>
            <a:r>
              <a:rPr lang="en-IN" sz="1200" b="0" i="0">
                <a:solidFill>
                  <a:srgbClr val="222222"/>
                </a:solidFill>
                <a:effectLst/>
                <a:latin typeface="Times New Roman" panose="02020603050405020304" pitchFamily="18" charset="0"/>
                <a:cs typeface="Times New Roman" panose="02020603050405020304" pitchFamily="18" charset="0"/>
              </a:rPr>
              <a:t>, Mona </a:t>
            </a:r>
            <a:r>
              <a:rPr lang="en-IN" sz="1200" b="0" i="0" err="1">
                <a:solidFill>
                  <a:srgbClr val="222222"/>
                </a:solidFill>
                <a:effectLst/>
                <a:latin typeface="Times New Roman" panose="02020603050405020304" pitchFamily="18" charset="0"/>
                <a:cs typeface="Times New Roman" panose="02020603050405020304" pitchFamily="18" charset="0"/>
              </a:rPr>
              <a:t>Attariyan</a:t>
            </a:r>
            <a:r>
              <a:rPr lang="en-IN" sz="1200" b="0" i="0">
                <a:solidFill>
                  <a:srgbClr val="222222"/>
                </a:solidFill>
                <a:effectLst/>
                <a:latin typeface="Times New Roman" panose="02020603050405020304" pitchFamily="18" charset="0"/>
                <a:cs typeface="Times New Roman" panose="02020603050405020304" pitchFamily="18" charset="0"/>
              </a:rPr>
              <a:t>, and Sylvain </a:t>
            </a:r>
            <a:r>
              <a:rPr lang="en-IN" sz="1200" b="0" i="0" err="1">
                <a:solidFill>
                  <a:srgbClr val="222222"/>
                </a:solidFill>
                <a:effectLst/>
                <a:latin typeface="Times New Roman" panose="02020603050405020304" pitchFamily="18" charset="0"/>
                <a:cs typeface="Times New Roman" panose="02020603050405020304" pitchFamily="18" charset="0"/>
              </a:rPr>
              <a:t>Gelly</a:t>
            </a:r>
            <a:r>
              <a:rPr lang="en-IN" sz="1200" b="0" i="0">
                <a:solidFill>
                  <a:srgbClr val="222222"/>
                </a:solidFill>
                <a:effectLst/>
                <a:latin typeface="Times New Roman" panose="02020603050405020304" pitchFamily="18" charset="0"/>
                <a:cs typeface="Times New Roman" panose="02020603050405020304" pitchFamily="18" charset="0"/>
              </a:rPr>
              <a:t>. "Parameter-efficient transfer learning for NLP." In </a:t>
            </a:r>
            <a:r>
              <a:rPr lang="en-IN" sz="1200" b="0" i="1">
                <a:solidFill>
                  <a:srgbClr val="222222"/>
                </a:solidFill>
                <a:effectLst/>
                <a:latin typeface="Times New Roman" panose="02020603050405020304" pitchFamily="18" charset="0"/>
                <a:cs typeface="Times New Roman" panose="02020603050405020304" pitchFamily="18" charset="0"/>
              </a:rPr>
              <a:t>International Conference on Machine Learning</a:t>
            </a:r>
            <a:r>
              <a:rPr lang="en-IN" sz="1200" b="0" i="0">
                <a:solidFill>
                  <a:srgbClr val="222222"/>
                </a:solidFill>
                <a:effectLst/>
                <a:latin typeface="Times New Roman" panose="02020603050405020304" pitchFamily="18" charset="0"/>
                <a:cs typeface="Times New Roman" panose="02020603050405020304" pitchFamily="18" charset="0"/>
              </a:rPr>
              <a:t>, pp. 2790-2799. PMLR, 2019.</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861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FAC8E-6BB5-6E03-8E9A-DE9869497B76}"/>
              </a:ext>
            </a:extLst>
          </p:cNvPr>
          <p:cNvSpPr>
            <a:spLocks noGrp="1"/>
          </p:cNvSpPr>
          <p:nvPr>
            <p:ph idx="1"/>
          </p:nvPr>
        </p:nvSpPr>
        <p:spPr>
          <a:xfrm>
            <a:off x="1371600" y="321013"/>
            <a:ext cx="10296144" cy="5750603"/>
          </a:xfrm>
        </p:spPr>
        <p:txBody>
          <a:bodyPr/>
          <a:lstStyle/>
          <a:p>
            <a:pPr marL="0" indent="0" algn="just">
              <a:buNone/>
            </a:pPr>
            <a:r>
              <a:rPr lang="en-US" sz="4000" b="1" dirty="0">
                <a:solidFill>
                  <a:srgbClr val="C00000"/>
                </a:solidFill>
                <a:ea typeface="+mj-ea"/>
                <a:cs typeface="+mj-cs"/>
              </a:rPr>
              <a:t>Adapters</a:t>
            </a:r>
          </a:p>
          <a:p>
            <a:pPr algn="just"/>
            <a:r>
              <a:rPr lang="en-US" sz="2600" dirty="0">
                <a:latin typeface="Source Sans Pro" panose="020B0503030403020204" pitchFamily="34" charset="0"/>
                <a:cs typeface="Times New Roman" panose="02020603050405020304" pitchFamily="18" charset="0"/>
              </a:rPr>
              <a:t>Attach a small fully connected layer at every layer of the transformer</a:t>
            </a:r>
          </a:p>
          <a:p>
            <a:pPr lvl="1" algn="just"/>
            <a:r>
              <a:rPr lang="en-US" sz="2600" dirty="0">
                <a:latin typeface="Source Sans Pro" panose="020B0503030403020204" pitchFamily="34" charset="0"/>
                <a:cs typeface="Times New Roman" panose="02020603050405020304" pitchFamily="18" charset="0"/>
              </a:rPr>
              <a:t>Inserts small modules (adapters) between transformer layers</a:t>
            </a:r>
          </a:p>
          <a:p>
            <a:pPr algn="just"/>
            <a:r>
              <a:rPr lang="en-IN" sz="2600" dirty="0">
                <a:latin typeface="Source Sans Pro" panose="020B0503030403020204" pitchFamily="34" charset="0"/>
                <a:cs typeface="Times New Roman" panose="02020603050405020304" pitchFamily="18" charset="0"/>
              </a:rPr>
              <a:t>Adapter layer performs a down projection to project the input hidden layer information to a lower-dimensional space, followed by a non-linear  activation function and an up projection</a:t>
            </a:r>
          </a:p>
          <a:p>
            <a:pPr algn="just"/>
            <a:r>
              <a:rPr lang="en-IN" sz="2600" dirty="0">
                <a:latin typeface="Source Sans Pro" panose="020B0503030403020204" pitchFamily="34" charset="0"/>
                <a:cs typeface="Times New Roman" panose="02020603050405020304" pitchFamily="18" charset="0"/>
              </a:rPr>
              <a:t>A residual connection to generate the final form</a:t>
            </a:r>
          </a:p>
          <a:p>
            <a:pPr algn="just"/>
            <a:r>
              <a:rPr lang="en-IN" sz="2600" dirty="0">
                <a:latin typeface="Source Sans Pro" panose="020B0503030403020204" pitchFamily="34" charset="0"/>
                <a:cs typeface="Times New Roman" panose="02020603050405020304" pitchFamily="18" charset="0"/>
              </a:rPr>
              <a:t>Only adapter layers are trainable, while the parameters of the original LLMs are frozen</a:t>
            </a: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73712FC-71E2-571B-497F-333C22599A78}"/>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B4A038EE-8EF8-BEFD-CAA7-0C84193B425F}"/>
              </a:ext>
            </a:extLst>
          </p:cNvPr>
          <p:cNvSpPr>
            <a:spLocks noGrp="1"/>
          </p:cNvSpPr>
          <p:nvPr>
            <p:ph type="sldNum" sz="quarter" idx="12"/>
          </p:nvPr>
        </p:nvSpPr>
        <p:spPr/>
        <p:txBody>
          <a:bodyPr/>
          <a:lstStyle/>
          <a:p>
            <a:fld id="{C01389E6-C847-4AD0-B56D-D205B2EAB1EE}" type="slidenum">
              <a:rPr lang="en-US" smtClean="0"/>
              <a:t>39</a:t>
            </a:fld>
            <a:endParaRPr lang="en-US"/>
          </a:p>
        </p:txBody>
      </p:sp>
      <p:pic>
        <p:nvPicPr>
          <p:cNvPr id="13" name="Picture 12">
            <a:extLst>
              <a:ext uri="{FF2B5EF4-FFF2-40B4-BE49-F238E27FC236}">
                <a16:creationId xmlns:a16="http://schemas.microsoft.com/office/drawing/2014/main" id="{30AFDD7F-7BF9-55A9-1577-CDE2EFECD16A}"/>
              </a:ext>
            </a:extLst>
          </p:cNvPr>
          <p:cNvPicPr>
            <a:picLocks noChangeAspect="1"/>
          </p:cNvPicPr>
          <p:nvPr/>
        </p:nvPicPr>
        <p:blipFill>
          <a:blip r:embed="rId3"/>
          <a:stretch>
            <a:fillRect/>
          </a:stretch>
        </p:blipFill>
        <p:spPr>
          <a:xfrm>
            <a:off x="2199447" y="4623339"/>
            <a:ext cx="3200808" cy="603926"/>
          </a:xfrm>
          <a:prstGeom prst="rect">
            <a:avLst/>
          </a:prstGeom>
        </p:spPr>
      </p:pic>
      <p:pic>
        <p:nvPicPr>
          <p:cNvPr id="17" name="Picture 16">
            <a:extLst>
              <a:ext uri="{FF2B5EF4-FFF2-40B4-BE49-F238E27FC236}">
                <a16:creationId xmlns:a16="http://schemas.microsoft.com/office/drawing/2014/main" id="{5532EE51-05A0-F3C3-2AFA-7A7E8BBCF961}"/>
              </a:ext>
            </a:extLst>
          </p:cNvPr>
          <p:cNvPicPr>
            <a:picLocks noChangeAspect="1"/>
          </p:cNvPicPr>
          <p:nvPr/>
        </p:nvPicPr>
        <p:blipFill>
          <a:blip r:embed="rId4"/>
          <a:stretch>
            <a:fillRect/>
          </a:stretch>
        </p:blipFill>
        <p:spPr>
          <a:xfrm>
            <a:off x="9428910" y="5200846"/>
            <a:ext cx="1824646" cy="573029"/>
          </a:xfrm>
          <a:prstGeom prst="rect">
            <a:avLst/>
          </a:prstGeom>
        </p:spPr>
      </p:pic>
      <p:pic>
        <p:nvPicPr>
          <p:cNvPr id="19" name="Picture 18">
            <a:extLst>
              <a:ext uri="{FF2B5EF4-FFF2-40B4-BE49-F238E27FC236}">
                <a16:creationId xmlns:a16="http://schemas.microsoft.com/office/drawing/2014/main" id="{0F0BD74F-DC72-E3D7-502C-746E2AA0775F}"/>
              </a:ext>
            </a:extLst>
          </p:cNvPr>
          <p:cNvPicPr>
            <a:picLocks noChangeAspect="1"/>
          </p:cNvPicPr>
          <p:nvPr/>
        </p:nvPicPr>
        <p:blipFill>
          <a:blip r:embed="rId5"/>
          <a:stretch>
            <a:fillRect/>
          </a:stretch>
        </p:blipFill>
        <p:spPr>
          <a:xfrm>
            <a:off x="7183469" y="5226946"/>
            <a:ext cx="1687980" cy="643040"/>
          </a:xfrm>
          <a:prstGeom prst="rect">
            <a:avLst/>
          </a:prstGeom>
        </p:spPr>
      </p:pic>
    </p:spTree>
    <p:extLst>
      <p:ext uri="{BB962C8B-B14F-4D97-AF65-F5344CB8AC3E}">
        <p14:creationId xmlns:p14="http://schemas.microsoft.com/office/powerpoint/2010/main" val="406930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grpSp>
        <p:nvGrpSpPr>
          <p:cNvPr id="4" name="object 4"/>
          <p:cNvGrpSpPr/>
          <p:nvPr/>
        </p:nvGrpSpPr>
        <p:grpSpPr>
          <a:xfrm>
            <a:off x="295275" y="2362073"/>
            <a:ext cx="2567305" cy="2576830"/>
            <a:chOff x="295275" y="2362073"/>
            <a:chExt cx="2567305" cy="2576830"/>
          </a:xfrm>
        </p:grpSpPr>
        <p:pic>
          <p:nvPicPr>
            <p:cNvPr id="5" name="object 5"/>
            <p:cNvPicPr/>
            <p:nvPr/>
          </p:nvPicPr>
          <p:blipFill>
            <a:blip r:embed="rId2" cstate="print"/>
            <a:stretch>
              <a:fillRect/>
            </a:stretch>
          </p:blipFill>
          <p:spPr>
            <a:xfrm>
              <a:off x="295275" y="2362073"/>
              <a:ext cx="2567051" cy="2576576"/>
            </a:xfrm>
            <a:prstGeom prst="rect">
              <a:avLst/>
            </a:prstGeom>
          </p:spPr>
        </p:pic>
        <p:pic>
          <p:nvPicPr>
            <p:cNvPr id="6" name="object 6"/>
            <p:cNvPicPr/>
            <p:nvPr/>
          </p:nvPicPr>
          <p:blipFill>
            <a:blip r:embed="rId3" cstate="print"/>
            <a:stretch>
              <a:fillRect/>
            </a:stretch>
          </p:blipFill>
          <p:spPr>
            <a:xfrm>
              <a:off x="357187" y="2405126"/>
              <a:ext cx="2447988" cy="2457323"/>
            </a:xfrm>
            <a:prstGeom prst="rect">
              <a:avLst/>
            </a:prstGeom>
          </p:spPr>
        </p:pic>
        <p:sp>
          <p:nvSpPr>
            <p:cNvPr id="7" name="object 7"/>
            <p:cNvSpPr/>
            <p:nvPr/>
          </p:nvSpPr>
          <p:spPr>
            <a:xfrm>
              <a:off x="357187" y="2405126"/>
              <a:ext cx="2448560" cy="2457450"/>
            </a:xfrm>
            <a:custGeom>
              <a:avLst/>
              <a:gdLst/>
              <a:ahLst/>
              <a:cxnLst/>
              <a:rect l="l" t="t" r="r" b="b"/>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856297" y="3475291"/>
            <a:ext cx="1447165" cy="300355"/>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Trebuchet MS"/>
                <a:cs typeface="Trebuchet MS"/>
              </a:rPr>
              <a:t>Pre-</a:t>
            </a:r>
            <a:r>
              <a:rPr sz="1800" b="1" spc="65">
                <a:solidFill>
                  <a:srgbClr val="FFFFFF"/>
                </a:solidFill>
                <a:latin typeface="Trebuchet MS"/>
                <a:cs typeface="Trebuchet MS"/>
              </a:rPr>
              <a:t>Training</a:t>
            </a:r>
            <a:endParaRPr sz="1800">
              <a:latin typeface="Trebuchet MS"/>
              <a:cs typeface="Trebuchet MS"/>
            </a:endParaRPr>
          </a:p>
        </p:txBody>
      </p:sp>
      <p:sp>
        <p:nvSpPr>
          <p:cNvPr id="9" name="object 9"/>
          <p:cNvSpPr txBox="1"/>
          <p:nvPr/>
        </p:nvSpPr>
        <p:spPr>
          <a:xfrm>
            <a:off x="3792854" y="1478216"/>
            <a:ext cx="7534275" cy="1126490"/>
          </a:xfrm>
          <a:prstGeom prst="rect">
            <a:avLst/>
          </a:prstGeom>
        </p:spPr>
        <p:txBody>
          <a:bodyPr vert="horz" wrap="square" lIns="0" tIns="12700" rIns="0" bIns="0" rtlCol="0">
            <a:spAutoFit/>
          </a:bodyPr>
          <a:lstStyle/>
          <a:p>
            <a:pPr marL="12700">
              <a:lnSpc>
                <a:spcPct val="100000"/>
              </a:lnSpc>
              <a:spcBef>
                <a:spcPts val="100"/>
              </a:spcBef>
            </a:pPr>
            <a:r>
              <a:rPr sz="2400" b="1" spc="-10">
                <a:solidFill>
                  <a:srgbClr val="404040"/>
                </a:solidFill>
                <a:latin typeface="Trebuchet MS"/>
                <a:cs typeface="Trebuchet MS"/>
              </a:rPr>
              <a:t>Objective:</a:t>
            </a:r>
            <a:endParaRPr sz="2400">
              <a:latin typeface="Trebuchet MS"/>
              <a:cs typeface="Trebuchet MS"/>
            </a:endParaRPr>
          </a:p>
          <a:p>
            <a:pPr marL="12700">
              <a:lnSpc>
                <a:spcPts val="2865"/>
              </a:lnSpc>
              <a:spcBef>
                <a:spcPts val="50"/>
              </a:spcBef>
            </a:pPr>
            <a:r>
              <a:rPr sz="2400">
                <a:solidFill>
                  <a:srgbClr val="404040"/>
                </a:solidFill>
                <a:latin typeface="Trebuchet MS"/>
                <a:cs typeface="Trebuchet MS"/>
              </a:rPr>
              <a:t>The</a:t>
            </a:r>
            <a:r>
              <a:rPr sz="2400" spc="-80">
                <a:solidFill>
                  <a:srgbClr val="404040"/>
                </a:solidFill>
                <a:latin typeface="Trebuchet MS"/>
                <a:cs typeface="Trebuchet MS"/>
              </a:rPr>
              <a:t> </a:t>
            </a:r>
            <a:r>
              <a:rPr sz="2400" spc="65">
                <a:solidFill>
                  <a:srgbClr val="404040"/>
                </a:solidFill>
                <a:latin typeface="Trebuchet MS"/>
                <a:cs typeface="Trebuchet MS"/>
              </a:rPr>
              <a:t>goal</a:t>
            </a:r>
            <a:r>
              <a:rPr sz="2400" spc="-130">
                <a:solidFill>
                  <a:srgbClr val="404040"/>
                </a:solidFill>
                <a:latin typeface="Trebuchet MS"/>
                <a:cs typeface="Trebuchet MS"/>
              </a:rPr>
              <a:t> </a:t>
            </a:r>
            <a:r>
              <a:rPr sz="2400">
                <a:solidFill>
                  <a:srgbClr val="404040"/>
                </a:solidFill>
                <a:latin typeface="Trebuchet MS"/>
                <a:cs typeface="Trebuchet MS"/>
              </a:rPr>
              <a:t>of</a:t>
            </a:r>
            <a:r>
              <a:rPr sz="2400" spc="-130">
                <a:solidFill>
                  <a:srgbClr val="404040"/>
                </a:solidFill>
                <a:latin typeface="Trebuchet MS"/>
                <a:cs typeface="Trebuchet MS"/>
              </a:rPr>
              <a:t> </a:t>
            </a:r>
            <a:r>
              <a:rPr sz="2400" spc="-25">
                <a:solidFill>
                  <a:srgbClr val="404040"/>
                </a:solidFill>
                <a:latin typeface="Trebuchet MS"/>
                <a:cs typeface="Trebuchet MS"/>
              </a:rPr>
              <a:t>pre-</a:t>
            </a:r>
            <a:r>
              <a:rPr sz="2400" spc="75">
                <a:solidFill>
                  <a:srgbClr val="404040"/>
                </a:solidFill>
                <a:latin typeface="Trebuchet MS"/>
                <a:cs typeface="Trebuchet MS"/>
              </a:rPr>
              <a:t>training</a:t>
            </a:r>
            <a:r>
              <a:rPr sz="2400" spc="-130">
                <a:solidFill>
                  <a:srgbClr val="404040"/>
                </a:solidFill>
                <a:latin typeface="Trebuchet MS"/>
                <a:cs typeface="Trebuchet MS"/>
              </a:rPr>
              <a:t> </a:t>
            </a:r>
            <a:r>
              <a:rPr sz="2400" spc="170">
                <a:solidFill>
                  <a:srgbClr val="404040"/>
                </a:solidFill>
                <a:latin typeface="Trebuchet MS"/>
                <a:cs typeface="Trebuchet MS"/>
              </a:rPr>
              <a:t>is</a:t>
            </a:r>
            <a:r>
              <a:rPr sz="2400" spc="-95">
                <a:solidFill>
                  <a:srgbClr val="404040"/>
                </a:solidFill>
                <a:latin typeface="Trebuchet MS"/>
                <a:cs typeface="Trebuchet MS"/>
              </a:rPr>
              <a:t> </a:t>
            </a:r>
            <a:r>
              <a:rPr sz="2400">
                <a:solidFill>
                  <a:srgbClr val="404040"/>
                </a:solidFill>
                <a:latin typeface="Trebuchet MS"/>
                <a:cs typeface="Trebuchet MS"/>
              </a:rPr>
              <a:t>to</a:t>
            </a:r>
            <a:r>
              <a:rPr sz="2400" spc="-95">
                <a:solidFill>
                  <a:srgbClr val="404040"/>
                </a:solidFill>
                <a:latin typeface="Trebuchet MS"/>
                <a:cs typeface="Trebuchet MS"/>
              </a:rPr>
              <a:t> </a:t>
            </a:r>
            <a:r>
              <a:rPr sz="2400">
                <a:solidFill>
                  <a:srgbClr val="404040"/>
                </a:solidFill>
                <a:latin typeface="Trebuchet MS"/>
                <a:cs typeface="Trebuchet MS"/>
              </a:rPr>
              <a:t>teach</a:t>
            </a:r>
            <a:r>
              <a:rPr sz="2400" spc="-75">
                <a:solidFill>
                  <a:srgbClr val="404040"/>
                </a:solidFill>
                <a:latin typeface="Trebuchet MS"/>
                <a:cs typeface="Trebuchet MS"/>
              </a:rPr>
              <a:t> </a:t>
            </a:r>
            <a:r>
              <a:rPr sz="2400">
                <a:solidFill>
                  <a:srgbClr val="404040"/>
                </a:solidFill>
                <a:latin typeface="Trebuchet MS"/>
                <a:cs typeface="Trebuchet MS"/>
              </a:rPr>
              <a:t>the</a:t>
            </a:r>
            <a:r>
              <a:rPr sz="2400" spc="-165">
                <a:solidFill>
                  <a:srgbClr val="404040"/>
                </a:solidFill>
                <a:latin typeface="Trebuchet MS"/>
                <a:cs typeface="Trebuchet MS"/>
              </a:rPr>
              <a:t> </a:t>
            </a:r>
            <a:r>
              <a:rPr sz="2400" spc="60">
                <a:solidFill>
                  <a:srgbClr val="404040"/>
                </a:solidFill>
                <a:latin typeface="Trebuchet MS"/>
                <a:cs typeface="Trebuchet MS"/>
              </a:rPr>
              <a:t>model</a:t>
            </a:r>
            <a:r>
              <a:rPr sz="2400" spc="-65">
                <a:solidFill>
                  <a:srgbClr val="404040"/>
                </a:solidFill>
                <a:latin typeface="Trebuchet MS"/>
                <a:cs typeface="Trebuchet MS"/>
              </a:rPr>
              <a:t> </a:t>
            </a:r>
            <a:r>
              <a:rPr sz="2400" spc="-10">
                <a:solidFill>
                  <a:srgbClr val="4F81BC"/>
                </a:solidFill>
                <a:latin typeface="Trebuchet MS"/>
                <a:cs typeface="Trebuchet MS"/>
              </a:rPr>
              <a:t>general</a:t>
            </a:r>
            <a:endParaRPr sz="2400">
              <a:latin typeface="Trebuchet MS"/>
              <a:cs typeface="Trebuchet MS"/>
            </a:endParaRPr>
          </a:p>
          <a:p>
            <a:pPr marL="12700">
              <a:lnSpc>
                <a:spcPts val="2865"/>
              </a:lnSpc>
            </a:pPr>
            <a:r>
              <a:rPr sz="2400" spc="85">
                <a:solidFill>
                  <a:srgbClr val="4F81BC"/>
                </a:solidFill>
                <a:latin typeface="Trebuchet MS"/>
                <a:cs typeface="Trebuchet MS"/>
              </a:rPr>
              <a:t>language</a:t>
            </a:r>
            <a:r>
              <a:rPr sz="2400" spc="-95">
                <a:solidFill>
                  <a:srgbClr val="4F81BC"/>
                </a:solidFill>
                <a:latin typeface="Trebuchet MS"/>
                <a:cs typeface="Trebuchet MS"/>
              </a:rPr>
              <a:t> </a:t>
            </a:r>
            <a:r>
              <a:rPr sz="2400" spc="45">
                <a:solidFill>
                  <a:srgbClr val="404040"/>
                </a:solidFill>
                <a:latin typeface="Trebuchet MS"/>
                <a:cs typeface="Trebuchet MS"/>
              </a:rPr>
              <a:t>understanding.</a:t>
            </a:r>
            <a:endParaRPr sz="2400">
              <a:latin typeface="Trebuchet MS"/>
              <a:cs typeface="Trebuchet MS"/>
            </a:endParaRPr>
          </a:p>
        </p:txBody>
      </p:sp>
      <p:sp>
        <p:nvSpPr>
          <p:cNvPr id="10" name="object 10"/>
          <p:cNvSpPr txBox="1"/>
          <p:nvPr/>
        </p:nvSpPr>
        <p:spPr>
          <a:xfrm>
            <a:off x="3792854" y="3031807"/>
            <a:ext cx="7005320" cy="1126490"/>
          </a:xfrm>
          <a:prstGeom prst="rect">
            <a:avLst/>
          </a:prstGeom>
        </p:spPr>
        <p:txBody>
          <a:bodyPr vert="horz" wrap="square" lIns="0" tIns="12700" rIns="0" bIns="0" rtlCol="0">
            <a:spAutoFit/>
          </a:bodyPr>
          <a:lstStyle/>
          <a:p>
            <a:pPr marL="12700">
              <a:lnSpc>
                <a:spcPct val="100000"/>
              </a:lnSpc>
              <a:spcBef>
                <a:spcPts val="100"/>
              </a:spcBef>
            </a:pPr>
            <a:r>
              <a:rPr sz="2400" b="1" spc="40">
                <a:solidFill>
                  <a:srgbClr val="404040"/>
                </a:solidFill>
                <a:latin typeface="Trebuchet MS"/>
                <a:cs typeface="Trebuchet MS"/>
              </a:rPr>
              <a:t>Process:</a:t>
            </a:r>
            <a:endParaRPr sz="2400">
              <a:latin typeface="Trebuchet MS"/>
              <a:cs typeface="Trebuchet MS"/>
            </a:endParaRPr>
          </a:p>
          <a:p>
            <a:pPr marL="12700" marR="5080">
              <a:lnSpc>
                <a:spcPts val="2850"/>
              </a:lnSpc>
              <a:spcBef>
                <a:spcPts val="170"/>
              </a:spcBef>
            </a:pPr>
            <a:r>
              <a:rPr sz="2400">
                <a:solidFill>
                  <a:srgbClr val="404040"/>
                </a:solidFill>
                <a:latin typeface="Trebuchet MS"/>
                <a:cs typeface="Trebuchet MS"/>
              </a:rPr>
              <a:t>The</a:t>
            </a:r>
            <a:r>
              <a:rPr sz="2400" spc="-80">
                <a:solidFill>
                  <a:srgbClr val="404040"/>
                </a:solidFill>
                <a:latin typeface="Trebuchet MS"/>
                <a:cs typeface="Trebuchet MS"/>
              </a:rPr>
              <a:t> </a:t>
            </a:r>
            <a:r>
              <a:rPr sz="2400" spc="65">
                <a:solidFill>
                  <a:srgbClr val="404040"/>
                </a:solidFill>
                <a:latin typeface="Trebuchet MS"/>
                <a:cs typeface="Trebuchet MS"/>
              </a:rPr>
              <a:t>model</a:t>
            </a:r>
            <a:r>
              <a:rPr sz="2400" spc="-114">
                <a:solidFill>
                  <a:srgbClr val="404040"/>
                </a:solidFill>
                <a:latin typeface="Trebuchet MS"/>
                <a:cs typeface="Trebuchet MS"/>
              </a:rPr>
              <a:t> </a:t>
            </a:r>
            <a:r>
              <a:rPr sz="2400" spc="170">
                <a:solidFill>
                  <a:srgbClr val="404040"/>
                </a:solidFill>
                <a:latin typeface="Trebuchet MS"/>
                <a:cs typeface="Trebuchet MS"/>
              </a:rPr>
              <a:t>is</a:t>
            </a:r>
            <a:r>
              <a:rPr sz="2400" spc="-150">
                <a:solidFill>
                  <a:srgbClr val="404040"/>
                </a:solidFill>
                <a:latin typeface="Trebuchet MS"/>
                <a:cs typeface="Trebuchet MS"/>
              </a:rPr>
              <a:t> </a:t>
            </a:r>
            <a:r>
              <a:rPr sz="2400">
                <a:solidFill>
                  <a:srgbClr val="404040"/>
                </a:solidFill>
                <a:latin typeface="Trebuchet MS"/>
                <a:cs typeface="Trebuchet MS"/>
              </a:rPr>
              <a:t>trained</a:t>
            </a:r>
            <a:r>
              <a:rPr sz="2400" spc="-114">
                <a:solidFill>
                  <a:srgbClr val="404040"/>
                </a:solidFill>
                <a:latin typeface="Trebuchet MS"/>
                <a:cs typeface="Trebuchet MS"/>
              </a:rPr>
              <a:t> </a:t>
            </a:r>
            <a:r>
              <a:rPr sz="2400" spc="105">
                <a:solidFill>
                  <a:srgbClr val="404040"/>
                </a:solidFill>
                <a:latin typeface="Trebuchet MS"/>
                <a:cs typeface="Trebuchet MS"/>
              </a:rPr>
              <a:t>on</a:t>
            </a:r>
            <a:r>
              <a:rPr sz="2400" spc="-145">
                <a:solidFill>
                  <a:srgbClr val="404040"/>
                </a:solidFill>
                <a:latin typeface="Trebuchet MS"/>
                <a:cs typeface="Trebuchet MS"/>
              </a:rPr>
              <a:t> </a:t>
            </a:r>
            <a:r>
              <a:rPr sz="2400" spc="85">
                <a:solidFill>
                  <a:srgbClr val="404040"/>
                </a:solidFill>
                <a:latin typeface="Trebuchet MS"/>
                <a:cs typeface="Trebuchet MS"/>
              </a:rPr>
              <a:t>a</a:t>
            </a:r>
            <a:r>
              <a:rPr sz="2400" spc="-100">
                <a:solidFill>
                  <a:srgbClr val="404040"/>
                </a:solidFill>
                <a:latin typeface="Trebuchet MS"/>
                <a:cs typeface="Trebuchet MS"/>
              </a:rPr>
              <a:t> </a:t>
            </a:r>
            <a:r>
              <a:rPr sz="2400" spc="135">
                <a:solidFill>
                  <a:srgbClr val="404040"/>
                </a:solidFill>
                <a:latin typeface="Trebuchet MS"/>
                <a:cs typeface="Trebuchet MS"/>
              </a:rPr>
              <a:t>massive</a:t>
            </a:r>
            <a:r>
              <a:rPr sz="2400" spc="-65">
                <a:solidFill>
                  <a:srgbClr val="404040"/>
                </a:solidFill>
                <a:latin typeface="Trebuchet MS"/>
                <a:cs typeface="Trebuchet MS"/>
              </a:rPr>
              <a:t> </a:t>
            </a:r>
            <a:r>
              <a:rPr sz="2400" spc="60">
                <a:solidFill>
                  <a:srgbClr val="404040"/>
                </a:solidFill>
                <a:latin typeface="Trebuchet MS"/>
                <a:cs typeface="Trebuchet MS"/>
              </a:rPr>
              <a:t>dataset</a:t>
            </a:r>
            <a:r>
              <a:rPr sz="2400" spc="-114">
                <a:solidFill>
                  <a:srgbClr val="404040"/>
                </a:solidFill>
                <a:latin typeface="Trebuchet MS"/>
                <a:cs typeface="Trebuchet MS"/>
              </a:rPr>
              <a:t> </a:t>
            </a:r>
            <a:r>
              <a:rPr sz="2400">
                <a:solidFill>
                  <a:srgbClr val="404040"/>
                </a:solidFill>
                <a:latin typeface="Trebuchet MS"/>
                <a:cs typeface="Trebuchet MS"/>
              </a:rPr>
              <a:t>of</a:t>
            </a:r>
            <a:r>
              <a:rPr sz="2400" spc="-155">
                <a:solidFill>
                  <a:srgbClr val="404040"/>
                </a:solidFill>
                <a:latin typeface="Trebuchet MS"/>
                <a:cs typeface="Trebuchet MS"/>
              </a:rPr>
              <a:t> </a:t>
            </a:r>
            <a:r>
              <a:rPr sz="2400" spc="-20">
                <a:solidFill>
                  <a:srgbClr val="4F81BC"/>
                </a:solidFill>
                <a:latin typeface="Trebuchet MS"/>
                <a:cs typeface="Trebuchet MS"/>
              </a:rPr>
              <a:t>text </a:t>
            </a:r>
            <a:r>
              <a:rPr sz="2400" spc="50">
                <a:solidFill>
                  <a:srgbClr val="404040"/>
                </a:solidFill>
                <a:latin typeface="Trebuchet MS"/>
                <a:cs typeface="Trebuchet MS"/>
              </a:rPr>
              <a:t>from</a:t>
            </a:r>
            <a:r>
              <a:rPr sz="2400" spc="-75">
                <a:solidFill>
                  <a:srgbClr val="404040"/>
                </a:solidFill>
                <a:latin typeface="Trebuchet MS"/>
                <a:cs typeface="Trebuchet MS"/>
              </a:rPr>
              <a:t> </a:t>
            </a:r>
            <a:r>
              <a:rPr sz="2400">
                <a:solidFill>
                  <a:srgbClr val="404040"/>
                </a:solidFill>
                <a:latin typeface="Trebuchet MS"/>
                <a:cs typeface="Trebuchet MS"/>
              </a:rPr>
              <a:t>the</a:t>
            </a:r>
            <a:r>
              <a:rPr sz="2400" spc="-65">
                <a:solidFill>
                  <a:srgbClr val="404040"/>
                </a:solidFill>
                <a:latin typeface="Trebuchet MS"/>
                <a:cs typeface="Trebuchet MS"/>
              </a:rPr>
              <a:t> </a:t>
            </a:r>
            <a:r>
              <a:rPr sz="2400">
                <a:solidFill>
                  <a:srgbClr val="4F81BC"/>
                </a:solidFill>
                <a:latin typeface="Trebuchet MS"/>
                <a:cs typeface="Trebuchet MS"/>
              </a:rPr>
              <a:t>internet</a:t>
            </a:r>
            <a:r>
              <a:rPr sz="2400" spc="-65">
                <a:solidFill>
                  <a:srgbClr val="4F81BC"/>
                </a:solidFill>
                <a:latin typeface="Trebuchet MS"/>
                <a:cs typeface="Trebuchet MS"/>
              </a:rPr>
              <a:t> </a:t>
            </a:r>
            <a:r>
              <a:rPr sz="2400" spc="120">
                <a:solidFill>
                  <a:srgbClr val="404040"/>
                </a:solidFill>
                <a:latin typeface="Trebuchet MS"/>
                <a:cs typeface="Trebuchet MS"/>
              </a:rPr>
              <a:t>and</a:t>
            </a:r>
            <a:r>
              <a:rPr sz="2400" spc="-114">
                <a:solidFill>
                  <a:srgbClr val="404040"/>
                </a:solidFill>
                <a:latin typeface="Trebuchet MS"/>
                <a:cs typeface="Trebuchet MS"/>
              </a:rPr>
              <a:t> </a:t>
            </a:r>
            <a:r>
              <a:rPr sz="2400">
                <a:solidFill>
                  <a:srgbClr val="4F81BC"/>
                </a:solidFill>
                <a:latin typeface="Trebuchet MS"/>
                <a:cs typeface="Trebuchet MS"/>
              </a:rPr>
              <a:t>other</a:t>
            </a:r>
            <a:r>
              <a:rPr sz="2400" spc="-110">
                <a:solidFill>
                  <a:srgbClr val="4F81BC"/>
                </a:solidFill>
                <a:latin typeface="Trebuchet MS"/>
                <a:cs typeface="Trebuchet MS"/>
              </a:rPr>
              <a:t> </a:t>
            </a:r>
            <a:r>
              <a:rPr sz="2400" spc="-10">
                <a:solidFill>
                  <a:srgbClr val="4F81BC"/>
                </a:solidFill>
                <a:latin typeface="Trebuchet MS"/>
                <a:cs typeface="Trebuchet MS"/>
              </a:rPr>
              <a:t>sources</a:t>
            </a:r>
            <a:r>
              <a:rPr sz="2400" spc="-10">
                <a:solidFill>
                  <a:srgbClr val="404040"/>
                </a:solidFill>
                <a:latin typeface="Trebuchet MS"/>
                <a:cs typeface="Trebuchet MS"/>
              </a:rPr>
              <a:t>.</a:t>
            </a:r>
            <a:endParaRPr sz="2400">
              <a:latin typeface="Trebuchet MS"/>
              <a:cs typeface="Trebuchet MS"/>
            </a:endParaRPr>
          </a:p>
        </p:txBody>
      </p:sp>
      <p:sp>
        <p:nvSpPr>
          <p:cNvPr id="11" name="object 11"/>
          <p:cNvSpPr txBox="1"/>
          <p:nvPr/>
        </p:nvSpPr>
        <p:spPr>
          <a:xfrm>
            <a:off x="3792854" y="4664964"/>
            <a:ext cx="7629525" cy="1127125"/>
          </a:xfrm>
          <a:prstGeom prst="rect">
            <a:avLst/>
          </a:prstGeom>
        </p:spPr>
        <p:txBody>
          <a:bodyPr vert="horz" wrap="square" lIns="0" tIns="13335" rIns="0" bIns="0" rtlCol="0">
            <a:spAutoFit/>
          </a:bodyPr>
          <a:lstStyle/>
          <a:p>
            <a:pPr marL="12700">
              <a:lnSpc>
                <a:spcPct val="100000"/>
              </a:lnSpc>
              <a:spcBef>
                <a:spcPts val="105"/>
              </a:spcBef>
            </a:pPr>
            <a:r>
              <a:rPr sz="2400" b="1" spc="-10">
                <a:solidFill>
                  <a:srgbClr val="404040"/>
                </a:solidFill>
                <a:latin typeface="Trebuchet MS"/>
                <a:cs typeface="Trebuchet MS"/>
              </a:rPr>
              <a:t>Outcome:</a:t>
            </a:r>
            <a:endParaRPr sz="2400">
              <a:latin typeface="Trebuchet MS"/>
              <a:cs typeface="Trebuchet MS"/>
            </a:endParaRPr>
          </a:p>
          <a:p>
            <a:pPr marL="12700" marR="5080">
              <a:lnSpc>
                <a:spcPts val="2850"/>
              </a:lnSpc>
              <a:spcBef>
                <a:spcPts val="170"/>
              </a:spcBef>
            </a:pPr>
            <a:r>
              <a:rPr sz="2400">
                <a:solidFill>
                  <a:srgbClr val="404040"/>
                </a:solidFill>
                <a:latin typeface="Trebuchet MS"/>
                <a:cs typeface="Trebuchet MS"/>
              </a:rPr>
              <a:t>A</a:t>
            </a:r>
            <a:r>
              <a:rPr sz="2400" spc="-105">
                <a:solidFill>
                  <a:srgbClr val="404040"/>
                </a:solidFill>
                <a:latin typeface="Trebuchet MS"/>
                <a:cs typeface="Trebuchet MS"/>
              </a:rPr>
              <a:t> </a:t>
            </a:r>
            <a:r>
              <a:rPr sz="2400" spc="100">
                <a:solidFill>
                  <a:srgbClr val="404040"/>
                </a:solidFill>
                <a:latin typeface="Trebuchet MS"/>
                <a:cs typeface="Trebuchet MS"/>
              </a:rPr>
              <a:t>base</a:t>
            </a:r>
            <a:r>
              <a:rPr sz="2400" spc="-135">
                <a:solidFill>
                  <a:srgbClr val="404040"/>
                </a:solidFill>
                <a:latin typeface="Trebuchet MS"/>
                <a:cs typeface="Trebuchet MS"/>
              </a:rPr>
              <a:t> </a:t>
            </a:r>
            <a:r>
              <a:rPr sz="2400" spc="60">
                <a:solidFill>
                  <a:srgbClr val="404040"/>
                </a:solidFill>
                <a:latin typeface="Trebuchet MS"/>
                <a:cs typeface="Trebuchet MS"/>
              </a:rPr>
              <a:t>model</a:t>
            </a:r>
            <a:r>
              <a:rPr sz="2400" spc="-120">
                <a:solidFill>
                  <a:srgbClr val="404040"/>
                </a:solidFill>
                <a:latin typeface="Trebuchet MS"/>
                <a:cs typeface="Trebuchet MS"/>
              </a:rPr>
              <a:t> </a:t>
            </a:r>
            <a:r>
              <a:rPr sz="2400" spc="50">
                <a:solidFill>
                  <a:srgbClr val="404040"/>
                </a:solidFill>
                <a:latin typeface="Trebuchet MS"/>
                <a:cs typeface="Trebuchet MS"/>
              </a:rPr>
              <a:t>that</a:t>
            </a:r>
            <a:r>
              <a:rPr sz="2400" spc="-40">
                <a:solidFill>
                  <a:srgbClr val="404040"/>
                </a:solidFill>
                <a:latin typeface="Trebuchet MS"/>
                <a:cs typeface="Trebuchet MS"/>
              </a:rPr>
              <a:t> </a:t>
            </a:r>
            <a:r>
              <a:rPr sz="2400" spc="160">
                <a:solidFill>
                  <a:srgbClr val="404040"/>
                </a:solidFill>
                <a:latin typeface="Trebuchet MS"/>
                <a:cs typeface="Trebuchet MS"/>
              </a:rPr>
              <a:t>has</a:t>
            </a:r>
            <a:r>
              <a:rPr sz="2400" spc="-95">
                <a:solidFill>
                  <a:srgbClr val="404040"/>
                </a:solidFill>
                <a:latin typeface="Trebuchet MS"/>
                <a:cs typeface="Trebuchet MS"/>
              </a:rPr>
              <a:t> </a:t>
            </a:r>
            <a:r>
              <a:rPr sz="2400" spc="85">
                <a:solidFill>
                  <a:srgbClr val="404040"/>
                </a:solidFill>
                <a:latin typeface="Trebuchet MS"/>
                <a:cs typeface="Trebuchet MS"/>
              </a:rPr>
              <a:t>a</a:t>
            </a:r>
            <a:r>
              <a:rPr sz="2400" spc="-140">
                <a:solidFill>
                  <a:srgbClr val="404040"/>
                </a:solidFill>
                <a:latin typeface="Trebuchet MS"/>
                <a:cs typeface="Trebuchet MS"/>
              </a:rPr>
              <a:t> </a:t>
            </a:r>
            <a:r>
              <a:rPr sz="2400">
                <a:solidFill>
                  <a:srgbClr val="4F81BC"/>
                </a:solidFill>
                <a:latin typeface="Trebuchet MS"/>
                <a:cs typeface="Trebuchet MS"/>
              </a:rPr>
              <a:t>general</a:t>
            </a:r>
            <a:r>
              <a:rPr sz="2400" spc="-65">
                <a:solidFill>
                  <a:srgbClr val="4F81BC"/>
                </a:solidFill>
                <a:latin typeface="Trebuchet MS"/>
                <a:cs typeface="Trebuchet MS"/>
              </a:rPr>
              <a:t> </a:t>
            </a:r>
            <a:r>
              <a:rPr sz="2400" spc="95">
                <a:solidFill>
                  <a:srgbClr val="4F81BC"/>
                </a:solidFill>
                <a:latin typeface="Trebuchet MS"/>
                <a:cs typeface="Trebuchet MS"/>
              </a:rPr>
              <a:t>understanding</a:t>
            </a:r>
            <a:r>
              <a:rPr sz="2400" spc="-95">
                <a:solidFill>
                  <a:srgbClr val="4F81BC"/>
                </a:solidFill>
                <a:latin typeface="Trebuchet MS"/>
                <a:cs typeface="Trebuchet MS"/>
              </a:rPr>
              <a:t> </a:t>
            </a:r>
            <a:r>
              <a:rPr sz="2400">
                <a:solidFill>
                  <a:srgbClr val="404040"/>
                </a:solidFill>
                <a:latin typeface="Trebuchet MS"/>
                <a:cs typeface="Trebuchet MS"/>
              </a:rPr>
              <a:t>of</a:t>
            </a:r>
            <a:r>
              <a:rPr sz="2400" spc="-130">
                <a:solidFill>
                  <a:srgbClr val="404040"/>
                </a:solidFill>
                <a:latin typeface="Trebuchet MS"/>
                <a:cs typeface="Trebuchet MS"/>
              </a:rPr>
              <a:t> </a:t>
            </a:r>
            <a:r>
              <a:rPr sz="2400" spc="-25">
                <a:solidFill>
                  <a:srgbClr val="404040"/>
                </a:solidFill>
                <a:latin typeface="Trebuchet MS"/>
                <a:cs typeface="Trebuchet MS"/>
              </a:rPr>
              <a:t>the </a:t>
            </a:r>
            <a:r>
              <a:rPr sz="2400" spc="-10">
                <a:solidFill>
                  <a:srgbClr val="404040"/>
                </a:solidFill>
                <a:latin typeface="Trebuchet MS"/>
                <a:cs typeface="Trebuchet MS"/>
              </a:rPr>
              <a:t>language.</a:t>
            </a:r>
            <a:endParaRPr sz="2400">
              <a:latin typeface="Trebuchet MS"/>
              <a:cs typeface="Trebuchet MS"/>
            </a:endParaRPr>
          </a:p>
        </p:txBody>
      </p:sp>
      <p:sp>
        <p:nvSpPr>
          <p:cNvPr id="12" name="object 12"/>
          <p:cNvSpPr txBox="1"/>
          <p:nvPr/>
        </p:nvSpPr>
        <p:spPr>
          <a:xfrm>
            <a:off x="11803633" y="6478587"/>
            <a:ext cx="115570" cy="208915"/>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Trebuchet MS"/>
                <a:cs typeface="Trebuchet MS"/>
              </a:rPr>
              <a:t>6</a:t>
            </a:r>
            <a:endParaRPr sz="1200">
              <a:latin typeface="Trebuchet MS"/>
              <a:cs typeface="Trebuchet MS"/>
            </a:endParaRPr>
          </a:p>
        </p:txBody>
      </p:sp>
      <p:sp>
        <p:nvSpPr>
          <p:cNvPr id="13" name="TextBox 12">
            <a:extLst>
              <a:ext uri="{FF2B5EF4-FFF2-40B4-BE49-F238E27FC236}">
                <a16:creationId xmlns:a16="http://schemas.microsoft.com/office/drawing/2014/main" id="{4CDCE38C-1DEC-2448-518D-48ADA8B56DFE}"/>
              </a:ext>
            </a:extLst>
          </p:cNvPr>
          <p:cNvSpPr txBox="1"/>
          <p:nvPr/>
        </p:nvSpPr>
        <p:spPr>
          <a:xfrm>
            <a:off x="655608" y="54432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self-supervised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5E7ED4B-EFA2-12BD-3735-C30C7B83CAD6}"/>
              </a:ext>
            </a:extLst>
          </p:cNvPr>
          <p:cNvSpPr txBox="1"/>
          <p:nvPr/>
        </p:nvSpPr>
        <p:spPr>
          <a:xfrm>
            <a:off x="526905" y="1253986"/>
            <a:ext cx="11138190" cy="5816977"/>
          </a:xfrm>
          <a:prstGeom prst="rect">
            <a:avLst/>
          </a:prstGeom>
          <a:noFill/>
        </p:spPr>
        <p:txBody>
          <a:bodyPr wrap="square">
            <a:spAutoFit/>
          </a:bodyPr>
          <a:lstStyle/>
          <a:p>
            <a:endParaRPr lang="en-IN"/>
          </a:p>
          <a:p>
            <a:r>
              <a:rPr lang="en-US" sz="2400"/>
              <a:t>Let h be the input vector representing the hidden layer information from the original LLM (usually a high-dimensional vector).</a:t>
            </a:r>
          </a:p>
          <a:p>
            <a:endParaRPr lang="en-US" sz="2400"/>
          </a:p>
          <a:p>
            <a:r>
              <a:rPr lang="en-US" sz="2400"/>
              <a:t>We define a down-projection matrix (</a:t>
            </a:r>
            <a:r>
              <a:rPr lang="en-US" sz="2400" err="1"/>
              <a:t>W_down</a:t>
            </a:r>
            <a:r>
              <a:rPr lang="en-US" sz="2400"/>
              <a:t>) with dimensions appropriate for the desired reduction in dimensionality. This matrix essentially "compresses" the information.</a:t>
            </a:r>
          </a:p>
          <a:p>
            <a:endParaRPr lang="en-US" sz="2400"/>
          </a:p>
          <a:p>
            <a:r>
              <a:rPr lang="en-US" sz="2400"/>
              <a:t>The down projection is calculated by multiplying the input vector h with the down-projection matrix </a:t>
            </a:r>
            <a:r>
              <a:rPr lang="en-US" sz="2400" err="1"/>
              <a:t>W_down</a:t>
            </a:r>
            <a:r>
              <a:rPr lang="en-US" sz="2400"/>
              <a:t>:</a:t>
            </a:r>
          </a:p>
          <a:p>
            <a:endParaRPr lang="en-US" sz="2400"/>
          </a:p>
          <a:p>
            <a:r>
              <a:rPr lang="en-US" sz="2400" b="1">
                <a:solidFill>
                  <a:srgbClr val="C00000"/>
                </a:solidFill>
              </a:rPr>
              <a:t>z = </a:t>
            </a:r>
            <a:r>
              <a:rPr lang="en-US" sz="2400" b="1" err="1">
                <a:solidFill>
                  <a:srgbClr val="C00000"/>
                </a:solidFill>
              </a:rPr>
              <a:t>W_down</a:t>
            </a:r>
            <a:r>
              <a:rPr lang="en-US" sz="2400" b="1">
                <a:solidFill>
                  <a:srgbClr val="C00000"/>
                </a:solidFill>
              </a:rPr>
              <a:t> * h</a:t>
            </a:r>
          </a:p>
          <a:p>
            <a:endParaRPr lang="en-US" sz="2400"/>
          </a:p>
          <a:p>
            <a:r>
              <a:rPr lang="en-US" sz="2400"/>
              <a:t>Here, z represents the lower-dimensional representation of the input data.</a:t>
            </a:r>
          </a:p>
          <a:p>
            <a:endParaRPr lang="en-IN" sz="2400"/>
          </a:p>
          <a:p>
            <a:endParaRPr lang="en-IN"/>
          </a:p>
        </p:txBody>
      </p:sp>
      <p:sp>
        <p:nvSpPr>
          <p:cNvPr id="15" name="TextBox 14">
            <a:extLst>
              <a:ext uri="{FF2B5EF4-FFF2-40B4-BE49-F238E27FC236}">
                <a16:creationId xmlns:a16="http://schemas.microsoft.com/office/drawing/2014/main" id="{1DE5394D-7CB5-43B8-18C6-FE60CB503882}"/>
              </a:ext>
            </a:extLst>
          </p:cNvPr>
          <p:cNvSpPr txBox="1"/>
          <p:nvPr/>
        </p:nvSpPr>
        <p:spPr>
          <a:xfrm>
            <a:off x="412967" y="257919"/>
            <a:ext cx="11366066" cy="923330"/>
          </a:xfrm>
          <a:prstGeom prst="rect">
            <a:avLst/>
          </a:prstGeom>
          <a:noFill/>
          <a:ln w="47625">
            <a:solidFill>
              <a:schemeClr val="accent1">
                <a:shade val="50000"/>
              </a:schemeClr>
            </a:solidFill>
          </a:ln>
        </p:spPr>
        <p:txBody>
          <a:bodyPr wrap="square">
            <a:spAutoFit/>
          </a:bodyPr>
          <a:lstStyle/>
          <a:p>
            <a:r>
              <a:rPr lang="en-IN" b="1">
                <a:solidFill>
                  <a:srgbClr val="C00000"/>
                </a:solidFill>
              </a:rPr>
              <a:t>Down projection</a:t>
            </a:r>
            <a:r>
              <a:rPr lang="en-IN"/>
              <a:t>: This is a linear transformation that reduces the dimensionality of the input hidden layer information (h) from the original LLM. Imagine squeezing a high-dimensional vector into a lower-dimensional one, focusing on the most relevant aspects for the specific task.</a:t>
            </a:r>
          </a:p>
        </p:txBody>
      </p:sp>
    </p:spTree>
    <p:extLst>
      <p:ext uri="{BB962C8B-B14F-4D97-AF65-F5344CB8AC3E}">
        <p14:creationId xmlns:p14="http://schemas.microsoft.com/office/powerpoint/2010/main" val="2265601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84FD44-2EEC-F3BB-4BDD-5F5AE5664055}"/>
              </a:ext>
            </a:extLst>
          </p:cNvPr>
          <p:cNvSpPr txBox="1"/>
          <p:nvPr/>
        </p:nvSpPr>
        <p:spPr>
          <a:xfrm>
            <a:off x="1911927" y="1535720"/>
            <a:ext cx="8094518" cy="4524315"/>
          </a:xfrm>
          <a:prstGeom prst="rect">
            <a:avLst/>
          </a:prstGeom>
          <a:noFill/>
        </p:spPr>
        <p:txBody>
          <a:bodyPr wrap="square">
            <a:spAutoFit/>
          </a:bodyPr>
          <a:lstStyle/>
          <a:p>
            <a:r>
              <a:rPr lang="en-IN" sz="2800" b="1">
                <a:solidFill>
                  <a:srgbClr val="C00000"/>
                </a:solidFill>
              </a:rPr>
              <a:t>Up Projection:</a:t>
            </a:r>
          </a:p>
          <a:p>
            <a:endParaRPr lang="en-IN" sz="2000"/>
          </a:p>
          <a:p>
            <a:r>
              <a:rPr lang="en-IN" sz="2000"/>
              <a:t>After processing in the lower-dimensional space, we want to project the data back to its original size.</a:t>
            </a:r>
          </a:p>
          <a:p>
            <a:endParaRPr lang="en-IN" sz="2000"/>
          </a:p>
          <a:p>
            <a:r>
              <a:rPr lang="en-IN" sz="2000"/>
              <a:t>We define an up-projection matrix (</a:t>
            </a:r>
            <a:r>
              <a:rPr lang="en-IN" sz="2000" err="1"/>
              <a:t>W_up</a:t>
            </a:r>
            <a:r>
              <a:rPr lang="en-IN" sz="2000"/>
              <a:t>) with dimensions that allow us to expand the data back to the original size of the input vector h.</a:t>
            </a:r>
          </a:p>
          <a:p>
            <a:endParaRPr lang="en-IN" sz="2000"/>
          </a:p>
          <a:p>
            <a:r>
              <a:rPr lang="en-IN" sz="2000"/>
              <a:t>The up projection is calculated by multiplying the lower-dimensional vector z with the up-projection matrix </a:t>
            </a:r>
            <a:r>
              <a:rPr lang="en-IN" sz="2000" err="1"/>
              <a:t>W_up</a:t>
            </a:r>
            <a:r>
              <a:rPr lang="en-IN" sz="2000"/>
              <a:t>:</a:t>
            </a:r>
          </a:p>
          <a:p>
            <a:endParaRPr lang="en-IN" sz="2000"/>
          </a:p>
          <a:p>
            <a:r>
              <a:rPr lang="en-IN" sz="2000"/>
              <a:t>h' = </a:t>
            </a:r>
            <a:r>
              <a:rPr lang="en-IN" sz="2000" err="1"/>
              <a:t>W_up</a:t>
            </a:r>
            <a:r>
              <a:rPr lang="en-IN" sz="2000"/>
              <a:t> * z</a:t>
            </a:r>
          </a:p>
          <a:p>
            <a:endParaRPr lang="en-IN" sz="2000"/>
          </a:p>
          <a:p>
            <a:r>
              <a:rPr lang="en-IN" sz="2000"/>
              <a:t>Here, h' represents the data projected back to its original dimensionality.</a:t>
            </a:r>
          </a:p>
        </p:txBody>
      </p:sp>
      <p:sp>
        <p:nvSpPr>
          <p:cNvPr id="5" name="TextBox 4">
            <a:extLst>
              <a:ext uri="{FF2B5EF4-FFF2-40B4-BE49-F238E27FC236}">
                <a16:creationId xmlns:a16="http://schemas.microsoft.com/office/drawing/2014/main" id="{BDB81EB1-CB33-2410-234F-0CFEF8B1BA45}"/>
              </a:ext>
            </a:extLst>
          </p:cNvPr>
          <p:cNvSpPr txBox="1"/>
          <p:nvPr/>
        </p:nvSpPr>
        <p:spPr>
          <a:xfrm>
            <a:off x="290944" y="160149"/>
            <a:ext cx="11502737" cy="923330"/>
          </a:xfrm>
          <a:prstGeom prst="rect">
            <a:avLst/>
          </a:prstGeom>
          <a:noFill/>
          <a:ln w="44450">
            <a:solidFill>
              <a:schemeClr val="accent1">
                <a:shade val="50000"/>
              </a:schemeClr>
            </a:solidFill>
          </a:ln>
        </p:spPr>
        <p:txBody>
          <a:bodyPr wrap="square">
            <a:spAutoFit/>
          </a:bodyPr>
          <a:lstStyle/>
          <a:p>
            <a:r>
              <a:rPr lang="en-IN"/>
              <a:t>Up projection: After processing in the lower-dimensional space, the data (z) is projected back to its original size (h'). This might seem redundant, but it allows the model to integrate the learned information from the lower-dimensional space back into the original context, enriching the representation.</a:t>
            </a:r>
          </a:p>
        </p:txBody>
      </p:sp>
    </p:spTree>
    <p:extLst>
      <p:ext uri="{BB962C8B-B14F-4D97-AF65-F5344CB8AC3E}">
        <p14:creationId xmlns:p14="http://schemas.microsoft.com/office/powerpoint/2010/main" val="3826214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B4B03-7FC6-4457-31F7-A180DEF42E2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7991438-2970-5049-6E77-88A3C582E6D0}"/>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031EF4A1-E180-A82A-8291-B1D8DF92B017}"/>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04EDC755-4076-D10F-3E74-AB05831153B5}"/>
              </a:ext>
            </a:extLst>
          </p:cNvPr>
          <p:cNvSpPr txBox="1"/>
          <p:nvPr/>
        </p:nvSpPr>
        <p:spPr>
          <a:xfrm>
            <a:off x="576990" y="801492"/>
            <a:ext cx="10843801" cy="3801681"/>
          </a:xfrm>
          <a:prstGeom prst="rect">
            <a:avLst/>
          </a:prstGeom>
          <a:ln>
            <a:solidFill>
              <a:srgbClr val="4472C4"/>
            </a:solidFill>
          </a:ln>
        </p:spPr>
        <p:txBody>
          <a:bodyPr vert="horz" wrap="square" lIns="0" tIns="107314" rIns="0" bIns="0" rtlCol="0" anchor="t">
            <a:spAutoFit/>
          </a:bodyPr>
          <a:lstStyle/>
          <a:p>
            <a:pPr marL="1213485" lvl="1" indent="-457200">
              <a:lnSpc>
                <a:spcPct val="100000"/>
              </a:lnSpc>
              <a:spcBef>
                <a:spcPts val="575"/>
              </a:spcBef>
              <a:buFont typeface="Arial MT"/>
              <a:buChar char="•"/>
              <a:tabLst>
                <a:tab pos="469900" algn="l"/>
              </a:tabLst>
            </a:pPr>
            <a:r>
              <a:rPr sz="2400" spc="-20">
                <a:solidFill>
                  <a:srgbClr val="464646"/>
                </a:solidFill>
                <a:latin typeface="Trebuchet MS"/>
                <a:cs typeface="Trebuchet MS"/>
              </a:rPr>
              <a:t>PEFT</a:t>
            </a:r>
            <a:endParaRPr lang="en-US"/>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a:t>
            </a:r>
            <a:r>
              <a:rPr lang="en-US" sz="2400" spc="-20">
                <a:solidFill>
                  <a:srgbClr val="242424"/>
                </a:solidFill>
                <a:highlight>
                  <a:srgbClr val="FFFF00"/>
                </a:highlight>
                <a:latin typeface="Arial"/>
                <a:cs typeface="Arial"/>
              </a:rPr>
              <a:t>Sparse Adapters</a:t>
            </a:r>
            <a:r>
              <a:rPr lang="en-US" sz="2400" spc="-20">
                <a:solidFill>
                  <a:srgbClr val="242424"/>
                </a:solidFill>
                <a:highlight>
                  <a:srgbClr val="FFFFFF"/>
                </a:highlight>
                <a:latin typeface="Arial"/>
                <a:cs typeface="Arial"/>
              </a:rPr>
              <a:t>-IA3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2727386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26DFB9-C2CB-62A9-397C-318E360D6510}"/>
              </a:ext>
            </a:extLst>
          </p:cNvPr>
          <p:cNvPicPr>
            <a:picLocks noChangeAspect="1"/>
          </p:cNvPicPr>
          <p:nvPr/>
        </p:nvPicPr>
        <p:blipFill>
          <a:blip r:embed="rId3"/>
          <a:stretch>
            <a:fillRect/>
          </a:stretch>
        </p:blipFill>
        <p:spPr>
          <a:xfrm>
            <a:off x="3672977" y="2558874"/>
            <a:ext cx="4846046" cy="3512742"/>
          </a:xfrm>
          <a:prstGeom prst="rect">
            <a:avLst/>
          </a:prstGeom>
        </p:spPr>
      </p:pic>
      <p:sp>
        <p:nvSpPr>
          <p:cNvPr id="3" name="Content Placeholder 2">
            <a:extLst>
              <a:ext uri="{FF2B5EF4-FFF2-40B4-BE49-F238E27FC236}">
                <a16:creationId xmlns:a16="http://schemas.microsoft.com/office/drawing/2014/main" id="{120E6C70-75A2-D554-CFC1-ADEF32A6472A}"/>
              </a:ext>
            </a:extLst>
          </p:cNvPr>
          <p:cNvSpPr>
            <a:spLocks noGrp="1"/>
          </p:cNvSpPr>
          <p:nvPr>
            <p:ph idx="1"/>
          </p:nvPr>
        </p:nvSpPr>
        <p:spPr>
          <a:xfrm>
            <a:off x="1371600" y="515566"/>
            <a:ext cx="10241280" cy="5556050"/>
          </a:xfrm>
        </p:spPr>
        <p:txBody>
          <a:bodyPr>
            <a:normAutofit/>
          </a:bodyPr>
          <a:lstStyle/>
          <a:p>
            <a:r>
              <a:rPr lang="en-US" sz="2600">
                <a:solidFill>
                  <a:schemeClr val="tx2">
                    <a:lumMod val="75000"/>
                    <a:lumOff val="25000"/>
                  </a:schemeClr>
                </a:solidFill>
                <a:latin typeface="Times New Roman" panose="02020603050405020304" pitchFamily="18" charset="0"/>
                <a:cs typeface="Times New Roman" panose="02020603050405020304" pitchFamily="18" charset="0"/>
              </a:rPr>
              <a:t>Sparse Adapter</a:t>
            </a:r>
          </a:p>
          <a:p>
            <a:pPr lvl="1"/>
            <a:r>
              <a:rPr lang="en-US" sz="2600">
                <a:latin typeface="Times New Roman" panose="02020603050405020304" pitchFamily="18" charset="0"/>
                <a:cs typeface="Times New Roman" panose="02020603050405020304" pitchFamily="18" charset="0"/>
              </a:rPr>
              <a:t>Pruned adapters</a:t>
            </a:r>
          </a:p>
          <a:p>
            <a:pPr lvl="1"/>
            <a:r>
              <a:rPr lang="en-US" sz="2600">
                <a:latin typeface="Times New Roman" panose="02020603050405020304" pitchFamily="18" charset="0"/>
                <a:cs typeface="Times New Roman" panose="02020603050405020304" pitchFamily="18" charset="0"/>
              </a:rPr>
              <a:t>Reduces the model size of neural networks by pruning redundant parameters and training the rest ones</a:t>
            </a:r>
            <a:endParaRPr lang="en-IN" sz="260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F4D8B11-9F40-487D-2F59-01BE41105F0C}"/>
              </a:ext>
            </a:extLst>
          </p:cNvPr>
          <p:cNvSpPr>
            <a:spLocks noGrp="1"/>
          </p:cNvSpPr>
          <p:nvPr>
            <p:ph type="sldNum" sz="quarter" idx="12"/>
          </p:nvPr>
        </p:nvSpPr>
        <p:spPr/>
        <p:txBody>
          <a:bodyPr/>
          <a:lstStyle/>
          <a:p>
            <a:fld id="{C01389E6-C847-4AD0-B56D-D205B2EAB1EE}" type="slidenum">
              <a:rPr lang="en-US" smtClean="0"/>
              <a:t>43</a:t>
            </a:fld>
            <a:endParaRPr lang="en-US"/>
          </a:p>
        </p:txBody>
      </p:sp>
      <p:sp>
        <p:nvSpPr>
          <p:cNvPr id="12" name="TextBox 11">
            <a:extLst>
              <a:ext uri="{FF2B5EF4-FFF2-40B4-BE49-F238E27FC236}">
                <a16:creationId xmlns:a16="http://schemas.microsoft.com/office/drawing/2014/main" id="{FADB1B38-BF5A-3F27-6345-14A7ED595748}"/>
              </a:ext>
            </a:extLst>
          </p:cNvPr>
          <p:cNvSpPr txBox="1"/>
          <p:nvPr/>
        </p:nvSpPr>
        <p:spPr>
          <a:xfrm>
            <a:off x="0" y="5942544"/>
            <a:ext cx="12192000" cy="461665"/>
          </a:xfrm>
          <a:prstGeom prst="rect">
            <a:avLst/>
          </a:prstGeom>
          <a:noFill/>
        </p:spPr>
        <p:txBody>
          <a:bodyPr wrap="square">
            <a:spAutoFit/>
          </a:bodyPr>
          <a:lstStyle/>
          <a:p>
            <a:r>
              <a:rPr lang="en-IN" sz="1200" b="0" i="0" err="1">
                <a:solidFill>
                  <a:srgbClr val="222222"/>
                </a:solidFill>
                <a:effectLst/>
                <a:latin typeface="Times New Roman" panose="02020603050405020304" pitchFamily="18" charset="0"/>
                <a:cs typeface="Times New Roman" panose="02020603050405020304" pitchFamily="18" charset="0"/>
              </a:rPr>
              <a:t>Source:He</a:t>
            </a:r>
            <a:r>
              <a:rPr lang="en-IN" sz="1200" b="0" i="0">
                <a:solidFill>
                  <a:srgbClr val="222222"/>
                </a:solidFill>
                <a:effectLst/>
                <a:latin typeface="Times New Roman" panose="02020603050405020304" pitchFamily="18" charset="0"/>
                <a:cs typeface="Times New Roman" panose="02020603050405020304" pitchFamily="18" charset="0"/>
              </a:rPr>
              <a:t>, </a:t>
            </a:r>
            <a:r>
              <a:rPr lang="en-IN" sz="1200" b="0" i="0" err="1">
                <a:solidFill>
                  <a:srgbClr val="222222"/>
                </a:solidFill>
                <a:effectLst/>
                <a:latin typeface="Times New Roman" panose="02020603050405020304" pitchFamily="18" charset="0"/>
                <a:cs typeface="Times New Roman" panose="02020603050405020304" pitchFamily="18" charset="0"/>
              </a:rPr>
              <a:t>Shwai</a:t>
            </a:r>
            <a:r>
              <a:rPr lang="en-IN" sz="1200" b="0" i="0">
                <a:solidFill>
                  <a:srgbClr val="222222"/>
                </a:solidFill>
                <a:effectLst/>
                <a:latin typeface="Times New Roman" panose="02020603050405020304" pitchFamily="18" charset="0"/>
                <a:cs typeface="Times New Roman" panose="02020603050405020304" pitchFamily="18" charset="0"/>
              </a:rPr>
              <a:t>, Liang Ding, </a:t>
            </a:r>
            <a:r>
              <a:rPr lang="en-IN" sz="1200" b="0" i="0" err="1">
                <a:solidFill>
                  <a:srgbClr val="222222"/>
                </a:solidFill>
                <a:effectLst/>
                <a:latin typeface="Times New Roman" panose="02020603050405020304" pitchFamily="18" charset="0"/>
                <a:cs typeface="Times New Roman" panose="02020603050405020304" pitchFamily="18" charset="0"/>
              </a:rPr>
              <a:t>Daize</a:t>
            </a:r>
            <a:r>
              <a:rPr lang="en-IN" sz="1200" b="0" i="0">
                <a:solidFill>
                  <a:srgbClr val="222222"/>
                </a:solidFill>
                <a:effectLst/>
                <a:latin typeface="Times New Roman" panose="02020603050405020304" pitchFamily="18" charset="0"/>
                <a:cs typeface="Times New Roman" panose="02020603050405020304" pitchFamily="18" charset="0"/>
              </a:rPr>
              <a:t> Dong, Miao Zhang, and </a:t>
            </a:r>
            <a:r>
              <a:rPr lang="en-IN" sz="1200" b="0" i="0" err="1">
                <a:solidFill>
                  <a:srgbClr val="222222"/>
                </a:solidFill>
                <a:effectLst/>
                <a:latin typeface="Times New Roman" panose="02020603050405020304" pitchFamily="18" charset="0"/>
                <a:cs typeface="Times New Roman" panose="02020603050405020304" pitchFamily="18" charset="0"/>
              </a:rPr>
              <a:t>Dacheng</a:t>
            </a:r>
            <a:r>
              <a:rPr lang="en-IN" sz="1200" b="0" i="0">
                <a:solidFill>
                  <a:srgbClr val="222222"/>
                </a:solidFill>
                <a:effectLst/>
                <a:latin typeface="Times New Roman" panose="02020603050405020304" pitchFamily="18" charset="0"/>
                <a:cs typeface="Times New Roman" panose="02020603050405020304" pitchFamily="18" charset="0"/>
              </a:rPr>
              <a:t> Tao. "</a:t>
            </a:r>
            <a:r>
              <a:rPr lang="en-IN" sz="1200" b="0" i="0" err="1">
                <a:solidFill>
                  <a:srgbClr val="222222"/>
                </a:solidFill>
                <a:effectLst/>
                <a:latin typeface="Times New Roman" panose="02020603050405020304" pitchFamily="18" charset="0"/>
                <a:cs typeface="Times New Roman" panose="02020603050405020304" pitchFamily="18" charset="0"/>
              </a:rPr>
              <a:t>Sparseadapter</a:t>
            </a:r>
            <a:r>
              <a:rPr lang="en-IN" sz="1200" b="0" i="0">
                <a:solidFill>
                  <a:srgbClr val="222222"/>
                </a:solidFill>
                <a:effectLst/>
                <a:latin typeface="Times New Roman" panose="02020603050405020304" pitchFamily="18" charset="0"/>
                <a:cs typeface="Times New Roman" panose="02020603050405020304" pitchFamily="18" charset="0"/>
              </a:rPr>
              <a:t>: An easy approach for improving the parameter-efficiency of adapters." </a:t>
            </a:r>
            <a:r>
              <a:rPr lang="en-IN" sz="1200" b="0" i="1" err="1">
                <a:solidFill>
                  <a:srgbClr val="222222"/>
                </a:solidFill>
                <a:effectLst/>
                <a:latin typeface="Times New Roman" panose="02020603050405020304" pitchFamily="18" charset="0"/>
                <a:cs typeface="Times New Roman" panose="02020603050405020304" pitchFamily="18" charset="0"/>
              </a:rPr>
              <a:t>arXiv</a:t>
            </a:r>
            <a:r>
              <a:rPr lang="en-IN" sz="1200" b="0" i="1">
                <a:solidFill>
                  <a:srgbClr val="222222"/>
                </a:solidFill>
                <a:effectLst/>
                <a:latin typeface="Times New Roman" panose="02020603050405020304" pitchFamily="18" charset="0"/>
                <a:cs typeface="Times New Roman" panose="02020603050405020304" pitchFamily="18" charset="0"/>
              </a:rPr>
              <a:t> preprint arXiv:2210.04284</a:t>
            </a:r>
            <a:r>
              <a:rPr lang="en-IN" sz="1200" b="0" i="0">
                <a:solidFill>
                  <a:srgbClr val="222222"/>
                </a:solidFill>
                <a:effectLst/>
                <a:latin typeface="Times New Roman" panose="02020603050405020304" pitchFamily="18" charset="0"/>
                <a:cs typeface="Times New Roman" panose="02020603050405020304" pitchFamily="18" charset="0"/>
              </a:rPr>
              <a:t> (2022).</a:t>
            </a:r>
            <a:endParaRPr lang="en-IN"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4798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B7E969-F1D4-C64C-DB90-5F4328F7D5ED}"/>
              </a:ext>
            </a:extLst>
          </p:cNvPr>
          <p:cNvSpPr txBox="1"/>
          <p:nvPr/>
        </p:nvSpPr>
        <p:spPr>
          <a:xfrm>
            <a:off x="654627" y="801190"/>
            <a:ext cx="10972800" cy="707886"/>
          </a:xfrm>
          <a:prstGeom prst="rect">
            <a:avLst/>
          </a:prstGeom>
          <a:noFill/>
          <a:ln w="44450">
            <a:solidFill>
              <a:schemeClr val="accent1">
                <a:shade val="50000"/>
              </a:schemeClr>
            </a:solidFill>
          </a:ln>
        </p:spPr>
        <p:txBody>
          <a:bodyPr wrap="square">
            <a:spAutoFit/>
          </a:bodyPr>
          <a:lstStyle/>
          <a:p>
            <a:r>
              <a:rPr lang="en-US" sz="2000"/>
              <a:t>Implementing </a:t>
            </a:r>
            <a:r>
              <a:rPr lang="en-US" sz="2000" b="1">
                <a:solidFill>
                  <a:srgbClr val="C00000"/>
                </a:solidFill>
              </a:rPr>
              <a:t>sparse adaptation </a:t>
            </a:r>
            <a:r>
              <a:rPr lang="en-US" sz="2000"/>
              <a:t>involves incorporating sparsity techniques within the adapter layers of a PEFT (Parameter-Efficient Fine-Tuning) framework for large language models (LLMs).</a:t>
            </a:r>
            <a:endParaRPr lang="en-IN" sz="2000"/>
          </a:p>
        </p:txBody>
      </p:sp>
      <p:sp>
        <p:nvSpPr>
          <p:cNvPr id="7" name="TextBox 6">
            <a:extLst>
              <a:ext uri="{FF2B5EF4-FFF2-40B4-BE49-F238E27FC236}">
                <a16:creationId xmlns:a16="http://schemas.microsoft.com/office/drawing/2014/main" id="{A1F790C8-8465-81E2-DB8B-4A5B74DCD814}"/>
              </a:ext>
            </a:extLst>
          </p:cNvPr>
          <p:cNvSpPr txBox="1"/>
          <p:nvPr/>
        </p:nvSpPr>
        <p:spPr>
          <a:xfrm>
            <a:off x="1153391" y="1823440"/>
            <a:ext cx="9549246" cy="3970318"/>
          </a:xfrm>
          <a:prstGeom prst="rect">
            <a:avLst/>
          </a:prstGeom>
          <a:noFill/>
        </p:spPr>
        <p:txBody>
          <a:bodyPr wrap="square">
            <a:spAutoFit/>
          </a:bodyPr>
          <a:lstStyle/>
          <a:p>
            <a:r>
              <a:rPr lang="en-US" b="1"/>
              <a:t>Choosing a Sparsity Technique:</a:t>
            </a:r>
            <a:endParaRPr lang="en-US"/>
          </a:p>
          <a:p>
            <a:r>
              <a:rPr lang="en-US"/>
              <a:t>There are several ways to introduce sparsity in adapter layers. Here are two common approaches:</a:t>
            </a:r>
          </a:p>
          <a:p>
            <a:pPr>
              <a:buFont typeface="Arial" panose="020B0604020202020204" pitchFamily="34" charset="0"/>
              <a:buChar char="•"/>
            </a:pPr>
            <a:r>
              <a:rPr lang="en-US" b="1"/>
              <a:t>Pruning:</a:t>
            </a:r>
            <a:endParaRPr lang="en-US"/>
          </a:p>
          <a:p>
            <a:pPr marL="742950" lvl="1" indent="-285750">
              <a:buFont typeface="Arial" panose="020B0604020202020204" pitchFamily="34" charset="0"/>
              <a:buChar char="•"/>
            </a:pPr>
            <a:r>
              <a:rPr lang="en-US"/>
              <a:t>Start with a fully connected adapter layer (all weights have non-zero values).</a:t>
            </a:r>
          </a:p>
          <a:p>
            <a:pPr marL="742950" lvl="1" indent="-285750">
              <a:buFont typeface="Arial" panose="020B0604020202020204" pitchFamily="34" charset="0"/>
              <a:buChar char="•"/>
            </a:pPr>
            <a:r>
              <a:rPr lang="en-US"/>
              <a:t>During or after training, iteratively remove connections (set their weights to zero) considered unimportant based on specific criteria.</a:t>
            </a:r>
          </a:p>
          <a:p>
            <a:pPr marL="742950" lvl="1" indent="-285750">
              <a:buFont typeface="Arial" panose="020B0604020202020204" pitchFamily="34" charset="0"/>
              <a:buChar char="•"/>
            </a:pPr>
            <a:r>
              <a:rPr lang="en-US"/>
              <a:t>Common pruning algorithms include:</a:t>
            </a:r>
          </a:p>
          <a:p>
            <a:pPr marL="1143000" lvl="2" indent="-228600">
              <a:buFont typeface="Arial" panose="020B0604020202020204" pitchFamily="34" charset="0"/>
              <a:buChar char="•"/>
            </a:pPr>
            <a:r>
              <a:rPr lang="en-US" b="1"/>
              <a:t>Magnitude-based pruning:</a:t>
            </a:r>
            <a:r>
              <a:rPr lang="en-US"/>
              <a:t> Removes weights with values below a certain threshold.</a:t>
            </a:r>
          </a:p>
          <a:p>
            <a:pPr marL="1143000" lvl="2" indent="-228600">
              <a:buFont typeface="Arial" panose="020B0604020202020204" pitchFamily="34" charset="0"/>
              <a:buChar char="•"/>
            </a:pPr>
            <a:r>
              <a:rPr lang="en-US" b="1"/>
              <a:t>Gradient-based pruning:</a:t>
            </a:r>
            <a:r>
              <a:rPr lang="en-US"/>
              <a:t> Removes weights that contribute minimally to the gradient during training.</a:t>
            </a:r>
          </a:p>
          <a:p>
            <a:pPr>
              <a:buFont typeface="Arial" panose="020B0604020202020204" pitchFamily="34" charset="0"/>
              <a:buChar char="•"/>
            </a:pPr>
            <a:r>
              <a:rPr lang="en-US" b="1"/>
              <a:t>Magnitude Thresholding:</a:t>
            </a:r>
            <a:endParaRPr lang="en-US"/>
          </a:p>
          <a:p>
            <a:pPr marL="742950" lvl="1" indent="-285750">
              <a:buFont typeface="Arial" panose="020B0604020202020204" pitchFamily="34" charset="0"/>
              <a:buChar char="•"/>
            </a:pPr>
            <a:r>
              <a:rPr lang="en-US"/>
              <a:t>Initialize all weights in the adapter layer with random values.</a:t>
            </a:r>
          </a:p>
          <a:p>
            <a:pPr marL="742950" lvl="1" indent="-285750">
              <a:buFont typeface="Arial" panose="020B0604020202020204" pitchFamily="34" charset="0"/>
              <a:buChar char="•"/>
            </a:pPr>
            <a:r>
              <a:rPr lang="en-US"/>
              <a:t>After training, set weights with absolute values below a certain threshold to zero, effectively making them inactive.</a:t>
            </a:r>
          </a:p>
        </p:txBody>
      </p:sp>
    </p:spTree>
    <p:extLst>
      <p:ext uri="{BB962C8B-B14F-4D97-AF65-F5344CB8AC3E}">
        <p14:creationId xmlns:p14="http://schemas.microsoft.com/office/powerpoint/2010/main" val="3681770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7CBF3-8B8C-F3BB-5C1B-D1E36869FCE4}"/>
              </a:ext>
            </a:extLst>
          </p:cNvPr>
          <p:cNvSpPr>
            <a:spLocks noGrp="1"/>
          </p:cNvSpPr>
          <p:nvPr>
            <p:ph idx="1"/>
          </p:nvPr>
        </p:nvSpPr>
        <p:spPr>
          <a:xfrm>
            <a:off x="1284051" y="213911"/>
            <a:ext cx="10241280" cy="3959352"/>
          </a:xfrm>
        </p:spPr>
        <p:txBody>
          <a:bodyPr>
            <a:normAutofit/>
          </a:bodyPr>
          <a:lstStyle/>
          <a:p>
            <a:r>
              <a:rPr lang="en-IN" sz="2600" err="1">
                <a:latin typeface="Times New Roman" panose="02020603050405020304" pitchFamily="18" charset="0"/>
                <a:cs typeface="Times New Roman" panose="02020603050405020304" pitchFamily="18" charset="0"/>
              </a:rPr>
              <a:t>AdapterHub</a:t>
            </a:r>
            <a:endParaRPr lang="en-IN" sz="2600">
              <a:latin typeface="Times New Roman" panose="02020603050405020304" pitchFamily="18" charset="0"/>
              <a:cs typeface="Times New Roman" panose="02020603050405020304" pitchFamily="18" charset="0"/>
            </a:endParaRPr>
          </a:p>
          <a:p>
            <a:pPr lvl="1"/>
            <a:r>
              <a:rPr lang="en-US" sz="2600">
                <a:latin typeface="Times New Roman" panose="02020603050405020304" pitchFamily="18" charset="0"/>
                <a:cs typeface="Times New Roman" panose="02020603050405020304" pitchFamily="18" charset="0"/>
              </a:rPr>
              <a:t>An easy-to-use and extensible adapter training and sharing framework for transformer-based model</a:t>
            </a:r>
            <a:endParaRPr lang="en-IN" sz="2600">
              <a:latin typeface="Times New Roman" panose="02020603050405020304" pitchFamily="18" charset="0"/>
              <a:cs typeface="Times New Roman" panose="02020603050405020304" pitchFamily="18" charset="0"/>
            </a:endParaRPr>
          </a:p>
          <a:p>
            <a:endParaRPr lang="en-IN" sz="2600"/>
          </a:p>
        </p:txBody>
      </p:sp>
      <p:sp>
        <p:nvSpPr>
          <p:cNvPr id="5" name="Slide Number Placeholder 4">
            <a:extLst>
              <a:ext uri="{FF2B5EF4-FFF2-40B4-BE49-F238E27FC236}">
                <a16:creationId xmlns:a16="http://schemas.microsoft.com/office/drawing/2014/main" id="{31EB7770-956B-9AC7-9494-4F9DBA682FE7}"/>
              </a:ext>
            </a:extLst>
          </p:cNvPr>
          <p:cNvSpPr>
            <a:spLocks noGrp="1"/>
          </p:cNvSpPr>
          <p:nvPr>
            <p:ph type="sldNum" sz="quarter" idx="12"/>
          </p:nvPr>
        </p:nvSpPr>
        <p:spPr/>
        <p:txBody>
          <a:bodyPr/>
          <a:lstStyle/>
          <a:p>
            <a:fld id="{C01389E6-C847-4AD0-B56D-D205B2EAB1EE}" type="slidenum">
              <a:rPr lang="en-US" smtClean="0"/>
              <a:t>45</a:t>
            </a:fld>
            <a:endParaRPr lang="en-US"/>
          </a:p>
        </p:txBody>
      </p:sp>
      <p:sp>
        <p:nvSpPr>
          <p:cNvPr id="6" name="TextBox 5">
            <a:extLst>
              <a:ext uri="{FF2B5EF4-FFF2-40B4-BE49-F238E27FC236}">
                <a16:creationId xmlns:a16="http://schemas.microsoft.com/office/drawing/2014/main" id="{DD6FE648-05C4-EBCB-A4A5-3EC89530F142}"/>
              </a:ext>
            </a:extLst>
          </p:cNvPr>
          <p:cNvSpPr txBox="1"/>
          <p:nvPr/>
        </p:nvSpPr>
        <p:spPr>
          <a:xfrm>
            <a:off x="649903" y="1493365"/>
            <a:ext cx="11240474" cy="707886"/>
          </a:xfrm>
          <a:prstGeom prst="rect">
            <a:avLst/>
          </a:prstGeom>
          <a:noFill/>
          <a:ln w="38100">
            <a:solidFill>
              <a:schemeClr val="accent1">
                <a:shade val="50000"/>
              </a:schemeClr>
            </a:solidFill>
          </a:ln>
        </p:spPr>
        <p:txBody>
          <a:bodyPr wrap="square">
            <a:spAutoFit/>
          </a:bodyPr>
          <a:lstStyle/>
          <a:p>
            <a:r>
              <a:rPr lang="en-US" sz="2000" err="1">
                <a:latin typeface="Times New Roman" panose="02020603050405020304" pitchFamily="18" charset="0"/>
                <a:cs typeface="Times New Roman" panose="02020603050405020304" pitchFamily="18" charset="0"/>
              </a:rPr>
              <a:t>AdapterHub</a:t>
            </a:r>
            <a:r>
              <a:rPr lang="en-US" sz="2000">
                <a:latin typeface="Times New Roman" panose="02020603050405020304" pitchFamily="18" charset="0"/>
                <a:cs typeface="Times New Roman" panose="02020603050405020304" pitchFamily="18" charset="0"/>
              </a:rPr>
              <a:t> is a framework designed to simplify the process of integrating, training, and using adapter modules for parameter-efficient fine-tuning of transformer-based language models.</a:t>
            </a:r>
            <a:endParaRPr lang="en-IN" sz="2000">
              <a:latin typeface="Times New Roman" panose="02020603050405020304" pitchFamily="18" charset="0"/>
              <a:cs typeface="Times New Roman" panose="02020603050405020304" pitchFamily="18" charset="0"/>
            </a:endParaRPr>
          </a:p>
        </p:txBody>
      </p:sp>
      <p:pic>
        <p:nvPicPr>
          <p:cNvPr id="2" name="Picture 1" descr="A screen shot of a computer&#10;&#10;AI-generated content may be incorrect.">
            <a:extLst>
              <a:ext uri="{FF2B5EF4-FFF2-40B4-BE49-F238E27FC236}">
                <a16:creationId xmlns:a16="http://schemas.microsoft.com/office/drawing/2014/main" id="{346D5763-1864-579D-8261-F9CE8AF70B6D}"/>
              </a:ext>
            </a:extLst>
          </p:cNvPr>
          <p:cNvPicPr>
            <a:picLocks noChangeAspect="1"/>
          </p:cNvPicPr>
          <p:nvPr/>
        </p:nvPicPr>
        <p:blipFill>
          <a:blip r:embed="rId2"/>
          <a:stretch>
            <a:fillRect/>
          </a:stretch>
        </p:blipFill>
        <p:spPr>
          <a:xfrm>
            <a:off x="554831" y="2183606"/>
            <a:ext cx="10820400" cy="3990975"/>
          </a:xfrm>
          <a:prstGeom prst="rect">
            <a:avLst/>
          </a:prstGeom>
        </p:spPr>
      </p:pic>
    </p:spTree>
    <p:extLst>
      <p:ext uri="{BB962C8B-B14F-4D97-AF65-F5344CB8AC3E}">
        <p14:creationId xmlns:p14="http://schemas.microsoft.com/office/powerpoint/2010/main" val="106255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3F6B6-B3D9-12B3-C6E2-C0B01CE0D0D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169B22-2B90-F2CE-AF71-02F573111D7C}"/>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14E7F357-BBC6-9E1C-2D04-39E4CCC958F1}"/>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013AD076-1B99-A59D-3372-268F7E33412B}"/>
              </a:ext>
            </a:extLst>
          </p:cNvPr>
          <p:cNvSpPr txBox="1"/>
          <p:nvPr/>
        </p:nvSpPr>
        <p:spPr>
          <a:xfrm>
            <a:off x="576990" y="801492"/>
            <a:ext cx="10843801" cy="3801681"/>
          </a:xfrm>
          <a:prstGeom prst="rect">
            <a:avLst/>
          </a:prstGeom>
          <a:ln>
            <a:solidFill>
              <a:srgbClr val="4472C4"/>
            </a:solidFill>
          </a:ln>
        </p:spPr>
        <p:txBody>
          <a:bodyPr vert="horz" wrap="square" lIns="0" tIns="107314" rIns="0" bIns="0" rtlCol="0" anchor="t">
            <a:spAutoFit/>
          </a:bodyPr>
          <a:lstStyle/>
          <a:p>
            <a:pPr marL="1213485" lvl="1" indent="-457200">
              <a:lnSpc>
                <a:spcPct val="100000"/>
              </a:lnSpc>
              <a:spcBef>
                <a:spcPts val="575"/>
              </a:spcBef>
              <a:buFont typeface="Arial MT"/>
              <a:buChar char="•"/>
              <a:tabLst>
                <a:tab pos="469900" algn="l"/>
              </a:tabLst>
            </a:pPr>
            <a:r>
              <a:rPr sz="2400" spc="-20">
                <a:solidFill>
                  <a:srgbClr val="464646"/>
                </a:solidFill>
                <a:latin typeface="Trebuchet MS"/>
                <a:cs typeface="Trebuchet MS"/>
              </a:rPr>
              <a:t>PEFT</a:t>
            </a:r>
            <a:endParaRPr lang="en-US"/>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a:t>
            </a:r>
            <a:r>
              <a:rPr lang="en-US" sz="2400" spc="-20">
                <a:solidFill>
                  <a:srgbClr val="242424"/>
                </a:solidFill>
                <a:latin typeface="Arial"/>
                <a:cs typeface="Arial"/>
              </a:rPr>
              <a:t>Sparse Adapters</a:t>
            </a:r>
            <a:r>
              <a:rPr lang="en-US" sz="2400" spc="-20">
                <a:solidFill>
                  <a:srgbClr val="242424"/>
                </a:solidFill>
                <a:highlight>
                  <a:srgbClr val="FFFFFF"/>
                </a:highlight>
                <a:latin typeface="Arial"/>
                <a:cs typeface="Arial"/>
              </a:rPr>
              <a:t>-</a:t>
            </a:r>
            <a:r>
              <a:rPr lang="en-US" sz="2400" spc="-20">
                <a:solidFill>
                  <a:srgbClr val="242424"/>
                </a:solidFill>
                <a:highlight>
                  <a:srgbClr val="FFFF00"/>
                </a:highlight>
                <a:latin typeface="Arial"/>
                <a:cs typeface="Arial"/>
              </a:rPr>
              <a:t>IA3</a:t>
            </a:r>
            <a:endParaRPr lang="en-US" sz="2400" spc="-20">
              <a:solidFill>
                <a:srgbClr val="000000"/>
              </a:solidFill>
              <a:highlight>
                <a:srgbClr val="FFFF00"/>
              </a:highlight>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99463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B379-E602-696E-7DA4-BE886FF69362}"/>
              </a:ext>
            </a:extLst>
          </p:cNvPr>
          <p:cNvSpPr>
            <a:spLocks noGrp="1"/>
          </p:cNvSpPr>
          <p:nvPr>
            <p:ph type="title"/>
          </p:nvPr>
        </p:nvSpPr>
        <p:spPr>
          <a:xfrm>
            <a:off x="81252" y="-135533"/>
            <a:ext cx="11681258" cy="1325563"/>
          </a:xfrm>
        </p:spPr>
        <p:txBody>
          <a:bodyPr>
            <a:noAutofit/>
          </a:bodyPr>
          <a:lstStyle/>
          <a:p>
            <a:r>
              <a:rPr lang="en-IN" sz="3200" b="1" dirty="0">
                <a:solidFill>
                  <a:srgbClr val="C00000"/>
                </a:solidFill>
                <a:latin typeface="Calibri Light"/>
                <a:ea typeface="Calibri Light"/>
                <a:cs typeface="Calibri Light"/>
              </a:rPr>
              <a:t>Additive PEFT ( IA3)-</a:t>
            </a:r>
            <a:r>
              <a:rPr lang="en-US" sz="3200" b="1" dirty="0">
                <a:solidFill>
                  <a:srgbClr val="C00000"/>
                </a:solidFill>
                <a:highlight>
                  <a:srgbClr val="FFFFFF"/>
                </a:highlight>
                <a:latin typeface="source-serif-pro"/>
              </a:rPr>
              <a:t> Infused Adapter by Inhibiting and Amplifying Inner Activations</a:t>
            </a:r>
            <a:endParaRPr lang="en-IN" sz="3200" b="1" dirty="0">
              <a:solidFill>
                <a:srgbClr val="C00000"/>
              </a:solidFill>
              <a:latin typeface="Calibri Light"/>
              <a:ea typeface="Calibri Light"/>
              <a:cs typeface="Calibri Light"/>
            </a:endParaRPr>
          </a:p>
        </p:txBody>
      </p:sp>
      <p:sp>
        <p:nvSpPr>
          <p:cNvPr id="10" name="Text Placeholder 9">
            <a:extLst>
              <a:ext uri="{FF2B5EF4-FFF2-40B4-BE49-F238E27FC236}">
                <a16:creationId xmlns:a16="http://schemas.microsoft.com/office/drawing/2014/main" id="{3A1EF290-F9A7-67A2-3F02-5D54A9F2F256}"/>
              </a:ext>
            </a:extLst>
          </p:cNvPr>
          <p:cNvSpPr>
            <a:spLocks noGrp="1"/>
          </p:cNvSpPr>
          <p:nvPr>
            <p:ph type="body" idx="1"/>
          </p:nvPr>
        </p:nvSpPr>
        <p:spPr>
          <a:xfrm>
            <a:off x="602240" y="1264715"/>
            <a:ext cx="5157787" cy="1467282"/>
          </a:xfrm>
        </p:spPr>
        <p:txBody>
          <a:bodyPr>
            <a:normAutofit/>
          </a:bodyPr>
          <a:lstStyle/>
          <a:p>
            <a:r>
              <a:rPr lang="en-US" b="0" i="0">
                <a:solidFill>
                  <a:srgbClr val="242424"/>
                </a:solidFill>
                <a:effectLst/>
                <a:highlight>
                  <a:srgbClr val="FFFFFF"/>
                </a:highlight>
                <a:latin typeface="source-serif-pro"/>
              </a:rPr>
              <a:t>Let’s consider the scaled dot-product attention found in a normal transformer:</a:t>
            </a:r>
          </a:p>
          <a:p>
            <a:endParaRPr lang="en-IN"/>
          </a:p>
        </p:txBody>
      </p:sp>
      <p:sp>
        <p:nvSpPr>
          <p:cNvPr id="11" name="Content Placeholder 10">
            <a:extLst>
              <a:ext uri="{FF2B5EF4-FFF2-40B4-BE49-F238E27FC236}">
                <a16:creationId xmlns:a16="http://schemas.microsoft.com/office/drawing/2014/main" id="{81C0F85A-585C-8F4A-E317-FE6913BE49B5}"/>
              </a:ext>
            </a:extLst>
          </p:cNvPr>
          <p:cNvSpPr>
            <a:spLocks noGrp="1"/>
          </p:cNvSpPr>
          <p:nvPr>
            <p:ph sz="half" idx="2"/>
          </p:nvPr>
        </p:nvSpPr>
        <p:spPr/>
        <p:txBody>
          <a:bodyPr/>
          <a:lstStyle/>
          <a:p>
            <a:endParaRPr lang="en-IN"/>
          </a:p>
        </p:txBody>
      </p:sp>
      <p:sp>
        <p:nvSpPr>
          <p:cNvPr id="13" name="Content Placeholder 12">
            <a:extLst>
              <a:ext uri="{FF2B5EF4-FFF2-40B4-BE49-F238E27FC236}">
                <a16:creationId xmlns:a16="http://schemas.microsoft.com/office/drawing/2014/main" id="{26DDB6D3-BD56-779E-4B4C-981D91981288}"/>
              </a:ext>
            </a:extLst>
          </p:cNvPr>
          <p:cNvSpPr>
            <a:spLocks noGrp="1"/>
          </p:cNvSpPr>
          <p:nvPr>
            <p:ph sz="quarter" idx="4"/>
          </p:nvPr>
        </p:nvSpPr>
        <p:spPr>
          <a:xfrm>
            <a:off x="6172200" y="592282"/>
            <a:ext cx="5183188" cy="5597381"/>
          </a:xfrm>
          <a:ln w="50800">
            <a:solidFill>
              <a:srgbClr val="0070C0"/>
            </a:solidFill>
          </a:ln>
        </p:spPr>
        <p:txBody>
          <a:bodyPr/>
          <a:lstStyle/>
          <a:p>
            <a:r>
              <a:rPr lang="en-US" sz="1800" dirty="0"/>
              <a:t>We just added column vectors </a:t>
            </a:r>
            <a:r>
              <a:rPr lang="en-US" sz="1800" dirty="0" err="1"/>
              <a:t>l_k</a:t>
            </a:r>
            <a:r>
              <a:rPr lang="en-US" sz="1800" dirty="0"/>
              <a:t> and </a:t>
            </a:r>
            <a:r>
              <a:rPr lang="en-US" sz="1800" dirty="0" err="1"/>
              <a:t>l_v</a:t>
            </a:r>
            <a:r>
              <a:rPr lang="en-US" sz="1800" dirty="0"/>
              <a:t> and take the Hadamard product between the column vector and the matrix (multiply the column vector against all columns of the matrix).</a:t>
            </a:r>
            <a:endParaRPr lang="en-IN" sz="1800" dirty="0"/>
          </a:p>
        </p:txBody>
      </p:sp>
      <p:pic>
        <p:nvPicPr>
          <p:cNvPr id="9" name="Picture 8">
            <a:extLst>
              <a:ext uri="{FF2B5EF4-FFF2-40B4-BE49-F238E27FC236}">
                <a16:creationId xmlns:a16="http://schemas.microsoft.com/office/drawing/2014/main" id="{EAD4DFC8-DA86-4183-07F4-EC6ABDE354C6}"/>
              </a:ext>
            </a:extLst>
          </p:cNvPr>
          <p:cNvPicPr>
            <a:picLocks noChangeAspect="1"/>
          </p:cNvPicPr>
          <p:nvPr/>
        </p:nvPicPr>
        <p:blipFill>
          <a:blip r:embed="rId3"/>
          <a:stretch>
            <a:fillRect/>
          </a:stretch>
        </p:blipFill>
        <p:spPr>
          <a:xfrm>
            <a:off x="7228231" y="1843479"/>
            <a:ext cx="3071126" cy="701101"/>
          </a:xfrm>
          <a:prstGeom prst="rect">
            <a:avLst/>
          </a:prstGeom>
        </p:spPr>
      </p:pic>
      <p:sp>
        <p:nvSpPr>
          <p:cNvPr id="17" name="TextBox 16">
            <a:extLst>
              <a:ext uri="{FF2B5EF4-FFF2-40B4-BE49-F238E27FC236}">
                <a16:creationId xmlns:a16="http://schemas.microsoft.com/office/drawing/2014/main" id="{A3D6E5FC-2891-1881-0799-4748E82F60BA}"/>
              </a:ext>
            </a:extLst>
          </p:cNvPr>
          <p:cNvSpPr txBox="1"/>
          <p:nvPr/>
        </p:nvSpPr>
        <p:spPr>
          <a:xfrm>
            <a:off x="6494463" y="2781603"/>
            <a:ext cx="4819937" cy="1477328"/>
          </a:xfrm>
          <a:prstGeom prst="rect">
            <a:avLst/>
          </a:prstGeom>
          <a:noFill/>
        </p:spPr>
        <p:txBody>
          <a:bodyPr wrap="square">
            <a:spAutoFit/>
          </a:bodyPr>
          <a:lstStyle/>
          <a:p>
            <a:pPr algn="l"/>
            <a:r>
              <a:rPr lang="en-US" b="0" i="0">
                <a:solidFill>
                  <a:srgbClr val="242424"/>
                </a:solidFill>
                <a:effectLst/>
                <a:highlight>
                  <a:srgbClr val="FFFFFF"/>
                </a:highlight>
                <a:latin typeface="source-serif-pro"/>
              </a:rPr>
              <a:t>We also introduce one other learnable column vector l_{ff} that is added to the feed forward layers as follow:</a:t>
            </a:r>
          </a:p>
          <a:p>
            <a:br>
              <a:rPr lang="en-US">
                <a:effectLst/>
              </a:rPr>
            </a:br>
            <a:endParaRPr lang="en-IN"/>
          </a:p>
        </p:txBody>
      </p:sp>
      <p:pic>
        <p:nvPicPr>
          <p:cNvPr id="19" name="Picture 18">
            <a:extLst>
              <a:ext uri="{FF2B5EF4-FFF2-40B4-BE49-F238E27FC236}">
                <a16:creationId xmlns:a16="http://schemas.microsoft.com/office/drawing/2014/main" id="{17ED1DC2-1532-0D16-0228-C2309E6F437C}"/>
              </a:ext>
            </a:extLst>
          </p:cNvPr>
          <p:cNvPicPr>
            <a:picLocks noChangeAspect="1"/>
          </p:cNvPicPr>
          <p:nvPr/>
        </p:nvPicPr>
        <p:blipFill>
          <a:blip r:embed="rId4"/>
          <a:stretch>
            <a:fillRect/>
          </a:stretch>
        </p:blipFill>
        <p:spPr>
          <a:xfrm>
            <a:off x="7868021" y="4020030"/>
            <a:ext cx="2072820" cy="403895"/>
          </a:xfrm>
          <a:prstGeom prst="rect">
            <a:avLst/>
          </a:prstGeom>
        </p:spPr>
      </p:pic>
      <p:sp>
        <p:nvSpPr>
          <p:cNvPr id="21" name="TextBox 20">
            <a:extLst>
              <a:ext uri="{FF2B5EF4-FFF2-40B4-BE49-F238E27FC236}">
                <a16:creationId xmlns:a16="http://schemas.microsoft.com/office/drawing/2014/main" id="{285C6673-BA98-BE1D-7616-92C9A3168E95}"/>
              </a:ext>
            </a:extLst>
          </p:cNvPr>
          <p:cNvSpPr txBox="1"/>
          <p:nvPr/>
        </p:nvSpPr>
        <p:spPr>
          <a:xfrm>
            <a:off x="6352166" y="5011409"/>
            <a:ext cx="4819937" cy="923330"/>
          </a:xfrm>
          <a:prstGeom prst="rect">
            <a:avLst/>
          </a:prstGeom>
          <a:noFill/>
        </p:spPr>
        <p:txBody>
          <a:bodyPr wrap="square">
            <a:spAutoFit/>
          </a:bodyPr>
          <a:lstStyle/>
          <a:p>
            <a:r>
              <a:rPr lang="en-US" b="0" i="0">
                <a:solidFill>
                  <a:srgbClr val="242424"/>
                </a:solidFill>
                <a:effectLst/>
                <a:highlight>
                  <a:srgbClr val="FFFFFF"/>
                </a:highlight>
                <a:latin typeface="source-serif-pro"/>
              </a:rPr>
              <a:t>In this example, gamma is the activation function applied to the product between the weights and input</a:t>
            </a:r>
            <a:endParaRPr lang="en-IN"/>
          </a:p>
        </p:txBody>
      </p:sp>
      <p:pic>
        <p:nvPicPr>
          <p:cNvPr id="23" name="Picture 22">
            <a:extLst>
              <a:ext uri="{FF2B5EF4-FFF2-40B4-BE49-F238E27FC236}">
                <a16:creationId xmlns:a16="http://schemas.microsoft.com/office/drawing/2014/main" id="{3076C009-C7BA-7015-3772-BFC58A7F7790}"/>
              </a:ext>
            </a:extLst>
          </p:cNvPr>
          <p:cNvPicPr>
            <a:picLocks noChangeAspect="1"/>
          </p:cNvPicPr>
          <p:nvPr/>
        </p:nvPicPr>
        <p:blipFill>
          <a:blip r:embed="rId5"/>
          <a:stretch>
            <a:fillRect/>
          </a:stretch>
        </p:blipFill>
        <p:spPr>
          <a:xfrm>
            <a:off x="1185411" y="2262867"/>
            <a:ext cx="3307665" cy="1021969"/>
          </a:xfrm>
          <a:prstGeom prst="rect">
            <a:avLst/>
          </a:prstGeom>
        </p:spPr>
      </p:pic>
      <p:sp>
        <p:nvSpPr>
          <p:cNvPr id="25" name="TextBox 24">
            <a:extLst>
              <a:ext uri="{FF2B5EF4-FFF2-40B4-BE49-F238E27FC236}">
                <a16:creationId xmlns:a16="http://schemas.microsoft.com/office/drawing/2014/main" id="{82C8B55D-9B74-2259-B9EB-164462DF6F09}"/>
              </a:ext>
            </a:extLst>
          </p:cNvPr>
          <p:cNvSpPr txBox="1"/>
          <p:nvPr/>
        </p:nvSpPr>
        <p:spPr>
          <a:xfrm>
            <a:off x="256453" y="3483313"/>
            <a:ext cx="4992688" cy="1477328"/>
          </a:xfrm>
          <a:prstGeom prst="rect">
            <a:avLst/>
          </a:prstGeom>
          <a:noFill/>
          <a:ln w="47625">
            <a:solidFill>
              <a:srgbClr val="0070C0"/>
            </a:solidFill>
          </a:ln>
        </p:spPr>
        <p:txBody>
          <a:bodyPr wrap="square">
            <a:spAutoFit/>
          </a:bodyPr>
          <a:lstStyle/>
          <a:p>
            <a:r>
              <a:rPr lang="en-US" b="0" i="0">
                <a:solidFill>
                  <a:srgbClr val="242424"/>
                </a:solidFill>
                <a:effectLst/>
                <a:highlight>
                  <a:srgbClr val="FFFFFF"/>
                </a:highlight>
                <a:latin typeface="source-serif-pro"/>
              </a:rPr>
              <a:t>we are working with an additive method, we are seeking to add parameters to this network. We want the dimensionality to be quite small. (IA)³ proposes the following </a:t>
            </a:r>
            <a:r>
              <a:rPr lang="en-US" b="1" i="0">
                <a:solidFill>
                  <a:srgbClr val="C00000"/>
                </a:solidFill>
                <a:effectLst/>
                <a:highlight>
                  <a:srgbClr val="FFFFFF"/>
                </a:highlight>
                <a:latin typeface="source-serif-pro"/>
              </a:rPr>
              <a:t>new vectors to be added to the attention mechanism:</a:t>
            </a:r>
            <a:endParaRPr lang="en-IN" b="1">
              <a:solidFill>
                <a:srgbClr val="C00000"/>
              </a:solidFill>
            </a:endParaRPr>
          </a:p>
        </p:txBody>
      </p:sp>
      <p:sp>
        <p:nvSpPr>
          <p:cNvPr id="26" name="Arrow: Right 25">
            <a:extLst>
              <a:ext uri="{FF2B5EF4-FFF2-40B4-BE49-F238E27FC236}">
                <a16:creationId xmlns:a16="http://schemas.microsoft.com/office/drawing/2014/main" id="{9FF83F98-D8F5-5DFD-6A07-F827343F71CE}"/>
              </a:ext>
            </a:extLst>
          </p:cNvPr>
          <p:cNvSpPr/>
          <p:nvPr/>
        </p:nvSpPr>
        <p:spPr>
          <a:xfrm>
            <a:off x="5412942" y="3781080"/>
            <a:ext cx="671945" cy="5319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D16A6C77-8269-9D35-2323-56AD7F479BCC}"/>
              </a:ext>
            </a:extLst>
          </p:cNvPr>
          <p:cNvSpPr txBox="1"/>
          <p:nvPr/>
        </p:nvSpPr>
        <p:spPr>
          <a:xfrm>
            <a:off x="-45026" y="5926475"/>
            <a:ext cx="6141026" cy="646331"/>
          </a:xfrm>
          <a:prstGeom prst="rect">
            <a:avLst/>
          </a:prstGeom>
          <a:noFill/>
        </p:spPr>
        <p:txBody>
          <a:bodyPr wrap="square">
            <a:spAutoFit/>
          </a:bodyPr>
          <a:lstStyle/>
          <a:p>
            <a:r>
              <a:rPr lang="en-US" sz="1200"/>
              <a:t>The Hadamard product ⊙,. Each element (</a:t>
            </a:r>
            <a:r>
              <a:rPr lang="en-US" sz="1200" err="1"/>
              <a:t>c_ij</a:t>
            </a:r>
            <a:r>
              <a:rPr lang="en-US" sz="1200"/>
              <a:t>) in the resulting matrix C is calculated by multiplying the corresponding elements (</a:t>
            </a:r>
            <a:r>
              <a:rPr lang="en-US" sz="1200" err="1"/>
              <a:t>a_ij</a:t>
            </a:r>
            <a:r>
              <a:rPr lang="en-US" sz="1200"/>
              <a:t> and </a:t>
            </a:r>
            <a:r>
              <a:rPr lang="en-US" sz="1200" err="1"/>
              <a:t>b_ij</a:t>
            </a:r>
            <a:r>
              <a:rPr lang="en-US" sz="1200"/>
              <a:t>) from matrices A and B at the same position (</a:t>
            </a:r>
            <a:r>
              <a:rPr lang="en-US" sz="1200" err="1"/>
              <a:t>i</a:t>
            </a:r>
            <a:r>
              <a:rPr lang="en-US" sz="1200"/>
              <a:t>, j).</a:t>
            </a:r>
            <a:endParaRPr lang="en-IN" sz="1200"/>
          </a:p>
        </p:txBody>
      </p:sp>
    </p:spTree>
    <p:extLst>
      <p:ext uri="{BB962C8B-B14F-4D97-AF65-F5344CB8AC3E}">
        <p14:creationId xmlns:p14="http://schemas.microsoft.com/office/powerpoint/2010/main" val="1939836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BCCD-7632-D66F-4DCA-81981D3A63EC}"/>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76A61F3-51DB-566E-4B7A-9EC48FB46D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E05AE5-94E9-0D80-D764-F1827BCE83AC}"/>
              </a:ext>
            </a:extLst>
          </p:cNvPr>
          <p:cNvPicPr>
            <a:picLocks noChangeAspect="1"/>
          </p:cNvPicPr>
          <p:nvPr/>
        </p:nvPicPr>
        <p:blipFill>
          <a:blip r:embed="rId2"/>
          <a:stretch>
            <a:fillRect/>
          </a:stretch>
        </p:blipFill>
        <p:spPr>
          <a:xfrm>
            <a:off x="311995" y="365125"/>
            <a:ext cx="11242696" cy="5850323"/>
          </a:xfrm>
          <a:prstGeom prst="rect">
            <a:avLst/>
          </a:prstGeom>
        </p:spPr>
      </p:pic>
    </p:spTree>
    <p:extLst>
      <p:ext uri="{BB962C8B-B14F-4D97-AF65-F5344CB8AC3E}">
        <p14:creationId xmlns:p14="http://schemas.microsoft.com/office/powerpoint/2010/main" val="4026853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45B57-0723-8EB0-04C4-AB80DAFFC65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0E9BB19-9346-DC56-5F3C-7187208B329E}"/>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57E51091-F755-99C9-9522-781755AE3CD3}"/>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B9F2DB9A-080D-E00C-478D-12218C2F93B9}"/>
              </a:ext>
            </a:extLst>
          </p:cNvPr>
          <p:cNvSpPr txBox="1"/>
          <p:nvPr/>
        </p:nvSpPr>
        <p:spPr>
          <a:xfrm>
            <a:off x="576990" y="801492"/>
            <a:ext cx="10843801" cy="3801681"/>
          </a:xfrm>
          <a:prstGeom prst="rect">
            <a:avLst/>
          </a:prstGeom>
          <a:ln>
            <a:solidFill>
              <a:srgbClr val="4472C4"/>
            </a:solidFill>
          </a:ln>
        </p:spPr>
        <p:txBody>
          <a:bodyPr vert="horz" wrap="square" lIns="0" tIns="107314" rIns="0" bIns="0" rtlCol="0" anchor="t">
            <a:spAutoFit/>
          </a:bodyPr>
          <a:lstStyle/>
          <a:p>
            <a:pPr marL="1213485" lvl="1" indent="-457200">
              <a:lnSpc>
                <a:spcPct val="100000"/>
              </a:lnSpc>
              <a:spcBef>
                <a:spcPts val="575"/>
              </a:spcBef>
              <a:buFont typeface="Arial MT"/>
              <a:buChar char="•"/>
              <a:tabLst>
                <a:tab pos="469900" algn="l"/>
              </a:tabLst>
            </a:pPr>
            <a:r>
              <a:rPr sz="2400" spc="-20">
                <a:solidFill>
                  <a:srgbClr val="464646"/>
                </a:solidFill>
                <a:latin typeface="Trebuchet MS"/>
                <a:cs typeface="Trebuchet MS"/>
              </a:rPr>
              <a:t>PEFT</a:t>
            </a:r>
            <a:endParaRPr lang="en-US"/>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a:t>
            </a:r>
            <a:r>
              <a:rPr lang="en-US" sz="2400" spc="-20">
                <a:solidFill>
                  <a:srgbClr val="242424"/>
                </a:solidFill>
                <a:latin typeface="Arial"/>
                <a:cs typeface="Arial"/>
              </a:rPr>
              <a:t>Sparse Adapters</a:t>
            </a:r>
            <a:r>
              <a:rPr lang="en-US" sz="2400" spc="-20">
                <a:solidFill>
                  <a:srgbClr val="242424"/>
                </a:solidFill>
                <a:highlight>
                  <a:srgbClr val="FFFFFF"/>
                </a:highlight>
                <a:latin typeface="Arial"/>
                <a:cs typeface="Arial"/>
              </a:rPr>
              <a:t>-IA3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00"/>
                </a:highlight>
                <a:latin typeface="Arial"/>
                <a:cs typeface="Arial"/>
              </a:rPr>
              <a:t>Soft prompt</a:t>
            </a:r>
            <a:r>
              <a:rPr lang="en-US" sz="2400" spc="-20">
                <a:solidFill>
                  <a:srgbClr val="242424"/>
                </a:solidFill>
                <a:highlight>
                  <a:srgbClr val="FFFFFF"/>
                </a:highlight>
                <a:latin typeface="Arial"/>
                <a:cs typeface="Arial"/>
              </a:rPr>
              <a: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205546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grpSp>
        <p:nvGrpSpPr>
          <p:cNvPr id="4" name="object 4"/>
          <p:cNvGrpSpPr/>
          <p:nvPr/>
        </p:nvGrpSpPr>
        <p:grpSpPr>
          <a:xfrm>
            <a:off x="295275" y="2362073"/>
            <a:ext cx="2567305" cy="2576830"/>
            <a:chOff x="295275" y="2362073"/>
            <a:chExt cx="2567305" cy="2576830"/>
          </a:xfrm>
        </p:grpSpPr>
        <p:pic>
          <p:nvPicPr>
            <p:cNvPr id="5" name="object 5"/>
            <p:cNvPicPr/>
            <p:nvPr/>
          </p:nvPicPr>
          <p:blipFill>
            <a:blip r:embed="rId2" cstate="print"/>
            <a:stretch>
              <a:fillRect/>
            </a:stretch>
          </p:blipFill>
          <p:spPr>
            <a:xfrm>
              <a:off x="295275" y="2362073"/>
              <a:ext cx="2567051" cy="2576576"/>
            </a:xfrm>
            <a:prstGeom prst="rect">
              <a:avLst/>
            </a:prstGeom>
          </p:spPr>
        </p:pic>
        <p:sp>
          <p:nvSpPr>
            <p:cNvPr id="6" name="object 6"/>
            <p:cNvSpPr/>
            <p:nvPr/>
          </p:nvSpPr>
          <p:spPr>
            <a:xfrm>
              <a:off x="357187" y="2405126"/>
              <a:ext cx="2448560" cy="2457450"/>
            </a:xfrm>
            <a:custGeom>
              <a:avLst/>
              <a:gdLst/>
              <a:ahLst/>
              <a:cxnLst/>
              <a:rect l="l" t="t" r="r" b="b"/>
              <a:pathLst>
                <a:path w="2448560" h="2457450">
                  <a:moveTo>
                    <a:pt x="1223962" y="0"/>
                  </a:moveTo>
                  <a:lnTo>
                    <a:pt x="1175902" y="929"/>
                  </a:lnTo>
                  <a:lnTo>
                    <a:pt x="1128311" y="3696"/>
                  </a:lnTo>
                  <a:lnTo>
                    <a:pt x="1081223" y="8265"/>
                  </a:lnTo>
                  <a:lnTo>
                    <a:pt x="1034673" y="14602"/>
                  </a:lnTo>
                  <a:lnTo>
                    <a:pt x="988694" y="22674"/>
                  </a:lnTo>
                  <a:lnTo>
                    <a:pt x="943320" y="32447"/>
                  </a:lnTo>
                  <a:lnTo>
                    <a:pt x="898586" y="43885"/>
                  </a:lnTo>
                  <a:lnTo>
                    <a:pt x="854525" y="56955"/>
                  </a:lnTo>
                  <a:lnTo>
                    <a:pt x="811172" y="71624"/>
                  </a:lnTo>
                  <a:lnTo>
                    <a:pt x="768560" y="87856"/>
                  </a:lnTo>
                  <a:lnTo>
                    <a:pt x="726724" y="105617"/>
                  </a:lnTo>
                  <a:lnTo>
                    <a:pt x="685697" y="124874"/>
                  </a:lnTo>
                  <a:lnTo>
                    <a:pt x="645513" y="145593"/>
                  </a:lnTo>
                  <a:lnTo>
                    <a:pt x="606207" y="167738"/>
                  </a:lnTo>
                  <a:lnTo>
                    <a:pt x="567813" y="191277"/>
                  </a:lnTo>
                  <a:lnTo>
                    <a:pt x="530364" y="216175"/>
                  </a:lnTo>
                  <a:lnTo>
                    <a:pt x="493894" y="242397"/>
                  </a:lnTo>
                  <a:lnTo>
                    <a:pt x="458438" y="269911"/>
                  </a:lnTo>
                  <a:lnTo>
                    <a:pt x="424030" y="298681"/>
                  </a:lnTo>
                  <a:lnTo>
                    <a:pt x="390703" y="328673"/>
                  </a:lnTo>
                  <a:lnTo>
                    <a:pt x="358492" y="359854"/>
                  </a:lnTo>
                  <a:lnTo>
                    <a:pt x="327430" y="392189"/>
                  </a:lnTo>
                  <a:lnTo>
                    <a:pt x="297552" y="425644"/>
                  </a:lnTo>
                  <a:lnTo>
                    <a:pt x="268892" y="460185"/>
                  </a:lnTo>
                  <a:lnTo>
                    <a:pt x="241483" y="495778"/>
                  </a:lnTo>
                  <a:lnTo>
                    <a:pt x="215360" y="532389"/>
                  </a:lnTo>
                  <a:lnTo>
                    <a:pt x="190557" y="569983"/>
                  </a:lnTo>
                  <a:lnTo>
                    <a:pt x="167108" y="608527"/>
                  </a:lnTo>
                  <a:lnTo>
                    <a:pt x="145046" y="647986"/>
                  </a:lnTo>
                  <a:lnTo>
                    <a:pt x="124405" y="688327"/>
                  </a:lnTo>
                  <a:lnTo>
                    <a:pt x="105221" y="729514"/>
                  </a:lnTo>
                  <a:lnTo>
                    <a:pt x="87526" y="771514"/>
                  </a:lnTo>
                  <a:lnTo>
                    <a:pt x="71355" y="814294"/>
                  </a:lnTo>
                  <a:lnTo>
                    <a:pt x="56742" y="857818"/>
                  </a:lnTo>
                  <a:lnTo>
                    <a:pt x="43721" y="902052"/>
                  </a:lnTo>
                  <a:lnTo>
                    <a:pt x="32326" y="946963"/>
                  </a:lnTo>
                  <a:lnTo>
                    <a:pt x="22590" y="992517"/>
                  </a:lnTo>
                  <a:lnTo>
                    <a:pt x="14548" y="1038678"/>
                  </a:lnTo>
                  <a:lnTo>
                    <a:pt x="8234" y="1085414"/>
                  </a:lnTo>
                  <a:lnTo>
                    <a:pt x="3682" y="1132690"/>
                  </a:lnTo>
                  <a:lnTo>
                    <a:pt x="926" y="1180471"/>
                  </a:lnTo>
                  <a:lnTo>
                    <a:pt x="0" y="1228725"/>
                  </a:lnTo>
                  <a:lnTo>
                    <a:pt x="926" y="1276969"/>
                  </a:lnTo>
                  <a:lnTo>
                    <a:pt x="3682" y="1324742"/>
                  </a:lnTo>
                  <a:lnTo>
                    <a:pt x="8234" y="1372010"/>
                  </a:lnTo>
                  <a:lnTo>
                    <a:pt x="14548" y="1418738"/>
                  </a:lnTo>
                  <a:lnTo>
                    <a:pt x="22590" y="1464892"/>
                  </a:lnTo>
                  <a:lnTo>
                    <a:pt x="32326" y="1510439"/>
                  </a:lnTo>
                  <a:lnTo>
                    <a:pt x="43721" y="1555343"/>
                  </a:lnTo>
                  <a:lnTo>
                    <a:pt x="56742" y="1599572"/>
                  </a:lnTo>
                  <a:lnTo>
                    <a:pt x="71355" y="1643090"/>
                  </a:lnTo>
                  <a:lnTo>
                    <a:pt x="87526" y="1685864"/>
                  </a:lnTo>
                  <a:lnTo>
                    <a:pt x="105221" y="1727859"/>
                  </a:lnTo>
                  <a:lnTo>
                    <a:pt x="124405" y="1769042"/>
                  </a:lnTo>
                  <a:lnTo>
                    <a:pt x="145046" y="1809378"/>
                  </a:lnTo>
                  <a:lnTo>
                    <a:pt x="167108" y="1848833"/>
                  </a:lnTo>
                  <a:lnTo>
                    <a:pt x="190557" y="1887372"/>
                  </a:lnTo>
                  <a:lnTo>
                    <a:pt x="215360" y="1924963"/>
                  </a:lnTo>
                  <a:lnTo>
                    <a:pt x="241483" y="1961571"/>
                  </a:lnTo>
                  <a:lnTo>
                    <a:pt x="268892" y="1997160"/>
                  </a:lnTo>
                  <a:lnTo>
                    <a:pt x="297552" y="2031699"/>
                  </a:lnTo>
                  <a:lnTo>
                    <a:pt x="327430" y="2065151"/>
                  </a:lnTo>
                  <a:lnTo>
                    <a:pt x="358492" y="2097484"/>
                  </a:lnTo>
                  <a:lnTo>
                    <a:pt x="390703" y="2128663"/>
                  </a:lnTo>
                  <a:lnTo>
                    <a:pt x="424030" y="2158653"/>
                  </a:lnTo>
                  <a:lnTo>
                    <a:pt x="458438" y="2187421"/>
                  </a:lnTo>
                  <a:lnTo>
                    <a:pt x="493894" y="2214933"/>
                  </a:lnTo>
                  <a:lnTo>
                    <a:pt x="530364" y="2241154"/>
                  </a:lnTo>
                  <a:lnTo>
                    <a:pt x="567813" y="2266051"/>
                  </a:lnTo>
                  <a:lnTo>
                    <a:pt x="606207" y="2289588"/>
                  </a:lnTo>
                  <a:lnTo>
                    <a:pt x="645513" y="2311733"/>
                  </a:lnTo>
                  <a:lnTo>
                    <a:pt x="685697" y="2332451"/>
                  </a:lnTo>
                  <a:lnTo>
                    <a:pt x="726724" y="2351707"/>
                  </a:lnTo>
                  <a:lnTo>
                    <a:pt x="768560" y="2369468"/>
                  </a:lnTo>
                  <a:lnTo>
                    <a:pt x="811172" y="2385700"/>
                  </a:lnTo>
                  <a:lnTo>
                    <a:pt x="854525" y="2400367"/>
                  </a:lnTo>
                  <a:lnTo>
                    <a:pt x="898586" y="2413438"/>
                  </a:lnTo>
                  <a:lnTo>
                    <a:pt x="943320" y="2424876"/>
                  </a:lnTo>
                  <a:lnTo>
                    <a:pt x="988694" y="2434648"/>
                  </a:lnTo>
                  <a:lnTo>
                    <a:pt x="1034673" y="2442720"/>
                  </a:lnTo>
                  <a:lnTo>
                    <a:pt x="1081223" y="2449057"/>
                  </a:lnTo>
                  <a:lnTo>
                    <a:pt x="1128311" y="2453626"/>
                  </a:lnTo>
                  <a:lnTo>
                    <a:pt x="1175902" y="2456393"/>
                  </a:lnTo>
                  <a:lnTo>
                    <a:pt x="1223962" y="2457323"/>
                  </a:lnTo>
                  <a:lnTo>
                    <a:pt x="1272026" y="2456393"/>
                  </a:lnTo>
                  <a:lnTo>
                    <a:pt x="1319620" y="2453626"/>
                  </a:lnTo>
                  <a:lnTo>
                    <a:pt x="1366711" y="2449057"/>
                  </a:lnTo>
                  <a:lnTo>
                    <a:pt x="1413265" y="2442720"/>
                  </a:lnTo>
                  <a:lnTo>
                    <a:pt x="1459247" y="2434648"/>
                  </a:lnTo>
                  <a:lnTo>
                    <a:pt x="1504623" y="2424876"/>
                  </a:lnTo>
                  <a:lnTo>
                    <a:pt x="1549360" y="2413438"/>
                  </a:lnTo>
                  <a:lnTo>
                    <a:pt x="1593424" y="2400367"/>
                  </a:lnTo>
                  <a:lnTo>
                    <a:pt x="1636780" y="2385700"/>
                  </a:lnTo>
                  <a:lnTo>
                    <a:pt x="1679394" y="2369468"/>
                  </a:lnTo>
                  <a:lnTo>
                    <a:pt x="1721233" y="2351707"/>
                  </a:lnTo>
                  <a:lnTo>
                    <a:pt x="1762262" y="2332451"/>
                  </a:lnTo>
                  <a:lnTo>
                    <a:pt x="1802448" y="2311733"/>
                  </a:lnTo>
                  <a:lnTo>
                    <a:pt x="1841756" y="2289588"/>
                  </a:lnTo>
                  <a:lnTo>
                    <a:pt x="1880152" y="2266051"/>
                  </a:lnTo>
                  <a:lnTo>
                    <a:pt x="1917603" y="2241154"/>
                  </a:lnTo>
                  <a:lnTo>
                    <a:pt x="1954074" y="2214933"/>
                  </a:lnTo>
                  <a:lnTo>
                    <a:pt x="1989532" y="2187421"/>
                  </a:lnTo>
                  <a:lnTo>
                    <a:pt x="2023942" y="2158653"/>
                  </a:lnTo>
                  <a:lnTo>
                    <a:pt x="2057270" y="2128663"/>
                  </a:lnTo>
                  <a:lnTo>
                    <a:pt x="2089483" y="2097484"/>
                  </a:lnTo>
                  <a:lnTo>
                    <a:pt x="2120546" y="2065151"/>
                  </a:lnTo>
                  <a:lnTo>
                    <a:pt x="2150425" y="2031699"/>
                  </a:lnTo>
                  <a:lnTo>
                    <a:pt x="2179086" y="1997160"/>
                  </a:lnTo>
                  <a:lnTo>
                    <a:pt x="2206496" y="1961571"/>
                  </a:lnTo>
                  <a:lnTo>
                    <a:pt x="2232620" y="1924963"/>
                  </a:lnTo>
                  <a:lnTo>
                    <a:pt x="2257424" y="1887372"/>
                  </a:lnTo>
                  <a:lnTo>
                    <a:pt x="2280875" y="1848833"/>
                  </a:lnTo>
                  <a:lnTo>
                    <a:pt x="2302937" y="1809378"/>
                  </a:lnTo>
                  <a:lnTo>
                    <a:pt x="2323578" y="1769042"/>
                  </a:lnTo>
                  <a:lnTo>
                    <a:pt x="2342763" y="1727859"/>
                  </a:lnTo>
                  <a:lnTo>
                    <a:pt x="2360459" y="1685864"/>
                  </a:lnTo>
                  <a:lnTo>
                    <a:pt x="2376630" y="1643090"/>
                  </a:lnTo>
                  <a:lnTo>
                    <a:pt x="2391244" y="1599572"/>
                  </a:lnTo>
                  <a:lnTo>
                    <a:pt x="2404265" y="1555343"/>
                  </a:lnTo>
                  <a:lnTo>
                    <a:pt x="2415661" y="1510439"/>
                  </a:lnTo>
                  <a:lnTo>
                    <a:pt x="2425397" y="1464892"/>
                  </a:lnTo>
                  <a:lnTo>
                    <a:pt x="2433439" y="1418738"/>
                  </a:lnTo>
                  <a:lnTo>
                    <a:pt x="2439753" y="1372010"/>
                  </a:lnTo>
                  <a:lnTo>
                    <a:pt x="2444305" y="1324742"/>
                  </a:lnTo>
                  <a:lnTo>
                    <a:pt x="2447062" y="1276969"/>
                  </a:lnTo>
                  <a:lnTo>
                    <a:pt x="2447988" y="1228725"/>
                  </a:lnTo>
                  <a:lnTo>
                    <a:pt x="2447062" y="1180471"/>
                  </a:lnTo>
                  <a:lnTo>
                    <a:pt x="2444305" y="1132690"/>
                  </a:lnTo>
                  <a:lnTo>
                    <a:pt x="2439753" y="1085414"/>
                  </a:lnTo>
                  <a:lnTo>
                    <a:pt x="2433439" y="1038678"/>
                  </a:lnTo>
                  <a:lnTo>
                    <a:pt x="2425397" y="992517"/>
                  </a:lnTo>
                  <a:lnTo>
                    <a:pt x="2415661" y="946963"/>
                  </a:lnTo>
                  <a:lnTo>
                    <a:pt x="2404265" y="902052"/>
                  </a:lnTo>
                  <a:lnTo>
                    <a:pt x="2391244" y="857818"/>
                  </a:lnTo>
                  <a:lnTo>
                    <a:pt x="2376630" y="814294"/>
                  </a:lnTo>
                  <a:lnTo>
                    <a:pt x="2360459" y="771514"/>
                  </a:lnTo>
                  <a:lnTo>
                    <a:pt x="2342763" y="729514"/>
                  </a:lnTo>
                  <a:lnTo>
                    <a:pt x="2323578" y="688327"/>
                  </a:lnTo>
                  <a:lnTo>
                    <a:pt x="2302937" y="647986"/>
                  </a:lnTo>
                  <a:lnTo>
                    <a:pt x="2280875" y="608527"/>
                  </a:lnTo>
                  <a:lnTo>
                    <a:pt x="2257424" y="569983"/>
                  </a:lnTo>
                  <a:lnTo>
                    <a:pt x="2232620" y="532389"/>
                  </a:lnTo>
                  <a:lnTo>
                    <a:pt x="2206496" y="495778"/>
                  </a:lnTo>
                  <a:lnTo>
                    <a:pt x="2179086" y="460185"/>
                  </a:lnTo>
                  <a:lnTo>
                    <a:pt x="2150425" y="425644"/>
                  </a:lnTo>
                  <a:lnTo>
                    <a:pt x="2120546" y="392189"/>
                  </a:lnTo>
                  <a:lnTo>
                    <a:pt x="2089483" y="359854"/>
                  </a:lnTo>
                  <a:lnTo>
                    <a:pt x="2057270" y="328673"/>
                  </a:lnTo>
                  <a:lnTo>
                    <a:pt x="2023942" y="298681"/>
                  </a:lnTo>
                  <a:lnTo>
                    <a:pt x="1989532" y="269911"/>
                  </a:lnTo>
                  <a:lnTo>
                    <a:pt x="1954074" y="242397"/>
                  </a:lnTo>
                  <a:lnTo>
                    <a:pt x="1917603" y="216175"/>
                  </a:lnTo>
                  <a:lnTo>
                    <a:pt x="1880152" y="191277"/>
                  </a:lnTo>
                  <a:lnTo>
                    <a:pt x="1841756" y="167738"/>
                  </a:lnTo>
                  <a:lnTo>
                    <a:pt x="1802448" y="145593"/>
                  </a:lnTo>
                  <a:lnTo>
                    <a:pt x="1762262" y="124874"/>
                  </a:lnTo>
                  <a:lnTo>
                    <a:pt x="1721233" y="105617"/>
                  </a:lnTo>
                  <a:lnTo>
                    <a:pt x="1679394" y="87856"/>
                  </a:lnTo>
                  <a:lnTo>
                    <a:pt x="1636780" y="71624"/>
                  </a:lnTo>
                  <a:lnTo>
                    <a:pt x="1593424" y="56955"/>
                  </a:lnTo>
                  <a:lnTo>
                    <a:pt x="1549360" y="43885"/>
                  </a:lnTo>
                  <a:lnTo>
                    <a:pt x="1504623" y="32447"/>
                  </a:lnTo>
                  <a:lnTo>
                    <a:pt x="1459247" y="22674"/>
                  </a:lnTo>
                  <a:lnTo>
                    <a:pt x="1413265" y="14602"/>
                  </a:lnTo>
                  <a:lnTo>
                    <a:pt x="1366711" y="8265"/>
                  </a:lnTo>
                  <a:lnTo>
                    <a:pt x="1319620" y="3696"/>
                  </a:lnTo>
                  <a:lnTo>
                    <a:pt x="1272026" y="929"/>
                  </a:lnTo>
                  <a:lnTo>
                    <a:pt x="1223962" y="0"/>
                  </a:lnTo>
                  <a:close/>
                </a:path>
              </a:pathLst>
            </a:custGeom>
            <a:solidFill>
              <a:srgbClr val="9BBA58"/>
            </a:solidFill>
          </p:spPr>
          <p:txBody>
            <a:bodyPr wrap="square" lIns="0" tIns="0" rIns="0" bIns="0" rtlCol="0"/>
            <a:lstStyle/>
            <a:p>
              <a:endParaRPr/>
            </a:p>
          </p:txBody>
        </p:sp>
        <p:sp>
          <p:nvSpPr>
            <p:cNvPr id="7" name="object 7"/>
            <p:cNvSpPr/>
            <p:nvPr/>
          </p:nvSpPr>
          <p:spPr>
            <a:xfrm>
              <a:off x="357187" y="2405126"/>
              <a:ext cx="2448560" cy="2457450"/>
            </a:xfrm>
            <a:custGeom>
              <a:avLst/>
              <a:gdLst/>
              <a:ahLst/>
              <a:cxnLst/>
              <a:rect l="l" t="t" r="r" b="b"/>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1112837" y="3475291"/>
            <a:ext cx="931544" cy="300355"/>
          </a:xfrm>
          <a:prstGeom prst="rect">
            <a:avLst/>
          </a:prstGeom>
        </p:spPr>
        <p:txBody>
          <a:bodyPr vert="horz" wrap="square" lIns="0" tIns="12700" rIns="0" bIns="0" rtlCol="0">
            <a:spAutoFit/>
          </a:bodyPr>
          <a:lstStyle/>
          <a:p>
            <a:pPr marL="12700">
              <a:lnSpc>
                <a:spcPct val="100000"/>
              </a:lnSpc>
              <a:spcBef>
                <a:spcPts val="100"/>
              </a:spcBef>
            </a:pPr>
            <a:r>
              <a:rPr sz="1800" b="1" spc="60">
                <a:solidFill>
                  <a:srgbClr val="FFFFFF"/>
                </a:solidFill>
                <a:latin typeface="Trebuchet MS"/>
                <a:cs typeface="Trebuchet MS"/>
              </a:rPr>
              <a:t>Instruct</a:t>
            </a:r>
            <a:endParaRPr sz="1800">
              <a:latin typeface="Trebuchet MS"/>
              <a:cs typeface="Trebuchet MS"/>
            </a:endParaRPr>
          </a:p>
        </p:txBody>
      </p:sp>
      <p:sp>
        <p:nvSpPr>
          <p:cNvPr id="9" name="object 9"/>
          <p:cNvSpPr txBox="1"/>
          <p:nvPr/>
        </p:nvSpPr>
        <p:spPr>
          <a:xfrm>
            <a:off x="3792854" y="1478216"/>
            <a:ext cx="7558405" cy="1126490"/>
          </a:xfrm>
          <a:prstGeom prst="rect">
            <a:avLst/>
          </a:prstGeom>
        </p:spPr>
        <p:txBody>
          <a:bodyPr vert="horz" wrap="square" lIns="0" tIns="12700" rIns="0" bIns="0" rtlCol="0">
            <a:spAutoFit/>
          </a:bodyPr>
          <a:lstStyle/>
          <a:p>
            <a:pPr marL="12700">
              <a:lnSpc>
                <a:spcPct val="100000"/>
              </a:lnSpc>
              <a:spcBef>
                <a:spcPts val="100"/>
              </a:spcBef>
            </a:pPr>
            <a:r>
              <a:rPr sz="2400" b="1" spc="-10">
                <a:solidFill>
                  <a:srgbClr val="404040"/>
                </a:solidFill>
                <a:latin typeface="Trebuchet MS"/>
                <a:cs typeface="Trebuchet MS"/>
              </a:rPr>
              <a:t>Objective:</a:t>
            </a:r>
            <a:endParaRPr sz="2400">
              <a:latin typeface="Trebuchet MS"/>
              <a:cs typeface="Trebuchet MS"/>
            </a:endParaRPr>
          </a:p>
          <a:p>
            <a:pPr marL="12700">
              <a:lnSpc>
                <a:spcPts val="2865"/>
              </a:lnSpc>
              <a:spcBef>
                <a:spcPts val="50"/>
              </a:spcBef>
            </a:pPr>
            <a:r>
              <a:rPr sz="2400">
                <a:solidFill>
                  <a:srgbClr val="404040"/>
                </a:solidFill>
                <a:latin typeface="Trebuchet MS"/>
                <a:cs typeface="Trebuchet MS"/>
              </a:rPr>
              <a:t>The</a:t>
            </a:r>
            <a:r>
              <a:rPr sz="2400" spc="-95">
                <a:solidFill>
                  <a:srgbClr val="404040"/>
                </a:solidFill>
                <a:latin typeface="Trebuchet MS"/>
                <a:cs typeface="Trebuchet MS"/>
              </a:rPr>
              <a:t> </a:t>
            </a:r>
            <a:r>
              <a:rPr sz="2400" spc="65">
                <a:solidFill>
                  <a:srgbClr val="404040"/>
                </a:solidFill>
                <a:latin typeface="Trebuchet MS"/>
                <a:cs typeface="Trebuchet MS"/>
              </a:rPr>
              <a:t>goal</a:t>
            </a:r>
            <a:r>
              <a:rPr sz="2400" spc="-140">
                <a:solidFill>
                  <a:srgbClr val="404040"/>
                </a:solidFill>
                <a:latin typeface="Trebuchet MS"/>
                <a:cs typeface="Trebuchet MS"/>
              </a:rPr>
              <a:t> </a:t>
            </a:r>
            <a:r>
              <a:rPr sz="2400" spc="170">
                <a:solidFill>
                  <a:srgbClr val="404040"/>
                </a:solidFill>
                <a:latin typeface="Trebuchet MS"/>
                <a:cs typeface="Trebuchet MS"/>
              </a:rPr>
              <a:t>is</a:t>
            </a:r>
            <a:r>
              <a:rPr sz="2400" spc="-100">
                <a:solidFill>
                  <a:srgbClr val="404040"/>
                </a:solidFill>
                <a:latin typeface="Trebuchet MS"/>
                <a:cs typeface="Trebuchet MS"/>
              </a:rPr>
              <a:t> </a:t>
            </a:r>
            <a:r>
              <a:rPr sz="2400">
                <a:solidFill>
                  <a:srgbClr val="404040"/>
                </a:solidFill>
                <a:latin typeface="Trebuchet MS"/>
                <a:cs typeface="Trebuchet MS"/>
              </a:rPr>
              <a:t>to</a:t>
            </a:r>
            <a:r>
              <a:rPr sz="2400" spc="-105">
                <a:solidFill>
                  <a:srgbClr val="404040"/>
                </a:solidFill>
                <a:latin typeface="Trebuchet MS"/>
                <a:cs typeface="Trebuchet MS"/>
              </a:rPr>
              <a:t> </a:t>
            </a:r>
            <a:r>
              <a:rPr sz="2400" spc="95">
                <a:solidFill>
                  <a:srgbClr val="404040"/>
                </a:solidFill>
                <a:latin typeface="Trebuchet MS"/>
                <a:cs typeface="Trebuchet MS"/>
              </a:rPr>
              <a:t>make</a:t>
            </a:r>
            <a:r>
              <a:rPr sz="2400" spc="-90">
                <a:solidFill>
                  <a:srgbClr val="404040"/>
                </a:solidFill>
                <a:latin typeface="Trebuchet MS"/>
                <a:cs typeface="Trebuchet MS"/>
              </a:rPr>
              <a:t> </a:t>
            </a:r>
            <a:r>
              <a:rPr sz="2400">
                <a:solidFill>
                  <a:srgbClr val="404040"/>
                </a:solidFill>
                <a:latin typeface="Trebuchet MS"/>
                <a:cs typeface="Trebuchet MS"/>
              </a:rPr>
              <a:t>the</a:t>
            </a:r>
            <a:r>
              <a:rPr sz="2400" spc="-160">
                <a:solidFill>
                  <a:srgbClr val="404040"/>
                </a:solidFill>
                <a:latin typeface="Trebuchet MS"/>
                <a:cs typeface="Trebuchet MS"/>
              </a:rPr>
              <a:t> </a:t>
            </a:r>
            <a:r>
              <a:rPr sz="2400" spc="65">
                <a:solidFill>
                  <a:srgbClr val="404040"/>
                </a:solidFill>
                <a:latin typeface="Trebuchet MS"/>
                <a:cs typeface="Trebuchet MS"/>
              </a:rPr>
              <a:t>model</a:t>
            </a:r>
            <a:r>
              <a:rPr sz="2400" spc="-140">
                <a:solidFill>
                  <a:srgbClr val="404040"/>
                </a:solidFill>
                <a:latin typeface="Trebuchet MS"/>
                <a:cs typeface="Trebuchet MS"/>
              </a:rPr>
              <a:t> </a:t>
            </a:r>
            <a:r>
              <a:rPr sz="2400" spc="70">
                <a:solidFill>
                  <a:srgbClr val="404040"/>
                </a:solidFill>
                <a:latin typeface="Trebuchet MS"/>
                <a:cs typeface="Trebuchet MS"/>
              </a:rPr>
              <a:t>useful</a:t>
            </a:r>
            <a:r>
              <a:rPr sz="2400" spc="-65">
                <a:solidFill>
                  <a:srgbClr val="404040"/>
                </a:solidFill>
                <a:latin typeface="Trebuchet MS"/>
                <a:cs typeface="Trebuchet MS"/>
              </a:rPr>
              <a:t> </a:t>
            </a:r>
            <a:r>
              <a:rPr sz="2400" spc="-30">
                <a:solidFill>
                  <a:srgbClr val="404040"/>
                </a:solidFill>
                <a:latin typeface="Trebuchet MS"/>
                <a:cs typeface="Trebuchet MS"/>
              </a:rPr>
              <a:t>for</a:t>
            </a:r>
            <a:r>
              <a:rPr sz="2400" spc="-180">
                <a:solidFill>
                  <a:srgbClr val="404040"/>
                </a:solidFill>
                <a:latin typeface="Trebuchet MS"/>
                <a:cs typeface="Trebuchet MS"/>
              </a:rPr>
              <a:t> </a:t>
            </a:r>
            <a:r>
              <a:rPr sz="2400" spc="55">
                <a:solidFill>
                  <a:srgbClr val="4F81BC"/>
                </a:solidFill>
                <a:latin typeface="Trebuchet MS"/>
                <a:cs typeface="Trebuchet MS"/>
              </a:rPr>
              <a:t>specific</a:t>
            </a:r>
            <a:endParaRPr sz="2400">
              <a:latin typeface="Trebuchet MS"/>
              <a:cs typeface="Trebuchet MS"/>
            </a:endParaRPr>
          </a:p>
          <a:p>
            <a:pPr marL="12700">
              <a:lnSpc>
                <a:spcPts val="2865"/>
              </a:lnSpc>
            </a:pPr>
            <a:r>
              <a:rPr sz="2400" spc="160">
                <a:solidFill>
                  <a:srgbClr val="4F81BC"/>
                </a:solidFill>
                <a:latin typeface="Trebuchet MS"/>
                <a:cs typeface="Trebuchet MS"/>
              </a:rPr>
              <a:t>tasks</a:t>
            </a:r>
            <a:r>
              <a:rPr sz="2400" spc="-150">
                <a:solidFill>
                  <a:srgbClr val="4F81BC"/>
                </a:solidFill>
                <a:latin typeface="Trebuchet MS"/>
                <a:cs typeface="Trebuchet MS"/>
              </a:rPr>
              <a:t> </a:t>
            </a:r>
            <a:r>
              <a:rPr sz="2400" spc="120">
                <a:solidFill>
                  <a:srgbClr val="404040"/>
                </a:solidFill>
                <a:latin typeface="Trebuchet MS"/>
                <a:cs typeface="Trebuchet MS"/>
              </a:rPr>
              <a:t>and</a:t>
            </a:r>
            <a:r>
              <a:rPr sz="2400" spc="-114">
                <a:solidFill>
                  <a:srgbClr val="404040"/>
                </a:solidFill>
                <a:latin typeface="Trebuchet MS"/>
                <a:cs typeface="Trebuchet MS"/>
              </a:rPr>
              <a:t> </a:t>
            </a:r>
            <a:r>
              <a:rPr sz="2400" spc="90">
                <a:solidFill>
                  <a:srgbClr val="404040"/>
                </a:solidFill>
                <a:latin typeface="Trebuchet MS"/>
                <a:cs typeface="Trebuchet MS"/>
              </a:rPr>
              <a:t>improving</a:t>
            </a:r>
            <a:r>
              <a:rPr sz="2400" spc="-125">
                <a:solidFill>
                  <a:srgbClr val="404040"/>
                </a:solidFill>
                <a:latin typeface="Trebuchet MS"/>
                <a:cs typeface="Trebuchet MS"/>
              </a:rPr>
              <a:t> </a:t>
            </a:r>
            <a:r>
              <a:rPr sz="2400" spc="95">
                <a:solidFill>
                  <a:srgbClr val="404040"/>
                </a:solidFill>
                <a:latin typeface="Trebuchet MS"/>
                <a:cs typeface="Trebuchet MS"/>
              </a:rPr>
              <a:t>its</a:t>
            </a:r>
            <a:r>
              <a:rPr sz="2400" spc="-90">
                <a:solidFill>
                  <a:srgbClr val="404040"/>
                </a:solidFill>
                <a:latin typeface="Trebuchet MS"/>
                <a:cs typeface="Trebuchet MS"/>
              </a:rPr>
              <a:t> </a:t>
            </a:r>
            <a:r>
              <a:rPr sz="2400">
                <a:solidFill>
                  <a:srgbClr val="404040"/>
                </a:solidFill>
                <a:latin typeface="Trebuchet MS"/>
                <a:cs typeface="Trebuchet MS"/>
              </a:rPr>
              <a:t>ability</a:t>
            </a:r>
            <a:r>
              <a:rPr sz="2400" spc="-125">
                <a:solidFill>
                  <a:srgbClr val="404040"/>
                </a:solidFill>
                <a:latin typeface="Trebuchet MS"/>
                <a:cs typeface="Trebuchet MS"/>
              </a:rPr>
              <a:t> </a:t>
            </a:r>
            <a:r>
              <a:rPr sz="2400">
                <a:solidFill>
                  <a:srgbClr val="404040"/>
                </a:solidFill>
                <a:latin typeface="Trebuchet MS"/>
                <a:cs typeface="Trebuchet MS"/>
              </a:rPr>
              <a:t>to</a:t>
            </a:r>
            <a:r>
              <a:rPr sz="2400" spc="-35">
                <a:solidFill>
                  <a:srgbClr val="404040"/>
                </a:solidFill>
                <a:latin typeface="Trebuchet MS"/>
                <a:cs typeface="Trebuchet MS"/>
              </a:rPr>
              <a:t> </a:t>
            </a:r>
            <a:r>
              <a:rPr sz="2400">
                <a:solidFill>
                  <a:srgbClr val="4F81BC"/>
                </a:solidFill>
                <a:latin typeface="Trebuchet MS"/>
                <a:cs typeface="Trebuchet MS"/>
              </a:rPr>
              <a:t>follow</a:t>
            </a:r>
            <a:r>
              <a:rPr sz="2400" spc="-114">
                <a:solidFill>
                  <a:srgbClr val="4F81BC"/>
                </a:solidFill>
                <a:latin typeface="Trebuchet MS"/>
                <a:cs typeface="Trebuchet MS"/>
              </a:rPr>
              <a:t> </a:t>
            </a:r>
            <a:r>
              <a:rPr sz="2400" spc="40">
                <a:solidFill>
                  <a:srgbClr val="4F81BC"/>
                </a:solidFill>
                <a:latin typeface="Trebuchet MS"/>
                <a:cs typeface="Trebuchet MS"/>
              </a:rPr>
              <a:t>instructions</a:t>
            </a:r>
            <a:r>
              <a:rPr sz="2400" spc="40">
                <a:solidFill>
                  <a:srgbClr val="404040"/>
                </a:solidFill>
                <a:latin typeface="Trebuchet MS"/>
                <a:cs typeface="Trebuchet MS"/>
              </a:rPr>
              <a:t>.</a:t>
            </a:r>
            <a:endParaRPr sz="2400">
              <a:latin typeface="Trebuchet MS"/>
              <a:cs typeface="Trebuchet MS"/>
            </a:endParaRPr>
          </a:p>
        </p:txBody>
      </p:sp>
      <p:grpSp>
        <p:nvGrpSpPr>
          <p:cNvPr id="10" name="object 10"/>
          <p:cNvGrpSpPr/>
          <p:nvPr/>
        </p:nvGrpSpPr>
        <p:grpSpPr>
          <a:xfrm>
            <a:off x="9020175" y="3819461"/>
            <a:ext cx="2891155" cy="1262380"/>
            <a:chOff x="9020175" y="3819461"/>
            <a:chExt cx="2891155" cy="1262380"/>
          </a:xfrm>
        </p:grpSpPr>
        <p:pic>
          <p:nvPicPr>
            <p:cNvPr id="11" name="object 11"/>
            <p:cNvPicPr/>
            <p:nvPr/>
          </p:nvPicPr>
          <p:blipFill>
            <a:blip r:embed="rId3" cstate="print"/>
            <a:stretch>
              <a:fillRect/>
            </a:stretch>
          </p:blipFill>
          <p:spPr>
            <a:xfrm>
              <a:off x="9020175" y="3819461"/>
              <a:ext cx="2890901" cy="1262062"/>
            </a:xfrm>
            <a:prstGeom prst="rect">
              <a:avLst/>
            </a:prstGeom>
          </p:spPr>
        </p:pic>
        <p:pic>
          <p:nvPicPr>
            <p:cNvPr id="12" name="object 12"/>
            <p:cNvPicPr/>
            <p:nvPr/>
          </p:nvPicPr>
          <p:blipFill>
            <a:blip r:embed="rId4" cstate="print"/>
            <a:stretch>
              <a:fillRect/>
            </a:stretch>
          </p:blipFill>
          <p:spPr>
            <a:xfrm>
              <a:off x="9458325" y="4048061"/>
              <a:ext cx="2357501" cy="862012"/>
            </a:xfrm>
            <a:prstGeom prst="rect">
              <a:avLst/>
            </a:prstGeom>
          </p:spPr>
        </p:pic>
        <p:sp>
          <p:nvSpPr>
            <p:cNvPr id="13" name="object 13"/>
            <p:cNvSpPr/>
            <p:nvPr/>
          </p:nvSpPr>
          <p:spPr>
            <a:xfrm>
              <a:off x="9088501" y="3871975"/>
              <a:ext cx="2755900" cy="1123950"/>
            </a:xfrm>
            <a:custGeom>
              <a:avLst/>
              <a:gdLst/>
              <a:ahLst/>
              <a:cxnLst/>
              <a:rect l="l" t="t" r="r" b="b"/>
              <a:pathLst>
                <a:path w="2755900" h="1123950">
                  <a:moveTo>
                    <a:pt x="0" y="128524"/>
                  </a:moveTo>
                  <a:lnTo>
                    <a:pt x="307975" y="468249"/>
                  </a:lnTo>
                  <a:lnTo>
                    <a:pt x="307975" y="936498"/>
                  </a:lnTo>
                  <a:lnTo>
                    <a:pt x="314663" y="986322"/>
                  </a:lnTo>
                  <a:lnTo>
                    <a:pt x="333539" y="1031098"/>
                  </a:lnTo>
                  <a:lnTo>
                    <a:pt x="362823" y="1069038"/>
                  </a:lnTo>
                  <a:lnTo>
                    <a:pt x="400732" y="1098352"/>
                  </a:lnTo>
                  <a:lnTo>
                    <a:pt x="445484" y="1117252"/>
                  </a:lnTo>
                  <a:lnTo>
                    <a:pt x="495300" y="1123950"/>
                  </a:lnTo>
                  <a:lnTo>
                    <a:pt x="2568448" y="1123950"/>
                  </a:lnTo>
                  <a:lnTo>
                    <a:pt x="2618272" y="1117252"/>
                  </a:lnTo>
                  <a:lnTo>
                    <a:pt x="2663048" y="1098352"/>
                  </a:lnTo>
                  <a:lnTo>
                    <a:pt x="2700988" y="1069038"/>
                  </a:lnTo>
                  <a:lnTo>
                    <a:pt x="2730302" y="1031098"/>
                  </a:lnTo>
                  <a:lnTo>
                    <a:pt x="2749202" y="986322"/>
                  </a:lnTo>
                  <a:lnTo>
                    <a:pt x="2755900" y="936498"/>
                  </a:lnTo>
                  <a:lnTo>
                    <a:pt x="2755900" y="187325"/>
                  </a:lnTo>
                  <a:lnTo>
                    <a:pt x="307975" y="187325"/>
                  </a:lnTo>
                  <a:lnTo>
                    <a:pt x="0" y="128524"/>
                  </a:lnTo>
                  <a:close/>
                </a:path>
                <a:path w="2755900" h="1123950">
                  <a:moveTo>
                    <a:pt x="2568448" y="0"/>
                  </a:moveTo>
                  <a:lnTo>
                    <a:pt x="495300" y="0"/>
                  </a:lnTo>
                  <a:lnTo>
                    <a:pt x="445484" y="6688"/>
                  </a:lnTo>
                  <a:lnTo>
                    <a:pt x="400732" y="25564"/>
                  </a:lnTo>
                  <a:lnTo>
                    <a:pt x="362823" y="54848"/>
                  </a:lnTo>
                  <a:lnTo>
                    <a:pt x="333539" y="92757"/>
                  </a:lnTo>
                  <a:lnTo>
                    <a:pt x="314663" y="137509"/>
                  </a:lnTo>
                  <a:lnTo>
                    <a:pt x="307975" y="187325"/>
                  </a:lnTo>
                  <a:lnTo>
                    <a:pt x="2755900" y="187325"/>
                  </a:lnTo>
                  <a:lnTo>
                    <a:pt x="2749202" y="137509"/>
                  </a:lnTo>
                  <a:lnTo>
                    <a:pt x="2730302" y="92757"/>
                  </a:lnTo>
                  <a:lnTo>
                    <a:pt x="2700988" y="54848"/>
                  </a:lnTo>
                  <a:lnTo>
                    <a:pt x="2663048" y="25564"/>
                  </a:lnTo>
                  <a:lnTo>
                    <a:pt x="2618272" y="6688"/>
                  </a:lnTo>
                  <a:lnTo>
                    <a:pt x="2568448" y="0"/>
                  </a:lnTo>
                  <a:close/>
                </a:path>
              </a:pathLst>
            </a:custGeom>
            <a:solidFill>
              <a:srgbClr val="4F81BC"/>
            </a:solidFill>
          </p:spPr>
          <p:txBody>
            <a:bodyPr wrap="square" lIns="0" tIns="0" rIns="0" bIns="0" rtlCol="0"/>
            <a:lstStyle/>
            <a:p>
              <a:endParaRPr/>
            </a:p>
          </p:txBody>
        </p:sp>
        <p:sp>
          <p:nvSpPr>
            <p:cNvPr id="14" name="object 14"/>
            <p:cNvSpPr/>
            <p:nvPr/>
          </p:nvSpPr>
          <p:spPr>
            <a:xfrm>
              <a:off x="9088501" y="3871975"/>
              <a:ext cx="2755900" cy="1123950"/>
            </a:xfrm>
            <a:custGeom>
              <a:avLst/>
              <a:gdLst/>
              <a:ahLst/>
              <a:cxnLst/>
              <a:rect l="l" t="t" r="r" b="b"/>
              <a:pathLst>
                <a:path w="2755900" h="1123950">
                  <a:moveTo>
                    <a:pt x="307975" y="187325"/>
                  </a:moveTo>
                  <a:lnTo>
                    <a:pt x="314663" y="137509"/>
                  </a:lnTo>
                  <a:lnTo>
                    <a:pt x="333539" y="92757"/>
                  </a:lnTo>
                  <a:lnTo>
                    <a:pt x="362823" y="54848"/>
                  </a:lnTo>
                  <a:lnTo>
                    <a:pt x="400732" y="25564"/>
                  </a:lnTo>
                  <a:lnTo>
                    <a:pt x="445484" y="6688"/>
                  </a:lnTo>
                  <a:lnTo>
                    <a:pt x="495300" y="0"/>
                  </a:lnTo>
                  <a:lnTo>
                    <a:pt x="715899" y="0"/>
                  </a:lnTo>
                  <a:lnTo>
                    <a:pt x="1327912" y="0"/>
                  </a:lnTo>
                  <a:lnTo>
                    <a:pt x="2568448" y="0"/>
                  </a:lnTo>
                  <a:lnTo>
                    <a:pt x="2618272" y="6688"/>
                  </a:lnTo>
                  <a:lnTo>
                    <a:pt x="2663048" y="25564"/>
                  </a:lnTo>
                  <a:lnTo>
                    <a:pt x="2700988" y="54848"/>
                  </a:lnTo>
                  <a:lnTo>
                    <a:pt x="2730302" y="92757"/>
                  </a:lnTo>
                  <a:lnTo>
                    <a:pt x="2749202" y="137509"/>
                  </a:lnTo>
                  <a:lnTo>
                    <a:pt x="2755900" y="187325"/>
                  </a:lnTo>
                  <a:lnTo>
                    <a:pt x="2755900" y="468249"/>
                  </a:lnTo>
                  <a:lnTo>
                    <a:pt x="2755900" y="936498"/>
                  </a:lnTo>
                  <a:lnTo>
                    <a:pt x="2749202" y="986322"/>
                  </a:lnTo>
                  <a:lnTo>
                    <a:pt x="2730302" y="1031098"/>
                  </a:lnTo>
                  <a:lnTo>
                    <a:pt x="2700988" y="1069038"/>
                  </a:lnTo>
                  <a:lnTo>
                    <a:pt x="2663048" y="1098352"/>
                  </a:lnTo>
                  <a:lnTo>
                    <a:pt x="2618272" y="1117252"/>
                  </a:lnTo>
                  <a:lnTo>
                    <a:pt x="2568448" y="1123950"/>
                  </a:lnTo>
                  <a:lnTo>
                    <a:pt x="1327912" y="1123950"/>
                  </a:lnTo>
                  <a:lnTo>
                    <a:pt x="715899" y="1123950"/>
                  </a:lnTo>
                  <a:lnTo>
                    <a:pt x="495300" y="1123950"/>
                  </a:lnTo>
                  <a:lnTo>
                    <a:pt x="445484" y="1117252"/>
                  </a:lnTo>
                  <a:lnTo>
                    <a:pt x="400732" y="1098352"/>
                  </a:lnTo>
                  <a:lnTo>
                    <a:pt x="362823" y="1069038"/>
                  </a:lnTo>
                  <a:lnTo>
                    <a:pt x="333539" y="1031098"/>
                  </a:lnTo>
                  <a:lnTo>
                    <a:pt x="314663" y="986322"/>
                  </a:lnTo>
                  <a:lnTo>
                    <a:pt x="307975" y="936498"/>
                  </a:lnTo>
                  <a:lnTo>
                    <a:pt x="307975" y="468249"/>
                  </a:lnTo>
                  <a:lnTo>
                    <a:pt x="0" y="128524"/>
                  </a:lnTo>
                  <a:lnTo>
                    <a:pt x="307975" y="187325"/>
                  </a:lnTo>
                  <a:close/>
                </a:path>
              </a:pathLst>
            </a:custGeom>
            <a:ln w="28575">
              <a:solidFill>
                <a:srgbClr val="244060"/>
              </a:solidFill>
            </a:ln>
          </p:spPr>
          <p:txBody>
            <a:bodyPr wrap="square" lIns="0" tIns="0" rIns="0" bIns="0" rtlCol="0"/>
            <a:lstStyle/>
            <a:p>
              <a:endParaRPr/>
            </a:p>
          </p:txBody>
        </p:sp>
      </p:grpSp>
      <p:sp>
        <p:nvSpPr>
          <p:cNvPr id="15" name="object 15"/>
          <p:cNvSpPr txBox="1"/>
          <p:nvPr/>
        </p:nvSpPr>
        <p:spPr>
          <a:xfrm>
            <a:off x="3792854" y="3031807"/>
            <a:ext cx="7802245" cy="2760345"/>
          </a:xfrm>
          <a:prstGeom prst="rect">
            <a:avLst/>
          </a:prstGeom>
        </p:spPr>
        <p:txBody>
          <a:bodyPr vert="horz" wrap="square" lIns="0" tIns="12700" rIns="0" bIns="0" rtlCol="0">
            <a:spAutoFit/>
          </a:bodyPr>
          <a:lstStyle/>
          <a:p>
            <a:pPr marL="12700">
              <a:lnSpc>
                <a:spcPct val="100000"/>
              </a:lnSpc>
              <a:spcBef>
                <a:spcPts val="100"/>
              </a:spcBef>
            </a:pPr>
            <a:r>
              <a:rPr sz="2400" b="1" spc="40">
                <a:solidFill>
                  <a:srgbClr val="404040"/>
                </a:solidFill>
                <a:latin typeface="Trebuchet MS"/>
                <a:cs typeface="Trebuchet MS"/>
              </a:rPr>
              <a:t>Process:</a:t>
            </a:r>
            <a:endParaRPr sz="2400">
              <a:latin typeface="Trebuchet MS"/>
              <a:cs typeface="Trebuchet MS"/>
            </a:endParaRPr>
          </a:p>
          <a:p>
            <a:pPr marL="12700" marR="1041400">
              <a:lnSpc>
                <a:spcPts val="2850"/>
              </a:lnSpc>
              <a:spcBef>
                <a:spcPts val="170"/>
              </a:spcBef>
            </a:pPr>
            <a:r>
              <a:rPr sz="2400">
                <a:solidFill>
                  <a:srgbClr val="4F81BC"/>
                </a:solidFill>
                <a:latin typeface="Trebuchet MS"/>
                <a:cs typeface="Trebuchet MS"/>
              </a:rPr>
              <a:t>Fine-</a:t>
            </a:r>
            <a:r>
              <a:rPr sz="2400" spc="100">
                <a:solidFill>
                  <a:srgbClr val="4F81BC"/>
                </a:solidFill>
                <a:latin typeface="Trebuchet MS"/>
                <a:cs typeface="Trebuchet MS"/>
              </a:rPr>
              <a:t>tuning</a:t>
            </a:r>
            <a:r>
              <a:rPr sz="2400" spc="5">
                <a:solidFill>
                  <a:srgbClr val="4F81BC"/>
                </a:solidFill>
                <a:latin typeface="Trebuchet MS"/>
                <a:cs typeface="Trebuchet MS"/>
              </a:rPr>
              <a:t> </a:t>
            </a:r>
            <a:r>
              <a:rPr sz="2400">
                <a:solidFill>
                  <a:srgbClr val="404040"/>
                </a:solidFill>
                <a:latin typeface="Trebuchet MS"/>
                <a:cs typeface="Trebuchet MS"/>
              </a:rPr>
              <a:t>the</a:t>
            </a:r>
            <a:r>
              <a:rPr sz="2400" spc="5">
                <a:solidFill>
                  <a:srgbClr val="404040"/>
                </a:solidFill>
                <a:latin typeface="Trebuchet MS"/>
                <a:cs typeface="Trebuchet MS"/>
              </a:rPr>
              <a:t> </a:t>
            </a:r>
            <a:r>
              <a:rPr sz="2400">
                <a:solidFill>
                  <a:srgbClr val="404040"/>
                </a:solidFill>
                <a:latin typeface="Trebuchet MS"/>
                <a:cs typeface="Trebuchet MS"/>
              </a:rPr>
              <a:t>model</a:t>
            </a:r>
            <a:r>
              <a:rPr sz="2400" spc="35">
                <a:solidFill>
                  <a:srgbClr val="404040"/>
                </a:solidFill>
                <a:latin typeface="Trebuchet MS"/>
                <a:cs typeface="Trebuchet MS"/>
              </a:rPr>
              <a:t> </a:t>
            </a:r>
            <a:r>
              <a:rPr sz="2400" spc="65">
                <a:solidFill>
                  <a:srgbClr val="404040"/>
                </a:solidFill>
                <a:latin typeface="Trebuchet MS"/>
                <a:cs typeface="Trebuchet MS"/>
              </a:rPr>
              <a:t>on</a:t>
            </a:r>
            <a:r>
              <a:rPr sz="2400" spc="15">
                <a:solidFill>
                  <a:srgbClr val="404040"/>
                </a:solidFill>
                <a:latin typeface="Trebuchet MS"/>
                <a:cs typeface="Trebuchet MS"/>
              </a:rPr>
              <a:t> </a:t>
            </a:r>
            <a:r>
              <a:rPr sz="2400" spc="80">
                <a:solidFill>
                  <a:srgbClr val="404040"/>
                </a:solidFill>
                <a:latin typeface="Trebuchet MS"/>
                <a:cs typeface="Trebuchet MS"/>
              </a:rPr>
              <a:t>datasets</a:t>
            </a:r>
            <a:r>
              <a:rPr sz="2400" spc="-15">
                <a:solidFill>
                  <a:srgbClr val="404040"/>
                </a:solidFill>
                <a:latin typeface="Trebuchet MS"/>
                <a:cs typeface="Trebuchet MS"/>
              </a:rPr>
              <a:t> </a:t>
            </a:r>
            <a:r>
              <a:rPr sz="2400">
                <a:solidFill>
                  <a:srgbClr val="404040"/>
                </a:solidFill>
                <a:latin typeface="Trebuchet MS"/>
                <a:cs typeface="Trebuchet MS"/>
              </a:rPr>
              <a:t>that</a:t>
            </a:r>
            <a:r>
              <a:rPr sz="2400" spc="-45">
                <a:solidFill>
                  <a:srgbClr val="404040"/>
                </a:solidFill>
                <a:latin typeface="Trebuchet MS"/>
                <a:cs typeface="Trebuchet MS"/>
              </a:rPr>
              <a:t> </a:t>
            </a:r>
            <a:r>
              <a:rPr sz="2400" spc="65">
                <a:solidFill>
                  <a:srgbClr val="404040"/>
                </a:solidFill>
                <a:latin typeface="Trebuchet MS"/>
                <a:cs typeface="Trebuchet MS"/>
              </a:rPr>
              <a:t>contain </a:t>
            </a:r>
            <a:r>
              <a:rPr sz="2400" spc="95">
                <a:solidFill>
                  <a:srgbClr val="404040"/>
                </a:solidFill>
                <a:latin typeface="Trebuchet MS"/>
                <a:cs typeface="Trebuchet MS"/>
              </a:rPr>
              <a:t>instructions</a:t>
            </a:r>
            <a:r>
              <a:rPr sz="2400" spc="-90">
                <a:solidFill>
                  <a:srgbClr val="404040"/>
                </a:solidFill>
                <a:latin typeface="Trebuchet MS"/>
                <a:cs typeface="Trebuchet MS"/>
              </a:rPr>
              <a:t> </a:t>
            </a:r>
            <a:r>
              <a:rPr sz="2400" spc="95">
                <a:solidFill>
                  <a:srgbClr val="404040"/>
                </a:solidFill>
                <a:latin typeface="Trebuchet MS"/>
                <a:cs typeface="Trebuchet MS"/>
              </a:rPr>
              <a:t>and</a:t>
            </a:r>
            <a:r>
              <a:rPr sz="2400" spc="-114">
                <a:solidFill>
                  <a:srgbClr val="404040"/>
                </a:solidFill>
                <a:latin typeface="Trebuchet MS"/>
                <a:cs typeface="Trebuchet MS"/>
              </a:rPr>
              <a:t> </a:t>
            </a:r>
            <a:r>
              <a:rPr sz="2400">
                <a:solidFill>
                  <a:srgbClr val="404040"/>
                </a:solidFill>
                <a:latin typeface="Trebuchet MS"/>
                <a:cs typeface="Trebuchet MS"/>
              </a:rPr>
              <a:t>the</a:t>
            </a:r>
            <a:r>
              <a:rPr sz="2400" spc="-70">
                <a:solidFill>
                  <a:srgbClr val="404040"/>
                </a:solidFill>
                <a:latin typeface="Trebuchet MS"/>
                <a:cs typeface="Trebuchet MS"/>
              </a:rPr>
              <a:t> </a:t>
            </a:r>
            <a:r>
              <a:rPr sz="2400" spc="45">
                <a:solidFill>
                  <a:srgbClr val="404040"/>
                </a:solidFill>
                <a:latin typeface="Trebuchet MS"/>
                <a:cs typeface="Trebuchet MS"/>
              </a:rPr>
              <a:t>desired</a:t>
            </a:r>
            <a:r>
              <a:rPr sz="2400" spc="-114">
                <a:solidFill>
                  <a:srgbClr val="404040"/>
                </a:solidFill>
                <a:latin typeface="Trebuchet MS"/>
                <a:cs typeface="Trebuchet MS"/>
              </a:rPr>
              <a:t> </a:t>
            </a:r>
            <a:r>
              <a:rPr sz="2400" spc="-10">
                <a:solidFill>
                  <a:srgbClr val="404040"/>
                </a:solidFill>
                <a:latin typeface="Trebuchet MS"/>
                <a:cs typeface="Trebuchet MS"/>
              </a:rPr>
              <a:t>outputs.</a:t>
            </a:r>
            <a:endParaRPr sz="2400">
              <a:latin typeface="Trebuchet MS"/>
              <a:cs typeface="Trebuchet MS"/>
            </a:endParaRPr>
          </a:p>
          <a:p>
            <a:pPr marL="6541770" marR="5080" indent="-671195">
              <a:lnSpc>
                <a:spcPts val="2100"/>
              </a:lnSpc>
              <a:spcBef>
                <a:spcPts val="85"/>
              </a:spcBef>
            </a:pPr>
            <a:r>
              <a:rPr sz="1800" spc="65">
                <a:solidFill>
                  <a:srgbClr val="FFFFFF"/>
                </a:solidFill>
                <a:latin typeface="Trebuchet MS"/>
                <a:cs typeface="Trebuchet MS"/>
              </a:rPr>
              <a:t>This</a:t>
            </a:r>
            <a:r>
              <a:rPr sz="1800" spc="-140">
                <a:solidFill>
                  <a:srgbClr val="FFFFFF"/>
                </a:solidFill>
                <a:latin typeface="Trebuchet MS"/>
                <a:cs typeface="Trebuchet MS"/>
              </a:rPr>
              <a:t> </a:t>
            </a:r>
            <a:r>
              <a:rPr sz="1800" spc="70">
                <a:solidFill>
                  <a:srgbClr val="FFFFFF"/>
                </a:solidFill>
                <a:latin typeface="Trebuchet MS"/>
                <a:cs typeface="Trebuchet MS"/>
              </a:rPr>
              <a:t>also</a:t>
            </a:r>
            <a:r>
              <a:rPr sz="1800" spc="-114">
                <a:solidFill>
                  <a:srgbClr val="FFFFFF"/>
                </a:solidFill>
                <a:latin typeface="Trebuchet MS"/>
                <a:cs typeface="Trebuchet MS"/>
              </a:rPr>
              <a:t> </a:t>
            </a:r>
            <a:r>
              <a:rPr sz="1800" spc="60">
                <a:solidFill>
                  <a:srgbClr val="FFFFFF"/>
                </a:solidFill>
                <a:latin typeface="Trebuchet MS"/>
                <a:cs typeface="Trebuchet MS"/>
              </a:rPr>
              <a:t>includes </a:t>
            </a:r>
            <a:r>
              <a:rPr sz="1800" spc="-20">
                <a:solidFill>
                  <a:srgbClr val="FFFFFF"/>
                </a:solidFill>
                <a:latin typeface="Trebuchet MS"/>
                <a:cs typeface="Trebuchet MS"/>
              </a:rPr>
              <a:t>RLHF.</a:t>
            </a:r>
            <a:endParaRPr sz="1800">
              <a:latin typeface="Trebuchet MS"/>
              <a:cs typeface="Trebuchet MS"/>
            </a:endParaRPr>
          </a:p>
          <a:p>
            <a:pPr marL="12700">
              <a:lnSpc>
                <a:spcPts val="2705"/>
              </a:lnSpc>
            </a:pPr>
            <a:r>
              <a:rPr sz="2400" b="1" spc="-10">
                <a:solidFill>
                  <a:srgbClr val="404040"/>
                </a:solidFill>
                <a:latin typeface="Trebuchet MS"/>
                <a:cs typeface="Trebuchet MS"/>
              </a:rPr>
              <a:t>Outcome:</a:t>
            </a:r>
            <a:endParaRPr sz="2400">
              <a:latin typeface="Trebuchet MS"/>
              <a:cs typeface="Trebuchet MS"/>
            </a:endParaRPr>
          </a:p>
          <a:p>
            <a:pPr marL="12700" marR="930275">
              <a:lnSpc>
                <a:spcPts val="2850"/>
              </a:lnSpc>
              <a:spcBef>
                <a:spcPts val="170"/>
              </a:spcBef>
            </a:pPr>
            <a:r>
              <a:rPr sz="2400">
                <a:solidFill>
                  <a:srgbClr val="404040"/>
                </a:solidFill>
                <a:latin typeface="Trebuchet MS"/>
                <a:cs typeface="Trebuchet MS"/>
              </a:rPr>
              <a:t>A</a:t>
            </a:r>
            <a:r>
              <a:rPr sz="2400" spc="-60">
                <a:solidFill>
                  <a:srgbClr val="404040"/>
                </a:solidFill>
                <a:latin typeface="Trebuchet MS"/>
                <a:cs typeface="Trebuchet MS"/>
              </a:rPr>
              <a:t> </a:t>
            </a:r>
            <a:r>
              <a:rPr sz="2400" spc="65">
                <a:solidFill>
                  <a:srgbClr val="404040"/>
                </a:solidFill>
                <a:latin typeface="Trebuchet MS"/>
                <a:cs typeface="Trebuchet MS"/>
              </a:rPr>
              <a:t>model</a:t>
            </a:r>
            <a:r>
              <a:rPr sz="2400" spc="-80">
                <a:solidFill>
                  <a:srgbClr val="404040"/>
                </a:solidFill>
                <a:latin typeface="Trebuchet MS"/>
                <a:cs typeface="Trebuchet MS"/>
              </a:rPr>
              <a:t> </a:t>
            </a:r>
            <a:r>
              <a:rPr sz="2400" spc="50">
                <a:solidFill>
                  <a:srgbClr val="404040"/>
                </a:solidFill>
                <a:latin typeface="Trebuchet MS"/>
                <a:cs typeface="Trebuchet MS"/>
              </a:rPr>
              <a:t>that</a:t>
            </a:r>
            <a:r>
              <a:rPr sz="2400" spc="-80">
                <a:solidFill>
                  <a:srgbClr val="404040"/>
                </a:solidFill>
                <a:latin typeface="Trebuchet MS"/>
                <a:cs typeface="Trebuchet MS"/>
              </a:rPr>
              <a:t> </a:t>
            </a:r>
            <a:r>
              <a:rPr sz="2400" spc="80">
                <a:solidFill>
                  <a:srgbClr val="404040"/>
                </a:solidFill>
                <a:latin typeface="Trebuchet MS"/>
                <a:cs typeface="Trebuchet MS"/>
              </a:rPr>
              <a:t>becomes</a:t>
            </a:r>
            <a:r>
              <a:rPr sz="2400" spc="-45">
                <a:solidFill>
                  <a:srgbClr val="404040"/>
                </a:solidFill>
                <a:latin typeface="Trebuchet MS"/>
                <a:cs typeface="Trebuchet MS"/>
              </a:rPr>
              <a:t> </a:t>
            </a:r>
            <a:r>
              <a:rPr sz="2400" spc="-20">
                <a:solidFill>
                  <a:srgbClr val="404040"/>
                </a:solidFill>
                <a:latin typeface="Trebuchet MS"/>
                <a:cs typeface="Trebuchet MS"/>
              </a:rPr>
              <a:t>better</a:t>
            </a:r>
            <a:r>
              <a:rPr sz="2400" spc="-55">
                <a:solidFill>
                  <a:srgbClr val="404040"/>
                </a:solidFill>
                <a:latin typeface="Trebuchet MS"/>
                <a:cs typeface="Trebuchet MS"/>
              </a:rPr>
              <a:t> </a:t>
            </a:r>
            <a:r>
              <a:rPr sz="2400">
                <a:solidFill>
                  <a:srgbClr val="404040"/>
                </a:solidFill>
                <a:latin typeface="Trebuchet MS"/>
                <a:cs typeface="Trebuchet MS"/>
              </a:rPr>
              <a:t>at</a:t>
            </a:r>
            <a:r>
              <a:rPr sz="2400" spc="-80">
                <a:solidFill>
                  <a:srgbClr val="404040"/>
                </a:solidFill>
                <a:latin typeface="Trebuchet MS"/>
                <a:cs typeface="Trebuchet MS"/>
              </a:rPr>
              <a:t> </a:t>
            </a:r>
            <a:r>
              <a:rPr sz="2400">
                <a:solidFill>
                  <a:srgbClr val="404040"/>
                </a:solidFill>
                <a:latin typeface="Trebuchet MS"/>
                <a:cs typeface="Trebuchet MS"/>
              </a:rPr>
              <a:t>interpreting </a:t>
            </a:r>
            <a:r>
              <a:rPr sz="2400" spc="70">
                <a:solidFill>
                  <a:srgbClr val="404040"/>
                </a:solidFill>
                <a:latin typeface="Trebuchet MS"/>
                <a:cs typeface="Trebuchet MS"/>
              </a:rPr>
              <a:t>and </a:t>
            </a:r>
            <a:r>
              <a:rPr sz="2400">
                <a:solidFill>
                  <a:srgbClr val="404040"/>
                </a:solidFill>
                <a:latin typeface="Trebuchet MS"/>
                <a:cs typeface="Trebuchet MS"/>
              </a:rPr>
              <a:t>following</a:t>
            </a:r>
            <a:r>
              <a:rPr sz="2400" spc="30">
                <a:solidFill>
                  <a:srgbClr val="404040"/>
                </a:solidFill>
                <a:latin typeface="Trebuchet MS"/>
                <a:cs typeface="Trebuchet MS"/>
              </a:rPr>
              <a:t> </a:t>
            </a:r>
            <a:r>
              <a:rPr sz="2400" spc="75">
                <a:solidFill>
                  <a:srgbClr val="404040"/>
                </a:solidFill>
                <a:latin typeface="Trebuchet MS"/>
                <a:cs typeface="Trebuchet MS"/>
              </a:rPr>
              <a:t>user</a:t>
            </a:r>
            <a:r>
              <a:rPr sz="2400" spc="60">
                <a:solidFill>
                  <a:srgbClr val="404040"/>
                </a:solidFill>
                <a:latin typeface="Trebuchet MS"/>
                <a:cs typeface="Trebuchet MS"/>
              </a:rPr>
              <a:t> </a:t>
            </a:r>
            <a:r>
              <a:rPr sz="2400" spc="45">
                <a:solidFill>
                  <a:srgbClr val="404040"/>
                </a:solidFill>
                <a:latin typeface="Trebuchet MS"/>
                <a:cs typeface="Trebuchet MS"/>
              </a:rPr>
              <a:t>instructions.</a:t>
            </a:r>
            <a:endParaRPr sz="2400">
              <a:latin typeface="Trebuchet MS"/>
              <a:cs typeface="Trebuchet MS"/>
            </a:endParaRPr>
          </a:p>
        </p:txBody>
      </p:sp>
      <p:sp>
        <p:nvSpPr>
          <p:cNvPr id="16" name="object 16"/>
          <p:cNvSpPr txBox="1"/>
          <p:nvPr/>
        </p:nvSpPr>
        <p:spPr>
          <a:xfrm>
            <a:off x="11819635" y="6478587"/>
            <a:ext cx="99060" cy="208915"/>
          </a:xfrm>
          <a:prstGeom prst="rect">
            <a:avLst/>
          </a:prstGeom>
        </p:spPr>
        <p:txBody>
          <a:bodyPr vert="horz" wrap="square" lIns="0" tIns="12700" rIns="0" bIns="0" rtlCol="0">
            <a:spAutoFit/>
          </a:bodyPr>
          <a:lstStyle/>
          <a:p>
            <a:pPr marL="12700">
              <a:lnSpc>
                <a:spcPct val="100000"/>
              </a:lnSpc>
              <a:spcBef>
                <a:spcPts val="100"/>
              </a:spcBef>
            </a:pPr>
            <a:r>
              <a:rPr sz="1200" spc="-50">
                <a:solidFill>
                  <a:srgbClr val="888888"/>
                </a:solidFill>
                <a:latin typeface="Trebuchet MS"/>
                <a:cs typeface="Trebuchet MS"/>
              </a:rPr>
              <a:t>7</a:t>
            </a:r>
            <a:endParaRPr sz="1200">
              <a:latin typeface="Trebuchet MS"/>
              <a:cs typeface="Trebuchet MS"/>
            </a:endParaRPr>
          </a:p>
        </p:txBody>
      </p:sp>
      <p:sp>
        <p:nvSpPr>
          <p:cNvPr id="17" name="TextBox 16">
            <a:extLst>
              <a:ext uri="{FF2B5EF4-FFF2-40B4-BE49-F238E27FC236}">
                <a16:creationId xmlns:a16="http://schemas.microsoft.com/office/drawing/2014/main" id="{2F16C0EB-F08D-E3D4-195E-44D5323DA22D}"/>
              </a:ext>
            </a:extLst>
          </p:cNvPr>
          <p:cNvSpPr txBox="1"/>
          <p:nvPr/>
        </p:nvSpPr>
        <p:spPr>
          <a:xfrm>
            <a:off x="209909" y="54288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supervised fine-tuning</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5686-3667-24A8-E6AE-78B2B23E7C20}"/>
              </a:ext>
            </a:extLst>
          </p:cNvPr>
          <p:cNvSpPr>
            <a:spLocks noGrp="1"/>
          </p:cNvSpPr>
          <p:nvPr>
            <p:ph type="title"/>
          </p:nvPr>
        </p:nvSpPr>
        <p:spPr/>
        <p:txBody>
          <a:bodyPr>
            <a:normAutofit fontScale="90000"/>
          </a:bodyPr>
          <a:lstStyle/>
          <a:p>
            <a:r>
              <a:rPr lang="en-US">
                <a:ea typeface="Calibri Light"/>
                <a:cs typeface="Calibri Light"/>
              </a:rPr>
              <a:t>Downsides of In Context Learning</a:t>
            </a:r>
            <a:endParaRPr lang="en-US"/>
          </a:p>
        </p:txBody>
      </p:sp>
      <p:pic>
        <p:nvPicPr>
          <p:cNvPr id="4" name="Picture 3" descr="A screenshot of a computer&#10;&#10;AI-generated content may be incorrect.">
            <a:extLst>
              <a:ext uri="{FF2B5EF4-FFF2-40B4-BE49-F238E27FC236}">
                <a16:creationId xmlns:a16="http://schemas.microsoft.com/office/drawing/2014/main" id="{F834DF80-5CE9-86BF-BCD5-5108583E7240}"/>
              </a:ext>
            </a:extLst>
          </p:cNvPr>
          <p:cNvPicPr>
            <a:picLocks noChangeAspect="1"/>
          </p:cNvPicPr>
          <p:nvPr/>
        </p:nvPicPr>
        <p:blipFill>
          <a:blip r:embed="rId3"/>
          <a:stretch>
            <a:fillRect/>
          </a:stretch>
        </p:blipFill>
        <p:spPr>
          <a:xfrm>
            <a:off x="6560" y="1266825"/>
            <a:ext cx="11229975" cy="2800350"/>
          </a:xfrm>
          <a:prstGeom prst="rect">
            <a:avLst/>
          </a:prstGeom>
        </p:spPr>
      </p:pic>
      <p:pic>
        <p:nvPicPr>
          <p:cNvPr id="5" name="Picture 4" descr="A close up of a sign&#10;&#10;AI-generated content may be incorrect.">
            <a:extLst>
              <a:ext uri="{FF2B5EF4-FFF2-40B4-BE49-F238E27FC236}">
                <a16:creationId xmlns:a16="http://schemas.microsoft.com/office/drawing/2014/main" id="{849A7CD3-2F77-7FC7-489E-C4D395B3397D}"/>
              </a:ext>
            </a:extLst>
          </p:cNvPr>
          <p:cNvPicPr>
            <a:picLocks noChangeAspect="1"/>
          </p:cNvPicPr>
          <p:nvPr/>
        </p:nvPicPr>
        <p:blipFill>
          <a:blip r:embed="rId4"/>
          <a:stretch>
            <a:fillRect/>
          </a:stretch>
        </p:blipFill>
        <p:spPr>
          <a:xfrm>
            <a:off x="8447" y="4068433"/>
            <a:ext cx="10306050" cy="647700"/>
          </a:xfrm>
          <a:prstGeom prst="rect">
            <a:avLst/>
          </a:prstGeom>
        </p:spPr>
      </p:pic>
    </p:spTree>
    <p:extLst>
      <p:ext uri="{BB962C8B-B14F-4D97-AF65-F5344CB8AC3E}">
        <p14:creationId xmlns:p14="http://schemas.microsoft.com/office/powerpoint/2010/main" val="195533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72A7-A7AE-4C52-EC0C-6CE205A5402D}"/>
              </a:ext>
            </a:extLst>
          </p:cNvPr>
          <p:cNvSpPr>
            <a:spLocks noGrp="1"/>
          </p:cNvSpPr>
          <p:nvPr>
            <p:ph type="title"/>
          </p:nvPr>
        </p:nvSpPr>
        <p:spPr/>
        <p:txBody>
          <a:bodyPr>
            <a:normAutofit fontScale="90000"/>
          </a:bodyPr>
          <a:lstStyle/>
          <a:p>
            <a:r>
              <a:rPr lang="en-US">
                <a:ea typeface="Calibri Light"/>
                <a:cs typeface="Calibri Light"/>
              </a:rPr>
              <a:t>Why is Full Finetuning in LLM Challenging?</a:t>
            </a:r>
            <a:endParaRPr lang="en-US"/>
          </a:p>
        </p:txBody>
      </p:sp>
      <p:pic>
        <p:nvPicPr>
          <p:cNvPr id="4" name="Picture 3">
            <a:extLst>
              <a:ext uri="{FF2B5EF4-FFF2-40B4-BE49-F238E27FC236}">
                <a16:creationId xmlns:a16="http://schemas.microsoft.com/office/drawing/2014/main" id="{7FD6B35A-29B9-9369-2E9E-147C193BD341}"/>
              </a:ext>
            </a:extLst>
          </p:cNvPr>
          <p:cNvPicPr>
            <a:picLocks noChangeAspect="1"/>
          </p:cNvPicPr>
          <p:nvPr/>
        </p:nvPicPr>
        <p:blipFill>
          <a:blip r:embed="rId3"/>
          <a:stretch>
            <a:fillRect/>
          </a:stretch>
        </p:blipFill>
        <p:spPr>
          <a:xfrm>
            <a:off x="670699" y="1046240"/>
            <a:ext cx="4438650" cy="4505325"/>
          </a:xfrm>
          <a:prstGeom prst="rect">
            <a:avLst/>
          </a:prstGeom>
        </p:spPr>
      </p:pic>
      <p:pic>
        <p:nvPicPr>
          <p:cNvPr id="5" name="Picture 4" descr="A diagram of a company&#10;&#10;AI-generated content may be incorrect.">
            <a:extLst>
              <a:ext uri="{FF2B5EF4-FFF2-40B4-BE49-F238E27FC236}">
                <a16:creationId xmlns:a16="http://schemas.microsoft.com/office/drawing/2014/main" id="{59E434FB-99B5-79D9-67D5-62BC3F351CA5}"/>
              </a:ext>
            </a:extLst>
          </p:cNvPr>
          <p:cNvPicPr>
            <a:picLocks noChangeAspect="1"/>
          </p:cNvPicPr>
          <p:nvPr/>
        </p:nvPicPr>
        <p:blipFill>
          <a:blip r:embed="rId4"/>
          <a:stretch>
            <a:fillRect/>
          </a:stretch>
        </p:blipFill>
        <p:spPr>
          <a:xfrm>
            <a:off x="5810947" y="936702"/>
            <a:ext cx="5848350" cy="3962400"/>
          </a:xfrm>
          <a:prstGeom prst="rect">
            <a:avLst/>
          </a:prstGeom>
        </p:spPr>
      </p:pic>
      <p:pic>
        <p:nvPicPr>
          <p:cNvPr id="6" name="Picture 5">
            <a:extLst>
              <a:ext uri="{FF2B5EF4-FFF2-40B4-BE49-F238E27FC236}">
                <a16:creationId xmlns:a16="http://schemas.microsoft.com/office/drawing/2014/main" id="{B0AA6B76-4916-192A-E87D-31C8C99A6ECC}"/>
              </a:ext>
            </a:extLst>
          </p:cNvPr>
          <p:cNvPicPr>
            <a:picLocks noChangeAspect="1"/>
          </p:cNvPicPr>
          <p:nvPr/>
        </p:nvPicPr>
        <p:blipFill>
          <a:blip r:embed="rId5"/>
          <a:stretch>
            <a:fillRect/>
          </a:stretch>
        </p:blipFill>
        <p:spPr>
          <a:xfrm>
            <a:off x="5808043" y="5119688"/>
            <a:ext cx="3419475" cy="428625"/>
          </a:xfrm>
          <a:prstGeom prst="rect">
            <a:avLst/>
          </a:prstGeom>
        </p:spPr>
      </p:pic>
    </p:spTree>
    <p:extLst>
      <p:ext uri="{BB962C8B-B14F-4D97-AF65-F5344CB8AC3E}">
        <p14:creationId xmlns:p14="http://schemas.microsoft.com/office/powerpoint/2010/main" val="2102526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0B85-C388-3EFE-149D-CC876C307248}"/>
              </a:ext>
            </a:extLst>
          </p:cNvPr>
          <p:cNvSpPr>
            <a:spLocks noGrp="1"/>
          </p:cNvSpPr>
          <p:nvPr>
            <p:ph type="title"/>
          </p:nvPr>
        </p:nvSpPr>
        <p:spPr/>
        <p:txBody>
          <a:bodyPr>
            <a:normAutofit fontScale="90000"/>
          </a:bodyPr>
          <a:lstStyle/>
          <a:p>
            <a:r>
              <a:rPr lang="en-US">
                <a:ea typeface="Calibri Light"/>
                <a:cs typeface="Calibri Light"/>
              </a:rPr>
              <a:t>PEFT</a:t>
            </a:r>
            <a:endParaRPr lang="en-US"/>
          </a:p>
        </p:txBody>
      </p:sp>
      <p:pic>
        <p:nvPicPr>
          <p:cNvPr id="4" name="Content Placeholder 3">
            <a:extLst>
              <a:ext uri="{FF2B5EF4-FFF2-40B4-BE49-F238E27FC236}">
                <a16:creationId xmlns:a16="http://schemas.microsoft.com/office/drawing/2014/main" id="{7D69A3C6-C646-41AC-3BA8-FE24B163BCD0}"/>
              </a:ext>
            </a:extLst>
          </p:cNvPr>
          <p:cNvPicPr>
            <a:picLocks noGrp="1" noChangeAspect="1"/>
          </p:cNvPicPr>
          <p:nvPr>
            <p:ph idx="1"/>
          </p:nvPr>
        </p:nvPicPr>
        <p:blipFill>
          <a:blip r:embed="rId3"/>
          <a:stretch>
            <a:fillRect/>
          </a:stretch>
        </p:blipFill>
        <p:spPr>
          <a:xfrm>
            <a:off x="2147887" y="1151232"/>
            <a:ext cx="7896225" cy="4867275"/>
          </a:xfrm>
        </p:spPr>
      </p:pic>
    </p:spTree>
    <p:extLst>
      <p:ext uri="{BB962C8B-B14F-4D97-AF65-F5344CB8AC3E}">
        <p14:creationId xmlns:p14="http://schemas.microsoft.com/office/powerpoint/2010/main" val="151558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1778-0494-8A17-6911-5B9C84B8539C}"/>
              </a:ext>
            </a:extLst>
          </p:cNvPr>
          <p:cNvSpPr>
            <a:spLocks noGrp="1"/>
          </p:cNvSpPr>
          <p:nvPr>
            <p:ph type="title"/>
          </p:nvPr>
        </p:nvSpPr>
        <p:spPr/>
        <p:txBody>
          <a:bodyPr>
            <a:normAutofit fontScale="90000"/>
          </a:bodyPr>
          <a:lstStyle/>
          <a:p>
            <a:r>
              <a:rPr lang="en-US">
                <a:ea typeface="Calibri Light"/>
                <a:cs typeface="Calibri Light"/>
              </a:rPr>
              <a:t>PEFT Advantages</a:t>
            </a:r>
            <a:endParaRPr lang="en-US"/>
          </a:p>
        </p:txBody>
      </p:sp>
      <p:pic>
        <p:nvPicPr>
          <p:cNvPr id="4" name="Picture 3">
            <a:extLst>
              <a:ext uri="{FF2B5EF4-FFF2-40B4-BE49-F238E27FC236}">
                <a16:creationId xmlns:a16="http://schemas.microsoft.com/office/drawing/2014/main" id="{611E839B-FDE7-1C30-5FE6-4A84B1CA43BC}"/>
              </a:ext>
            </a:extLst>
          </p:cNvPr>
          <p:cNvPicPr>
            <a:picLocks noChangeAspect="1"/>
          </p:cNvPicPr>
          <p:nvPr/>
        </p:nvPicPr>
        <p:blipFill>
          <a:blip r:embed="rId2"/>
          <a:stretch>
            <a:fillRect/>
          </a:stretch>
        </p:blipFill>
        <p:spPr>
          <a:xfrm>
            <a:off x="2590800" y="1109663"/>
            <a:ext cx="7010400" cy="4638675"/>
          </a:xfrm>
          <a:prstGeom prst="rect">
            <a:avLst/>
          </a:prstGeom>
        </p:spPr>
      </p:pic>
    </p:spTree>
    <p:extLst>
      <p:ext uri="{BB962C8B-B14F-4D97-AF65-F5344CB8AC3E}">
        <p14:creationId xmlns:p14="http://schemas.microsoft.com/office/powerpoint/2010/main" val="25867364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E04C-A43D-4F52-8F07-BC13F817A553}"/>
              </a:ext>
            </a:extLst>
          </p:cNvPr>
          <p:cNvSpPr>
            <a:spLocks noGrp="1"/>
          </p:cNvSpPr>
          <p:nvPr>
            <p:ph type="title"/>
          </p:nvPr>
        </p:nvSpPr>
        <p:spPr/>
        <p:txBody>
          <a:bodyPr>
            <a:normAutofit fontScale="90000"/>
          </a:bodyPr>
          <a:lstStyle/>
          <a:p>
            <a:r>
              <a:rPr lang="en-US">
                <a:ea typeface="Calibri Light"/>
                <a:cs typeface="Calibri Light"/>
              </a:rPr>
              <a:t>Adapters – </a:t>
            </a:r>
            <a:r>
              <a:rPr lang="en-US" err="1">
                <a:ea typeface="Calibri Light"/>
                <a:cs typeface="Calibri Light"/>
              </a:rPr>
              <a:t>Houlsby</a:t>
            </a:r>
            <a:r>
              <a:rPr lang="en-US">
                <a:ea typeface="Calibri Light"/>
                <a:cs typeface="Calibri Light"/>
              </a:rPr>
              <a:t> et al. 2019</a:t>
            </a:r>
            <a:endParaRPr lang="en-US"/>
          </a:p>
        </p:txBody>
      </p:sp>
      <p:pic>
        <p:nvPicPr>
          <p:cNvPr id="4" name="Picture 3">
            <a:extLst>
              <a:ext uri="{FF2B5EF4-FFF2-40B4-BE49-F238E27FC236}">
                <a16:creationId xmlns:a16="http://schemas.microsoft.com/office/drawing/2014/main" id="{EA9FD412-8D54-A9AC-A948-12FB809C75BE}"/>
              </a:ext>
            </a:extLst>
          </p:cNvPr>
          <p:cNvPicPr>
            <a:picLocks noChangeAspect="1"/>
          </p:cNvPicPr>
          <p:nvPr/>
        </p:nvPicPr>
        <p:blipFill>
          <a:blip r:embed="rId2"/>
          <a:stretch>
            <a:fillRect/>
          </a:stretch>
        </p:blipFill>
        <p:spPr>
          <a:xfrm>
            <a:off x="1662112" y="1090612"/>
            <a:ext cx="8867775" cy="4676775"/>
          </a:xfrm>
          <a:prstGeom prst="rect">
            <a:avLst/>
          </a:prstGeom>
        </p:spPr>
      </p:pic>
    </p:spTree>
    <p:extLst>
      <p:ext uri="{BB962C8B-B14F-4D97-AF65-F5344CB8AC3E}">
        <p14:creationId xmlns:p14="http://schemas.microsoft.com/office/powerpoint/2010/main" val="2004822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A44C-58CB-06B2-FFAA-4AC6963B6A8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F439D2D-28F9-A88C-32F7-7D64E9FB9E36}"/>
              </a:ext>
            </a:extLst>
          </p:cNvPr>
          <p:cNvPicPr>
            <a:picLocks noGrp="1" noChangeAspect="1"/>
          </p:cNvPicPr>
          <p:nvPr>
            <p:ph idx="1"/>
          </p:nvPr>
        </p:nvPicPr>
        <p:blipFill>
          <a:blip r:embed="rId2"/>
          <a:stretch>
            <a:fillRect/>
          </a:stretch>
        </p:blipFill>
        <p:spPr>
          <a:xfrm>
            <a:off x="3011367" y="992777"/>
            <a:ext cx="6169265" cy="5184186"/>
          </a:xfrm>
        </p:spPr>
      </p:pic>
    </p:spTree>
    <p:extLst>
      <p:ext uri="{BB962C8B-B14F-4D97-AF65-F5344CB8AC3E}">
        <p14:creationId xmlns:p14="http://schemas.microsoft.com/office/powerpoint/2010/main" val="4128179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5ADF0-0FEB-767B-5BB7-260E2511D1A1}"/>
              </a:ext>
            </a:extLst>
          </p:cNvPr>
          <p:cNvSpPr>
            <a:spLocks noGrp="1"/>
          </p:cNvSpPr>
          <p:nvPr>
            <p:ph type="title"/>
          </p:nvPr>
        </p:nvSpPr>
        <p:spPr/>
        <p:txBody>
          <a:bodyPr>
            <a:normAutofit fontScale="90000"/>
          </a:bodyPr>
          <a:lstStyle/>
          <a:p>
            <a:r>
              <a:rPr lang="en-US">
                <a:ea typeface="Calibri Light"/>
                <a:cs typeface="Calibri Light"/>
              </a:rPr>
              <a:t>(Soft) Prompt Tuning (Lester et al. 2021)</a:t>
            </a:r>
            <a:endParaRPr lang="en-US"/>
          </a:p>
        </p:txBody>
      </p:sp>
      <p:sp>
        <p:nvSpPr>
          <p:cNvPr id="3" name="Content Placeholder 2">
            <a:extLst>
              <a:ext uri="{FF2B5EF4-FFF2-40B4-BE49-F238E27FC236}">
                <a16:creationId xmlns:a16="http://schemas.microsoft.com/office/drawing/2014/main" id="{3BADD6D7-ACCC-B1F6-E81D-B19601C2FD70}"/>
              </a:ext>
            </a:extLst>
          </p:cNvPr>
          <p:cNvSpPr>
            <a:spLocks noGrp="1"/>
          </p:cNvSpPr>
          <p:nvPr>
            <p:ph idx="1"/>
          </p:nvPr>
        </p:nvSpPr>
        <p:spPr>
          <a:xfrm>
            <a:off x="838200" y="992777"/>
            <a:ext cx="7383966" cy="5184186"/>
          </a:xfrm>
        </p:spPr>
        <p:txBody>
          <a:bodyPr vert="horz" lIns="91440" tIns="45720" rIns="91440" bIns="45720" rtlCol="0" anchor="t">
            <a:normAutofit/>
          </a:bodyPr>
          <a:lstStyle/>
          <a:p>
            <a:r>
              <a:rPr lang="en-US">
                <a:ea typeface="Calibri"/>
                <a:cs typeface="Calibri"/>
              </a:rPr>
              <a:t>In Context Tuning- hard prompting</a:t>
            </a:r>
          </a:p>
          <a:p>
            <a:r>
              <a:rPr lang="en-US">
                <a:ea typeface="Calibri"/>
                <a:cs typeface="Calibri"/>
              </a:rPr>
              <a:t>Would it be possible for the model to learn the prompt itself if we have large amount of input/output and a </a:t>
            </a:r>
            <a:r>
              <a:rPr lang="en-US" err="1">
                <a:ea typeface="Calibri"/>
                <a:cs typeface="Calibri"/>
              </a:rPr>
              <a:t>mechansism</a:t>
            </a:r>
            <a:r>
              <a:rPr lang="en-US">
                <a:ea typeface="Calibri"/>
                <a:cs typeface="Calibri"/>
              </a:rPr>
              <a:t> to measure how good/bad the prompt is?</a:t>
            </a:r>
          </a:p>
          <a:p>
            <a:r>
              <a:rPr lang="en-US">
                <a:ea typeface="Calibri"/>
                <a:cs typeface="Calibri"/>
              </a:rPr>
              <a:t>Reserve some special tokens in the input called soft prompts which are the only trainable parameters</a:t>
            </a:r>
          </a:p>
        </p:txBody>
      </p:sp>
      <p:pic>
        <p:nvPicPr>
          <p:cNvPr id="4" name="Picture 3" descr="A diagram of a transformer layer&#10;&#10;AI-generated content may be incorrect.">
            <a:extLst>
              <a:ext uri="{FF2B5EF4-FFF2-40B4-BE49-F238E27FC236}">
                <a16:creationId xmlns:a16="http://schemas.microsoft.com/office/drawing/2014/main" id="{50E2605C-1718-CA39-B617-10BFBC141583}"/>
              </a:ext>
            </a:extLst>
          </p:cNvPr>
          <p:cNvPicPr>
            <a:picLocks noChangeAspect="1"/>
          </p:cNvPicPr>
          <p:nvPr/>
        </p:nvPicPr>
        <p:blipFill>
          <a:blip r:embed="rId2"/>
          <a:stretch>
            <a:fillRect/>
          </a:stretch>
        </p:blipFill>
        <p:spPr>
          <a:xfrm>
            <a:off x="8968601" y="806257"/>
            <a:ext cx="2190750" cy="5133975"/>
          </a:xfrm>
          <a:prstGeom prst="rect">
            <a:avLst/>
          </a:prstGeom>
        </p:spPr>
      </p:pic>
    </p:spTree>
    <p:extLst>
      <p:ext uri="{BB962C8B-B14F-4D97-AF65-F5344CB8AC3E}">
        <p14:creationId xmlns:p14="http://schemas.microsoft.com/office/powerpoint/2010/main" val="1194473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32D5-83DF-85BD-B503-F72293D49358}"/>
              </a:ext>
            </a:extLst>
          </p:cNvPr>
          <p:cNvSpPr>
            <a:spLocks noGrp="1"/>
          </p:cNvSpPr>
          <p:nvPr>
            <p:ph type="title"/>
          </p:nvPr>
        </p:nvSpPr>
        <p:spPr>
          <a:xfrm>
            <a:off x="782782" y="348427"/>
            <a:ext cx="10515600" cy="436064"/>
          </a:xfrm>
        </p:spPr>
        <p:txBody>
          <a:bodyPr>
            <a:noAutofit/>
          </a:bodyPr>
          <a:lstStyle/>
          <a:p>
            <a:r>
              <a:rPr lang="en-IN" sz="3200" b="1">
                <a:solidFill>
                  <a:srgbClr val="C00000"/>
                </a:solidFill>
                <a:latin typeface="+mn-lt"/>
                <a:ea typeface="+mn-ea"/>
                <a:cs typeface="+mn-cs"/>
              </a:rPr>
              <a:t>Soft Prompting </a:t>
            </a:r>
          </a:p>
        </p:txBody>
      </p:sp>
      <p:sp>
        <p:nvSpPr>
          <p:cNvPr id="5" name="TextBox 4">
            <a:extLst>
              <a:ext uri="{FF2B5EF4-FFF2-40B4-BE49-F238E27FC236}">
                <a16:creationId xmlns:a16="http://schemas.microsoft.com/office/drawing/2014/main" id="{4D0B7D0E-F688-6650-5D39-BD442452CF50}"/>
              </a:ext>
            </a:extLst>
          </p:cNvPr>
          <p:cNvSpPr txBox="1"/>
          <p:nvPr/>
        </p:nvSpPr>
        <p:spPr>
          <a:xfrm>
            <a:off x="1361208" y="1231768"/>
            <a:ext cx="9673937" cy="1015663"/>
          </a:xfrm>
          <a:prstGeom prst="rect">
            <a:avLst/>
          </a:prstGeom>
          <a:noFill/>
          <a:ln w="50800">
            <a:solidFill>
              <a:schemeClr val="accent1">
                <a:shade val="50000"/>
              </a:schemeClr>
            </a:solidFill>
          </a:ln>
        </p:spPr>
        <p:txBody>
          <a:bodyPr wrap="square">
            <a:spAutoFit/>
          </a:bodyPr>
          <a:lstStyle/>
          <a:p>
            <a:r>
              <a:rPr lang="en-US" sz="2000" b="0" i="0">
                <a:solidFill>
                  <a:srgbClr val="242424"/>
                </a:solidFill>
                <a:effectLst/>
                <a:highlight>
                  <a:srgbClr val="FFFFFF"/>
                </a:highlight>
                <a:latin typeface="source-serif-pro"/>
              </a:rPr>
              <a:t>With soft-prompts our goal is to </a:t>
            </a:r>
            <a:r>
              <a:rPr lang="en-US" sz="2000" b="0" i="0">
                <a:solidFill>
                  <a:srgbClr val="C00000"/>
                </a:solidFill>
                <a:effectLst/>
                <a:highlight>
                  <a:srgbClr val="FFFFFF"/>
                </a:highlight>
                <a:latin typeface="source-serif-pro"/>
              </a:rPr>
              <a:t>add information </a:t>
            </a:r>
            <a:r>
              <a:rPr lang="en-US" sz="2000" b="0" i="0">
                <a:solidFill>
                  <a:srgbClr val="242424"/>
                </a:solidFill>
                <a:effectLst/>
                <a:highlight>
                  <a:srgbClr val="FFFFFF"/>
                </a:highlight>
                <a:latin typeface="source-serif-pro"/>
              </a:rPr>
              <a:t>to the base model that is </a:t>
            </a:r>
            <a:r>
              <a:rPr lang="en-US" sz="2000" b="0" i="0">
                <a:solidFill>
                  <a:srgbClr val="C00000"/>
                </a:solidFill>
                <a:effectLst/>
                <a:highlight>
                  <a:srgbClr val="FFFFFF"/>
                </a:highlight>
                <a:latin typeface="source-serif-pro"/>
              </a:rPr>
              <a:t>more specific to our current task</a:t>
            </a:r>
            <a:r>
              <a:rPr lang="en-US" sz="2000" b="0" i="0">
                <a:solidFill>
                  <a:srgbClr val="242424"/>
                </a:solidFill>
                <a:effectLst/>
                <a:highlight>
                  <a:srgbClr val="FFFFFF"/>
                </a:highlight>
                <a:latin typeface="source-serif-pro"/>
              </a:rPr>
              <a:t>. With prompt tuning we accomplish this by creating a set of parameters for the </a:t>
            </a:r>
            <a:r>
              <a:rPr lang="en-US" sz="2000" b="1" i="0">
                <a:solidFill>
                  <a:srgbClr val="C00000"/>
                </a:solidFill>
                <a:effectLst/>
                <a:highlight>
                  <a:srgbClr val="FFFFFF"/>
                </a:highlight>
                <a:latin typeface="source-serif-pro"/>
              </a:rPr>
              <a:t>prompt tokens and injecting this at the beginning of the network</a:t>
            </a:r>
            <a:r>
              <a:rPr lang="en-US" sz="2000" b="0" i="0">
                <a:solidFill>
                  <a:srgbClr val="242424"/>
                </a:solidFill>
                <a:effectLst/>
                <a:highlight>
                  <a:srgbClr val="FFFFFF"/>
                </a:highlight>
                <a:latin typeface="source-serif-pro"/>
              </a:rPr>
              <a:t>.</a:t>
            </a:r>
            <a:endParaRPr lang="en-IN" sz="2000"/>
          </a:p>
        </p:txBody>
      </p:sp>
      <p:sp>
        <p:nvSpPr>
          <p:cNvPr id="7" name="TextBox 6">
            <a:extLst>
              <a:ext uri="{FF2B5EF4-FFF2-40B4-BE49-F238E27FC236}">
                <a16:creationId xmlns:a16="http://schemas.microsoft.com/office/drawing/2014/main" id="{0447FBA9-949E-E9D9-310E-0D8109D37605}"/>
              </a:ext>
            </a:extLst>
          </p:cNvPr>
          <p:cNvSpPr txBox="1"/>
          <p:nvPr/>
        </p:nvSpPr>
        <p:spPr>
          <a:xfrm>
            <a:off x="3044536" y="2705922"/>
            <a:ext cx="6109854" cy="1477328"/>
          </a:xfrm>
          <a:prstGeom prst="rect">
            <a:avLst/>
          </a:prstGeom>
          <a:noFill/>
        </p:spPr>
        <p:txBody>
          <a:bodyPr wrap="square">
            <a:spAutoFit/>
          </a:bodyPr>
          <a:lstStyle/>
          <a:p>
            <a:r>
              <a:rPr lang="en-US" b="0" i="0">
                <a:solidFill>
                  <a:srgbClr val="242424"/>
                </a:solidFill>
                <a:effectLst/>
                <a:highlight>
                  <a:srgbClr val="FFFFFF"/>
                </a:highlight>
                <a:latin typeface="source-serif-pro"/>
              </a:rPr>
              <a:t>Soft-prompting is a technique that tries to avoid this dataset creation. In hard prompting, we are creating data in a discrete representation (picking words.) In soft-prompting, we seek a </a:t>
            </a:r>
            <a:r>
              <a:rPr lang="en-US" b="1" i="0">
                <a:solidFill>
                  <a:srgbClr val="C00000"/>
                </a:solidFill>
                <a:effectLst/>
                <a:highlight>
                  <a:srgbClr val="FFFFFF"/>
                </a:highlight>
                <a:latin typeface="source-serif-pro"/>
              </a:rPr>
              <a:t>continuous representation of the text we will input to the model</a:t>
            </a:r>
            <a:endParaRPr lang="en-IN" b="1">
              <a:solidFill>
                <a:srgbClr val="C00000"/>
              </a:solidFill>
            </a:endParaRPr>
          </a:p>
        </p:txBody>
      </p:sp>
      <p:sp>
        <p:nvSpPr>
          <p:cNvPr id="9" name="TextBox 8">
            <a:extLst>
              <a:ext uri="{FF2B5EF4-FFF2-40B4-BE49-F238E27FC236}">
                <a16:creationId xmlns:a16="http://schemas.microsoft.com/office/drawing/2014/main" id="{C2431690-34AF-4BB6-E14D-12CB7BA141FE}"/>
              </a:ext>
            </a:extLst>
          </p:cNvPr>
          <p:cNvSpPr txBox="1"/>
          <p:nvPr/>
        </p:nvSpPr>
        <p:spPr>
          <a:xfrm>
            <a:off x="1250373" y="4322132"/>
            <a:ext cx="10103427" cy="1200329"/>
          </a:xfrm>
          <a:prstGeom prst="rect">
            <a:avLst/>
          </a:prstGeom>
          <a:noFill/>
          <a:ln w="50800">
            <a:solidFill>
              <a:schemeClr val="accent1">
                <a:shade val="50000"/>
              </a:schemeClr>
            </a:solidFill>
          </a:ln>
        </p:spPr>
        <p:txBody>
          <a:bodyPr wrap="square">
            <a:spAutoFit/>
          </a:bodyPr>
          <a:lstStyle/>
          <a:p>
            <a:r>
              <a:rPr lang="en-US" b="0" i="0">
                <a:solidFill>
                  <a:srgbClr val="242424"/>
                </a:solidFill>
                <a:effectLst/>
                <a:highlight>
                  <a:srgbClr val="FFFFFF"/>
                </a:highlight>
                <a:latin typeface="source-serif-pro"/>
              </a:rPr>
              <a:t>Depending on the technique, there are different methods for how the information is added to the network. The core idea is that the base model does not optimize the text itself but rather the </a:t>
            </a:r>
            <a:r>
              <a:rPr lang="en-US" b="1" i="0">
                <a:solidFill>
                  <a:srgbClr val="C00000"/>
                </a:solidFill>
                <a:effectLst/>
                <a:highlight>
                  <a:srgbClr val="FFFFFF"/>
                </a:highlight>
                <a:latin typeface="source-serif-pro"/>
              </a:rPr>
              <a:t>continuous representation (i.e. some type of learnable tensor) of the prompt text. </a:t>
            </a:r>
            <a:r>
              <a:rPr lang="en-US" b="0" i="0">
                <a:solidFill>
                  <a:srgbClr val="242424"/>
                </a:solidFill>
                <a:effectLst/>
                <a:highlight>
                  <a:srgbClr val="FFFFFF"/>
                </a:highlight>
                <a:latin typeface="source-serif-pro"/>
              </a:rPr>
              <a:t>This can be some form of embedding or some transformation applied to that embedding.</a:t>
            </a:r>
            <a:endParaRPr lang="en-IN"/>
          </a:p>
        </p:txBody>
      </p:sp>
    </p:spTree>
    <p:extLst>
      <p:ext uri="{BB962C8B-B14F-4D97-AF65-F5344CB8AC3E}">
        <p14:creationId xmlns:p14="http://schemas.microsoft.com/office/powerpoint/2010/main" val="4198834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B84ECF-7196-F053-170A-6EC3D25355EC}"/>
              </a:ext>
            </a:extLst>
          </p:cNvPr>
          <p:cNvPicPr>
            <a:picLocks noChangeAspect="1"/>
          </p:cNvPicPr>
          <p:nvPr/>
        </p:nvPicPr>
        <p:blipFill>
          <a:blip r:embed="rId3"/>
          <a:stretch>
            <a:fillRect/>
          </a:stretch>
        </p:blipFill>
        <p:spPr>
          <a:xfrm>
            <a:off x="1304928" y="2389910"/>
            <a:ext cx="9934771" cy="3195684"/>
          </a:xfrm>
          <a:prstGeom prst="rect">
            <a:avLst/>
          </a:prstGeom>
        </p:spPr>
      </p:pic>
      <p:sp>
        <p:nvSpPr>
          <p:cNvPr id="7" name="TextBox 6">
            <a:extLst>
              <a:ext uri="{FF2B5EF4-FFF2-40B4-BE49-F238E27FC236}">
                <a16:creationId xmlns:a16="http://schemas.microsoft.com/office/drawing/2014/main" id="{7E1CC4F4-A1F8-1287-1C21-EA3F4586ECCA}"/>
              </a:ext>
            </a:extLst>
          </p:cNvPr>
          <p:cNvSpPr txBox="1"/>
          <p:nvPr/>
        </p:nvSpPr>
        <p:spPr>
          <a:xfrm>
            <a:off x="1579418" y="992777"/>
            <a:ext cx="9307654" cy="1323439"/>
          </a:xfrm>
          <a:prstGeom prst="rect">
            <a:avLst/>
          </a:prstGeom>
          <a:noFill/>
          <a:ln w="44450">
            <a:solidFill>
              <a:schemeClr val="accent1">
                <a:shade val="50000"/>
              </a:schemeClr>
            </a:solidFill>
          </a:ln>
        </p:spPr>
        <p:txBody>
          <a:bodyPr wrap="square">
            <a:spAutoFit/>
          </a:bodyPr>
          <a:lstStyle/>
          <a:p>
            <a:r>
              <a:rPr lang="en-US" sz="2000" b="1"/>
              <a:t>Prompt Tuning:</a:t>
            </a:r>
            <a:endParaRPr lang="en-US" sz="2000"/>
          </a:p>
          <a:p>
            <a:pPr>
              <a:buFont typeface="Arial" panose="020B0604020202020204" pitchFamily="34" charset="0"/>
              <a:buChar char="•"/>
            </a:pPr>
            <a:r>
              <a:rPr lang="en-US" sz="2000" b="1"/>
              <a:t>Trainable Prompt Parameters:</a:t>
            </a:r>
            <a:r>
              <a:rPr lang="en-US" sz="2000"/>
              <a:t> This approach focuses on creating a set of trainable parameters specifically for the prompt tokens. These parameters are essentially learned representations of the task that guide the LLM.</a:t>
            </a:r>
          </a:p>
        </p:txBody>
      </p:sp>
    </p:spTree>
    <p:extLst>
      <p:ext uri="{BB962C8B-B14F-4D97-AF65-F5344CB8AC3E}">
        <p14:creationId xmlns:p14="http://schemas.microsoft.com/office/powerpoint/2010/main" val="315337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4A9F5-856E-B5BC-FE38-C86DE16AC013}"/>
              </a:ext>
            </a:extLst>
          </p:cNvPr>
          <p:cNvSpPr>
            <a:spLocks noGrp="1"/>
          </p:cNvSpPr>
          <p:nvPr>
            <p:ph type="title"/>
          </p:nvPr>
        </p:nvSpPr>
        <p:spPr/>
        <p:txBody>
          <a:bodyPr>
            <a:normAutofit fontScale="90000"/>
          </a:bodyPr>
          <a:lstStyle/>
          <a:p>
            <a:r>
              <a:rPr lang="en-IN" sz="3200" b="1">
                <a:solidFill>
                  <a:srgbClr val="C00000"/>
                </a:solidFill>
                <a:latin typeface="+mn-lt"/>
                <a:ea typeface="+mn-ea"/>
                <a:cs typeface="+mn-cs"/>
              </a:rPr>
              <a:t>Example sentiment Analysis</a:t>
            </a:r>
          </a:p>
        </p:txBody>
      </p:sp>
      <p:sp>
        <p:nvSpPr>
          <p:cNvPr id="6" name="TextBox 5">
            <a:extLst>
              <a:ext uri="{FF2B5EF4-FFF2-40B4-BE49-F238E27FC236}">
                <a16:creationId xmlns:a16="http://schemas.microsoft.com/office/drawing/2014/main" id="{C42595C9-4190-3938-A82E-B353A57854A4}"/>
              </a:ext>
            </a:extLst>
          </p:cNvPr>
          <p:cNvSpPr txBox="1"/>
          <p:nvPr/>
        </p:nvSpPr>
        <p:spPr>
          <a:xfrm>
            <a:off x="552450" y="1322712"/>
            <a:ext cx="11087100" cy="4739759"/>
          </a:xfrm>
          <a:prstGeom prst="rect">
            <a:avLst/>
          </a:prstGeom>
          <a:noFill/>
        </p:spPr>
        <p:txBody>
          <a:bodyPr wrap="square">
            <a:spAutoFit/>
          </a:bodyPr>
          <a:lstStyle/>
          <a:p>
            <a:r>
              <a:rPr lang="en-US"/>
              <a:t>Imagine you want to fine-tune a pre-trained LLM for sentiment analysis. Here's how prompt tuning might work:</a:t>
            </a:r>
          </a:p>
          <a:p>
            <a:endParaRPr lang="en-US"/>
          </a:p>
          <a:p>
            <a:r>
              <a:rPr lang="en-US" sz="2000" b="1">
                <a:solidFill>
                  <a:srgbClr val="C00000"/>
                </a:solidFill>
              </a:rPr>
              <a:t>Define Prompt Template</a:t>
            </a:r>
            <a:r>
              <a:rPr lang="en-US" sz="2000"/>
              <a:t>: You create a prompt template with special tokens representing the task and sentiment categories (positive, negative, neutral). </a:t>
            </a:r>
          </a:p>
          <a:p>
            <a:endParaRPr lang="en-US" sz="2000"/>
          </a:p>
          <a:p>
            <a:r>
              <a:rPr lang="en-US"/>
              <a:t>An example template could be</a:t>
            </a:r>
            <a:r>
              <a:rPr lang="en-US" b="1">
                <a:solidFill>
                  <a:srgbClr val="0070C0"/>
                </a:solidFill>
              </a:rPr>
              <a:t>:[SENTIMENT] sentiment: __label__ , review:  "This movie was fantastic!“</a:t>
            </a:r>
          </a:p>
          <a:p>
            <a:r>
              <a:rPr lang="en-US"/>
              <a:t>[SENTIMENT] is a special token representing the task (sentiment analysis).__label__ is a placeholder that will be filled with the predicted sentiment during inference.“</a:t>
            </a:r>
          </a:p>
          <a:p>
            <a:endParaRPr lang="en-US"/>
          </a:p>
          <a:p>
            <a:r>
              <a:rPr lang="en-US"/>
              <a:t>This movie was fantastic!" is the actual review text you want the model to analyze.</a:t>
            </a:r>
          </a:p>
          <a:p>
            <a:endParaRPr lang="en-US"/>
          </a:p>
          <a:p>
            <a:r>
              <a:rPr lang="en-US" sz="2000" b="1">
                <a:solidFill>
                  <a:srgbClr val="C00000"/>
                </a:solidFill>
              </a:rPr>
              <a:t>Trainable Prompt Parameters</a:t>
            </a:r>
            <a:r>
              <a:rPr lang="en-US" sz="2000"/>
              <a:t>: The model learns a set of parameters (embeddings) for each special token in the prompt template. These parameters capture the task-specific information.</a:t>
            </a:r>
          </a:p>
          <a:p>
            <a:endParaRPr lang="en-US"/>
          </a:p>
          <a:p>
            <a:r>
              <a:rPr lang="en-US" sz="2000" b="1">
                <a:solidFill>
                  <a:srgbClr val="C00000"/>
                </a:solidFill>
              </a:rPr>
              <a:t>Feeding the Input</a:t>
            </a:r>
            <a:r>
              <a:rPr lang="en-US"/>
              <a:t>: </a:t>
            </a:r>
            <a:r>
              <a:rPr lang="en-US" sz="2000"/>
              <a:t>During training and inference, you combine the prompt template with the actual review text, replacing __label__ with a special "unknown" token.</a:t>
            </a:r>
            <a:endParaRPr lang="en-IN" sz="2000"/>
          </a:p>
        </p:txBody>
      </p:sp>
      <p:pic>
        <p:nvPicPr>
          <p:cNvPr id="3" name="Picture 2" descr="A screenshot of a computer&#10;&#10;AI-generated content may be incorrect.">
            <a:extLst>
              <a:ext uri="{FF2B5EF4-FFF2-40B4-BE49-F238E27FC236}">
                <a16:creationId xmlns:a16="http://schemas.microsoft.com/office/drawing/2014/main" id="{70436F13-FCA1-6C7D-04BD-938FA794AA5E}"/>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379B63BB-9F93-C2D2-2037-404728AE7A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34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grpSp>
        <p:nvGrpSpPr>
          <p:cNvPr id="4" name="object 4"/>
          <p:cNvGrpSpPr/>
          <p:nvPr/>
        </p:nvGrpSpPr>
        <p:grpSpPr>
          <a:xfrm>
            <a:off x="295275" y="2362073"/>
            <a:ext cx="2567305" cy="2576830"/>
            <a:chOff x="295275" y="2362073"/>
            <a:chExt cx="2567305" cy="2576830"/>
          </a:xfrm>
        </p:grpSpPr>
        <p:pic>
          <p:nvPicPr>
            <p:cNvPr id="5" name="object 5"/>
            <p:cNvPicPr/>
            <p:nvPr/>
          </p:nvPicPr>
          <p:blipFill>
            <a:blip r:embed="rId2" cstate="print"/>
            <a:stretch>
              <a:fillRect/>
            </a:stretch>
          </p:blipFill>
          <p:spPr>
            <a:xfrm>
              <a:off x="295275" y="2362073"/>
              <a:ext cx="2567051" cy="2576576"/>
            </a:xfrm>
            <a:prstGeom prst="rect">
              <a:avLst/>
            </a:prstGeom>
          </p:spPr>
        </p:pic>
        <p:sp>
          <p:nvSpPr>
            <p:cNvPr id="6" name="object 6"/>
            <p:cNvSpPr/>
            <p:nvPr/>
          </p:nvSpPr>
          <p:spPr>
            <a:xfrm>
              <a:off x="357187" y="2405126"/>
              <a:ext cx="2448560" cy="2457450"/>
            </a:xfrm>
            <a:custGeom>
              <a:avLst/>
              <a:gdLst/>
              <a:ahLst/>
              <a:cxnLst/>
              <a:rect l="l" t="t" r="r" b="b"/>
              <a:pathLst>
                <a:path w="2448560" h="2457450">
                  <a:moveTo>
                    <a:pt x="1223962" y="0"/>
                  </a:moveTo>
                  <a:lnTo>
                    <a:pt x="1175902" y="929"/>
                  </a:lnTo>
                  <a:lnTo>
                    <a:pt x="1128311" y="3696"/>
                  </a:lnTo>
                  <a:lnTo>
                    <a:pt x="1081223" y="8265"/>
                  </a:lnTo>
                  <a:lnTo>
                    <a:pt x="1034673" y="14602"/>
                  </a:lnTo>
                  <a:lnTo>
                    <a:pt x="988694" y="22674"/>
                  </a:lnTo>
                  <a:lnTo>
                    <a:pt x="943320" y="32447"/>
                  </a:lnTo>
                  <a:lnTo>
                    <a:pt x="898586" y="43885"/>
                  </a:lnTo>
                  <a:lnTo>
                    <a:pt x="854525" y="56955"/>
                  </a:lnTo>
                  <a:lnTo>
                    <a:pt x="811172" y="71624"/>
                  </a:lnTo>
                  <a:lnTo>
                    <a:pt x="768560" y="87856"/>
                  </a:lnTo>
                  <a:lnTo>
                    <a:pt x="726724" y="105617"/>
                  </a:lnTo>
                  <a:lnTo>
                    <a:pt x="685697" y="124874"/>
                  </a:lnTo>
                  <a:lnTo>
                    <a:pt x="645513" y="145593"/>
                  </a:lnTo>
                  <a:lnTo>
                    <a:pt x="606207" y="167738"/>
                  </a:lnTo>
                  <a:lnTo>
                    <a:pt x="567813" y="191277"/>
                  </a:lnTo>
                  <a:lnTo>
                    <a:pt x="530364" y="216175"/>
                  </a:lnTo>
                  <a:lnTo>
                    <a:pt x="493894" y="242397"/>
                  </a:lnTo>
                  <a:lnTo>
                    <a:pt x="458438" y="269911"/>
                  </a:lnTo>
                  <a:lnTo>
                    <a:pt x="424030" y="298681"/>
                  </a:lnTo>
                  <a:lnTo>
                    <a:pt x="390703" y="328673"/>
                  </a:lnTo>
                  <a:lnTo>
                    <a:pt x="358492" y="359854"/>
                  </a:lnTo>
                  <a:lnTo>
                    <a:pt x="327430" y="392189"/>
                  </a:lnTo>
                  <a:lnTo>
                    <a:pt x="297552" y="425644"/>
                  </a:lnTo>
                  <a:lnTo>
                    <a:pt x="268892" y="460185"/>
                  </a:lnTo>
                  <a:lnTo>
                    <a:pt x="241483" y="495778"/>
                  </a:lnTo>
                  <a:lnTo>
                    <a:pt x="215360" y="532389"/>
                  </a:lnTo>
                  <a:lnTo>
                    <a:pt x="190557" y="569983"/>
                  </a:lnTo>
                  <a:lnTo>
                    <a:pt x="167108" y="608527"/>
                  </a:lnTo>
                  <a:lnTo>
                    <a:pt x="145046" y="647986"/>
                  </a:lnTo>
                  <a:lnTo>
                    <a:pt x="124405" y="688327"/>
                  </a:lnTo>
                  <a:lnTo>
                    <a:pt x="105221" y="729514"/>
                  </a:lnTo>
                  <a:lnTo>
                    <a:pt x="87526" y="771514"/>
                  </a:lnTo>
                  <a:lnTo>
                    <a:pt x="71355" y="814294"/>
                  </a:lnTo>
                  <a:lnTo>
                    <a:pt x="56742" y="857818"/>
                  </a:lnTo>
                  <a:lnTo>
                    <a:pt x="43721" y="902052"/>
                  </a:lnTo>
                  <a:lnTo>
                    <a:pt x="32326" y="946963"/>
                  </a:lnTo>
                  <a:lnTo>
                    <a:pt x="22590" y="992517"/>
                  </a:lnTo>
                  <a:lnTo>
                    <a:pt x="14548" y="1038678"/>
                  </a:lnTo>
                  <a:lnTo>
                    <a:pt x="8234" y="1085414"/>
                  </a:lnTo>
                  <a:lnTo>
                    <a:pt x="3682" y="1132690"/>
                  </a:lnTo>
                  <a:lnTo>
                    <a:pt x="926" y="1180471"/>
                  </a:lnTo>
                  <a:lnTo>
                    <a:pt x="0" y="1228725"/>
                  </a:lnTo>
                  <a:lnTo>
                    <a:pt x="926" y="1276969"/>
                  </a:lnTo>
                  <a:lnTo>
                    <a:pt x="3682" y="1324742"/>
                  </a:lnTo>
                  <a:lnTo>
                    <a:pt x="8234" y="1372010"/>
                  </a:lnTo>
                  <a:lnTo>
                    <a:pt x="14548" y="1418738"/>
                  </a:lnTo>
                  <a:lnTo>
                    <a:pt x="22590" y="1464892"/>
                  </a:lnTo>
                  <a:lnTo>
                    <a:pt x="32326" y="1510439"/>
                  </a:lnTo>
                  <a:lnTo>
                    <a:pt x="43721" y="1555343"/>
                  </a:lnTo>
                  <a:lnTo>
                    <a:pt x="56742" y="1599572"/>
                  </a:lnTo>
                  <a:lnTo>
                    <a:pt x="71355" y="1643090"/>
                  </a:lnTo>
                  <a:lnTo>
                    <a:pt x="87526" y="1685864"/>
                  </a:lnTo>
                  <a:lnTo>
                    <a:pt x="105221" y="1727859"/>
                  </a:lnTo>
                  <a:lnTo>
                    <a:pt x="124405" y="1769042"/>
                  </a:lnTo>
                  <a:lnTo>
                    <a:pt x="145046" y="1809378"/>
                  </a:lnTo>
                  <a:lnTo>
                    <a:pt x="167108" y="1848833"/>
                  </a:lnTo>
                  <a:lnTo>
                    <a:pt x="190557" y="1887372"/>
                  </a:lnTo>
                  <a:lnTo>
                    <a:pt x="215360" y="1924963"/>
                  </a:lnTo>
                  <a:lnTo>
                    <a:pt x="241483" y="1961571"/>
                  </a:lnTo>
                  <a:lnTo>
                    <a:pt x="268892" y="1997160"/>
                  </a:lnTo>
                  <a:lnTo>
                    <a:pt x="297552" y="2031699"/>
                  </a:lnTo>
                  <a:lnTo>
                    <a:pt x="327430" y="2065151"/>
                  </a:lnTo>
                  <a:lnTo>
                    <a:pt x="358492" y="2097484"/>
                  </a:lnTo>
                  <a:lnTo>
                    <a:pt x="390703" y="2128663"/>
                  </a:lnTo>
                  <a:lnTo>
                    <a:pt x="424030" y="2158653"/>
                  </a:lnTo>
                  <a:lnTo>
                    <a:pt x="458438" y="2187421"/>
                  </a:lnTo>
                  <a:lnTo>
                    <a:pt x="493894" y="2214933"/>
                  </a:lnTo>
                  <a:lnTo>
                    <a:pt x="530364" y="2241154"/>
                  </a:lnTo>
                  <a:lnTo>
                    <a:pt x="567813" y="2266051"/>
                  </a:lnTo>
                  <a:lnTo>
                    <a:pt x="606207" y="2289588"/>
                  </a:lnTo>
                  <a:lnTo>
                    <a:pt x="645513" y="2311733"/>
                  </a:lnTo>
                  <a:lnTo>
                    <a:pt x="685697" y="2332451"/>
                  </a:lnTo>
                  <a:lnTo>
                    <a:pt x="726724" y="2351707"/>
                  </a:lnTo>
                  <a:lnTo>
                    <a:pt x="768560" y="2369468"/>
                  </a:lnTo>
                  <a:lnTo>
                    <a:pt x="811172" y="2385700"/>
                  </a:lnTo>
                  <a:lnTo>
                    <a:pt x="854525" y="2400367"/>
                  </a:lnTo>
                  <a:lnTo>
                    <a:pt x="898586" y="2413438"/>
                  </a:lnTo>
                  <a:lnTo>
                    <a:pt x="943320" y="2424876"/>
                  </a:lnTo>
                  <a:lnTo>
                    <a:pt x="988694" y="2434648"/>
                  </a:lnTo>
                  <a:lnTo>
                    <a:pt x="1034673" y="2442720"/>
                  </a:lnTo>
                  <a:lnTo>
                    <a:pt x="1081223" y="2449057"/>
                  </a:lnTo>
                  <a:lnTo>
                    <a:pt x="1128311" y="2453626"/>
                  </a:lnTo>
                  <a:lnTo>
                    <a:pt x="1175902" y="2456393"/>
                  </a:lnTo>
                  <a:lnTo>
                    <a:pt x="1223962" y="2457323"/>
                  </a:lnTo>
                  <a:lnTo>
                    <a:pt x="1272026" y="2456393"/>
                  </a:lnTo>
                  <a:lnTo>
                    <a:pt x="1319620" y="2453626"/>
                  </a:lnTo>
                  <a:lnTo>
                    <a:pt x="1366711" y="2449057"/>
                  </a:lnTo>
                  <a:lnTo>
                    <a:pt x="1413265" y="2442720"/>
                  </a:lnTo>
                  <a:lnTo>
                    <a:pt x="1459247" y="2434648"/>
                  </a:lnTo>
                  <a:lnTo>
                    <a:pt x="1504623" y="2424876"/>
                  </a:lnTo>
                  <a:lnTo>
                    <a:pt x="1549360" y="2413438"/>
                  </a:lnTo>
                  <a:lnTo>
                    <a:pt x="1593424" y="2400367"/>
                  </a:lnTo>
                  <a:lnTo>
                    <a:pt x="1636780" y="2385700"/>
                  </a:lnTo>
                  <a:lnTo>
                    <a:pt x="1679394" y="2369468"/>
                  </a:lnTo>
                  <a:lnTo>
                    <a:pt x="1721233" y="2351707"/>
                  </a:lnTo>
                  <a:lnTo>
                    <a:pt x="1762262" y="2332451"/>
                  </a:lnTo>
                  <a:lnTo>
                    <a:pt x="1802448" y="2311733"/>
                  </a:lnTo>
                  <a:lnTo>
                    <a:pt x="1841756" y="2289588"/>
                  </a:lnTo>
                  <a:lnTo>
                    <a:pt x="1880152" y="2266051"/>
                  </a:lnTo>
                  <a:lnTo>
                    <a:pt x="1917603" y="2241154"/>
                  </a:lnTo>
                  <a:lnTo>
                    <a:pt x="1954074" y="2214933"/>
                  </a:lnTo>
                  <a:lnTo>
                    <a:pt x="1989532" y="2187421"/>
                  </a:lnTo>
                  <a:lnTo>
                    <a:pt x="2023942" y="2158653"/>
                  </a:lnTo>
                  <a:lnTo>
                    <a:pt x="2057270" y="2128663"/>
                  </a:lnTo>
                  <a:lnTo>
                    <a:pt x="2089483" y="2097484"/>
                  </a:lnTo>
                  <a:lnTo>
                    <a:pt x="2120546" y="2065151"/>
                  </a:lnTo>
                  <a:lnTo>
                    <a:pt x="2150425" y="2031699"/>
                  </a:lnTo>
                  <a:lnTo>
                    <a:pt x="2179086" y="1997160"/>
                  </a:lnTo>
                  <a:lnTo>
                    <a:pt x="2206496" y="1961571"/>
                  </a:lnTo>
                  <a:lnTo>
                    <a:pt x="2232620" y="1924963"/>
                  </a:lnTo>
                  <a:lnTo>
                    <a:pt x="2257424" y="1887372"/>
                  </a:lnTo>
                  <a:lnTo>
                    <a:pt x="2280875" y="1848833"/>
                  </a:lnTo>
                  <a:lnTo>
                    <a:pt x="2302937" y="1809378"/>
                  </a:lnTo>
                  <a:lnTo>
                    <a:pt x="2323578" y="1769042"/>
                  </a:lnTo>
                  <a:lnTo>
                    <a:pt x="2342763" y="1727859"/>
                  </a:lnTo>
                  <a:lnTo>
                    <a:pt x="2360459" y="1685864"/>
                  </a:lnTo>
                  <a:lnTo>
                    <a:pt x="2376630" y="1643090"/>
                  </a:lnTo>
                  <a:lnTo>
                    <a:pt x="2391244" y="1599572"/>
                  </a:lnTo>
                  <a:lnTo>
                    <a:pt x="2404265" y="1555343"/>
                  </a:lnTo>
                  <a:lnTo>
                    <a:pt x="2415661" y="1510439"/>
                  </a:lnTo>
                  <a:lnTo>
                    <a:pt x="2425397" y="1464892"/>
                  </a:lnTo>
                  <a:lnTo>
                    <a:pt x="2433439" y="1418738"/>
                  </a:lnTo>
                  <a:lnTo>
                    <a:pt x="2439753" y="1372010"/>
                  </a:lnTo>
                  <a:lnTo>
                    <a:pt x="2444305" y="1324742"/>
                  </a:lnTo>
                  <a:lnTo>
                    <a:pt x="2447062" y="1276969"/>
                  </a:lnTo>
                  <a:lnTo>
                    <a:pt x="2447988" y="1228725"/>
                  </a:lnTo>
                  <a:lnTo>
                    <a:pt x="2447062" y="1180471"/>
                  </a:lnTo>
                  <a:lnTo>
                    <a:pt x="2444305" y="1132690"/>
                  </a:lnTo>
                  <a:lnTo>
                    <a:pt x="2439753" y="1085414"/>
                  </a:lnTo>
                  <a:lnTo>
                    <a:pt x="2433439" y="1038678"/>
                  </a:lnTo>
                  <a:lnTo>
                    <a:pt x="2425397" y="992517"/>
                  </a:lnTo>
                  <a:lnTo>
                    <a:pt x="2415661" y="946963"/>
                  </a:lnTo>
                  <a:lnTo>
                    <a:pt x="2404265" y="902052"/>
                  </a:lnTo>
                  <a:lnTo>
                    <a:pt x="2391244" y="857818"/>
                  </a:lnTo>
                  <a:lnTo>
                    <a:pt x="2376630" y="814294"/>
                  </a:lnTo>
                  <a:lnTo>
                    <a:pt x="2360459" y="771514"/>
                  </a:lnTo>
                  <a:lnTo>
                    <a:pt x="2342763" y="729514"/>
                  </a:lnTo>
                  <a:lnTo>
                    <a:pt x="2323578" y="688327"/>
                  </a:lnTo>
                  <a:lnTo>
                    <a:pt x="2302937" y="647986"/>
                  </a:lnTo>
                  <a:lnTo>
                    <a:pt x="2280875" y="608527"/>
                  </a:lnTo>
                  <a:lnTo>
                    <a:pt x="2257424" y="569983"/>
                  </a:lnTo>
                  <a:lnTo>
                    <a:pt x="2232620" y="532389"/>
                  </a:lnTo>
                  <a:lnTo>
                    <a:pt x="2206496" y="495778"/>
                  </a:lnTo>
                  <a:lnTo>
                    <a:pt x="2179086" y="460185"/>
                  </a:lnTo>
                  <a:lnTo>
                    <a:pt x="2150425" y="425644"/>
                  </a:lnTo>
                  <a:lnTo>
                    <a:pt x="2120546" y="392189"/>
                  </a:lnTo>
                  <a:lnTo>
                    <a:pt x="2089483" y="359854"/>
                  </a:lnTo>
                  <a:lnTo>
                    <a:pt x="2057270" y="328673"/>
                  </a:lnTo>
                  <a:lnTo>
                    <a:pt x="2023942" y="298681"/>
                  </a:lnTo>
                  <a:lnTo>
                    <a:pt x="1989532" y="269911"/>
                  </a:lnTo>
                  <a:lnTo>
                    <a:pt x="1954074" y="242397"/>
                  </a:lnTo>
                  <a:lnTo>
                    <a:pt x="1917603" y="216175"/>
                  </a:lnTo>
                  <a:lnTo>
                    <a:pt x="1880152" y="191277"/>
                  </a:lnTo>
                  <a:lnTo>
                    <a:pt x="1841756" y="167738"/>
                  </a:lnTo>
                  <a:lnTo>
                    <a:pt x="1802448" y="145593"/>
                  </a:lnTo>
                  <a:lnTo>
                    <a:pt x="1762262" y="124874"/>
                  </a:lnTo>
                  <a:lnTo>
                    <a:pt x="1721233" y="105617"/>
                  </a:lnTo>
                  <a:lnTo>
                    <a:pt x="1679394" y="87856"/>
                  </a:lnTo>
                  <a:lnTo>
                    <a:pt x="1636780" y="71624"/>
                  </a:lnTo>
                  <a:lnTo>
                    <a:pt x="1593424" y="56955"/>
                  </a:lnTo>
                  <a:lnTo>
                    <a:pt x="1549360" y="43885"/>
                  </a:lnTo>
                  <a:lnTo>
                    <a:pt x="1504623" y="32447"/>
                  </a:lnTo>
                  <a:lnTo>
                    <a:pt x="1459247" y="22674"/>
                  </a:lnTo>
                  <a:lnTo>
                    <a:pt x="1413265" y="14602"/>
                  </a:lnTo>
                  <a:lnTo>
                    <a:pt x="1366711" y="8265"/>
                  </a:lnTo>
                  <a:lnTo>
                    <a:pt x="1319620" y="3696"/>
                  </a:lnTo>
                  <a:lnTo>
                    <a:pt x="1272026" y="929"/>
                  </a:lnTo>
                  <a:lnTo>
                    <a:pt x="1223962" y="0"/>
                  </a:lnTo>
                  <a:close/>
                </a:path>
              </a:pathLst>
            </a:custGeom>
            <a:solidFill>
              <a:srgbClr val="C0504D"/>
            </a:solidFill>
          </p:spPr>
          <p:txBody>
            <a:bodyPr wrap="square" lIns="0" tIns="0" rIns="0" bIns="0" rtlCol="0"/>
            <a:lstStyle/>
            <a:p>
              <a:endParaRPr/>
            </a:p>
          </p:txBody>
        </p:sp>
        <p:sp>
          <p:nvSpPr>
            <p:cNvPr id="7" name="object 7"/>
            <p:cNvSpPr/>
            <p:nvPr/>
          </p:nvSpPr>
          <p:spPr>
            <a:xfrm>
              <a:off x="357187" y="2405126"/>
              <a:ext cx="2448560" cy="2457450"/>
            </a:xfrm>
            <a:custGeom>
              <a:avLst/>
              <a:gdLst/>
              <a:ahLst/>
              <a:cxnLst/>
              <a:rect l="l" t="t" r="r" b="b"/>
              <a:pathLst>
                <a:path w="2448560" h="2457450">
                  <a:moveTo>
                    <a:pt x="0" y="1228725"/>
                  </a:moveTo>
                  <a:lnTo>
                    <a:pt x="926" y="1180471"/>
                  </a:lnTo>
                  <a:lnTo>
                    <a:pt x="3682" y="1132690"/>
                  </a:lnTo>
                  <a:lnTo>
                    <a:pt x="8234" y="1085414"/>
                  </a:lnTo>
                  <a:lnTo>
                    <a:pt x="14548" y="1038678"/>
                  </a:lnTo>
                  <a:lnTo>
                    <a:pt x="22590" y="992517"/>
                  </a:lnTo>
                  <a:lnTo>
                    <a:pt x="32326" y="946963"/>
                  </a:lnTo>
                  <a:lnTo>
                    <a:pt x="43721" y="902052"/>
                  </a:lnTo>
                  <a:lnTo>
                    <a:pt x="56742" y="857818"/>
                  </a:lnTo>
                  <a:lnTo>
                    <a:pt x="71355" y="814294"/>
                  </a:lnTo>
                  <a:lnTo>
                    <a:pt x="87526" y="771514"/>
                  </a:lnTo>
                  <a:lnTo>
                    <a:pt x="105221" y="729514"/>
                  </a:lnTo>
                  <a:lnTo>
                    <a:pt x="124405" y="688327"/>
                  </a:lnTo>
                  <a:lnTo>
                    <a:pt x="145046" y="647986"/>
                  </a:lnTo>
                  <a:lnTo>
                    <a:pt x="167108" y="608527"/>
                  </a:lnTo>
                  <a:lnTo>
                    <a:pt x="190557" y="569983"/>
                  </a:lnTo>
                  <a:lnTo>
                    <a:pt x="215360" y="532389"/>
                  </a:lnTo>
                  <a:lnTo>
                    <a:pt x="241483" y="495778"/>
                  </a:lnTo>
                  <a:lnTo>
                    <a:pt x="268892" y="460185"/>
                  </a:lnTo>
                  <a:lnTo>
                    <a:pt x="297552" y="425644"/>
                  </a:lnTo>
                  <a:lnTo>
                    <a:pt x="327430" y="392189"/>
                  </a:lnTo>
                  <a:lnTo>
                    <a:pt x="358492" y="359854"/>
                  </a:lnTo>
                  <a:lnTo>
                    <a:pt x="390703" y="328673"/>
                  </a:lnTo>
                  <a:lnTo>
                    <a:pt x="424030" y="298681"/>
                  </a:lnTo>
                  <a:lnTo>
                    <a:pt x="458438" y="269911"/>
                  </a:lnTo>
                  <a:lnTo>
                    <a:pt x="493894" y="242397"/>
                  </a:lnTo>
                  <a:lnTo>
                    <a:pt x="530364" y="216175"/>
                  </a:lnTo>
                  <a:lnTo>
                    <a:pt x="567813" y="191277"/>
                  </a:lnTo>
                  <a:lnTo>
                    <a:pt x="606207" y="167738"/>
                  </a:lnTo>
                  <a:lnTo>
                    <a:pt x="645513" y="145593"/>
                  </a:lnTo>
                  <a:lnTo>
                    <a:pt x="685697" y="124874"/>
                  </a:lnTo>
                  <a:lnTo>
                    <a:pt x="726724" y="105617"/>
                  </a:lnTo>
                  <a:lnTo>
                    <a:pt x="768560" y="87856"/>
                  </a:lnTo>
                  <a:lnTo>
                    <a:pt x="811172" y="71624"/>
                  </a:lnTo>
                  <a:lnTo>
                    <a:pt x="854525" y="56955"/>
                  </a:lnTo>
                  <a:lnTo>
                    <a:pt x="898586" y="43885"/>
                  </a:lnTo>
                  <a:lnTo>
                    <a:pt x="943320" y="32447"/>
                  </a:lnTo>
                  <a:lnTo>
                    <a:pt x="988694" y="22674"/>
                  </a:lnTo>
                  <a:lnTo>
                    <a:pt x="1034673" y="14602"/>
                  </a:lnTo>
                  <a:lnTo>
                    <a:pt x="1081223" y="8265"/>
                  </a:lnTo>
                  <a:lnTo>
                    <a:pt x="1128311" y="3696"/>
                  </a:lnTo>
                  <a:lnTo>
                    <a:pt x="1175902" y="929"/>
                  </a:lnTo>
                  <a:lnTo>
                    <a:pt x="1223962" y="0"/>
                  </a:lnTo>
                  <a:lnTo>
                    <a:pt x="1272026" y="929"/>
                  </a:lnTo>
                  <a:lnTo>
                    <a:pt x="1319620" y="3696"/>
                  </a:lnTo>
                  <a:lnTo>
                    <a:pt x="1366711" y="8265"/>
                  </a:lnTo>
                  <a:lnTo>
                    <a:pt x="1413265" y="14602"/>
                  </a:lnTo>
                  <a:lnTo>
                    <a:pt x="1459247" y="22674"/>
                  </a:lnTo>
                  <a:lnTo>
                    <a:pt x="1504623" y="32447"/>
                  </a:lnTo>
                  <a:lnTo>
                    <a:pt x="1549360" y="43885"/>
                  </a:lnTo>
                  <a:lnTo>
                    <a:pt x="1593424" y="56955"/>
                  </a:lnTo>
                  <a:lnTo>
                    <a:pt x="1636780" y="71624"/>
                  </a:lnTo>
                  <a:lnTo>
                    <a:pt x="1679394" y="87856"/>
                  </a:lnTo>
                  <a:lnTo>
                    <a:pt x="1721233" y="105617"/>
                  </a:lnTo>
                  <a:lnTo>
                    <a:pt x="1762262" y="124874"/>
                  </a:lnTo>
                  <a:lnTo>
                    <a:pt x="1802448" y="145593"/>
                  </a:lnTo>
                  <a:lnTo>
                    <a:pt x="1841756" y="167738"/>
                  </a:lnTo>
                  <a:lnTo>
                    <a:pt x="1880152" y="191277"/>
                  </a:lnTo>
                  <a:lnTo>
                    <a:pt x="1917603" y="216175"/>
                  </a:lnTo>
                  <a:lnTo>
                    <a:pt x="1954074" y="242397"/>
                  </a:lnTo>
                  <a:lnTo>
                    <a:pt x="1989532" y="269911"/>
                  </a:lnTo>
                  <a:lnTo>
                    <a:pt x="2023942" y="298681"/>
                  </a:lnTo>
                  <a:lnTo>
                    <a:pt x="2057270" y="328673"/>
                  </a:lnTo>
                  <a:lnTo>
                    <a:pt x="2089483" y="359854"/>
                  </a:lnTo>
                  <a:lnTo>
                    <a:pt x="2120546" y="392189"/>
                  </a:lnTo>
                  <a:lnTo>
                    <a:pt x="2150425" y="425644"/>
                  </a:lnTo>
                  <a:lnTo>
                    <a:pt x="2179086" y="460185"/>
                  </a:lnTo>
                  <a:lnTo>
                    <a:pt x="2206496" y="495778"/>
                  </a:lnTo>
                  <a:lnTo>
                    <a:pt x="2232620" y="532389"/>
                  </a:lnTo>
                  <a:lnTo>
                    <a:pt x="2257424" y="569983"/>
                  </a:lnTo>
                  <a:lnTo>
                    <a:pt x="2280875" y="608527"/>
                  </a:lnTo>
                  <a:lnTo>
                    <a:pt x="2302937" y="647986"/>
                  </a:lnTo>
                  <a:lnTo>
                    <a:pt x="2323578" y="688327"/>
                  </a:lnTo>
                  <a:lnTo>
                    <a:pt x="2342763" y="729514"/>
                  </a:lnTo>
                  <a:lnTo>
                    <a:pt x="2360459" y="771514"/>
                  </a:lnTo>
                  <a:lnTo>
                    <a:pt x="2376630" y="814294"/>
                  </a:lnTo>
                  <a:lnTo>
                    <a:pt x="2391244" y="857818"/>
                  </a:lnTo>
                  <a:lnTo>
                    <a:pt x="2404265" y="902052"/>
                  </a:lnTo>
                  <a:lnTo>
                    <a:pt x="2415661" y="946963"/>
                  </a:lnTo>
                  <a:lnTo>
                    <a:pt x="2425397" y="992517"/>
                  </a:lnTo>
                  <a:lnTo>
                    <a:pt x="2433439" y="1038678"/>
                  </a:lnTo>
                  <a:lnTo>
                    <a:pt x="2439753" y="1085414"/>
                  </a:lnTo>
                  <a:lnTo>
                    <a:pt x="2444305" y="1132690"/>
                  </a:lnTo>
                  <a:lnTo>
                    <a:pt x="2447062" y="1180471"/>
                  </a:lnTo>
                  <a:lnTo>
                    <a:pt x="2447988" y="1228725"/>
                  </a:lnTo>
                  <a:lnTo>
                    <a:pt x="2447062" y="1276969"/>
                  </a:lnTo>
                  <a:lnTo>
                    <a:pt x="2444305" y="1324742"/>
                  </a:lnTo>
                  <a:lnTo>
                    <a:pt x="2439753" y="1372010"/>
                  </a:lnTo>
                  <a:lnTo>
                    <a:pt x="2433439" y="1418738"/>
                  </a:lnTo>
                  <a:lnTo>
                    <a:pt x="2425397" y="1464892"/>
                  </a:lnTo>
                  <a:lnTo>
                    <a:pt x="2415661" y="1510439"/>
                  </a:lnTo>
                  <a:lnTo>
                    <a:pt x="2404265" y="1555343"/>
                  </a:lnTo>
                  <a:lnTo>
                    <a:pt x="2391244" y="1599572"/>
                  </a:lnTo>
                  <a:lnTo>
                    <a:pt x="2376630" y="1643090"/>
                  </a:lnTo>
                  <a:lnTo>
                    <a:pt x="2360459" y="1685864"/>
                  </a:lnTo>
                  <a:lnTo>
                    <a:pt x="2342763" y="1727859"/>
                  </a:lnTo>
                  <a:lnTo>
                    <a:pt x="2323578" y="1769042"/>
                  </a:lnTo>
                  <a:lnTo>
                    <a:pt x="2302937" y="1809378"/>
                  </a:lnTo>
                  <a:lnTo>
                    <a:pt x="2280875" y="1848833"/>
                  </a:lnTo>
                  <a:lnTo>
                    <a:pt x="2257424" y="1887372"/>
                  </a:lnTo>
                  <a:lnTo>
                    <a:pt x="2232620" y="1924963"/>
                  </a:lnTo>
                  <a:lnTo>
                    <a:pt x="2206496" y="1961571"/>
                  </a:lnTo>
                  <a:lnTo>
                    <a:pt x="2179086" y="1997160"/>
                  </a:lnTo>
                  <a:lnTo>
                    <a:pt x="2150425" y="2031699"/>
                  </a:lnTo>
                  <a:lnTo>
                    <a:pt x="2120546" y="2065151"/>
                  </a:lnTo>
                  <a:lnTo>
                    <a:pt x="2089483" y="2097484"/>
                  </a:lnTo>
                  <a:lnTo>
                    <a:pt x="2057270" y="2128663"/>
                  </a:lnTo>
                  <a:lnTo>
                    <a:pt x="2023942" y="2158653"/>
                  </a:lnTo>
                  <a:lnTo>
                    <a:pt x="1989532" y="2187421"/>
                  </a:lnTo>
                  <a:lnTo>
                    <a:pt x="1954074" y="2214933"/>
                  </a:lnTo>
                  <a:lnTo>
                    <a:pt x="1917603" y="2241154"/>
                  </a:lnTo>
                  <a:lnTo>
                    <a:pt x="1880152" y="2266051"/>
                  </a:lnTo>
                  <a:lnTo>
                    <a:pt x="1841756" y="2289588"/>
                  </a:lnTo>
                  <a:lnTo>
                    <a:pt x="1802448" y="2311733"/>
                  </a:lnTo>
                  <a:lnTo>
                    <a:pt x="1762262" y="2332451"/>
                  </a:lnTo>
                  <a:lnTo>
                    <a:pt x="1721233" y="2351707"/>
                  </a:lnTo>
                  <a:lnTo>
                    <a:pt x="1679394" y="2369468"/>
                  </a:lnTo>
                  <a:lnTo>
                    <a:pt x="1636780" y="2385700"/>
                  </a:lnTo>
                  <a:lnTo>
                    <a:pt x="1593424" y="2400367"/>
                  </a:lnTo>
                  <a:lnTo>
                    <a:pt x="1549360" y="2413438"/>
                  </a:lnTo>
                  <a:lnTo>
                    <a:pt x="1504623" y="2424876"/>
                  </a:lnTo>
                  <a:lnTo>
                    <a:pt x="1459247" y="2434648"/>
                  </a:lnTo>
                  <a:lnTo>
                    <a:pt x="1413265" y="2442720"/>
                  </a:lnTo>
                  <a:lnTo>
                    <a:pt x="1366711" y="2449057"/>
                  </a:lnTo>
                  <a:lnTo>
                    <a:pt x="1319620" y="2453626"/>
                  </a:lnTo>
                  <a:lnTo>
                    <a:pt x="1272026" y="2456393"/>
                  </a:lnTo>
                  <a:lnTo>
                    <a:pt x="1223962" y="2457323"/>
                  </a:lnTo>
                  <a:lnTo>
                    <a:pt x="1175902" y="2456393"/>
                  </a:lnTo>
                  <a:lnTo>
                    <a:pt x="1128311" y="2453626"/>
                  </a:lnTo>
                  <a:lnTo>
                    <a:pt x="1081223" y="2449057"/>
                  </a:lnTo>
                  <a:lnTo>
                    <a:pt x="1034673" y="2442720"/>
                  </a:lnTo>
                  <a:lnTo>
                    <a:pt x="988694" y="2434648"/>
                  </a:lnTo>
                  <a:lnTo>
                    <a:pt x="943320" y="2424876"/>
                  </a:lnTo>
                  <a:lnTo>
                    <a:pt x="898586" y="2413438"/>
                  </a:lnTo>
                  <a:lnTo>
                    <a:pt x="854525" y="2400367"/>
                  </a:lnTo>
                  <a:lnTo>
                    <a:pt x="811172" y="2385700"/>
                  </a:lnTo>
                  <a:lnTo>
                    <a:pt x="768560" y="2369468"/>
                  </a:lnTo>
                  <a:lnTo>
                    <a:pt x="726724" y="2351707"/>
                  </a:lnTo>
                  <a:lnTo>
                    <a:pt x="685697" y="2332451"/>
                  </a:lnTo>
                  <a:lnTo>
                    <a:pt x="645513" y="2311733"/>
                  </a:lnTo>
                  <a:lnTo>
                    <a:pt x="606207" y="2289588"/>
                  </a:lnTo>
                  <a:lnTo>
                    <a:pt x="567813" y="2266051"/>
                  </a:lnTo>
                  <a:lnTo>
                    <a:pt x="530364" y="2241154"/>
                  </a:lnTo>
                  <a:lnTo>
                    <a:pt x="493894" y="2214933"/>
                  </a:lnTo>
                  <a:lnTo>
                    <a:pt x="458438" y="2187421"/>
                  </a:lnTo>
                  <a:lnTo>
                    <a:pt x="424030" y="2158653"/>
                  </a:lnTo>
                  <a:lnTo>
                    <a:pt x="390703" y="2128663"/>
                  </a:lnTo>
                  <a:lnTo>
                    <a:pt x="358492" y="2097484"/>
                  </a:lnTo>
                  <a:lnTo>
                    <a:pt x="327430" y="2065151"/>
                  </a:lnTo>
                  <a:lnTo>
                    <a:pt x="297552" y="2031699"/>
                  </a:lnTo>
                  <a:lnTo>
                    <a:pt x="268892" y="1997160"/>
                  </a:lnTo>
                  <a:lnTo>
                    <a:pt x="241483" y="1961571"/>
                  </a:lnTo>
                  <a:lnTo>
                    <a:pt x="215360" y="1924963"/>
                  </a:lnTo>
                  <a:lnTo>
                    <a:pt x="190557" y="1887372"/>
                  </a:lnTo>
                  <a:lnTo>
                    <a:pt x="167108" y="1848833"/>
                  </a:lnTo>
                  <a:lnTo>
                    <a:pt x="145046" y="1809378"/>
                  </a:lnTo>
                  <a:lnTo>
                    <a:pt x="124405" y="1769042"/>
                  </a:lnTo>
                  <a:lnTo>
                    <a:pt x="105221" y="1727859"/>
                  </a:lnTo>
                  <a:lnTo>
                    <a:pt x="87526" y="1685864"/>
                  </a:lnTo>
                  <a:lnTo>
                    <a:pt x="71355" y="1643090"/>
                  </a:lnTo>
                  <a:lnTo>
                    <a:pt x="56742" y="1599572"/>
                  </a:lnTo>
                  <a:lnTo>
                    <a:pt x="43721" y="1555343"/>
                  </a:lnTo>
                  <a:lnTo>
                    <a:pt x="32326" y="1510439"/>
                  </a:lnTo>
                  <a:lnTo>
                    <a:pt x="22590" y="1464892"/>
                  </a:lnTo>
                  <a:lnTo>
                    <a:pt x="14548" y="1418738"/>
                  </a:lnTo>
                  <a:lnTo>
                    <a:pt x="8234" y="1372010"/>
                  </a:lnTo>
                  <a:lnTo>
                    <a:pt x="3682" y="1324742"/>
                  </a:lnTo>
                  <a:lnTo>
                    <a:pt x="926" y="1276969"/>
                  </a:lnTo>
                  <a:lnTo>
                    <a:pt x="0" y="1228725"/>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1200467" y="3475291"/>
            <a:ext cx="758825" cy="300355"/>
          </a:xfrm>
          <a:prstGeom prst="rect">
            <a:avLst/>
          </a:prstGeom>
        </p:spPr>
        <p:txBody>
          <a:bodyPr vert="horz" wrap="square" lIns="0" tIns="12700" rIns="0" bIns="0" rtlCol="0">
            <a:spAutoFit/>
          </a:bodyPr>
          <a:lstStyle/>
          <a:p>
            <a:pPr marL="12700">
              <a:lnSpc>
                <a:spcPct val="100000"/>
              </a:lnSpc>
              <a:spcBef>
                <a:spcPts val="100"/>
              </a:spcBef>
            </a:pPr>
            <a:r>
              <a:rPr sz="1800" b="1" spc="70">
                <a:solidFill>
                  <a:srgbClr val="FFFFFF"/>
                </a:solidFill>
                <a:latin typeface="Trebuchet MS"/>
                <a:cs typeface="Trebuchet MS"/>
              </a:rPr>
              <a:t>Safety</a:t>
            </a:r>
            <a:endParaRPr sz="1800">
              <a:latin typeface="Trebuchet MS"/>
              <a:cs typeface="Trebuchet MS"/>
            </a:endParaRPr>
          </a:p>
        </p:txBody>
      </p:sp>
      <p:sp>
        <p:nvSpPr>
          <p:cNvPr id="9" name="object 9"/>
          <p:cNvSpPr txBox="1"/>
          <p:nvPr/>
        </p:nvSpPr>
        <p:spPr>
          <a:xfrm>
            <a:off x="3792854" y="1478216"/>
            <a:ext cx="7358380" cy="1126490"/>
          </a:xfrm>
          <a:prstGeom prst="rect">
            <a:avLst/>
          </a:prstGeom>
        </p:spPr>
        <p:txBody>
          <a:bodyPr vert="horz" wrap="square" lIns="0" tIns="12700" rIns="0" bIns="0" rtlCol="0">
            <a:spAutoFit/>
          </a:bodyPr>
          <a:lstStyle/>
          <a:p>
            <a:pPr marL="12700">
              <a:lnSpc>
                <a:spcPct val="100000"/>
              </a:lnSpc>
              <a:spcBef>
                <a:spcPts val="100"/>
              </a:spcBef>
            </a:pPr>
            <a:r>
              <a:rPr sz="2400" b="1" spc="-10">
                <a:solidFill>
                  <a:srgbClr val="404040"/>
                </a:solidFill>
                <a:latin typeface="Trebuchet MS"/>
                <a:cs typeface="Trebuchet MS"/>
              </a:rPr>
              <a:t>Objective:</a:t>
            </a:r>
            <a:endParaRPr sz="2400">
              <a:latin typeface="Trebuchet MS"/>
              <a:cs typeface="Trebuchet MS"/>
            </a:endParaRPr>
          </a:p>
          <a:p>
            <a:pPr marL="12700">
              <a:lnSpc>
                <a:spcPts val="2865"/>
              </a:lnSpc>
              <a:spcBef>
                <a:spcPts val="50"/>
              </a:spcBef>
            </a:pPr>
            <a:r>
              <a:rPr sz="2400">
                <a:solidFill>
                  <a:srgbClr val="404040"/>
                </a:solidFill>
                <a:latin typeface="Trebuchet MS"/>
                <a:cs typeface="Trebuchet MS"/>
              </a:rPr>
              <a:t>The</a:t>
            </a:r>
            <a:r>
              <a:rPr sz="2400" spc="-95">
                <a:solidFill>
                  <a:srgbClr val="404040"/>
                </a:solidFill>
                <a:latin typeface="Trebuchet MS"/>
                <a:cs typeface="Trebuchet MS"/>
              </a:rPr>
              <a:t> </a:t>
            </a:r>
            <a:r>
              <a:rPr sz="2400" spc="65">
                <a:solidFill>
                  <a:srgbClr val="404040"/>
                </a:solidFill>
                <a:latin typeface="Trebuchet MS"/>
                <a:cs typeface="Trebuchet MS"/>
              </a:rPr>
              <a:t>goal</a:t>
            </a:r>
            <a:r>
              <a:rPr sz="2400" spc="-145">
                <a:solidFill>
                  <a:srgbClr val="404040"/>
                </a:solidFill>
                <a:latin typeface="Trebuchet MS"/>
                <a:cs typeface="Trebuchet MS"/>
              </a:rPr>
              <a:t> </a:t>
            </a:r>
            <a:r>
              <a:rPr sz="2400" spc="170">
                <a:solidFill>
                  <a:srgbClr val="404040"/>
                </a:solidFill>
                <a:latin typeface="Trebuchet MS"/>
                <a:cs typeface="Trebuchet MS"/>
              </a:rPr>
              <a:t>is</a:t>
            </a:r>
            <a:r>
              <a:rPr sz="2400" spc="-105">
                <a:solidFill>
                  <a:srgbClr val="404040"/>
                </a:solidFill>
                <a:latin typeface="Trebuchet MS"/>
                <a:cs typeface="Trebuchet MS"/>
              </a:rPr>
              <a:t> </a:t>
            </a:r>
            <a:r>
              <a:rPr sz="2400">
                <a:solidFill>
                  <a:srgbClr val="404040"/>
                </a:solidFill>
                <a:latin typeface="Trebuchet MS"/>
                <a:cs typeface="Trebuchet MS"/>
              </a:rPr>
              <a:t>to</a:t>
            </a:r>
            <a:r>
              <a:rPr sz="2400" spc="-105">
                <a:solidFill>
                  <a:srgbClr val="404040"/>
                </a:solidFill>
                <a:latin typeface="Trebuchet MS"/>
                <a:cs typeface="Trebuchet MS"/>
              </a:rPr>
              <a:t> </a:t>
            </a:r>
            <a:r>
              <a:rPr sz="2400" spc="95">
                <a:solidFill>
                  <a:srgbClr val="404040"/>
                </a:solidFill>
                <a:latin typeface="Trebuchet MS"/>
                <a:cs typeface="Trebuchet MS"/>
              </a:rPr>
              <a:t>make</a:t>
            </a:r>
            <a:r>
              <a:rPr sz="2400" spc="-95">
                <a:solidFill>
                  <a:srgbClr val="404040"/>
                </a:solidFill>
                <a:latin typeface="Trebuchet MS"/>
                <a:cs typeface="Trebuchet MS"/>
              </a:rPr>
              <a:t> </a:t>
            </a:r>
            <a:r>
              <a:rPr sz="2400" spc="70">
                <a:solidFill>
                  <a:srgbClr val="404040"/>
                </a:solidFill>
                <a:latin typeface="Trebuchet MS"/>
                <a:cs typeface="Trebuchet MS"/>
              </a:rPr>
              <a:t>sure</a:t>
            </a:r>
            <a:r>
              <a:rPr sz="2400" spc="-95">
                <a:solidFill>
                  <a:srgbClr val="404040"/>
                </a:solidFill>
                <a:latin typeface="Trebuchet MS"/>
                <a:cs typeface="Trebuchet MS"/>
              </a:rPr>
              <a:t> </a:t>
            </a:r>
            <a:r>
              <a:rPr sz="2400" spc="50">
                <a:solidFill>
                  <a:srgbClr val="404040"/>
                </a:solidFill>
                <a:latin typeface="Trebuchet MS"/>
                <a:cs typeface="Trebuchet MS"/>
              </a:rPr>
              <a:t>that</a:t>
            </a:r>
            <a:r>
              <a:rPr sz="2400" spc="-145">
                <a:solidFill>
                  <a:srgbClr val="404040"/>
                </a:solidFill>
                <a:latin typeface="Trebuchet MS"/>
                <a:cs typeface="Trebuchet MS"/>
              </a:rPr>
              <a:t> </a:t>
            </a:r>
            <a:r>
              <a:rPr sz="2400">
                <a:solidFill>
                  <a:srgbClr val="404040"/>
                </a:solidFill>
                <a:latin typeface="Trebuchet MS"/>
                <a:cs typeface="Trebuchet MS"/>
              </a:rPr>
              <a:t>the</a:t>
            </a:r>
            <a:r>
              <a:rPr sz="2400" spc="-165">
                <a:solidFill>
                  <a:srgbClr val="404040"/>
                </a:solidFill>
                <a:latin typeface="Trebuchet MS"/>
                <a:cs typeface="Trebuchet MS"/>
              </a:rPr>
              <a:t> </a:t>
            </a:r>
            <a:r>
              <a:rPr sz="2400" spc="60">
                <a:solidFill>
                  <a:srgbClr val="404040"/>
                </a:solidFill>
                <a:latin typeface="Trebuchet MS"/>
                <a:cs typeface="Trebuchet MS"/>
              </a:rPr>
              <a:t>model</a:t>
            </a:r>
            <a:r>
              <a:rPr sz="2400" spc="-140">
                <a:solidFill>
                  <a:srgbClr val="404040"/>
                </a:solidFill>
                <a:latin typeface="Trebuchet MS"/>
                <a:cs typeface="Trebuchet MS"/>
              </a:rPr>
              <a:t> </a:t>
            </a:r>
            <a:r>
              <a:rPr sz="2400" spc="95">
                <a:solidFill>
                  <a:srgbClr val="404040"/>
                </a:solidFill>
                <a:latin typeface="Trebuchet MS"/>
                <a:cs typeface="Trebuchet MS"/>
              </a:rPr>
              <a:t>outputs</a:t>
            </a:r>
            <a:r>
              <a:rPr sz="2400" spc="-110">
                <a:solidFill>
                  <a:srgbClr val="404040"/>
                </a:solidFill>
                <a:latin typeface="Trebuchet MS"/>
                <a:cs typeface="Trebuchet MS"/>
              </a:rPr>
              <a:t> </a:t>
            </a:r>
            <a:r>
              <a:rPr sz="2400" spc="-25">
                <a:solidFill>
                  <a:srgbClr val="404040"/>
                </a:solidFill>
                <a:latin typeface="Trebuchet MS"/>
                <a:cs typeface="Trebuchet MS"/>
              </a:rPr>
              <a:t>are</a:t>
            </a:r>
            <a:endParaRPr sz="2400">
              <a:latin typeface="Trebuchet MS"/>
              <a:cs typeface="Trebuchet MS"/>
            </a:endParaRPr>
          </a:p>
          <a:p>
            <a:pPr marL="12700">
              <a:lnSpc>
                <a:spcPts val="2865"/>
              </a:lnSpc>
            </a:pPr>
            <a:r>
              <a:rPr sz="2400" spc="55">
                <a:solidFill>
                  <a:srgbClr val="404040"/>
                </a:solidFill>
                <a:latin typeface="Trebuchet MS"/>
                <a:cs typeface="Trebuchet MS"/>
              </a:rPr>
              <a:t>safe</a:t>
            </a:r>
            <a:r>
              <a:rPr sz="2400" spc="-90">
                <a:solidFill>
                  <a:srgbClr val="404040"/>
                </a:solidFill>
                <a:latin typeface="Trebuchet MS"/>
                <a:cs typeface="Trebuchet MS"/>
              </a:rPr>
              <a:t> </a:t>
            </a:r>
            <a:r>
              <a:rPr sz="2400" spc="90">
                <a:solidFill>
                  <a:srgbClr val="404040"/>
                </a:solidFill>
                <a:latin typeface="Trebuchet MS"/>
                <a:cs typeface="Trebuchet MS"/>
              </a:rPr>
              <a:t>and</a:t>
            </a:r>
            <a:r>
              <a:rPr sz="2400" spc="-135">
                <a:solidFill>
                  <a:srgbClr val="404040"/>
                </a:solidFill>
                <a:latin typeface="Trebuchet MS"/>
                <a:cs typeface="Trebuchet MS"/>
              </a:rPr>
              <a:t> </a:t>
            </a:r>
            <a:r>
              <a:rPr sz="2400" spc="-10">
                <a:solidFill>
                  <a:srgbClr val="404040"/>
                </a:solidFill>
                <a:latin typeface="Trebuchet MS"/>
                <a:cs typeface="Trebuchet MS"/>
              </a:rPr>
              <a:t>ethical.</a:t>
            </a:r>
            <a:endParaRPr sz="2400">
              <a:latin typeface="Trebuchet MS"/>
              <a:cs typeface="Trebuchet MS"/>
            </a:endParaRPr>
          </a:p>
        </p:txBody>
      </p:sp>
      <p:sp>
        <p:nvSpPr>
          <p:cNvPr id="10" name="object 10"/>
          <p:cNvSpPr txBox="1"/>
          <p:nvPr/>
        </p:nvSpPr>
        <p:spPr>
          <a:xfrm>
            <a:off x="3792854" y="3031807"/>
            <a:ext cx="7362190" cy="1126490"/>
          </a:xfrm>
          <a:prstGeom prst="rect">
            <a:avLst/>
          </a:prstGeom>
        </p:spPr>
        <p:txBody>
          <a:bodyPr vert="horz" wrap="square" lIns="0" tIns="12700" rIns="0" bIns="0" rtlCol="0">
            <a:spAutoFit/>
          </a:bodyPr>
          <a:lstStyle/>
          <a:p>
            <a:pPr marL="12700">
              <a:lnSpc>
                <a:spcPct val="100000"/>
              </a:lnSpc>
              <a:spcBef>
                <a:spcPts val="100"/>
              </a:spcBef>
            </a:pPr>
            <a:r>
              <a:rPr sz="2400" b="1" spc="40">
                <a:solidFill>
                  <a:srgbClr val="404040"/>
                </a:solidFill>
                <a:latin typeface="Trebuchet MS"/>
                <a:cs typeface="Trebuchet MS"/>
              </a:rPr>
              <a:t>Process:</a:t>
            </a:r>
            <a:endParaRPr sz="2400">
              <a:latin typeface="Trebuchet MS"/>
              <a:cs typeface="Trebuchet MS"/>
            </a:endParaRPr>
          </a:p>
          <a:p>
            <a:pPr marL="12700" marR="5080">
              <a:lnSpc>
                <a:spcPts val="2850"/>
              </a:lnSpc>
              <a:spcBef>
                <a:spcPts val="170"/>
              </a:spcBef>
            </a:pPr>
            <a:r>
              <a:rPr sz="2400" spc="65">
                <a:solidFill>
                  <a:srgbClr val="404040"/>
                </a:solidFill>
                <a:latin typeface="Trebuchet MS"/>
                <a:cs typeface="Trebuchet MS"/>
              </a:rPr>
              <a:t>Involves</a:t>
            </a:r>
            <a:r>
              <a:rPr sz="2400" spc="-110">
                <a:solidFill>
                  <a:srgbClr val="404040"/>
                </a:solidFill>
                <a:latin typeface="Trebuchet MS"/>
                <a:cs typeface="Trebuchet MS"/>
              </a:rPr>
              <a:t> </a:t>
            </a:r>
            <a:r>
              <a:rPr sz="2400">
                <a:solidFill>
                  <a:srgbClr val="404040"/>
                </a:solidFill>
                <a:latin typeface="Trebuchet MS"/>
                <a:cs typeface="Trebuchet MS"/>
              </a:rPr>
              <a:t>further</a:t>
            </a:r>
            <a:r>
              <a:rPr sz="2400" spc="-75">
                <a:solidFill>
                  <a:srgbClr val="404040"/>
                </a:solidFill>
                <a:latin typeface="Trebuchet MS"/>
                <a:cs typeface="Trebuchet MS"/>
              </a:rPr>
              <a:t> </a:t>
            </a:r>
            <a:r>
              <a:rPr sz="2400">
                <a:solidFill>
                  <a:srgbClr val="4F81BC"/>
                </a:solidFill>
                <a:latin typeface="Trebuchet MS"/>
                <a:cs typeface="Trebuchet MS"/>
              </a:rPr>
              <a:t>fine-tuning</a:t>
            </a:r>
            <a:r>
              <a:rPr sz="2400">
                <a:solidFill>
                  <a:srgbClr val="404040"/>
                </a:solidFill>
                <a:latin typeface="Trebuchet MS"/>
                <a:cs typeface="Trebuchet MS"/>
              </a:rPr>
              <a:t>.</a:t>
            </a:r>
            <a:r>
              <a:rPr sz="2400" spc="-60">
                <a:solidFill>
                  <a:srgbClr val="404040"/>
                </a:solidFill>
                <a:latin typeface="Trebuchet MS"/>
                <a:cs typeface="Trebuchet MS"/>
              </a:rPr>
              <a:t> </a:t>
            </a:r>
            <a:r>
              <a:rPr sz="2400">
                <a:solidFill>
                  <a:srgbClr val="404040"/>
                </a:solidFill>
                <a:latin typeface="Trebuchet MS"/>
                <a:cs typeface="Trebuchet MS"/>
              </a:rPr>
              <a:t>We</a:t>
            </a:r>
            <a:r>
              <a:rPr sz="2400" spc="-20">
                <a:solidFill>
                  <a:srgbClr val="404040"/>
                </a:solidFill>
                <a:latin typeface="Trebuchet MS"/>
                <a:cs typeface="Trebuchet MS"/>
              </a:rPr>
              <a:t> </a:t>
            </a:r>
            <a:r>
              <a:rPr sz="2400" spc="105">
                <a:solidFill>
                  <a:srgbClr val="404040"/>
                </a:solidFill>
                <a:latin typeface="Trebuchet MS"/>
                <a:cs typeface="Trebuchet MS"/>
              </a:rPr>
              <a:t>use</a:t>
            </a:r>
            <a:r>
              <a:rPr sz="2400" spc="-15">
                <a:solidFill>
                  <a:srgbClr val="404040"/>
                </a:solidFill>
                <a:latin typeface="Trebuchet MS"/>
                <a:cs typeface="Trebuchet MS"/>
              </a:rPr>
              <a:t> </a:t>
            </a:r>
            <a:r>
              <a:rPr sz="2400">
                <a:solidFill>
                  <a:srgbClr val="404040"/>
                </a:solidFill>
                <a:latin typeface="Trebuchet MS"/>
                <a:cs typeface="Trebuchet MS"/>
              </a:rPr>
              <a:t>RLHF</a:t>
            </a:r>
            <a:r>
              <a:rPr sz="2400" spc="-45">
                <a:solidFill>
                  <a:srgbClr val="404040"/>
                </a:solidFill>
                <a:latin typeface="Trebuchet MS"/>
                <a:cs typeface="Trebuchet MS"/>
              </a:rPr>
              <a:t> </a:t>
            </a:r>
            <a:r>
              <a:rPr sz="2400">
                <a:solidFill>
                  <a:srgbClr val="404040"/>
                </a:solidFill>
                <a:latin typeface="Trebuchet MS"/>
                <a:cs typeface="Trebuchet MS"/>
              </a:rPr>
              <a:t>to</a:t>
            </a:r>
            <a:r>
              <a:rPr sz="2400" spc="-30">
                <a:solidFill>
                  <a:srgbClr val="404040"/>
                </a:solidFill>
                <a:latin typeface="Trebuchet MS"/>
                <a:cs typeface="Trebuchet MS"/>
              </a:rPr>
              <a:t> </a:t>
            </a:r>
            <a:r>
              <a:rPr sz="2400" spc="-10">
                <a:solidFill>
                  <a:srgbClr val="404040"/>
                </a:solidFill>
                <a:latin typeface="Trebuchet MS"/>
                <a:cs typeface="Trebuchet MS"/>
              </a:rPr>
              <a:t>provide </a:t>
            </a:r>
            <a:r>
              <a:rPr sz="2400">
                <a:solidFill>
                  <a:srgbClr val="404040"/>
                </a:solidFill>
                <a:latin typeface="Trebuchet MS"/>
                <a:cs typeface="Trebuchet MS"/>
              </a:rPr>
              <a:t>feedback</a:t>
            </a:r>
            <a:r>
              <a:rPr sz="2400" spc="-40">
                <a:solidFill>
                  <a:srgbClr val="404040"/>
                </a:solidFill>
                <a:latin typeface="Trebuchet MS"/>
                <a:cs typeface="Trebuchet MS"/>
              </a:rPr>
              <a:t> </a:t>
            </a:r>
            <a:r>
              <a:rPr sz="2400" spc="105">
                <a:solidFill>
                  <a:srgbClr val="404040"/>
                </a:solidFill>
                <a:latin typeface="Trebuchet MS"/>
                <a:cs typeface="Trebuchet MS"/>
              </a:rPr>
              <a:t>on</a:t>
            </a:r>
            <a:r>
              <a:rPr sz="2400" spc="-50">
                <a:solidFill>
                  <a:srgbClr val="404040"/>
                </a:solidFill>
                <a:latin typeface="Trebuchet MS"/>
                <a:cs typeface="Trebuchet MS"/>
              </a:rPr>
              <a:t> </a:t>
            </a:r>
            <a:r>
              <a:rPr sz="2400" spc="65">
                <a:solidFill>
                  <a:srgbClr val="404040"/>
                </a:solidFill>
                <a:latin typeface="Trebuchet MS"/>
                <a:cs typeface="Trebuchet MS"/>
              </a:rPr>
              <a:t>model</a:t>
            </a:r>
            <a:r>
              <a:rPr sz="2400" spc="-25">
                <a:solidFill>
                  <a:srgbClr val="404040"/>
                </a:solidFill>
                <a:latin typeface="Trebuchet MS"/>
                <a:cs typeface="Trebuchet MS"/>
              </a:rPr>
              <a:t> </a:t>
            </a:r>
            <a:r>
              <a:rPr sz="2400" spc="-10">
                <a:solidFill>
                  <a:srgbClr val="404040"/>
                </a:solidFill>
                <a:latin typeface="Trebuchet MS"/>
                <a:cs typeface="Trebuchet MS"/>
              </a:rPr>
              <a:t>outputs.</a:t>
            </a:r>
            <a:endParaRPr sz="2400">
              <a:latin typeface="Trebuchet MS"/>
              <a:cs typeface="Trebuchet MS"/>
            </a:endParaRPr>
          </a:p>
        </p:txBody>
      </p:sp>
      <p:sp>
        <p:nvSpPr>
          <p:cNvPr id="11" name="object 11"/>
          <p:cNvSpPr txBox="1"/>
          <p:nvPr/>
        </p:nvSpPr>
        <p:spPr>
          <a:xfrm>
            <a:off x="3792854" y="4664964"/>
            <a:ext cx="6972300" cy="1127125"/>
          </a:xfrm>
          <a:prstGeom prst="rect">
            <a:avLst/>
          </a:prstGeom>
        </p:spPr>
        <p:txBody>
          <a:bodyPr vert="horz" wrap="square" lIns="0" tIns="13335" rIns="0" bIns="0" rtlCol="0">
            <a:spAutoFit/>
          </a:bodyPr>
          <a:lstStyle/>
          <a:p>
            <a:pPr marL="12700">
              <a:lnSpc>
                <a:spcPct val="100000"/>
              </a:lnSpc>
              <a:spcBef>
                <a:spcPts val="105"/>
              </a:spcBef>
            </a:pPr>
            <a:r>
              <a:rPr sz="2400" b="1" spc="-10">
                <a:solidFill>
                  <a:srgbClr val="404040"/>
                </a:solidFill>
                <a:latin typeface="Trebuchet MS"/>
                <a:cs typeface="Trebuchet MS"/>
              </a:rPr>
              <a:t>Outcome:</a:t>
            </a:r>
            <a:endParaRPr sz="2400">
              <a:latin typeface="Trebuchet MS"/>
              <a:cs typeface="Trebuchet MS"/>
            </a:endParaRPr>
          </a:p>
          <a:p>
            <a:pPr marL="12700" marR="5080">
              <a:lnSpc>
                <a:spcPts val="2850"/>
              </a:lnSpc>
              <a:spcBef>
                <a:spcPts val="170"/>
              </a:spcBef>
            </a:pPr>
            <a:r>
              <a:rPr sz="2400">
                <a:solidFill>
                  <a:srgbClr val="404040"/>
                </a:solidFill>
                <a:latin typeface="Trebuchet MS"/>
                <a:cs typeface="Trebuchet MS"/>
              </a:rPr>
              <a:t>The</a:t>
            </a:r>
            <a:r>
              <a:rPr sz="2400" spc="-85">
                <a:solidFill>
                  <a:srgbClr val="404040"/>
                </a:solidFill>
                <a:latin typeface="Trebuchet MS"/>
                <a:cs typeface="Trebuchet MS"/>
              </a:rPr>
              <a:t> </a:t>
            </a:r>
            <a:r>
              <a:rPr sz="2400" spc="65">
                <a:solidFill>
                  <a:srgbClr val="404040"/>
                </a:solidFill>
                <a:latin typeface="Trebuchet MS"/>
                <a:cs typeface="Trebuchet MS"/>
              </a:rPr>
              <a:t>model</a:t>
            </a:r>
            <a:r>
              <a:rPr sz="2400" spc="-130">
                <a:solidFill>
                  <a:srgbClr val="404040"/>
                </a:solidFill>
                <a:latin typeface="Trebuchet MS"/>
                <a:cs typeface="Trebuchet MS"/>
              </a:rPr>
              <a:t> </a:t>
            </a:r>
            <a:r>
              <a:rPr sz="2400" spc="85">
                <a:solidFill>
                  <a:srgbClr val="404040"/>
                </a:solidFill>
                <a:latin typeface="Trebuchet MS"/>
                <a:cs typeface="Trebuchet MS"/>
              </a:rPr>
              <a:t>becomes</a:t>
            </a:r>
            <a:r>
              <a:rPr sz="2400" spc="-95">
                <a:solidFill>
                  <a:srgbClr val="404040"/>
                </a:solidFill>
                <a:latin typeface="Trebuchet MS"/>
                <a:cs typeface="Trebuchet MS"/>
              </a:rPr>
              <a:t> </a:t>
            </a:r>
            <a:r>
              <a:rPr sz="2400">
                <a:solidFill>
                  <a:srgbClr val="404040"/>
                </a:solidFill>
                <a:latin typeface="Trebuchet MS"/>
                <a:cs typeface="Trebuchet MS"/>
              </a:rPr>
              <a:t>safer</a:t>
            </a:r>
            <a:r>
              <a:rPr sz="2400" spc="-110">
                <a:solidFill>
                  <a:srgbClr val="404040"/>
                </a:solidFill>
                <a:latin typeface="Trebuchet MS"/>
                <a:cs typeface="Trebuchet MS"/>
              </a:rPr>
              <a:t> </a:t>
            </a:r>
            <a:r>
              <a:rPr sz="2400" spc="70">
                <a:solidFill>
                  <a:srgbClr val="404040"/>
                </a:solidFill>
                <a:latin typeface="Trebuchet MS"/>
                <a:cs typeface="Trebuchet MS"/>
              </a:rPr>
              <a:t>reducing</a:t>
            </a:r>
            <a:r>
              <a:rPr sz="2400" spc="-125">
                <a:solidFill>
                  <a:srgbClr val="404040"/>
                </a:solidFill>
                <a:latin typeface="Trebuchet MS"/>
                <a:cs typeface="Trebuchet MS"/>
              </a:rPr>
              <a:t> </a:t>
            </a:r>
            <a:r>
              <a:rPr sz="2400" spc="114">
                <a:solidFill>
                  <a:srgbClr val="404040"/>
                </a:solidFill>
                <a:latin typeface="Trebuchet MS"/>
                <a:cs typeface="Trebuchet MS"/>
              </a:rPr>
              <a:t>risk</a:t>
            </a:r>
            <a:r>
              <a:rPr sz="2400" spc="-140">
                <a:solidFill>
                  <a:srgbClr val="404040"/>
                </a:solidFill>
                <a:latin typeface="Trebuchet MS"/>
                <a:cs typeface="Trebuchet MS"/>
              </a:rPr>
              <a:t> </a:t>
            </a:r>
            <a:r>
              <a:rPr sz="2400">
                <a:solidFill>
                  <a:srgbClr val="404040"/>
                </a:solidFill>
                <a:latin typeface="Trebuchet MS"/>
                <a:cs typeface="Trebuchet MS"/>
              </a:rPr>
              <a:t>of</a:t>
            </a:r>
            <a:r>
              <a:rPr sz="2400" spc="-135">
                <a:solidFill>
                  <a:srgbClr val="404040"/>
                </a:solidFill>
                <a:latin typeface="Trebuchet MS"/>
                <a:cs typeface="Trebuchet MS"/>
              </a:rPr>
              <a:t> </a:t>
            </a:r>
            <a:r>
              <a:rPr sz="2400" spc="90">
                <a:solidFill>
                  <a:srgbClr val="404040"/>
                </a:solidFill>
                <a:latin typeface="Trebuchet MS"/>
                <a:cs typeface="Trebuchet MS"/>
              </a:rPr>
              <a:t>biased </a:t>
            </a:r>
            <a:r>
              <a:rPr sz="2400" spc="-10">
                <a:solidFill>
                  <a:srgbClr val="404040"/>
                </a:solidFill>
                <a:latin typeface="Trebuchet MS"/>
                <a:cs typeface="Trebuchet MS"/>
              </a:rPr>
              <a:t>content.</a:t>
            </a:r>
            <a:endParaRPr sz="2400">
              <a:latin typeface="Trebuchet MS"/>
              <a:cs typeface="Trebuchet MS"/>
            </a:endParaRPr>
          </a:p>
        </p:txBody>
      </p:sp>
      <p:sp>
        <p:nvSpPr>
          <p:cNvPr id="12" name="object 12"/>
          <p:cNvSpPr txBox="1"/>
          <p:nvPr/>
        </p:nvSpPr>
        <p:spPr>
          <a:xfrm>
            <a:off x="6096000" y="5781675"/>
            <a:ext cx="4743450" cy="828675"/>
          </a:xfrm>
          <a:prstGeom prst="rect">
            <a:avLst/>
          </a:prstGeom>
          <a:solidFill>
            <a:srgbClr val="4F81BC"/>
          </a:solidFill>
          <a:ln w="38100">
            <a:solidFill>
              <a:srgbClr val="000000"/>
            </a:solidFill>
          </a:ln>
        </p:spPr>
        <p:txBody>
          <a:bodyPr vert="horz" wrap="square" lIns="0" tIns="38100" rIns="0" bIns="0" rtlCol="0">
            <a:spAutoFit/>
          </a:bodyPr>
          <a:lstStyle/>
          <a:p>
            <a:pPr marL="95885">
              <a:lnSpc>
                <a:spcPct val="100000"/>
              </a:lnSpc>
              <a:spcBef>
                <a:spcPts val="300"/>
              </a:spcBef>
            </a:pPr>
            <a:r>
              <a:rPr sz="2400" spc="-10">
                <a:solidFill>
                  <a:srgbClr val="FFFFFF"/>
                </a:solidFill>
                <a:latin typeface="Trebuchet MS"/>
                <a:cs typeface="Trebuchet MS"/>
              </a:rPr>
              <a:t>It’s</a:t>
            </a:r>
            <a:r>
              <a:rPr sz="2400" spc="-100">
                <a:solidFill>
                  <a:srgbClr val="FFFFFF"/>
                </a:solidFill>
                <a:latin typeface="Trebuchet MS"/>
                <a:cs typeface="Trebuchet MS"/>
              </a:rPr>
              <a:t> </a:t>
            </a:r>
            <a:r>
              <a:rPr sz="2400" spc="-25">
                <a:solidFill>
                  <a:srgbClr val="FFFFFF"/>
                </a:solidFill>
                <a:latin typeface="Trebuchet MS"/>
                <a:cs typeface="Trebuchet MS"/>
              </a:rPr>
              <a:t>after</a:t>
            </a:r>
            <a:r>
              <a:rPr sz="2400" spc="-105">
                <a:solidFill>
                  <a:srgbClr val="FFFFFF"/>
                </a:solidFill>
                <a:latin typeface="Trebuchet MS"/>
                <a:cs typeface="Trebuchet MS"/>
              </a:rPr>
              <a:t> </a:t>
            </a:r>
            <a:r>
              <a:rPr sz="2400" spc="114">
                <a:solidFill>
                  <a:srgbClr val="FFFFFF"/>
                </a:solidFill>
                <a:latin typeface="Trebuchet MS"/>
                <a:cs typeface="Trebuchet MS"/>
              </a:rPr>
              <a:t>this</a:t>
            </a:r>
            <a:r>
              <a:rPr sz="2400" spc="-95">
                <a:solidFill>
                  <a:srgbClr val="FFFFFF"/>
                </a:solidFill>
                <a:latin typeface="Trebuchet MS"/>
                <a:cs typeface="Trebuchet MS"/>
              </a:rPr>
              <a:t> </a:t>
            </a:r>
            <a:r>
              <a:rPr sz="2400" spc="70">
                <a:solidFill>
                  <a:srgbClr val="FFFFFF"/>
                </a:solidFill>
                <a:latin typeface="Trebuchet MS"/>
                <a:cs typeface="Trebuchet MS"/>
              </a:rPr>
              <a:t>step</a:t>
            </a:r>
            <a:r>
              <a:rPr sz="2400" spc="-110">
                <a:solidFill>
                  <a:srgbClr val="FFFFFF"/>
                </a:solidFill>
                <a:latin typeface="Trebuchet MS"/>
                <a:cs typeface="Trebuchet MS"/>
              </a:rPr>
              <a:t> </a:t>
            </a:r>
            <a:r>
              <a:rPr sz="2400">
                <a:solidFill>
                  <a:srgbClr val="FFFFFF"/>
                </a:solidFill>
                <a:latin typeface="Trebuchet MS"/>
                <a:cs typeface="Trebuchet MS"/>
              </a:rPr>
              <a:t>that</a:t>
            </a:r>
            <a:r>
              <a:rPr sz="2400" spc="-130">
                <a:solidFill>
                  <a:srgbClr val="FFFFFF"/>
                </a:solidFill>
                <a:latin typeface="Trebuchet MS"/>
                <a:cs typeface="Trebuchet MS"/>
              </a:rPr>
              <a:t> </a:t>
            </a:r>
            <a:r>
              <a:rPr sz="2400" spc="-65">
                <a:solidFill>
                  <a:srgbClr val="FFFFFF"/>
                </a:solidFill>
                <a:latin typeface="Trebuchet MS"/>
                <a:cs typeface="Trebuchet MS"/>
              </a:rPr>
              <a:t>we</a:t>
            </a:r>
            <a:r>
              <a:rPr sz="2400" spc="-80">
                <a:solidFill>
                  <a:srgbClr val="FFFFFF"/>
                </a:solidFill>
                <a:latin typeface="Trebuchet MS"/>
                <a:cs typeface="Trebuchet MS"/>
              </a:rPr>
              <a:t> </a:t>
            </a:r>
            <a:r>
              <a:rPr sz="2400" spc="-25">
                <a:solidFill>
                  <a:srgbClr val="FFFFFF"/>
                </a:solidFill>
                <a:latin typeface="Trebuchet MS"/>
                <a:cs typeface="Trebuchet MS"/>
              </a:rPr>
              <a:t>get</a:t>
            </a:r>
            <a:endParaRPr sz="2400">
              <a:latin typeface="Trebuchet MS"/>
              <a:cs typeface="Trebuchet MS"/>
            </a:endParaRPr>
          </a:p>
          <a:p>
            <a:pPr marL="95885">
              <a:lnSpc>
                <a:spcPct val="100000"/>
              </a:lnSpc>
              <a:spcBef>
                <a:spcPts val="50"/>
              </a:spcBef>
            </a:pPr>
            <a:r>
              <a:rPr sz="2400" spc="95">
                <a:solidFill>
                  <a:srgbClr val="FFFFFF"/>
                </a:solidFill>
                <a:latin typeface="Trebuchet MS"/>
                <a:cs typeface="Trebuchet MS"/>
              </a:rPr>
              <a:t>models</a:t>
            </a:r>
            <a:r>
              <a:rPr sz="2400" spc="-30">
                <a:solidFill>
                  <a:srgbClr val="FFFFFF"/>
                </a:solidFill>
                <a:latin typeface="Trebuchet MS"/>
                <a:cs typeface="Trebuchet MS"/>
              </a:rPr>
              <a:t> </a:t>
            </a:r>
            <a:r>
              <a:rPr sz="2400">
                <a:solidFill>
                  <a:srgbClr val="FFFFFF"/>
                </a:solidFill>
                <a:latin typeface="Trebuchet MS"/>
                <a:cs typeface="Trebuchet MS"/>
              </a:rPr>
              <a:t>like</a:t>
            </a:r>
            <a:r>
              <a:rPr sz="2400" spc="-95">
                <a:solidFill>
                  <a:srgbClr val="FFFFFF"/>
                </a:solidFill>
                <a:latin typeface="Trebuchet MS"/>
                <a:cs typeface="Trebuchet MS"/>
              </a:rPr>
              <a:t> </a:t>
            </a:r>
            <a:r>
              <a:rPr sz="2400" spc="-35">
                <a:solidFill>
                  <a:srgbClr val="FFFFFF"/>
                </a:solidFill>
                <a:latin typeface="Trebuchet MS"/>
                <a:cs typeface="Trebuchet MS"/>
              </a:rPr>
              <a:t>ChatGPT,</a:t>
            </a:r>
            <a:r>
              <a:rPr sz="2400" spc="20">
                <a:solidFill>
                  <a:srgbClr val="FFFFFF"/>
                </a:solidFill>
                <a:latin typeface="Trebuchet MS"/>
                <a:cs typeface="Trebuchet MS"/>
              </a:rPr>
              <a:t> </a:t>
            </a:r>
            <a:r>
              <a:rPr sz="2400">
                <a:solidFill>
                  <a:srgbClr val="FFFFFF"/>
                </a:solidFill>
                <a:latin typeface="Trebuchet MS"/>
                <a:cs typeface="Trebuchet MS"/>
              </a:rPr>
              <a:t>Claude</a:t>
            </a:r>
            <a:r>
              <a:rPr sz="2400" spc="-40">
                <a:solidFill>
                  <a:srgbClr val="FFFFFF"/>
                </a:solidFill>
                <a:latin typeface="Trebuchet MS"/>
                <a:cs typeface="Trebuchet MS"/>
              </a:rPr>
              <a:t> </a:t>
            </a:r>
            <a:r>
              <a:rPr sz="2400" spc="-25">
                <a:solidFill>
                  <a:srgbClr val="FFFFFF"/>
                </a:solidFill>
                <a:latin typeface="Trebuchet MS"/>
                <a:cs typeface="Trebuchet MS"/>
              </a:rPr>
              <a:t>etc</a:t>
            </a:r>
            <a:endParaRPr sz="2400">
              <a:latin typeface="Trebuchet MS"/>
              <a:cs typeface="Trebuchet MS"/>
            </a:endParaRPr>
          </a:p>
        </p:txBody>
      </p:sp>
      <p:sp>
        <p:nvSpPr>
          <p:cNvPr id="13" name="object 13"/>
          <p:cNvSpPr txBox="1"/>
          <p:nvPr/>
        </p:nvSpPr>
        <p:spPr>
          <a:xfrm>
            <a:off x="11797283" y="6478587"/>
            <a:ext cx="121920" cy="208915"/>
          </a:xfrm>
          <a:prstGeom prst="rect">
            <a:avLst/>
          </a:prstGeom>
        </p:spPr>
        <p:txBody>
          <a:bodyPr vert="horz" wrap="square" lIns="0" tIns="12700" rIns="0" bIns="0" rtlCol="0">
            <a:spAutoFit/>
          </a:bodyPr>
          <a:lstStyle/>
          <a:p>
            <a:pPr marL="12700">
              <a:lnSpc>
                <a:spcPct val="100000"/>
              </a:lnSpc>
              <a:spcBef>
                <a:spcPts val="100"/>
              </a:spcBef>
            </a:pPr>
            <a:r>
              <a:rPr sz="1200" spc="75">
                <a:solidFill>
                  <a:srgbClr val="888888"/>
                </a:solidFill>
                <a:latin typeface="Trebuchet MS"/>
                <a:cs typeface="Trebuchet MS"/>
              </a:rPr>
              <a:t>8</a:t>
            </a:r>
            <a:endParaRPr sz="1200">
              <a:latin typeface="Trebuchet MS"/>
              <a:cs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CA55-4B6F-7B27-E6C5-1DE592C122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5CBBC290-D6BD-8AB0-3A8D-C143538BD0E6}"/>
              </a:ext>
            </a:extLst>
          </p:cNvPr>
          <p:cNvPicPr>
            <a:picLocks noGrp="1" noChangeAspect="1"/>
          </p:cNvPicPr>
          <p:nvPr>
            <p:ph idx="1"/>
          </p:nvPr>
        </p:nvPicPr>
        <p:blipFill>
          <a:blip r:embed="rId2"/>
          <a:stretch>
            <a:fillRect/>
          </a:stretch>
        </p:blipFill>
        <p:spPr>
          <a:xfrm>
            <a:off x="161757" y="62543"/>
            <a:ext cx="12016927" cy="6787354"/>
          </a:xfrm>
        </p:spPr>
      </p:pic>
    </p:spTree>
    <p:extLst>
      <p:ext uri="{BB962C8B-B14F-4D97-AF65-F5344CB8AC3E}">
        <p14:creationId xmlns:p14="http://schemas.microsoft.com/office/powerpoint/2010/main" val="3878639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CB8A-1B9C-033C-1224-DBF342A2AC3E}"/>
              </a:ext>
            </a:extLst>
          </p:cNvPr>
          <p:cNvSpPr>
            <a:spLocks noGrp="1"/>
          </p:cNvSpPr>
          <p:nvPr>
            <p:ph type="title"/>
          </p:nvPr>
        </p:nvSpPr>
        <p:spPr/>
        <p:txBody>
          <a:bodyPr>
            <a:noAutofit/>
          </a:bodyPr>
          <a:lstStyle/>
          <a:p>
            <a:r>
              <a:rPr lang="en-IN" sz="2800" b="1">
                <a:solidFill>
                  <a:srgbClr val="C00000"/>
                </a:solidFill>
                <a:latin typeface="+mn-lt"/>
                <a:ea typeface="+mn-ea"/>
                <a:cs typeface="+mn-cs"/>
              </a:rPr>
              <a:t>Soft Prompt</a:t>
            </a:r>
          </a:p>
        </p:txBody>
      </p:sp>
      <p:sp>
        <p:nvSpPr>
          <p:cNvPr id="3" name="Content Placeholder 2">
            <a:extLst>
              <a:ext uri="{FF2B5EF4-FFF2-40B4-BE49-F238E27FC236}">
                <a16:creationId xmlns:a16="http://schemas.microsoft.com/office/drawing/2014/main" id="{9D382AEC-D4DE-C8D8-2CDF-6897BFA6BDE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CC3D4D-F52E-B957-A2FD-6148B2C2361E}"/>
              </a:ext>
            </a:extLst>
          </p:cNvPr>
          <p:cNvPicPr>
            <a:picLocks noChangeAspect="1"/>
          </p:cNvPicPr>
          <p:nvPr/>
        </p:nvPicPr>
        <p:blipFill>
          <a:blip r:embed="rId2"/>
          <a:stretch>
            <a:fillRect/>
          </a:stretch>
        </p:blipFill>
        <p:spPr>
          <a:xfrm>
            <a:off x="304846" y="801190"/>
            <a:ext cx="11575649" cy="5184186"/>
          </a:xfrm>
          <a:prstGeom prst="rect">
            <a:avLst/>
          </a:prstGeom>
        </p:spPr>
      </p:pic>
    </p:spTree>
    <p:extLst>
      <p:ext uri="{BB962C8B-B14F-4D97-AF65-F5344CB8AC3E}">
        <p14:creationId xmlns:p14="http://schemas.microsoft.com/office/powerpoint/2010/main" val="1040477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CBA8-20F5-6F22-0DA2-6039D7A50050}"/>
              </a:ext>
            </a:extLst>
          </p:cNvPr>
          <p:cNvSpPr>
            <a:spLocks noGrp="1"/>
          </p:cNvSpPr>
          <p:nvPr>
            <p:ph type="title"/>
          </p:nvPr>
        </p:nvSpPr>
        <p:spPr/>
        <p:txBody>
          <a:bodyPr>
            <a:normAutofit fontScale="90000"/>
          </a:bodyPr>
          <a:lstStyle/>
          <a:p>
            <a:r>
              <a:rPr lang="en-US">
                <a:ea typeface="Calibri Light"/>
                <a:cs typeface="Calibri Light"/>
              </a:rPr>
              <a:t>Prefix Tuning – Li &amp; Lang 2021</a:t>
            </a:r>
            <a:endParaRPr lang="en-US"/>
          </a:p>
        </p:txBody>
      </p:sp>
      <p:pic>
        <p:nvPicPr>
          <p:cNvPr id="4" name="Picture 3" descr="A diagram of a structure&#10;&#10;AI-generated content may be incorrect.">
            <a:extLst>
              <a:ext uri="{FF2B5EF4-FFF2-40B4-BE49-F238E27FC236}">
                <a16:creationId xmlns:a16="http://schemas.microsoft.com/office/drawing/2014/main" id="{52ED49A1-095F-473D-1DCD-E6ADCB2845D5}"/>
              </a:ext>
            </a:extLst>
          </p:cNvPr>
          <p:cNvPicPr>
            <a:picLocks noChangeAspect="1"/>
          </p:cNvPicPr>
          <p:nvPr/>
        </p:nvPicPr>
        <p:blipFill>
          <a:blip r:embed="rId3"/>
          <a:stretch>
            <a:fillRect/>
          </a:stretch>
        </p:blipFill>
        <p:spPr>
          <a:xfrm>
            <a:off x="594732" y="999545"/>
            <a:ext cx="3048000" cy="5286375"/>
          </a:xfrm>
          <a:prstGeom prst="rect">
            <a:avLst/>
          </a:prstGeom>
        </p:spPr>
      </p:pic>
      <p:pic>
        <p:nvPicPr>
          <p:cNvPr id="5" name="Picture 4" descr="A diagram of a transformer block&#10;&#10;AI-generated content may be incorrect.">
            <a:extLst>
              <a:ext uri="{FF2B5EF4-FFF2-40B4-BE49-F238E27FC236}">
                <a16:creationId xmlns:a16="http://schemas.microsoft.com/office/drawing/2014/main" id="{C88CA063-1925-7249-60E1-55A2B2222CD6}"/>
              </a:ext>
            </a:extLst>
          </p:cNvPr>
          <p:cNvPicPr>
            <a:picLocks noChangeAspect="1"/>
          </p:cNvPicPr>
          <p:nvPr/>
        </p:nvPicPr>
        <p:blipFill>
          <a:blip r:embed="rId4"/>
          <a:stretch>
            <a:fillRect/>
          </a:stretch>
        </p:blipFill>
        <p:spPr>
          <a:xfrm>
            <a:off x="5016655" y="1554898"/>
            <a:ext cx="6210300" cy="3562350"/>
          </a:xfrm>
          <a:prstGeom prst="rect">
            <a:avLst/>
          </a:prstGeom>
        </p:spPr>
      </p:pic>
      <p:sp>
        <p:nvSpPr>
          <p:cNvPr id="6" name="TextBox 5">
            <a:extLst>
              <a:ext uri="{FF2B5EF4-FFF2-40B4-BE49-F238E27FC236}">
                <a16:creationId xmlns:a16="http://schemas.microsoft.com/office/drawing/2014/main" id="{F697D0B4-A5DB-840C-797C-49778259D50C}"/>
              </a:ext>
            </a:extLst>
          </p:cNvPr>
          <p:cNvSpPr txBox="1"/>
          <p:nvPr/>
        </p:nvSpPr>
        <p:spPr>
          <a:xfrm>
            <a:off x="3442010" y="534701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Small set of trainable parameters in every layer of transformer</a:t>
            </a:r>
          </a:p>
        </p:txBody>
      </p:sp>
    </p:spTree>
    <p:extLst>
      <p:ext uri="{BB962C8B-B14F-4D97-AF65-F5344CB8AC3E}">
        <p14:creationId xmlns:p14="http://schemas.microsoft.com/office/powerpoint/2010/main" val="3526247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DC252-95D7-E476-5274-2858BAD94842}"/>
            </a:ext>
          </a:extLst>
        </p:cNvPr>
        <p:cNvGrpSpPr/>
        <p:nvPr/>
      </p:nvGrpSpPr>
      <p:grpSpPr>
        <a:xfrm>
          <a:off x="0" y="0"/>
          <a:ext cx="0" cy="0"/>
          <a:chOff x="0" y="0"/>
          <a:chExt cx="0" cy="0"/>
        </a:xfrm>
      </p:grpSpPr>
      <p:pic>
        <p:nvPicPr>
          <p:cNvPr id="4" name="Content Placeholder 3" descr="A screenshot of a computer&#10;&#10;AI-generated content may be incorrect.">
            <a:extLst>
              <a:ext uri="{FF2B5EF4-FFF2-40B4-BE49-F238E27FC236}">
                <a16:creationId xmlns:a16="http://schemas.microsoft.com/office/drawing/2014/main" id="{C87D6C2A-D358-FAE5-0113-74BD93DF7656}"/>
              </a:ext>
            </a:extLst>
          </p:cNvPr>
          <p:cNvPicPr>
            <a:picLocks noGrp="1" noChangeAspect="1"/>
          </p:cNvPicPr>
          <p:nvPr>
            <p:ph idx="1"/>
          </p:nvPr>
        </p:nvPicPr>
        <p:blipFill>
          <a:blip r:embed="rId3"/>
          <a:stretch>
            <a:fillRect/>
          </a:stretch>
        </p:blipFill>
        <p:spPr>
          <a:xfrm>
            <a:off x="3418" y="121920"/>
            <a:ext cx="11828902" cy="6609224"/>
          </a:xfrm>
        </p:spPr>
      </p:pic>
    </p:spTree>
    <p:extLst>
      <p:ext uri="{BB962C8B-B14F-4D97-AF65-F5344CB8AC3E}">
        <p14:creationId xmlns:p14="http://schemas.microsoft.com/office/powerpoint/2010/main" val="2364128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59DB4-C531-E462-C32C-3A19CD24C5E2}"/>
              </a:ext>
            </a:extLst>
          </p:cNvPr>
          <p:cNvSpPr>
            <a:spLocks noGrp="1"/>
          </p:cNvSpPr>
          <p:nvPr>
            <p:ph type="title"/>
          </p:nvPr>
        </p:nvSpPr>
        <p:spPr/>
        <p:txBody>
          <a:bodyPr/>
          <a:lstStyle/>
          <a:p>
            <a:endParaRPr lang="en-GB"/>
          </a:p>
        </p:txBody>
      </p:sp>
      <p:pic>
        <p:nvPicPr>
          <p:cNvPr id="4" name="Content Placeholder 3" descr="A screenshot of a computer code&#10;&#10;AI-generated content may be incorrect.">
            <a:extLst>
              <a:ext uri="{FF2B5EF4-FFF2-40B4-BE49-F238E27FC236}">
                <a16:creationId xmlns:a16="http://schemas.microsoft.com/office/drawing/2014/main" id="{84F7ED3F-ACD3-B03A-5046-15C377631178}"/>
              </a:ext>
            </a:extLst>
          </p:cNvPr>
          <p:cNvPicPr>
            <a:picLocks noGrp="1" noChangeAspect="1"/>
          </p:cNvPicPr>
          <p:nvPr>
            <p:ph idx="1"/>
          </p:nvPr>
        </p:nvPicPr>
        <p:blipFill>
          <a:blip r:embed="rId2"/>
          <a:stretch>
            <a:fillRect/>
          </a:stretch>
        </p:blipFill>
        <p:spPr>
          <a:xfrm>
            <a:off x="1988622" y="1231082"/>
            <a:ext cx="9214262" cy="4064329"/>
          </a:xfrm>
        </p:spPr>
      </p:pic>
    </p:spTree>
    <p:extLst>
      <p:ext uri="{BB962C8B-B14F-4D97-AF65-F5344CB8AC3E}">
        <p14:creationId xmlns:p14="http://schemas.microsoft.com/office/powerpoint/2010/main" val="19096917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B6F14-14CB-2625-4F4D-10F84BDB7470}"/>
              </a:ext>
            </a:extLst>
          </p:cNvPr>
          <p:cNvSpPr>
            <a:spLocks noGrp="1"/>
          </p:cNvSpPr>
          <p:nvPr>
            <p:ph type="title"/>
          </p:nvPr>
        </p:nvSpPr>
        <p:spPr/>
        <p:txBody>
          <a:bodyPr>
            <a:normAutofit fontScale="90000"/>
          </a:bodyPr>
          <a:lstStyle/>
          <a:p>
            <a:r>
              <a:rPr lang="en-IN" b="0" i="0" err="1">
                <a:solidFill>
                  <a:srgbClr val="242424"/>
                </a:solidFill>
                <a:effectLst/>
                <a:highlight>
                  <a:srgbClr val="FFFFFF"/>
                </a:highlight>
                <a:latin typeface="source-serif-pro"/>
              </a:rPr>
              <a:t>LLaMA</a:t>
            </a:r>
            <a:r>
              <a:rPr lang="en-IN" b="0" i="0">
                <a:solidFill>
                  <a:srgbClr val="242424"/>
                </a:solidFill>
                <a:effectLst/>
                <a:highlight>
                  <a:srgbClr val="FFFFFF"/>
                </a:highlight>
                <a:latin typeface="source-serif-pro"/>
              </a:rPr>
              <a:t> adapter</a:t>
            </a:r>
            <a:endParaRPr lang="en-IN"/>
          </a:p>
        </p:txBody>
      </p:sp>
      <p:sp>
        <p:nvSpPr>
          <p:cNvPr id="3" name="Content Placeholder 2">
            <a:extLst>
              <a:ext uri="{FF2B5EF4-FFF2-40B4-BE49-F238E27FC236}">
                <a16:creationId xmlns:a16="http://schemas.microsoft.com/office/drawing/2014/main" id="{1C171C86-38C1-37F3-AECB-BB74BA2B7AAE}"/>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E854034-59BB-693E-F8D9-16953FF29747}"/>
              </a:ext>
            </a:extLst>
          </p:cNvPr>
          <p:cNvSpPr txBox="1"/>
          <p:nvPr/>
        </p:nvSpPr>
        <p:spPr>
          <a:xfrm>
            <a:off x="1454727" y="1109140"/>
            <a:ext cx="9570028" cy="1200329"/>
          </a:xfrm>
          <a:prstGeom prst="rect">
            <a:avLst/>
          </a:prstGeom>
          <a:noFill/>
          <a:ln w="44450">
            <a:solidFill>
              <a:schemeClr val="accent1"/>
            </a:solidFill>
          </a:ln>
        </p:spPr>
        <p:txBody>
          <a:bodyPr wrap="square">
            <a:spAutoFit/>
          </a:bodyPr>
          <a:lstStyle/>
          <a:p>
            <a:r>
              <a:rPr lang="en-IN" sz="2400" b="1" i="0" err="1">
                <a:solidFill>
                  <a:srgbClr val="C00000"/>
                </a:solidFill>
                <a:effectLst/>
                <a:highlight>
                  <a:srgbClr val="FFFFFF"/>
                </a:highlight>
                <a:latin typeface="source-serif-pro"/>
              </a:rPr>
              <a:t>LLaMA</a:t>
            </a:r>
            <a:r>
              <a:rPr lang="en-IN" sz="2400" b="1" i="0">
                <a:solidFill>
                  <a:srgbClr val="C00000"/>
                </a:solidFill>
                <a:effectLst/>
                <a:highlight>
                  <a:srgbClr val="FFFFFF"/>
                </a:highlight>
                <a:latin typeface="source-serif-pro"/>
              </a:rPr>
              <a:t> adapter </a:t>
            </a:r>
            <a:r>
              <a:rPr lang="en-US" sz="2400"/>
              <a:t>introduce Adaptation Prompts, which are soft-prompts appended with the input to the transformer layer. These adaption </a:t>
            </a:r>
            <a:r>
              <a:rPr lang="en-US" sz="2400">
                <a:solidFill>
                  <a:srgbClr val="C00000"/>
                </a:solidFill>
              </a:rPr>
              <a:t>prompts are inserted in the L topmost</a:t>
            </a:r>
            <a:r>
              <a:rPr lang="en-US" sz="2400"/>
              <a:t> of the N transformer layers.</a:t>
            </a:r>
            <a:endParaRPr lang="en-IN" sz="2400"/>
          </a:p>
        </p:txBody>
      </p:sp>
      <p:sp>
        <p:nvSpPr>
          <p:cNvPr id="8" name="TextBox 7">
            <a:extLst>
              <a:ext uri="{FF2B5EF4-FFF2-40B4-BE49-F238E27FC236}">
                <a16:creationId xmlns:a16="http://schemas.microsoft.com/office/drawing/2014/main" id="{857E4E3B-15ED-E67F-8ABF-CF52D1E11BC2}"/>
              </a:ext>
            </a:extLst>
          </p:cNvPr>
          <p:cNvSpPr txBox="1"/>
          <p:nvPr/>
        </p:nvSpPr>
        <p:spPr>
          <a:xfrm>
            <a:off x="914398" y="2725902"/>
            <a:ext cx="9902537" cy="2585323"/>
          </a:xfrm>
          <a:prstGeom prst="rect">
            <a:avLst/>
          </a:prstGeom>
          <a:solidFill>
            <a:schemeClr val="accent5">
              <a:lumMod val="20000"/>
              <a:lumOff val="80000"/>
            </a:schemeClr>
          </a:solidFill>
        </p:spPr>
        <p:txBody>
          <a:bodyPr wrap="square">
            <a:spAutoFit/>
          </a:bodyPr>
          <a:lstStyle/>
          <a:p>
            <a:r>
              <a:rPr lang="en-US"/>
              <a:t>With additive methods </a:t>
            </a:r>
            <a:r>
              <a:rPr lang="en-IN" b="0" i="0" err="1">
                <a:solidFill>
                  <a:srgbClr val="242424"/>
                </a:solidFill>
                <a:effectLst/>
                <a:highlight>
                  <a:srgbClr val="FFFFFF"/>
                </a:highlight>
                <a:latin typeface="source-serif-pro"/>
              </a:rPr>
              <a:t>LLaMA</a:t>
            </a:r>
            <a:r>
              <a:rPr lang="en-IN" b="0" i="0">
                <a:solidFill>
                  <a:srgbClr val="242424"/>
                </a:solidFill>
                <a:effectLst/>
                <a:highlight>
                  <a:srgbClr val="FFFFFF"/>
                </a:highlight>
                <a:latin typeface="source-serif-pro"/>
              </a:rPr>
              <a:t> adapter</a:t>
            </a:r>
            <a:r>
              <a:rPr lang="en-US"/>
              <a:t> introduce a </a:t>
            </a:r>
            <a:r>
              <a:rPr lang="en-US">
                <a:solidFill>
                  <a:srgbClr val="C00000"/>
                </a:solidFill>
              </a:rPr>
              <a:t>new set of parameters that have some random initialization </a:t>
            </a:r>
            <a:r>
              <a:rPr lang="en-US"/>
              <a:t>over the weights. Because of this random noise added to the LM, we can potentially experience </a:t>
            </a:r>
            <a:r>
              <a:rPr lang="en-US">
                <a:solidFill>
                  <a:srgbClr val="C00000"/>
                </a:solidFill>
              </a:rPr>
              <a:t>unstable fine-tuning </a:t>
            </a:r>
            <a:r>
              <a:rPr lang="en-US"/>
              <a:t>which can cause a problem with large loss values at the early stages.</a:t>
            </a:r>
          </a:p>
          <a:p>
            <a:endParaRPr lang="en-US"/>
          </a:p>
          <a:p>
            <a:r>
              <a:rPr lang="en-US"/>
              <a:t> To solve this problem, the authors </a:t>
            </a:r>
            <a:r>
              <a:rPr lang="en-US">
                <a:solidFill>
                  <a:srgbClr val="C00000"/>
                </a:solidFill>
              </a:rPr>
              <a:t>introduce a gating factor</a:t>
            </a:r>
            <a:r>
              <a:rPr lang="en-US"/>
              <a:t>, initialized to 0, that is multiplied by the self attention mechanism. The product of the gating factor and self-attention is referred to as </a:t>
            </a:r>
            <a:r>
              <a:rPr lang="en-US" b="1">
                <a:solidFill>
                  <a:srgbClr val="C00000"/>
                </a:solidFill>
              </a:rPr>
              <a:t>zero-</a:t>
            </a:r>
            <a:r>
              <a:rPr lang="en-US" b="1" err="1">
                <a:solidFill>
                  <a:srgbClr val="C00000"/>
                </a:solidFill>
              </a:rPr>
              <a:t>init</a:t>
            </a:r>
            <a:r>
              <a:rPr lang="en-US" b="1">
                <a:solidFill>
                  <a:srgbClr val="C00000"/>
                </a:solidFill>
              </a:rPr>
              <a:t> attention</a:t>
            </a:r>
            <a:r>
              <a:rPr lang="en-US"/>
              <a:t>. The </a:t>
            </a:r>
            <a:r>
              <a:rPr lang="en-US">
                <a:solidFill>
                  <a:srgbClr val="C00000"/>
                </a:solidFill>
              </a:rPr>
              <a:t>gating value is adaptively tuned </a:t>
            </a:r>
            <a:r>
              <a:rPr lang="en-US"/>
              <a:t>over the training steps to create a smoother update of the network parameters.</a:t>
            </a:r>
          </a:p>
          <a:p>
            <a:endParaRPr lang="en-US"/>
          </a:p>
        </p:txBody>
      </p:sp>
      <p:sp>
        <p:nvSpPr>
          <p:cNvPr id="10" name="TextBox 9">
            <a:extLst>
              <a:ext uri="{FF2B5EF4-FFF2-40B4-BE49-F238E27FC236}">
                <a16:creationId xmlns:a16="http://schemas.microsoft.com/office/drawing/2014/main" id="{13639B17-1EDF-7F27-FF1B-98A25C09A880}"/>
              </a:ext>
            </a:extLst>
          </p:cNvPr>
          <p:cNvSpPr txBox="1"/>
          <p:nvPr/>
        </p:nvSpPr>
        <p:spPr>
          <a:xfrm>
            <a:off x="7221682" y="243402"/>
            <a:ext cx="6109854" cy="523220"/>
          </a:xfrm>
          <a:prstGeom prst="rect">
            <a:avLst/>
          </a:prstGeom>
          <a:noFill/>
        </p:spPr>
        <p:txBody>
          <a:bodyPr wrap="square">
            <a:spAutoFit/>
          </a:bodyPr>
          <a:lstStyle/>
          <a:p>
            <a:r>
              <a:rPr lang="en-IN" sz="2800" b="1">
                <a:solidFill>
                  <a:srgbClr val="C00000"/>
                </a:solidFill>
                <a:latin typeface="+mn-lt"/>
                <a:ea typeface="+mn-ea"/>
                <a:cs typeface="+mn-cs"/>
              </a:rPr>
              <a:t>Soft Prompting </a:t>
            </a:r>
            <a:endParaRPr lang="en-IN" sz="2800"/>
          </a:p>
        </p:txBody>
      </p:sp>
    </p:spTree>
    <p:extLst>
      <p:ext uri="{BB962C8B-B14F-4D97-AF65-F5344CB8AC3E}">
        <p14:creationId xmlns:p14="http://schemas.microsoft.com/office/powerpoint/2010/main" val="37908051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8F48-E21C-3C8E-F766-550C3F3B5D2C}"/>
              </a:ext>
            </a:extLst>
          </p:cNvPr>
          <p:cNvSpPr>
            <a:spLocks noGrp="1"/>
          </p:cNvSpPr>
          <p:nvPr>
            <p:ph type="title"/>
          </p:nvPr>
        </p:nvSpPr>
        <p:spPr/>
        <p:txBody>
          <a:bodyPr>
            <a:normAutofit fontScale="90000"/>
          </a:bodyPr>
          <a:lstStyle/>
          <a:p>
            <a:r>
              <a:rPr lang="en-IN" b="0" i="0" err="1">
                <a:solidFill>
                  <a:srgbClr val="242424"/>
                </a:solidFill>
                <a:effectLst/>
                <a:highlight>
                  <a:srgbClr val="FFFFFF"/>
                </a:highlight>
                <a:latin typeface="source-serif-pro"/>
              </a:rPr>
              <a:t>LLaMA</a:t>
            </a:r>
            <a:r>
              <a:rPr lang="en-IN" b="0" i="0">
                <a:solidFill>
                  <a:srgbClr val="242424"/>
                </a:solidFill>
                <a:effectLst/>
                <a:highlight>
                  <a:srgbClr val="FFFFFF"/>
                </a:highlight>
                <a:latin typeface="source-serif-pro"/>
              </a:rPr>
              <a:t> adapter</a:t>
            </a:r>
            <a:endParaRPr lang="en-IN"/>
          </a:p>
        </p:txBody>
      </p:sp>
      <p:sp>
        <p:nvSpPr>
          <p:cNvPr id="3" name="Content Placeholder 2">
            <a:extLst>
              <a:ext uri="{FF2B5EF4-FFF2-40B4-BE49-F238E27FC236}">
                <a16:creationId xmlns:a16="http://schemas.microsoft.com/office/drawing/2014/main" id="{7B011D69-DD28-D6F3-32C7-42274F360CE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FA7E827-1769-1B81-06DA-27862B2F1118}"/>
              </a:ext>
            </a:extLst>
          </p:cNvPr>
          <p:cNvPicPr>
            <a:picLocks noChangeAspect="1"/>
          </p:cNvPicPr>
          <p:nvPr/>
        </p:nvPicPr>
        <p:blipFill>
          <a:blip r:embed="rId2"/>
          <a:stretch>
            <a:fillRect/>
          </a:stretch>
        </p:blipFill>
        <p:spPr>
          <a:xfrm>
            <a:off x="0" y="1230412"/>
            <a:ext cx="7512627" cy="4196177"/>
          </a:xfrm>
          <a:prstGeom prst="rect">
            <a:avLst/>
          </a:prstGeom>
        </p:spPr>
      </p:pic>
      <p:pic>
        <p:nvPicPr>
          <p:cNvPr id="6" name="Picture 2">
            <a:extLst>
              <a:ext uri="{FF2B5EF4-FFF2-40B4-BE49-F238E27FC236}">
                <a16:creationId xmlns:a16="http://schemas.microsoft.com/office/drawing/2014/main" id="{FE835B4A-7C40-7E01-FB37-FA7BC6FCB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827" y="-64096"/>
            <a:ext cx="5365173" cy="591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63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9BF2B-2C9C-413A-9C4B-83418258B2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5E6DA4-397A-030A-ABD9-18EA5C907351}"/>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490560E8-3023-F637-F7EE-BEF245D48196}"/>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53F8F29D-1D4B-0D7D-11E1-A82EBA28F86B}"/>
              </a:ext>
            </a:extLst>
          </p:cNvPr>
          <p:cNvSpPr txBox="1"/>
          <p:nvPr/>
        </p:nvSpPr>
        <p:spPr>
          <a:xfrm>
            <a:off x="576990" y="801492"/>
            <a:ext cx="10843801" cy="3801681"/>
          </a:xfrm>
          <a:prstGeom prst="rect">
            <a:avLst/>
          </a:prstGeom>
          <a:ln>
            <a:solidFill>
              <a:srgbClr val="4472C4"/>
            </a:solidFill>
          </a:ln>
        </p:spPr>
        <p:txBody>
          <a:bodyPr vert="horz" wrap="square" lIns="0" tIns="107314" rIns="0" bIns="0" rtlCol="0" anchor="t">
            <a:spAutoFit/>
          </a:bodyPr>
          <a:lstStyle/>
          <a:p>
            <a:pPr marL="1213485" lvl="1" indent="-457200">
              <a:lnSpc>
                <a:spcPct val="100000"/>
              </a:lnSpc>
              <a:spcBef>
                <a:spcPts val="575"/>
              </a:spcBef>
              <a:buFont typeface="Arial MT"/>
              <a:buChar char="•"/>
              <a:tabLst>
                <a:tab pos="469900" algn="l"/>
              </a:tabLst>
            </a:pPr>
            <a:r>
              <a:rPr sz="2400" spc="-20">
                <a:solidFill>
                  <a:srgbClr val="464646"/>
                </a:solidFill>
                <a:latin typeface="Trebuchet MS"/>
                <a:cs typeface="Trebuchet MS"/>
              </a:rPr>
              <a:t>PEFT</a:t>
            </a:r>
            <a:endParaRPr lang="en-US"/>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a:t>
            </a:r>
            <a:r>
              <a:rPr lang="en-US" sz="2400" spc="-20">
                <a:solidFill>
                  <a:srgbClr val="242424"/>
                </a:solidFill>
                <a:latin typeface="Arial"/>
                <a:cs typeface="Arial"/>
              </a:rPr>
              <a:t>Sparse Adapters-I</a:t>
            </a:r>
            <a:r>
              <a:rPr lang="en-US" sz="2400" spc="-20">
                <a:solidFill>
                  <a:srgbClr val="242424"/>
                </a:solidFill>
                <a:highlight>
                  <a:srgbClr val="FFFFFF"/>
                </a:highlight>
                <a:latin typeface="Arial"/>
                <a:cs typeface="Arial"/>
              </a:rPr>
              <a:t>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00"/>
                </a:highlight>
                <a:latin typeface="Arial"/>
                <a:cs typeface="Arial"/>
              </a:rPr>
              <a:t>Selective</a:t>
            </a:r>
            <a:endParaRPr lang="en-US" sz="2400" spc="-20">
              <a:solidFill>
                <a:srgbClr val="000000"/>
              </a:solidFill>
              <a:highlight>
                <a:srgbClr val="FFFF00"/>
              </a:highlight>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Reparameterization </a:t>
            </a:r>
            <a:r>
              <a:rPr lang="en-US" sz="2400" spc="-20">
                <a:solidFill>
                  <a:srgbClr val="242424"/>
                </a:solidFill>
                <a:highlight>
                  <a:srgbClr val="FFFFFF"/>
                </a:highlight>
                <a:latin typeface="Arial"/>
                <a:cs typeface="Arial"/>
              </a:rPr>
              <a:t>( LORA,QLORA)</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889820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B379-8957-479C-33BC-70D404342A0E}"/>
              </a:ext>
            </a:extLst>
          </p:cNvPr>
          <p:cNvSpPr>
            <a:spLocks noGrp="1"/>
          </p:cNvSpPr>
          <p:nvPr>
            <p:ph type="title"/>
          </p:nvPr>
        </p:nvSpPr>
        <p:spPr>
          <a:xfrm>
            <a:off x="1371600" y="82296"/>
            <a:ext cx="10241280" cy="1234440"/>
          </a:xfrm>
        </p:spPr>
        <p:txBody>
          <a:bodyPr/>
          <a:lstStyle/>
          <a:p>
            <a:r>
              <a:rPr lang="en-US" spc="0">
                <a:latin typeface="Times New Roman" panose="02020603050405020304" pitchFamily="18" charset="0"/>
                <a:cs typeface="Times New Roman" panose="02020603050405020304" pitchFamily="18" charset="0"/>
              </a:rPr>
              <a:t>Selective Methods</a:t>
            </a:r>
            <a:endParaRPr lang="en-IN" spc="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6DD59B8-AD4A-E7D4-44C8-E105BDDFD5D2}"/>
              </a:ext>
            </a:extLst>
          </p:cNvPr>
          <p:cNvSpPr>
            <a:spLocks noGrp="1"/>
          </p:cNvSpPr>
          <p:nvPr>
            <p:ph idx="1"/>
          </p:nvPr>
        </p:nvSpPr>
        <p:spPr>
          <a:xfrm>
            <a:off x="765464" y="1537289"/>
            <a:ext cx="10515600" cy="5184186"/>
          </a:xfrm>
        </p:spPr>
        <p:txBody>
          <a:bodyPr>
            <a:normAutofit/>
          </a:bodyPr>
          <a:lstStyle/>
          <a:p>
            <a:r>
              <a:rPr lang="en-US" sz="3200">
                <a:cs typeface="Times New Roman" panose="02020603050405020304" pitchFamily="18" charset="0"/>
              </a:rPr>
              <a:t>Selectively fine-tuning some parts of the network</a:t>
            </a:r>
          </a:p>
          <a:p>
            <a:pPr lvl="1"/>
            <a:r>
              <a:rPr lang="en-US" sz="3200">
                <a:cs typeface="Times New Roman" panose="02020603050405020304" pitchFamily="18" charset="0"/>
              </a:rPr>
              <a:t>Fine-tuning </a:t>
            </a:r>
            <a:r>
              <a:rPr lang="en-US" sz="3200" b="1">
                <a:solidFill>
                  <a:srgbClr val="C00000"/>
                </a:solidFill>
                <a:cs typeface="Times New Roman" panose="02020603050405020304" pitchFamily="18" charset="0"/>
              </a:rPr>
              <a:t>only a few top layers </a:t>
            </a:r>
            <a:r>
              <a:rPr lang="en-US" sz="3200">
                <a:cs typeface="Times New Roman" panose="02020603050405020304" pitchFamily="18" charset="0"/>
              </a:rPr>
              <a:t>of a network</a:t>
            </a:r>
          </a:p>
          <a:p>
            <a:pPr lvl="1"/>
            <a:r>
              <a:rPr lang="en-US" sz="3200">
                <a:cs typeface="Times New Roman" panose="02020603050405020304" pitchFamily="18" charset="0"/>
              </a:rPr>
              <a:t>Based on the </a:t>
            </a:r>
            <a:r>
              <a:rPr lang="en-US" sz="3200" b="1">
                <a:solidFill>
                  <a:srgbClr val="C00000"/>
                </a:solidFill>
                <a:cs typeface="Times New Roman" panose="02020603050405020304" pitchFamily="18" charset="0"/>
              </a:rPr>
              <a:t>type</a:t>
            </a:r>
            <a:r>
              <a:rPr lang="en-US" sz="3200">
                <a:cs typeface="Times New Roman" panose="02020603050405020304" pitchFamily="18" charset="0"/>
              </a:rPr>
              <a:t> of the layer</a:t>
            </a:r>
          </a:p>
          <a:p>
            <a:pPr lvl="1"/>
            <a:r>
              <a:rPr lang="en-US" sz="3200">
                <a:cs typeface="Times New Roman" panose="02020603050405020304" pitchFamily="18" charset="0"/>
              </a:rPr>
              <a:t>Internal structure of the network (tuning </a:t>
            </a:r>
            <a:r>
              <a:rPr lang="en-US" sz="3200" b="1">
                <a:solidFill>
                  <a:srgbClr val="C00000"/>
                </a:solidFill>
                <a:cs typeface="Times New Roman" panose="02020603050405020304" pitchFamily="18" charset="0"/>
              </a:rPr>
              <a:t>only model biases</a:t>
            </a:r>
            <a:r>
              <a:rPr lang="en-US" sz="3200">
                <a:cs typeface="Times New Roman" panose="02020603050405020304" pitchFamily="18" charset="0"/>
              </a:rPr>
              <a:t>)</a:t>
            </a:r>
          </a:p>
          <a:p>
            <a:pPr lvl="1"/>
            <a:r>
              <a:rPr lang="en-US" sz="3200">
                <a:cs typeface="Times New Roman" panose="02020603050405020304" pitchFamily="18" charset="0"/>
              </a:rPr>
              <a:t>Tuning only </a:t>
            </a:r>
            <a:r>
              <a:rPr lang="en-US" sz="3200" b="1">
                <a:solidFill>
                  <a:srgbClr val="C00000"/>
                </a:solidFill>
                <a:cs typeface="Times New Roman" panose="02020603050405020304" pitchFamily="18" charset="0"/>
              </a:rPr>
              <a:t>particular rows of the parameter matrix</a:t>
            </a:r>
          </a:p>
          <a:p>
            <a:pPr lvl="1"/>
            <a:r>
              <a:rPr lang="en-US" sz="3200" b="1">
                <a:solidFill>
                  <a:srgbClr val="C00000"/>
                </a:solidFill>
                <a:cs typeface="Times New Roman" panose="02020603050405020304" pitchFamily="18" charset="0"/>
              </a:rPr>
              <a:t>Sparsity-</a:t>
            </a:r>
            <a:r>
              <a:rPr lang="en-US" sz="3200">
                <a:cs typeface="Times New Roman" panose="02020603050405020304" pitchFamily="18" charset="0"/>
              </a:rPr>
              <a:t>based approaches</a:t>
            </a:r>
          </a:p>
          <a:p>
            <a:endParaRPr lang="en-IN" sz="240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7C6117-AF03-D4A2-8FED-7D8EACD6F844}"/>
              </a:ext>
            </a:extLst>
          </p:cNvPr>
          <p:cNvSpPr>
            <a:spLocks noGrp="1"/>
          </p:cNvSpPr>
          <p:nvPr>
            <p:ph type="ftr" sz="quarter" idx="11"/>
          </p:nvPr>
        </p:nvSpPr>
        <p:spPr/>
        <p:txBody>
          <a:bodyPr/>
          <a:lstStyle/>
          <a:p>
            <a:r>
              <a:rPr lang="en-US"/>
              <a:t>LLM | Premjith B</a:t>
            </a:r>
          </a:p>
        </p:txBody>
      </p:sp>
      <p:sp>
        <p:nvSpPr>
          <p:cNvPr id="5" name="Slide Number Placeholder 4">
            <a:extLst>
              <a:ext uri="{FF2B5EF4-FFF2-40B4-BE49-F238E27FC236}">
                <a16:creationId xmlns:a16="http://schemas.microsoft.com/office/drawing/2014/main" id="{EF6829C2-DF1D-EA6D-CAE0-C8A4017FA62B}"/>
              </a:ext>
            </a:extLst>
          </p:cNvPr>
          <p:cNvSpPr>
            <a:spLocks noGrp="1"/>
          </p:cNvSpPr>
          <p:nvPr>
            <p:ph type="sldNum" sz="quarter" idx="12"/>
          </p:nvPr>
        </p:nvSpPr>
        <p:spPr/>
        <p:txBody>
          <a:bodyPr/>
          <a:lstStyle/>
          <a:p>
            <a:fld id="{C01389E6-C847-4AD0-B56D-D205B2EAB1EE}" type="slidenum">
              <a:rPr lang="en-US" smtClean="0"/>
              <a:t>68</a:t>
            </a:fld>
            <a:endParaRPr lang="en-US"/>
          </a:p>
        </p:txBody>
      </p:sp>
    </p:spTree>
    <p:extLst>
      <p:ext uri="{BB962C8B-B14F-4D97-AF65-F5344CB8AC3E}">
        <p14:creationId xmlns:p14="http://schemas.microsoft.com/office/powerpoint/2010/main" val="1574264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008DB-2E76-CD43-A032-ABB8AF6940F3}"/>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8C2F1B4F-4C0D-9E0E-D872-2D87E0C898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DE0EE0-8CFA-F168-EA1E-CF6BE6FAE9C4}"/>
              </a:ext>
            </a:extLst>
          </p:cNvPr>
          <p:cNvPicPr>
            <a:picLocks noChangeAspect="1"/>
          </p:cNvPicPr>
          <p:nvPr/>
        </p:nvPicPr>
        <p:blipFill>
          <a:blip r:embed="rId2"/>
          <a:stretch>
            <a:fillRect/>
          </a:stretch>
        </p:blipFill>
        <p:spPr>
          <a:xfrm>
            <a:off x="1091045" y="-125243"/>
            <a:ext cx="8874535" cy="6302205"/>
          </a:xfrm>
          <a:prstGeom prst="rect">
            <a:avLst/>
          </a:prstGeom>
        </p:spPr>
      </p:pic>
    </p:spTree>
    <p:extLst>
      <p:ext uri="{BB962C8B-B14F-4D97-AF65-F5344CB8AC3E}">
        <p14:creationId xmlns:p14="http://schemas.microsoft.com/office/powerpoint/2010/main" val="247946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sp>
        <p:nvSpPr>
          <p:cNvPr id="3" name="object 3"/>
          <p:cNvSpPr txBox="1"/>
          <p:nvPr/>
        </p:nvSpPr>
        <p:spPr>
          <a:xfrm>
            <a:off x="428307" y="4767579"/>
            <a:ext cx="9582785" cy="878840"/>
          </a:xfrm>
          <a:prstGeom prst="rect">
            <a:avLst/>
          </a:prstGeom>
        </p:spPr>
        <p:txBody>
          <a:bodyPr vert="horz" wrap="square" lIns="0" tIns="6350" rIns="0" bIns="0" rtlCol="0">
            <a:spAutoFit/>
          </a:bodyPr>
          <a:lstStyle/>
          <a:p>
            <a:pPr marL="12700" marR="5080">
              <a:lnSpc>
                <a:spcPct val="102400"/>
              </a:lnSpc>
              <a:spcBef>
                <a:spcPts val="50"/>
              </a:spcBef>
            </a:pPr>
            <a:r>
              <a:rPr sz="2750" spc="120">
                <a:solidFill>
                  <a:srgbClr val="464646"/>
                </a:solidFill>
                <a:latin typeface="Trebuchet MS"/>
                <a:cs typeface="Trebuchet MS"/>
              </a:rPr>
              <a:t>In</a:t>
            </a:r>
            <a:r>
              <a:rPr sz="2750" spc="-120">
                <a:solidFill>
                  <a:srgbClr val="464646"/>
                </a:solidFill>
                <a:latin typeface="Trebuchet MS"/>
                <a:cs typeface="Trebuchet MS"/>
              </a:rPr>
              <a:t> </a:t>
            </a:r>
            <a:r>
              <a:rPr sz="2750" spc="150">
                <a:solidFill>
                  <a:srgbClr val="464646"/>
                </a:solidFill>
                <a:latin typeface="Trebuchet MS"/>
                <a:cs typeface="Trebuchet MS"/>
              </a:rPr>
              <a:t>this</a:t>
            </a:r>
            <a:r>
              <a:rPr sz="2750" spc="-110">
                <a:solidFill>
                  <a:srgbClr val="464646"/>
                </a:solidFill>
                <a:latin typeface="Trebuchet MS"/>
                <a:cs typeface="Trebuchet MS"/>
              </a:rPr>
              <a:t> </a:t>
            </a:r>
            <a:r>
              <a:rPr sz="2750" spc="-30">
                <a:solidFill>
                  <a:srgbClr val="464646"/>
                </a:solidFill>
                <a:latin typeface="Trebuchet MS"/>
                <a:cs typeface="Trebuchet MS"/>
              </a:rPr>
              <a:t>lecture,</a:t>
            </a:r>
            <a:r>
              <a:rPr sz="2750" spc="-95">
                <a:solidFill>
                  <a:srgbClr val="464646"/>
                </a:solidFill>
                <a:latin typeface="Trebuchet MS"/>
                <a:cs typeface="Trebuchet MS"/>
              </a:rPr>
              <a:t> </a:t>
            </a:r>
            <a:r>
              <a:rPr sz="2750">
                <a:solidFill>
                  <a:srgbClr val="464646"/>
                </a:solidFill>
                <a:latin typeface="Trebuchet MS"/>
                <a:cs typeface="Trebuchet MS"/>
              </a:rPr>
              <a:t>we</a:t>
            </a:r>
            <a:r>
              <a:rPr sz="2750" spc="-85">
                <a:solidFill>
                  <a:srgbClr val="464646"/>
                </a:solidFill>
                <a:latin typeface="Trebuchet MS"/>
                <a:cs typeface="Trebuchet MS"/>
              </a:rPr>
              <a:t> </a:t>
            </a:r>
            <a:r>
              <a:rPr sz="2750">
                <a:solidFill>
                  <a:srgbClr val="464646"/>
                </a:solidFill>
                <a:latin typeface="Trebuchet MS"/>
                <a:cs typeface="Trebuchet MS"/>
              </a:rPr>
              <a:t>will</a:t>
            </a:r>
            <a:r>
              <a:rPr sz="2750" spc="-125">
                <a:solidFill>
                  <a:srgbClr val="464646"/>
                </a:solidFill>
                <a:latin typeface="Trebuchet MS"/>
                <a:cs typeface="Trebuchet MS"/>
              </a:rPr>
              <a:t> </a:t>
            </a:r>
            <a:r>
              <a:rPr sz="2750" spc="50">
                <a:solidFill>
                  <a:srgbClr val="464646"/>
                </a:solidFill>
                <a:latin typeface="Trebuchet MS"/>
                <a:cs typeface="Trebuchet MS"/>
              </a:rPr>
              <a:t>be</a:t>
            </a:r>
            <a:r>
              <a:rPr sz="2750" spc="-165">
                <a:solidFill>
                  <a:srgbClr val="464646"/>
                </a:solidFill>
                <a:latin typeface="Trebuchet MS"/>
                <a:cs typeface="Trebuchet MS"/>
              </a:rPr>
              <a:t> </a:t>
            </a:r>
            <a:r>
              <a:rPr sz="2750" spc="150">
                <a:solidFill>
                  <a:srgbClr val="464646"/>
                </a:solidFill>
                <a:latin typeface="Trebuchet MS"/>
                <a:cs typeface="Trebuchet MS"/>
              </a:rPr>
              <a:t>focusing</a:t>
            </a:r>
            <a:r>
              <a:rPr sz="2750" spc="-150">
                <a:solidFill>
                  <a:srgbClr val="464646"/>
                </a:solidFill>
                <a:latin typeface="Trebuchet MS"/>
                <a:cs typeface="Trebuchet MS"/>
              </a:rPr>
              <a:t> </a:t>
            </a:r>
            <a:r>
              <a:rPr sz="2750" spc="135">
                <a:solidFill>
                  <a:srgbClr val="464646"/>
                </a:solidFill>
                <a:latin typeface="Trebuchet MS"/>
                <a:cs typeface="Trebuchet MS"/>
              </a:rPr>
              <a:t>on</a:t>
            </a:r>
            <a:r>
              <a:rPr sz="2750" spc="-120">
                <a:solidFill>
                  <a:srgbClr val="464646"/>
                </a:solidFill>
                <a:latin typeface="Trebuchet MS"/>
                <a:cs typeface="Trebuchet MS"/>
              </a:rPr>
              <a:t> </a:t>
            </a:r>
            <a:r>
              <a:rPr sz="2750">
                <a:solidFill>
                  <a:srgbClr val="464646"/>
                </a:solidFill>
                <a:latin typeface="Trebuchet MS"/>
                <a:cs typeface="Trebuchet MS"/>
              </a:rPr>
              <a:t>the</a:t>
            </a:r>
            <a:r>
              <a:rPr sz="2750" spc="-55">
                <a:solidFill>
                  <a:srgbClr val="464646"/>
                </a:solidFill>
                <a:latin typeface="Trebuchet MS"/>
                <a:cs typeface="Trebuchet MS"/>
              </a:rPr>
              <a:t> </a:t>
            </a:r>
            <a:r>
              <a:rPr sz="2750" spc="100">
                <a:solidFill>
                  <a:srgbClr val="4F81BC"/>
                </a:solidFill>
                <a:latin typeface="Trebuchet MS"/>
                <a:cs typeface="Trebuchet MS"/>
              </a:rPr>
              <a:t>Instruct</a:t>
            </a:r>
            <a:r>
              <a:rPr sz="2750" spc="-80">
                <a:solidFill>
                  <a:srgbClr val="4F81BC"/>
                </a:solidFill>
                <a:latin typeface="Trebuchet MS"/>
                <a:cs typeface="Trebuchet MS"/>
              </a:rPr>
              <a:t> </a:t>
            </a:r>
            <a:r>
              <a:rPr sz="2750" spc="110">
                <a:solidFill>
                  <a:srgbClr val="4F81BC"/>
                </a:solidFill>
                <a:latin typeface="Trebuchet MS"/>
                <a:cs typeface="Trebuchet MS"/>
              </a:rPr>
              <a:t>stage</a:t>
            </a:r>
            <a:r>
              <a:rPr sz="2750" spc="-80">
                <a:solidFill>
                  <a:srgbClr val="4F81BC"/>
                </a:solidFill>
                <a:latin typeface="Trebuchet MS"/>
                <a:cs typeface="Trebuchet MS"/>
              </a:rPr>
              <a:t> </a:t>
            </a:r>
            <a:r>
              <a:rPr sz="2750" spc="-25">
                <a:solidFill>
                  <a:srgbClr val="404040"/>
                </a:solidFill>
                <a:latin typeface="Trebuchet MS"/>
                <a:cs typeface="Trebuchet MS"/>
              </a:rPr>
              <a:t>of </a:t>
            </a:r>
            <a:r>
              <a:rPr sz="2750">
                <a:solidFill>
                  <a:srgbClr val="404040"/>
                </a:solidFill>
                <a:latin typeface="Trebuchet MS"/>
                <a:cs typeface="Trebuchet MS"/>
              </a:rPr>
              <a:t>fine-</a:t>
            </a:r>
            <a:r>
              <a:rPr sz="2750" spc="50">
                <a:solidFill>
                  <a:srgbClr val="404040"/>
                </a:solidFill>
                <a:latin typeface="Trebuchet MS"/>
                <a:cs typeface="Trebuchet MS"/>
              </a:rPr>
              <a:t>tuning</a:t>
            </a:r>
            <a:r>
              <a:rPr sz="2750" spc="50">
                <a:solidFill>
                  <a:srgbClr val="464646"/>
                </a:solidFill>
                <a:latin typeface="Trebuchet MS"/>
                <a:cs typeface="Trebuchet MS"/>
              </a:rPr>
              <a:t>.</a:t>
            </a:r>
            <a:endParaRPr sz="2750">
              <a:latin typeface="Trebuchet MS"/>
              <a:cs typeface="Trebuchet MS"/>
            </a:endParaRPr>
          </a:p>
        </p:txBody>
      </p:sp>
      <p:grpSp>
        <p:nvGrpSpPr>
          <p:cNvPr id="4" name="object 4"/>
          <p:cNvGrpSpPr/>
          <p:nvPr/>
        </p:nvGrpSpPr>
        <p:grpSpPr>
          <a:xfrm>
            <a:off x="2905125" y="1714373"/>
            <a:ext cx="3596004" cy="2576830"/>
            <a:chOff x="2905125" y="1714373"/>
            <a:chExt cx="3596004" cy="2576830"/>
          </a:xfrm>
        </p:grpSpPr>
        <p:pic>
          <p:nvPicPr>
            <p:cNvPr id="5" name="object 5"/>
            <p:cNvPicPr/>
            <p:nvPr/>
          </p:nvPicPr>
          <p:blipFill>
            <a:blip r:embed="rId2" cstate="print"/>
            <a:stretch>
              <a:fillRect/>
            </a:stretch>
          </p:blipFill>
          <p:spPr>
            <a:xfrm>
              <a:off x="5372100" y="2876486"/>
              <a:ext cx="1128712" cy="261937"/>
            </a:xfrm>
            <a:prstGeom prst="rect">
              <a:avLst/>
            </a:prstGeom>
          </p:spPr>
        </p:pic>
        <p:sp>
          <p:nvSpPr>
            <p:cNvPr id="6" name="object 6"/>
            <p:cNvSpPr/>
            <p:nvPr/>
          </p:nvSpPr>
          <p:spPr>
            <a:xfrm>
              <a:off x="5424423" y="2948051"/>
              <a:ext cx="942975" cy="76200"/>
            </a:xfrm>
            <a:custGeom>
              <a:avLst/>
              <a:gdLst/>
              <a:ahLst/>
              <a:cxnLst/>
              <a:rect l="l" t="t" r="r" b="b"/>
              <a:pathLst>
                <a:path w="942975" h="76200">
                  <a:moveTo>
                    <a:pt x="866521" y="0"/>
                  </a:moveTo>
                  <a:lnTo>
                    <a:pt x="866521" y="76200"/>
                  </a:lnTo>
                  <a:lnTo>
                    <a:pt x="917321" y="50800"/>
                  </a:lnTo>
                  <a:lnTo>
                    <a:pt x="879221" y="50800"/>
                  </a:lnTo>
                  <a:lnTo>
                    <a:pt x="879221" y="25400"/>
                  </a:lnTo>
                  <a:lnTo>
                    <a:pt x="917321" y="25400"/>
                  </a:lnTo>
                  <a:lnTo>
                    <a:pt x="866521" y="0"/>
                  </a:lnTo>
                  <a:close/>
                </a:path>
                <a:path w="942975" h="76200">
                  <a:moveTo>
                    <a:pt x="866521" y="25400"/>
                  </a:moveTo>
                  <a:lnTo>
                    <a:pt x="0" y="25400"/>
                  </a:lnTo>
                  <a:lnTo>
                    <a:pt x="0" y="50800"/>
                  </a:lnTo>
                  <a:lnTo>
                    <a:pt x="866521" y="50800"/>
                  </a:lnTo>
                  <a:lnTo>
                    <a:pt x="866521" y="25400"/>
                  </a:lnTo>
                  <a:close/>
                </a:path>
                <a:path w="942975" h="76200">
                  <a:moveTo>
                    <a:pt x="917321" y="25400"/>
                  </a:moveTo>
                  <a:lnTo>
                    <a:pt x="879221" y="25400"/>
                  </a:lnTo>
                  <a:lnTo>
                    <a:pt x="879221" y="50800"/>
                  </a:lnTo>
                  <a:lnTo>
                    <a:pt x="917321" y="50800"/>
                  </a:lnTo>
                  <a:lnTo>
                    <a:pt x="942721" y="38100"/>
                  </a:lnTo>
                  <a:lnTo>
                    <a:pt x="917321" y="25400"/>
                  </a:lnTo>
                  <a:close/>
                </a:path>
              </a:pathLst>
            </a:custGeom>
            <a:solidFill>
              <a:srgbClr val="4F81BC"/>
            </a:solidFill>
          </p:spPr>
          <p:txBody>
            <a:bodyPr wrap="square" lIns="0" tIns="0" rIns="0" bIns="0" rtlCol="0"/>
            <a:lstStyle/>
            <a:p>
              <a:endParaRPr/>
            </a:p>
          </p:txBody>
        </p:sp>
        <p:pic>
          <p:nvPicPr>
            <p:cNvPr id="7" name="object 7"/>
            <p:cNvPicPr/>
            <p:nvPr/>
          </p:nvPicPr>
          <p:blipFill>
            <a:blip r:embed="rId3" cstate="print"/>
            <a:stretch>
              <a:fillRect/>
            </a:stretch>
          </p:blipFill>
          <p:spPr>
            <a:xfrm>
              <a:off x="2905125" y="1714373"/>
              <a:ext cx="2576576" cy="2576576"/>
            </a:xfrm>
            <a:prstGeom prst="rect">
              <a:avLst/>
            </a:prstGeom>
          </p:spPr>
        </p:pic>
        <p:sp>
          <p:nvSpPr>
            <p:cNvPr id="8" name="object 8"/>
            <p:cNvSpPr/>
            <p:nvPr/>
          </p:nvSpPr>
          <p:spPr>
            <a:xfrm>
              <a:off x="2967101" y="1757426"/>
              <a:ext cx="2457450" cy="2457450"/>
            </a:xfrm>
            <a:custGeom>
              <a:avLst/>
              <a:gdLst/>
              <a:ahLst/>
              <a:cxnLst/>
              <a:rect l="l" t="t" r="r" b="b"/>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5"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2"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p:spPr>
          <p:txBody>
            <a:bodyPr wrap="square" lIns="0" tIns="0" rIns="0" bIns="0" rtlCol="0"/>
            <a:lstStyle/>
            <a:p>
              <a:endParaRPr/>
            </a:p>
          </p:txBody>
        </p:sp>
        <p:sp>
          <p:nvSpPr>
            <p:cNvPr id="9" name="object 9"/>
            <p:cNvSpPr/>
            <p:nvPr/>
          </p:nvSpPr>
          <p:spPr>
            <a:xfrm>
              <a:off x="2967101" y="1757426"/>
              <a:ext cx="2457450" cy="2457450"/>
            </a:xfrm>
            <a:custGeom>
              <a:avLst/>
              <a:gdLst/>
              <a:ahLst/>
              <a:cxnLst/>
              <a:rect l="l" t="t" r="r" b="b"/>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2"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5"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10" name="object 10"/>
          <p:cNvSpPr txBox="1"/>
          <p:nvPr/>
        </p:nvSpPr>
        <p:spPr>
          <a:xfrm>
            <a:off x="3732529" y="2823527"/>
            <a:ext cx="931544" cy="300355"/>
          </a:xfrm>
          <a:prstGeom prst="rect">
            <a:avLst/>
          </a:prstGeom>
        </p:spPr>
        <p:txBody>
          <a:bodyPr vert="horz" wrap="square" lIns="0" tIns="12700" rIns="0" bIns="0" rtlCol="0">
            <a:spAutoFit/>
          </a:bodyPr>
          <a:lstStyle/>
          <a:p>
            <a:pPr marL="12700">
              <a:lnSpc>
                <a:spcPct val="100000"/>
              </a:lnSpc>
              <a:spcBef>
                <a:spcPts val="100"/>
              </a:spcBef>
            </a:pPr>
            <a:r>
              <a:rPr sz="1800" b="1" spc="60">
                <a:solidFill>
                  <a:srgbClr val="FFFFFF"/>
                </a:solidFill>
                <a:latin typeface="Trebuchet MS"/>
                <a:cs typeface="Trebuchet MS"/>
              </a:rPr>
              <a:t>Instruct</a:t>
            </a:r>
            <a:endParaRPr sz="1800">
              <a:latin typeface="Trebuchet MS"/>
              <a:cs typeface="Trebuchet MS"/>
            </a:endParaRPr>
          </a:p>
        </p:txBody>
      </p:sp>
      <p:grpSp>
        <p:nvGrpSpPr>
          <p:cNvPr id="11" name="object 11"/>
          <p:cNvGrpSpPr/>
          <p:nvPr/>
        </p:nvGrpSpPr>
        <p:grpSpPr>
          <a:xfrm>
            <a:off x="6305550" y="1714373"/>
            <a:ext cx="2576830" cy="2576830"/>
            <a:chOff x="6305550" y="1714373"/>
            <a:chExt cx="2576830" cy="2576830"/>
          </a:xfrm>
        </p:grpSpPr>
        <p:pic>
          <p:nvPicPr>
            <p:cNvPr id="12" name="object 12"/>
            <p:cNvPicPr/>
            <p:nvPr/>
          </p:nvPicPr>
          <p:blipFill>
            <a:blip r:embed="rId3" cstate="print"/>
            <a:stretch>
              <a:fillRect/>
            </a:stretch>
          </p:blipFill>
          <p:spPr>
            <a:xfrm>
              <a:off x="6305550" y="1714373"/>
              <a:ext cx="2576576" cy="2576576"/>
            </a:xfrm>
            <a:prstGeom prst="rect">
              <a:avLst/>
            </a:prstGeom>
          </p:spPr>
        </p:pic>
        <p:sp>
          <p:nvSpPr>
            <p:cNvPr id="13" name="object 13"/>
            <p:cNvSpPr/>
            <p:nvPr/>
          </p:nvSpPr>
          <p:spPr>
            <a:xfrm>
              <a:off x="6367526" y="1757426"/>
              <a:ext cx="2457450" cy="2457450"/>
            </a:xfrm>
            <a:custGeom>
              <a:avLst/>
              <a:gdLst/>
              <a:ahLst/>
              <a:cxnLst/>
              <a:rect l="l" t="t" r="r" b="b"/>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2"/>
                  </a:lnTo>
                  <a:lnTo>
                    <a:pt x="8265" y="1372010"/>
                  </a:lnTo>
                  <a:lnTo>
                    <a:pt x="14602" y="1418738"/>
                  </a:lnTo>
                  <a:lnTo>
                    <a:pt x="22674" y="1464892"/>
                  </a:lnTo>
                  <a:lnTo>
                    <a:pt x="32447" y="1510439"/>
                  </a:lnTo>
                  <a:lnTo>
                    <a:pt x="43885" y="1555343"/>
                  </a:lnTo>
                  <a:lnTo>
                    <a:pt x="56955" y="1599572"/>
                  </a:lnTo>
                  <a:lnTo>
                    <a:pt x="71624" y="1643090"/>
                  </a:lnTo>
                  <a:lnTo>
                    <a:pt x="87856" y="1685864"/>
                  </a:lnTo>
                  <a:lnTo>
                    <a:pt x="105617" y="1727859"/>
                  </a:lnTo>
                  <a:lnTo>
                    <a:pt x="124874" y="1769042"/>
                  </a:lnTo>
                  <a:lnTo>
                    <a:pt x="145593" y="1809378"/>
                  </a:lnTo>
                  <a:lnTo>
                    <a:pt x="167738" y="1848833"/>
                  </a:lnTo>
                  <a:lnTo>
                    <a:pt x="191277" y="1887372"/>
                  </a:lnTo>
                  <a:lnTo>
                    <a:pt x="216175" y="1924963"/>
                  </a:lnTo>
                  <a:lnTo>
                    <a:pt x="242397" y="1961571"/>
                  </a:lnTo>
                  <a:lnTo>
                    <a:pt x="269911" y="1997160"/>
                  </a:lnTo>
                  <a:lnTo>
                    <a:pt x="298681" y="2031699"/>
                  </a:lnTo>
                  <a:lnTo>
                    <a:pt x="328673" y="2065151"/>
                  </a:lnTo>
                  <a:lnTo>
                    <a:pt x="359854" y="2097484"/>
                  </a:lnTo>
                  <a:lnTo>
                    <a:pt x="392189" y="2128663"/>
                  </a:lnTo>
                  <a:lnTo>
                    <a:pt x="425644" y="2158653"/>
                  </a:lnTo>
                  <a:lnTo>
                    <a:pt x="460185" y="2187421"/>
                  </a:lnTo>
                  <a:lnTo>
                    <a:pt x="495778" y="2214933"/>
                  </a:lnTo>
                  <a:lnTo>
                    <a:pt x="532389" y="2241154"/>
                  </a:lnTo>
                  <a:lnTo>
                    <a:pt x="569983" y="2266051"/>
                  </a:lnTo>
                  <a:lnTo>
                    <a:pt x="608527" y="2289588"/>
                  </a:lnTo>
                  <a:lnTo>
                    <a:pt x="647986" y="2311733"/>
                  </a:lnTo>
                  <a:lnTo>
                    <a:pt x="688327" y="2332451"/>
                  </a:lnTo>
                  <a:lnTo>
                    <a:pt x="729514" y="2351707"/>
                  </a:lnTo>
                  <a:lnTo>
                    <a:pt x="771514" y="2369468"/>
                  </a:lnTo>
                  <a:lnTo>
                    <a:pt x="814294" y="2385700"/>
                  </a:lnTo>
                  <a:lnTo>
                    <a:pt x="857818" y="2400367"/>
                  </a:lnTo>
                  <a:lnTo>
                    <a:pt x="902052" y="2413438"/>
                  </a:lnTo>
                  <a:lnTo>
                    <a:pt x="946963" y="2424876"/>
                  </a:lnTo>
                  <a:lnTo>
                    <a:pt x="992517" y="2434648"/>
                  </a:lnTo>
                  <a:lnTo>
                    <a:pt x="1038678" y="2442720"/>
                  </a:lnTo>
                  <a:lnTo>
                    <a:pt x="1085414" y="2449057"/>
                  </a:lnTo>
                  <a:lnTo>
                    <a:pt x="1132690" y="2453626"/>
                  </a:lnTo>
                  <a:lnTo>
                    <a:pt x="1180471" y="2456393"/>
                  </a:lnTo>
                  <a:lnTo>
                    <a:pt x="1228725" y="2457323"/>
                  </a:lnTo>
                  <a:lnTo>
                    <a:pt x="1276969" y="2456393"/>
                  </a:lnTo>
                  <a:lnTo>
                    <a:pt x="1324743" y="2453626"/>
                  </a:lnTo>
                  <a:lnTo>
                    <a:pt x="1372011" y="2449057"/>
                  </a:lnTo>
                  <a:lnTo>
                    <a:pt x="1418741" y="2442720"/>
                  </a:lnTo>
                  <a:lnTo>
                    <a:pt x="1464897" y="2434648"/>
                  </a:lnTo>
                  <a:lnTo>
                    <a:pt x="1510446" y="2424876"/>
                  </a:lnTo>
                  <a:lnTo>
                    <a:pt x="1555353" y="2413438"/>
                  </a:lnTo>
                  <a:lnTo>
                    <a:pt x="1599584" y="2400367"/>
                  </a:lnTo>
                  <a:lnTo>
                    <a:pt x="1643105" y="2385700"/>
                  </a:lnTo>
                  <a:lnTo>
                    <a:pt x="1685882" y="2369468"/>
                  </a:lnTo>
                  <a:lnTo>
                    <a:pt x="1727881" y="2351707"/>
                  </a:lnTo>
                  <a:lnTo>
                    <a:pt x="1769067" y="2332451"/>
                  </a:lnTo>
                  <a:lnTo>
                    <a:pt x="1809407" y="2311733"/>
                  </a:lnTo>
                  <a:lnTo>
                    <a:pt x="1848866" y="2289588"/>
                  </a:lnTo>
                  <a:lnTo>
                    <a:pt x="1887409" y="2266051"/>
                  </a:lnTo>
                  <a:lnTo>
                    <a:pt x="1925004" y="2241154"/>
                  </a:lnTo>
                  <a:lnTo>
                    <a:pt x="1961616" y="2214933"/>
                  </a:lnTo>
                  <a:lnTo>
                    <a:pt x="1997210" y="2187421"/>
                  </a:lnTo>
                  <a:lnTo>
                    <a:pt x="2031753" y="2158653"/>
                  </a:lnTo>
                  <a:lnTo>
                    <a:pt x="2065210" y="2128663"/>
                  </a:lnTo>
                  <a:lnTo>
                    <a:pt x="2097547" y="2097484"/>
                  </a:lnTo>
                  <a:lnTo>
                    <a:pt x="2128731" y="2065151"/>
                  </a:lnTo>
                  <a:lnTo>
                    <a:pt x="2158726" y="2031699"/>
                  </a:lnTo>
                  <a:lnTo>
                    <a:pt x="2187498" y="1997160"/>
                  </a:lnTo>
                  <a:lnTo>
                    <a:pt x="2215014" y="1961571"/>
                  </a:lnTo>
                  <a:lnTo>
                    <a:pt x="2241240" y="1924963"/>
                  </a:lnTo>
                  <a:lnTo>
                    <a:pt x="2266141" y="1887372"/>
                  </a:lnTo>
                  <a:lnTo>
                    <a:pt x="2289683" y="1848833"/>
                  </a:lnTo>
                  <a:lnTo>
                    <a:pt x="2311831" y="1809378"/>
                  </a:lnTo>
                  <a:lnTo>
                    <a:pt x="2332553" y="1769042"/>
                  </a:lnTo>
                  <a:lnTo>
                    <a:pt x="2351813" y="1727859"/>
                  </a:lnTo>
                  <a:lnTo>
                    <a:pt x="2369577" y="1685864"/>
                  </a:lnTo>
                  <a:lnTo>
                    <a:pt x="2385812" y="1643090"/>
                  </a:lnTo>
                  <a:lnTo>
                    <a:pt x="2400482" y="1599572"/>
                  </a:lnTo>
                  <a:lnTo>
                    <a:pt x="2413555" y="1555343"/>
                  </a:lnTo>
                  <a:lnTo>
                    <a:pt x="2424996" y="1510439"/>
                  </a:lnTo>
                  <a:lnTo>
                    <a:pt x="2434770" y="1464892"/>
                  </a:lnTo>
                  <a:lnTo>
                    <a:pt x="2442843" y="1418738"/>
                  </a:lnTo>
                  <a:lnTo>
                    <a:pt x="2449182" y="1372010"/>
                  </a:lnTo>
                  <a:lnTo>
                    <a:pt x="2453752" y="1324742"/>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2"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5"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C0504D"/>
            </a:solidFill>
          </p:spPr>
          <p:txBody>
            <a:bodyPr wrap="square" lIns="0" tIns="0" rIns="0" bIns="0" rtlCol="0"/>
            <a:lstStyle/>
            <a:p>
              <a:endParaRPr/>
            </a:p>
          </p:txBody>
        </p:sp>
        <p:sp>
          <p:nvSpPr>
            <p:cNvPr id="14" name="object 14"/>
            <p:cNvSpPr/>
            <p:nvPr/>
          </p:nvSpPr>
          <p:spPr>
            <a:xfrm>
              <a:off x="6367526" y="1757426"/>
              <a:ext cx="2457450" cy="2457450"/>
            </a:xfrm>
            <a:custGeom>
              <a:avLst/>
              <a:gdLst/>
              <a:ahLst/>
              <a:cxnLst/>
              <a:rect l="l" t="t" r="r" b="b"/>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5"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2"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2"/>
                  </a:lnTo>
                  <a:lnTo>
                    <a:pt x="2449182" y="1372010"/>
                  </a:lnTo>
                  <a:lnTo>
                    <a:pt x="2442843" y="1418738"/>
                  </a:lnTo>
                  <a:lnTo>
                    <a:pt x="2434770" y="1464892"/>
                  </a:lnTo>
                  <a:lnTo>
                    <a:pt x="2424996" y="1510439"/>
                  </a:lnTo>
                  <a:lnTo>
                    <a:pt x="2413555" y="1555343"/>
                  </a:lnTo>
                  <a:lnTo>
                    <a:pt x="2400482" y="1599572"/>
                  </a:lnTo>
                  <a:lnTo>
                    <a:pt x="2385812" y="1643090"/>
                  </a:lnTo>
                  <a:lnTo>
                    <a:pt x="2369577" y="1685864"/>
                  </a:lnTo>
                  <a:lnTo>
                    <a:pt x="2351813" y="1727859"/>
                  </a:lnTo>
                  <a:lnTo>
                    <a:pt x="2332553" y="1769042"/>
                  </a:lnTo>
                  <a:lnTo>
                    <a:pt x="2311831" y="1809378"/>
                  </a:lnTo>
                  <a:lnTo>
                    <a:pt x="2289683" y="1848833"/>
                  </a:lnTo>
                  <a:lnTo>
                    <a:pt x="2266141" y="1887372"/>
                  </a:lnTo>
                  <a:lnTo>
                    <a:pt x="2241240" y="1924963"/>
                  </a:lnTo>
                  <a:lnTo>
                    <a:pt x="2215014" y="1961571"/>
                  </a:lnTo>
                  <a:lnTo>
                    <a:pt x="2187498" y="1997160"/>
                  </a:lnTo>
                  <a:lnTo>
                    <a:pt x="2158726" y="2031699"/>
                  </a:lnTo>
                  <a:lnTo>
                    <a:pt x="2128731" y="2065151"/>
                  </a:lnTo>
                  <a:lnTo>
                    <a:pt x="2097547" y="2097484"/>
                  </a:lnTo>
                  <a:lnTo>
                    <a:pt x="2065210" y="2128663"/>
                  </a:lnTo>
                  <a:lnTo>
                    <a:pt x="2031753" y="2158653"/>
                  </a:lnTo>
                  <a:lnTo>
                    <a:pt x="1997210" y="2187421"/>
                  </a:lnTo>
                  <a:lnTo>
                    <a:pt x="1961616" y="2214933"/>
                  </a:lnTo>
                  <a:lnTo>
                    <a:pt x="1925004" y="2241154"/>
                  </a:lnTo>
                  <a:lnTo>
                    <a:pt x="1887409" y="2266051"/>
                  </a:lnTo>
                  <a:lnTo>
                    <a:pt x="1848866" y="2289588"/>
                  </a:lnTo>
                  <a:lnTo>
                    <a:pt x="1809407" y="2311733"/>
                  </a:lnTo>
                  <a:lnTo>
                    <a:pt x="1769067" y="2332451"/>
                  </a:lnTo>
                  <a:lnTo>
                    <a:pt x="1727881" y="2351707"/>
                  </a:lnTo>
                  <a:lnTo>
                    <a:pt x="1685882" y="2369468"/>
                  </a:lnTo>
                  <a:lnTo>
                    <a:pt x="1643105" y="2385700"/>
                  </a:lnTo>
                  <a:lnTo>
                    <a:pt x="1599584" y="2400367"/>
                  </a:lnTo>
                  <a:lnTo>
                    <a:pt x="1555353" y="2413438"/>
                  </a:lnTo>
                  <a:lnTo>
                    <a:pt x="1510446" y="2424876"/>
                  </a:lnTo>
                  <a:lnTo>
                    <a:pt x="1464897" y="2434648"/>
                  </a:lnTo>
                  <a:lnTo>
                    <a:pt x="1418741" y="2442720"/>
                  </a:lnTo>
                  <a:lnTo>
                    <a:pt x="1372011" y="2449057"/>
                  </a:lnTo>
                  <a:lnTo>
                    <a:pt x="1324743" y="2453626"/>
                  </a:lnTo>
                  <a:lnTo>
                    <a:pt x="1276969" y="2456393"/>
                  </a:lnTo>
                  <a:lnTo>
                    <a:pt x="1228725" y="2457323"/>
                  </a:lnTo>
                  <a:lnTo>
                    <a:pt x="1180471" y="2456393"/>
                  </a:lnTo>
                  <a:lnTo>
                    <a:pt x="1132690" y="2453626"/>
                  </a:lnTo>
                  <a:lnTo>
                    <a:pt x="1085414" y="2449057"/>
                  </a:lnTo>
                  <a:lnTo>
                    <a:pt x="1038678" y="2442720"/>
                  </a:lnTo>
                  <a:lnTo>
                    <a:pt x="992517" y="2434648"/>
                  </a:lnTo>
                  <a:lnTo>
                    <a:pt x="946963" y="2424876"/>
                  </a:lnTo>
                  <a:lnTo>
                    <a:pt x="902052" y="2413438"/>
                  </a:lnTo>
                  <a:lnTo>
                    <a:pt x="857818" y="2400367"/>
                  </a:lnTo>
                  <a:lnTo>
                    <a:pt x="814294" y="2385700"/>
                  </a:lnTo>
                  <a:lnTo>
                    <a:pt x="771514" y="2369468"/>
                  </a:lnTo>
                  <a:lnTo>
                    <a:pt x="729514" y="2351707"/>
                  </a:lnTo>
                  <a:lnTo>
                    <a:pt x="688327" y="2332451"/>
                  </a:lnTo>
                  <a:lnTo>
                    <a:pt x="647986" y="2311733"/>
                  </a:lnTo>
                  <a:lnTo>
                    <a:pt x="608527" y="2289588"/>
                  </a:lnTo>
                  <a:lnTo>
                    <a:pt x="569983" y="2266051"/>
                  </a:lnTo>
                  <a:lnTo>
                    <a:pt x="532389" y="2241154"/>
                  </a:lnTo>
                  <a:lnTo>
                    <a:pt x="495778" y="2214933"/>
                  </a:lnTo>
                  <a:lnTo>
                    <a:pt x="460185" y="2187421"/>
                  </a:lnTo>
                  <a:lnTo>
                    <a:pt x="425644" y="2158653"/>
                  </a:lnTo>
                  <a:lnTo>
                    <a:pt x="392189" y="2128663"/>
                  </a:lnTo>
                  <a:lnTo>
                    <a:pt x="359854" y="2097484"/>
                  </a:lnTo>
                  <a:lnTo>
                    <a:pt x="328673" y="2065151"/>
                  </a:lnTo>
                  <a:lnTo>
                    <a:pt x="298681" y="2031699"/>
                  </a:lnTo>
                  <a:lnTo>
                    <a:pt x="269911" y="1997160"/>
                  </a:lnTo>
                  <a:lnTo>
                    <a:pt x="242397" y="1961571"/>
                  </a:lnTo>
                  <a:lnTo>
                    <a:pt x="216175" y="1924963"/>
                  </a:lnTo>
                  <a:lnTo>
                    <a:pt x="191277" y="1887372"/>
                  </a:lnTo>
                  <a:lnTo>
                    <a:pt x="167738" y="1848833"/>
                  </a:lnTo>
                  <a:lnTo>
                    <a:pt x="145593" y="1809378"/>
                  </a:lnTo>
                  <a:lnTo>
                    <a:pt x="124874" y="1769042"/>
                  </a:lnTo>
                  <a:lnTo>
                    <a:pt x="105617" y="1727859"/>
                  </a:lnTo>
                  <a:lnTo>
                    <a:pt x="87856" y="1685864"/>
                  </a:lnTo>
                  <a:lnTo>
                    <a:pt x="71624" y="1643090"/>
                  </a:lnTo>
                  <a:lnTo>
                    <a:pt x="56955" y="1599572"/>
                  </a:lnTo>
                  <a:lnTo>
                    <a:pt x="43885" y="1555343"/>
                  </a:lnTo>
                  <a:lnTo>
                    <a:pt x="32447" y="1510439"/>
                  </a:lnTo>
                  <a:lnTo>
                    <a:pt x="22674" y="1464892"/>
                  </a:lnTo>
                  <a:lnTo>
                    <a:pt x="14602" y="1418738"/>
                  </a:lnTo>
                  <a:lnTo>
                    <a:pt x="8265" y="1372010"/>
                  </a:lnTo>
                  <a:lnTo>
                    <a:pt x="3696" y="1324742"/>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15" name="object 15"/>
          <p:cNvSpPr txBox="1"/>
          <p:nvPr/>
        </p:nvSpPr>
        <p:spPr>
          <a:xfrm>
            <a:off x="7221219" y="2823527"/>
            <a:ext cx="758825" cy="300355"/>
          </a:xfrm>
          <a:prstGeom prst="rect">
            <a:avLst/>
          </a:prstGeom>
        </p:spPr>
        <p:txBody>
          <a:bodyPr vert="horz" wrap="square" lIns="0" tIns="12700" rIns="0" bIns="0" rtlCol="0">
            <a:spAutoFit/>
          </a:bodyPr>
          <a:lstStyle/>
          <a:p>
            <a:pPr marL="12700">
              <a:lnSpc>
                <a:spcPct val="100000"/>
              </a:lnSpc>
              <a:spcBef>
                <a:spcPts val="100"/>
              </a:spcBef>
            </a:pPr>
            <a:r>
              <a:rPr sz="1800" b="1" spc="70">
                <a:solidFill>
                  <a:srgbClr val="FFFFFF"/>
                </a:solidFill>
                <a:latin typeface="Trebuchet MS"/>
                <a:cs typeface="Trebuchet MS"/>
              </a:rPr>
              <a:t>Safety</a:t>
            </a:r>
            <a:endParaRPr sz="1800">
              <a:latin typeface="Trebuchet MS"/>
              <a:cs typeface="Trebuchet MS"/>
            </a:endParaRPr>
          </a:p>
        </p:txBody>
      </p:sp>
      <p:sp>
        <p:nvSpPr>
          <p:cNvPr id="17" name="object 17"/>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18" name="object 18"/>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7</a:t>
            </a:fld>
            <a:endParaRPr spc="-25"/>
          </a:p>
        </p:txBody>
      </p:sp>
      <p:sp>
        <p:nvSpPr>
          <p:cNvPr id="16" name="object 16"/>
          <p:cNvSpPr txBox="1"/>
          <p:nvPr/>
        </p:nvSpPr>
        <p:spPr>
          <a:xfrm>
            <a:off x="428307" y="1093787"/>
            <a:ext cx="6424930" cy="448945"/>
          </a:xfrm>
          <a:prstGeom prst="rect">
            <a:avLst/>
          </a:prstGeom>
        </p:spPr>
        <p:txBody>
          <a:bodyPr vert="horz" wrap="square" lIns="0" tIns="15875" rIns="0" bIns="0" rtlCol="0">
            <a:spAutoFit/>
          </a:bodyPr>
          <a:lstStyle/>
          <a:p>
            <a:pPr marL="12700">
              <a:lnSpc>
                <a:spcPct val="100000"/>
              </a:lnSpc>
              <a:spcBef>
                <a:spcPts val="125"/>
              </a:spcBef>
            </a:pPr>
            <a:r>
              <a:rPr sz="2750">
                <a:solidFill>
                  <a:srgbClr val="464646"/>
                </a:solidFill>
                <a:latin typeface="Trebuchet MS"/>
                <a:cs typeface="Trebuchet MS"/>
              </a:rPr>
              <a:t>So,</a:t>
            </a:r>
            <a:r>
              <a:rPr sz="2750" spc="-30">
                <a:solidFill>
                  <a:srgbClr val="464646"/>
                </a:solidFill>
                <a:latin typeface="Trebuchet MS"/>
                <a:cs typeface="Trebuchet MS"/>
              </a:rPr>
              <a:t> </a:t>
            </a:r>
            <a:r>
              <a:rPr sz="2750">
                <a:solidFill>
                  <a:srgbClr val="464646"/>
                </a:solidFill>
                <a:latin typeface="Trebuchet MS"/>
                <a:cs typeface="Trebuchet MS"/>
              </a:rPr>
              <a:t>fine-</a:t>
            </a:r>
            <a:r>
              <a:rPr sz="2750" spc="150">
                <a:solidFill>
                  <a:srgbClr val="464646"/>
                </a:solidFill>
                <a:latin typeface="Trebuchet MS"/>
                <a:cs typeface="Trebuchet MS"/>
              </a:rPr>
              <a:t>tuning</a:t>
            </a:r>
            <a:r>
              <a:rPr sz="2750" spc="-85">
                <a:solidFill>
                  <a:srgbClr val="464646"/>
                </a:solidFill>
                <a:latin typeface="Trebuchet MS"/>
                <a:cs typeface="Trebuchet MS"/>
              </a:rPr>
              <a:t> </a:t>
            </a:r>
            <a:r>
              <a:rPr sz="2750" spc="130">
                <a:solidFill>
                  <a:srgbClr val="464646"/>
                </a:solidFill>
                <a:latin typeface="Trebuchet MS"/>
                <a:cs typeface="Trebuchet MS"/>
              </a:rPr>
              <a:t>takes</a:t>
            </a:r>
            <a:r>
              <a:rPr sz="2750" spc="-35">
                <a:solidFill>
                  <a:srgbClr val="464646"/>
                </a:solidFill>
                <a:latin typeface="Trebuchet MS"/>
                <a:cs typeface="Trebuchet MS"/>
              </a:rPr>
              <a:t> </a:t>
            </a:r>
            <a:r>
              <a:rPr sz="2750">
                <a:solidFill>
                  <a:srgbClr val="464646"/>
                </a:solidFill>
                <a:latin typeface="Trebuchet MS"/>
                <a:cs typeface="Trebuchet MS"/>
              </a:rPr>
              <a:t>place</a:t>
            </a:r>
            <a:r>
              <a:rPr sz="2750" spc="-10">
                <a:solidFill>
                  <a:srgbClr val="464646"/>
                </a:solidFill>
                <a:latin typeface="Trebuchet MS"/>
                <a:cs typeface="Trebuchet MS"/>
              </a:rPr>
              <a:t> </a:t>
            </a:r>
            <a:r>
              <a:rPr sz="2750" spc="145">
                <a:solidFill>
                  <a:srgbClr val="464646"/>
                </a:solidFill>
                <a:latin typeface="Trebuchet MS"/>
                <a:cs typeface="Trebuchet MS"/>
              </a:rPr>
              <a:t>in</a:t>
            </a:r>
            <a:r>
              <a:rPr sz="2750" spc="-55">
                <a:solidFill>
                  <a:srgbClr val="464646"/>
                </a:solidFill>
                <a:latin typeface="Trebuchet MS"/>
                <a:cs typeface="Trebuchet MS"/>
              </a:rPr>
              <a:t> </a:t>
            </a:r>
            <a:r>
              <a:rPr sz="2750" spc="200">
                <a:solidFill>
                  <a:srgbClr val="464646"/>
                </a:solidFill>
                <a:latin typeface="Trebuchet MS"/>
                <a:cs typeface="Trebuchet MS"/>
              </a:rPr>
              <a:t>2</a:t>
            </a:r>
            <a:r>
              <a:rPr sz="2750" spc="-60">
                <a:solidFill>
                  <a:srgbClr val="464646"/>
                </a:solidFill>
                <a:latin typeface="Trebuchet MS"/>
                <a:cs typeface="Trebuchet MS"/>
              </a:rPr>
              <a:t> </a:t>
            </a:r>
            <a:r>
              <a:rPr sz="2750" spc="55">
                <a:solidFill>
                  <a:srgbClr val="464646"/>
                </a:solidFill>
                <a:latin typeface="Trebuchet MS"/>
                <a:cs typeface="Trebuchet MS"/>
              </a:rPr>
              <a:t>stages.</a:t>
            </a:r>
            <a:endParaRPr sz="2750">
              <a:latin typeface="Trebuchet MS"/>
              <a:cs typeface="Trebuchet M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80DA-452D-33BD-64E0-6B63E4135445}"/>
              </a:ext>
            </a:extLst>
          </p:cNvPr>
          <p:cNvSpPr>
            <a:spLocks noGrp="1"/>
          </p:cNvSpPr>
          <p:nvPr>
            <p:ph type="title"/>
          </p:nvPr>
        </p:nvSpPr>
        <p:spPr/>
        <p:txBody>
          <a:bodyPr>
            <a:normAutofit fontScale="90000"/>
          </a:bodyPr>
          <a:lstStyle/>
          <a:p>
            <a:endParaRPr lang="en-IN"/>
          </a:p>
        </p:txBody>
      </p:sp>
      <p:sp>
        <p:nvSpPr>
          <p:cNvPr id="3" name="Content Placeholder 2">
            <a:extLst>
              <a:ext uri="{FF2B5EF4-FFF2-40B4-BE49-F238E27FC236}">
                <a16:creationId xmlns:a16="http://schemas.microsoft.com/office/drawing/2014/main" id="{A561DE63-4143-83B3-B09A-46B9C3CF1AA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4522B1E-9509-FFE0-2958-664C7BB45BCF}"/>
              </a:ext>
            </a:extLst>
          </p:cNvPr>
          <p:cNvPicPr>
            <a:picLocks noChangeAspect="1"/>
          </p:cNvPicPr>
          <p:nvPr/>
        </p:nvPicPr>
        <p:blipFill>
          <a:blip r:embed="rId2"/>
          <a:stretch>
            <a:fillRect/>
          </a:stretch>
        </p:blipFill>
        <p:spPr>
          <a:xfrm>
            <a:off x="420100" y="219653"/>
            <a:ext cx="11597804" cy="5443391"/>
          </a:xfrm>
          <a:prstGeom prst="rect">
            <a:avLst/>
          </a:prstGeom>
        </p:spPr>
      </p:pic>
      <p:sp>
        <p:nvSpPr>
          <p:cNvPr id="8" name="TextBox 7">
            <a:extLst>
              <a:ext uri="{FF2B5EF4-FFF2-40B4-BE49-F238E27FC236}">
                <a16:creationId xmlns:a16="http://schemas.microsoft.com/office/drawing/2014/main" id="{197EDD1F-88C8-36DA-A253-64F6DB1B3648}"/>
              </a:ext>
            </a:extLst>
          </p:cNvPr>
          <p:cNvSpPr txBox="1"/>
          <p:nvPr/>
        </p:nvSpPr>
        <p:spPr>
          <a:xfrm>
            <a:off x="838200" y="4931354"/>
            <a:ext cx="10207336" cy="1200329"/>
          </a:xfrm>
          <a:prstGeom prst="rect">
            <a:avLst/>
          </a:prstGeom>
          <a:noFill/>
          <a:ln w="50800">
            <a:solidFill>
              <a:schemeClr val="accent1">
                <a:shade val="50000"/>
              </a:schemeClr>
            </a:solidFill>
          </a:ln>
        </p:spPr>
        <p:txBody>
          <a:bodyPr wrap="square">
            <a:spAutoFit/>
          </a:bodyPr>
          <a:lstStyle/>
          <a:p>
            <a:r>
              <a:rPr lang="en-US" b="1">
                <a:solidFill>
                  <a:srgbClr val="C00000"/>
                </a:solidFill>
              </a:rPr>
              <a:t>Freezing</a:t>
            </a:r>
            <a:r>
              <a:rPr lang="en-US"/>
              <a:t>: This involves keeping certain layers of the pre-trained LLM's architecture unchanged during fine-tuning. These frozen layers typically represent </a:t>
            </a:r>
            <a:r>
              <a:rPr lang="en-US" b="1">
                <a:solidFill>
                  <a:srgbClr val="0070C0"/>
                </a:solidFill>
              </a:rPr>
              <a:t>the LLM's core capabilities for understanding language</a:t>
            </a:r>
            <a:r>
              <a:rPr lang="en-US"/>
              <a:t>.</a:t>
            </a:r>
          </a:p>
          <a:p>
            <a:r>
              <a:rPr lang="en-US" b="1">
                <a:solidFill>
                  <a:srgbClr val="C00000"/>
                </a:solidFill>
              </a:rPr>
              <a:t>Reconfiguring:</a:t>
            </a:r>
            <a:r>
              <a:rPr lang="en-US"/>
              <a:t> Specific parts of the LLM, particularly the later layers, are reconfigured to </a:t>
            </a:r>
            <a:r>
              <a:rPr lang="en-US" b="1">
                <a:solidFill>
                  <a:srgbClr val="0070C0"/>
                </a:solidFill>
              </a:rPr>
              <a:t>adapt to the target task</a:t>
            </a:r>
            <a:endParaRPr lang="en-IN" b="1">
              <a:solidFill>
                <a:srgbClr val="0070C0"/>
              </a:solidFill>
            </a:endParaRPr>
          </a:p>
        </p:txBody>
      </p:sp>
      <p:sp>
        <p:nvSpPr>
          <p:cNvPr id="9" name="TextBox 8">
            <a:extLst>
              <a:ext uri="{FF2B5EF4-FFF2-40B4-BE49-F238E27FC236}">
                <a16:creationId xmlns:a16="http://schemas.microsoft.com/office/drawing/2014/main" id="{749F9789-E5F9-4AE3-AB8F-02043C942F1A}"/>
              </a:ext>
            </a:extLst>
          </p:cNvPr>
          <p:cNvSpPr txBox="1"/>
          <p:nvPr/>
        </p:nvSpPr>
        <p:spPr>
          <a:xfrm>
            <a:off x="6943205" y="1119652"/>
            <a:ext cx="4526059" cy="923330"/>
          </a:xfrm>
          <a:prstGeom prst="rect">
            <a:avLst/>
          </a:prstGeom>
          <a:noFill/>
          <a:ln w="63500">
            <a:solidFill>
              <a:schemeClr val="accent1">
                <a:shade val="50000"/>
              </a:schemeClr>
            </a:solidFill>
          </a:ln>
        </p:spPr>
        <p:txBody>
          <a:bodyPr wrap="square" rtlCol="0">
            <a:spAutoFit/>
          </a:bodyPr>
          <a:lstStyle/>
          <a:p>
            <a:r>
              <a:rPr lang="en-IN"/>
              <a:t>Split your linear layer into 2 matrices based on information measure or gradient measure-Frozen matrix and Trainable matrix </a:t>
            </a:r>
          </a:p>
        </p:txBody>
      </p:sp>
    </p:spTree>
    <p:extLst>
      <p:ext uri="{BB962C8B-B14F-4D97-AF65-F5344CB8AC3E}">
        <p14:creationId xmlns:p14="http://schemas.microsoft.com/office/powerpoint/2010/main" val="2810520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084A0-DFFA-DC53-4EA7-069DEA8E49E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68728B3-B2D5-5BF9-2908-D730F867B547}"/>
              </a:ext>
            </a:extLst>
          </p:cNvPr>
          <p:cNvSpPr txBox="1">
            <a:spLocks noGrp="1"/>
          </p:cNvSpPr>
          <p:nvPr>
            <p:ph type="title"/>
          </p:nvPr>
        </p:nvSpPr>
        <p:spPr>
          <a:xfrm>
            <a:off x="150541" y="2711"/>
            <a:ext cx="10515600" cy="436064"/>
          </a:xfrm>
          <a:prstGeom prst="rect">
            <a:avLst/>
          </a:prstGeom>
        </p:spPr>
        <p:txBody>
          <a:bodyPr vert="horz" wrap="square" lIns="0" tIns="16510" rIns="0" bIns="0" rtlCol="0">
            <a:spAutoFit/>
          </a:bodyPr>
          <a:lstStyle/>
          <a:p>
            <a:pPr marL="12700">
              <a:lnSpc>
                <a:spcPct val="100000"/>
              </a:lnSpc>
              <a:spcBef>
                <a:spcPts val="130"/>
              </a:spcBef>
            </a:pPr>
            <a:r>
              <a:rPr spc="-10"/>
              <a:t>Outline</a:t>
            </a:r>
          </a:p>
        </p:txBody>
      </p:sp>
      <p:sp>
        <p:nvSpPr>
          <p:cNvPr id="4" name="object 4">
            <a:extLst>
              <a:ext uri="{FF2B5EF4-FFF2-40B4-BE49-F238E27FC236}">
                <a16:creationId xmlns:a16="http://schemas.microsoft.com/office/drawing/2014/main" id="{6E4E03C0-3A42-2969-42EB-B0372AB2DC96}"/>
              </a:ext>
            </a:extLst>
          </p:cNvPr>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3" name="object 3">
            <a:extLst>
              <a:ext uri="{FF2B5EF4-FFF2-40B4-BE49-F238E27FC236}">
                <a16:creationId xmlns:a16="http://schemas.microsoft.com/office/drawing/2014/main" id="{1326A285-3753-0E20-6E80-4897DE312BB6}"/>
              </a:ext>
            </a:extLst>
          </p:cNvPr>
          <p:cNvSpPr txBox="1"/>
          <p:nvPr/>
        </p:nvSpPr>
        <p:spPr>
          <a:xfrm>
            <a:off x="576990" y="801492"/>
            <a:ext cx="10843801" cy="3801681"/>
          </a:xfrm>
          <a:prstGeom prst="rect">
            <a:avLst/>
          </a:prstGeom>
          <a:ln>
            <a:solidFill>
              <a:srgbClr val="4472C4"/>
            </a:solidFill>
          </a:ln>
        </p:spPr>
        <p:txBody>
          <a:bodyPr vert="horz" wrap="square" lIns="0" tIns="107314" rIns="0" bIns="0" rtlCol="0" anchor="t">
            <a:spAutoFit/>
          </a:bodyPr>
          <a:lstStyle/>
          <a:p>
            <a:pPr marL="1213485" lvl="1" indent="-457200">
              <a:lnSpc>
                <a:spcPct val="100000"/>
              </a:lnSpc>
              <a:spcBef>
                <a:spcPts val="575"/>
              </a:spcBef>
              <a:buFont typeface="Arial MT"/>
              <a:buChar char="•"/>
              <a:tabLst>
                <a:tab pos="469900" algn="l"/>
              </a:tabLst>
            </a:pPr>
            <a:r>
              <a:rPr sz="2400" spc="-20">
                <a:solidFill>
                  <a:srgbClr val="464646"/>
                </a:solidFill>
                <a:latin typeface="Trebuchet MS"/>
                <a:cs typeface="Trebuchet MS"/>
              </a:rPr>
              <a:t>PEFT</a:t>
            </a:r>
            <a:endParaRPr lang="en-US"/>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Additive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Adapters -</a:t>
            </a:r>
            <a:r>
              <a:rPr lang="en-US" sz="2400" spc="-20">
                <a:solidFill>
                  <a:srgbClr val="242424"/>
                </a:solidFill>
                <a:latin typeface="Arial"/>
                <a:cs typeface="Arial"/>
              </a:rPr>
              <a:t>Sparse Adapters-I</a:t>
            </a:r>
            <a:r>
              <a:rPr lang="en-US" sz="2400" spc="-20">
                <a:solidFill>
                  <a:srgbClr val="242424"/>
                </a:solidFill>
                <a:highlight>
                  <a:srgbClr val="FFFFFF"/>
                </a:highlight>
                <a:latin typeface="Arial"/>
                <a:cs typeface="Arial"/>
              </a:rPr>
              <a:t>A3</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a:solidFill>
                  <a:srgbClr val="242424"/>
                </a:solidFill>
                <a:highlight>
                  <a:srgbClr val="FFFFFF"/>
                </a:highlight>
                <a:latin typeface="Arial"/>
                <a:cs typeface="Arial"/>
              </a:rPr>
              <a:t>Soft prompt-Prompt Tuning-Prefix Tuning-P-Tuning-</a:t>
            </a:r>
            <a:r>
              <a:rPr lang="en-US" sz="2400" spc="-20" err="1">
                <a:solidFill>
                  <a:srgbClr val="242424"/>
                </a:solidFill>
                <a:highlight>
                  <a:srgbClr val="FFFFFF"/>
                </a:highlight>
                <a:latin typeface="Arial"/>
                <a:cs typeface="Arial"/>
              </a:rPr>
              <a:t>LlaMA</a:t>
            </a:r>
            <a:r>
              <a:rPr lang="en-US" sz="2400" spc="-20">
                <a:solidFill>
                  <a:srgbClr val="242424"/>
                </a:solidFill>
                <a:highlight>
                  <a:srgbClr val="FFFFFF"/>
                </a:highlight>
                <a:latin typeface="Arial"/>
                <a:cs typeface="Arial"/>
              </a:rPr>
              <a:t> Adapter</a:t>
            </a:r>
            <a:endParaRPr lang="en-US" sz="2400" spc="-20">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latin typeface="Arial"/>
                <a:cs typeface="Arial"/>
              </a:rPr>
              <a:t>Selective</a:t>
            </a:r>
            <a:endParaRPr lang="en-US" sz="2400" spc="-20">
              <a:solidFill>
                <a:srgbClr val="000000"/>
              </a:solidFill>
              <a:latin typeface="Arial"/>
              <a:cs typeface="Arial"/>
            </a:endParaRPr>
          </a:p>
          <a:p>
            <a:pPr marL="2171700" lvl="4" indent="-342900">
              <a:buFont typeface="Arial,Sans-Serif"/>
              <a:buChar char="•"/>
              <a:tabLst>
                <a:tab pos="1213485" algn="l"/>
              </a:tabLst>
            </a:pPr>
            <a:r>
              <a:rPr lang="en-US" sz="2400" spc="-20" err="1">
                <a:solidFill>
                  <a:srgbClr val="242424"/>
                </a:solidFill>
                <a:highlight>
                  <a:srgbClr val="FFFFFF"/>
                </a:highlight>
                <a:latin typeface="Arial"/>
                <a:cs typeface="Arial"/>
              </a:rPr>
              <a:t>BitFit</a:t>
            </a:r>
            <a:r>
              <a:rPr lang="en-US" sz="2400" spc="-20">
                <a:solidFill>
                  <a:srgbClr val="242424"/>
                </a:solidFill>
                <a:highlight>
                  <a:srgbClr val="FFFFFF"/>
                </a:highlight>
                <a:latin typeface="Arial"/>
                <a:cs typeface="Arial"/>
              </a:rPr>
              <a:t>-Freeze and Reconfigure</a:t>
            </a:r>
            <a:endParaRPr lang="en-US" sz="2400" spc="-20" err="1">
              <a:solidFill>
                <a:srgbClr val="000000"/>
              </a:solidFill>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00"/>
                </a:highlight>
                <a:latin typeface="Arial"/>
                <a:cs typeface="Arial"/>
              </a:rPr>
              <a:t>Reparameterization </a:t>
            </a:r>
            <a:r>
              <a:rPr lang="en-US" sz="2400" spc="-20">
                <a:solidFill>
                  <a:srgbClr val="242424"/>
                </a:solidFill>
                <a:highlight>
                  <a:srgbClr val="FFFF00"/>
                </a:highlight>
                <a:latin typeface="Arial"/>
                <a:cs typeface="Arial"/>
              </a:rPr>
              <a:t>( LORA,QLORA)</a:t>
            </a:r>
            <a:endParaRPr lang="en-US" sz="2400" spc="-20">
              <a:solidFill>
                <a:srgbClr val="000000"/>
              </a:solidFill>
              <a:highlight>
                <a:srgbClr val="FFFF00"/>
              </a:highlight>
              <a:latin typeface="Arial"/>
              <a:cs typeface="Arial"/>
            </a:endParaRPr>
          </a:p>
          <a:p>
            <a:pPr marL="1714500" lvl="3" indent="-342900">
              <a:buFont typeface="Arial,Sans-Serif"/>
              <a:buChar char="•"/>
              <a:tabLst>
                <a:tab pos="1213485" algn="l"/>
              </a:tabLst>
            </a:pPr>
            <a:r>
              <a:rPr lang="en-US" sz="2400" b="1" spc="-20">
                <a:solidFill>
                  <a:srgbClr val="C00000"/>
                </a:solidFill>
                <a:highlight>
                  <a:srgbClr val="FFFFFF"/>
                </a:highlight>
                <a:latin typeface="Arial"/>
                <a:cs typeface="Arial"/>
              </a:rPr>
              <a:t>Hybrid method </a:t>
            </a:r>
            <a:r>
              <a:rPr lang="en-US" sz="2400" spc="-20">
                <a:solidFill>
                  <a:srgbClr val="242424"/>
                </a:solidFill>
                <a:highlight>
                  <a:srgbClr val="FFFFFF"/>
                </a:highlight>
                <a:latin typeface="Arial"/>
                <a:cs typeface="Arial"/>
              </a:rPr>
              <a:t>that is a combination of Reparameterization and Selective</a:t>
            </a:r>
            <a:endParaRPr lang="en-US">
              <a:ea typeface="Calibri" panose="020F0502020204030204"/>
              <a:cs typeface="Calibri" panose="020F0502020204030204"/>
            </a:endParaRPr>
          </a:p>
        </p:txBody>
      </p:sp>
    </p:spTree>
    <p:extLst>
      <p:ext uri="{BB962C8B-B14F-4D97-AF65-F5344CB8AC3E}">
        <p14:creationId xmlns:p14="http://schemas.microsoft.com/office/powerpoint/2010/main" val="1638029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4" name="object 4"/>
          <p:cNvSpPr txBox="1"/>
          <p:nvPr/>
        </p:nvSpPr>
        <p:spPr>
          <a:xfrm>
            <a:off x="887412" y="1193164"/>
            <a:ext cx="10206990" cy="878840"/>
          </a:xfrm>
          <a:prstGeom prst="rect">
            <a:avLst/>
          </a:prstGeom>
        </p:spPr>
        <p:txBody>
          <a:bodyPr vert="horz" wrap="square" lIns="0" tIns="6350" rIns="0" bIns="0" rtlCol="0">
            <a:spAutoFit/>
          </a:bodyPr>
          <a:lstStyle/>
          <a:p>
            <a:pPr marL="38100" marR="30480">
              <a:lnSpc>
                <a:spcPct val="102400"/>
              </a:lnSpc>
              <a:spcBef>
                <a:spcPts val="50"/>
              </a:spcBef>
              <a:tabLst>
                <a:tab pos="8226425" algn="l"/>
                <a:tab pos="8625205" algn="l"/>
              </a:tabLst>
            </a:pPr>
            <a:r>
              <a:rPr sz="2750">
                <a:solidFill>
                  <a:srgbClr val="464646"/>
                </a:solidFill>
                <a:latin typeface="Trebuchet MS"/>
                <a:cs typeface="Trebuchet MS"/>
              </a:rPr>
              <a:t>LoRA</a:t>
            </a:r>
            <a:r>
              <a:rPr sz="2750" spc="-90">
                <a:solidFill>
                  <a:srgbClr val="464646"/>
                </a:solidFill>
                <a:latin typeface="Trebuchet MS"/>
                <a:cs typeface="Trebuchet MS"/>
              </a:rPr>
              <a:t> </a:t>
            </a:r>
            <a:r>
              <a:rPr sz="2750" spc="50">
                <a:solidFill>
                  <a:srgbClr val="464646"/>
                </a:solidFill>
                <a:latin typeface="Trebuchet MS"/>
                <a:cs typeface="Trebuchet MS"/>
              </a:rPr>
              <a:t>revolves</a:t>
            </a:r>
            <a:r>
              <a:rPr sz="2750" spc="-150">
                <a:solidFill>
                  <a:srgbClr val="464646"/>
                </a:solidFill>
                <a:latin typeface="Trebuchet MS"/>
                <a:cs typeface="Trebuchet MS"/>
              </a:rPr>
              <a:t> </a:t>
            </a:r>
            <a:r>
              <a:rPr sz="2750" spc="114">
                <a:solidFill>
                  <a:srgbClr val="464646"/>
                </a:solidFill>
                <a:latin typeface="Trebuchet MS"/>
                <a:cs typeface="Trebuchet MS"/>
              </a:rPr>
              <a:t>around</a:t>
            </a:r>
            <a:r>
              <a:rPr sz="2750" spc="-50">
                <a:solidFill>
                  <a:srgbClr val="464646"/>
                </a:solidFill>
                <a:latin typeface="Trebuchet MS"/>
                <a:cs typeface="Trebuchet MS"/>
              </a:rPr>
              <a:t> </a:t>
            </a:r>
            <a:r>
              <a:rPr sz="2750">
                <a:solidFill>
                  <a:srgbClr val="464646"/>
                </a:solidFill>
                <a:latin typeface="Trebuchet MS"/>
                <a:cs typeface="Trebuchet MS"/>
              </a:rPr>
              <a:t>the</a:t>
            </a:r>
            <a:r>
              <a:rPr sz="2750" spc="-50">
                <a:solidFill>
                  <a:srgbClr val="464646"/>
                </a:solidFill>
                <a:latin typeface="Trebuchet MS"/>
                <a:cs typeface="Trebuchet MS"/>
              </a:rPr>
              <a:t> </a:t>
            </a:r>
            <a:r>
              <a:rPr sz="2750" spc="55">
                <a:solidFill>
                  <a:srgbClr val="464646"/>
                </a:solidFill>
                <a:latin typeface="Trebuchet MS"/>
                <a:cs typeface="Trebuchet MS"/>
              </a:rPr>
              <a:t>idea</a:t>
            </a:r>
            <a:r>
              <a:rPr sz="2750" spc="-25">
                <a:solidFill>
                  <a:srgbClr val="464646"/>
                </a:solidFill>
                <a:latin typeface="Trebuchet MS"/>
                <a:cs typeface="Trebuchet MS"/>
              </a:rPr>
              <a:t> </a:t>
            </a:r>
            <a:r>
              <a:rPr sz="2750" spc="60">
                <a:solidFill>
                  <a:srgbClr val="464646"/>
                </a:solidFill>
                <a:latin typeface="Trebuchet MS"/>
                <a:cs typeface="Trebuchet MS"/>
              </a:rPr>
              <a:t>that</a:t>
            </a:r>
            <a:r>
              <a:rPr sz="2750" spc="-114">
                <a:solidFill>
                  <a:srgbClr val="464646"/>
                </a:solidFill>
                <a:latin typeface="Trebuchet MS"/>
                <a:cs typeface="Trebuchet MS"/>
              </a:rPr>
              <a:t> </a:t>
            </a:r>
            <a:r>
              <a:rPr sz="2750" spc="105">
                <a:solidFill>
                  <a:srgbClr val="464646"/>
                </a:solidFill>
                <a:latin typeface="Trebuchet MS"/>
                <a:cs typeface="Trebuchet MS"/>
              </a:rPr>
              <a:t>any</a:t>
            </a:r>
            <a:r>
              <a:rPr sz="2750" spc="-15">
                <a:solidFill>
                  <a:srgbClr val="464646"/>
                </a:solidFill>
                <a:latin typeface="Trebuchet MS"/>
                <a:cs typeface="Trebuchet MS"/>
              </a:rPr>
              <a:t> </a:t>
            </a:r>
            <a:r>
              <a:rPr sz="2750" spc="95">
                <a:solidFill>
                  <a:srgbClr val="464646"/>
                </a:solidFill>
                <a:latin typeface="Trebuchet MS"/>
                <a:cs typeface="Trebuchet MS"/>
              </a:rPr>
              <a:t>matrix</a:t>
            </a:r>
            <a:r>
              <a:rPr sz="2750" spc="-75">
                <a:solidFill>
                  <a:srgbClr val="464646"/>
                </a:solidFill>
                <a:latin typeface="Trebuchet MS"/>
                <a:cs typeface="Trebuchet MS"/>
              </a:rPr>
              <a:t> </a:t>
            </a:r>
            <a:r>
              <a:rPr sz="2750" spc="-50">
                <a:solidFill>
                  <a:srgbClr val="4F81BC"/>
                </a:solidFill>
                <a:latin typeface="Cambria Math"/>
                <a:cs typeface="Cambria Math"/>
              </a:rPr>
              <a:t>W</a:t>
            </a:r>
            <a:r>
              <a:rPr sz="2750">
                <a:solidFill>
                  <a:srgbClr val="4F81BC"/>
                </a:solidFill>
                <a:latin typeface="Cambria Math"/>
                <a:cs typeface="Cambria Math"/>
              </a:rPr>
              <a:t>	</a:t>
            </a:r>
            <a:r>
              <a:rPr sz="2750" spc="-50">
                <a:solidFill>
                  <a:srgbClr val="4F81BC"/>
                </a:solidFill>
                <a:latin typeface="Cambria Math"/>
                <a:cs typeface="Cambria Math"/>
              </a:rPr>
              <a:t>∈</a:t>
            </a:r>
            <a:r>
              <a:rPr sz="2750">
                <a:solidFill>
                  <a:srgbClr val="4F81BC"/>
                </a:solidFill>
                <a:latin typeface="Cambria Math"/>
                <a:cs typeface="Cambria Math"/>
              </a:rPr>
              <a:t>	</a:t>
            </a:r>
            <a:r>
              <a:rPr sz="2750" spc="140">
                <a:solidFill>
                  <a:srgbClr val="4F81BC"/>
                </a:solidFill>
                <a:latin typeface="Cambria Math"/>
                <a:cs typeface="Cambria Math"/>
              </a:rPr>
              <a:t>𝑅</a:t>
            </a:r>
            <a:r>
              <a:rPr sz="3000" spc="209" baseline="27777">
                <a:solidFill>
                  <a:srgbClr val="4F81BC"/>
                </a:solidFill>
                <a:latin typeface="Cambria Math"/>
                <a:cs typeface="Cambria Math"/>
              </a:rPr>
              <a:t>𝑚×𝑛</a:t>
            </a:r>
            <a:r>
              <a:rPr sz="3000" spc="509" baseline="27777">
                <a:solidFill>
                  <a:srgbClr val="4F81BC"/>
                </a:solidFill>
                <a:latin typeface="Cambria Math"/>
                <a:cs typeface="Cambria Math"/>
              </a:rPr>
              <a:t> </a:t>
            </a:r>
            <a:r>
              <a:rPr sz="2750" spc="114">
                <a:solidFill>
                  <a:srgbClr val="464646"/>
                </a:solidFill>
                <a:latin typeface="Trebuchet MS"/>
                <a:cs typeface="Trebuchet MS"/>
              </a:rPr>
              <a:t>can </a:t>
            </a:r>
            <a:r>
              <a:rPr sz="2750" spc="55">
                <a:solidFill>
                  <a:srgbClr val="464646"/>
                </a:solidFill>
                <a:latin typeface="Trebuchet MS"/>
                <a:cs typeface="Trebuchet MS"/>
              </a:rPr>
              <a:t>be</a:t>
            </a:r>
            <a:r>
              <a:rPr sz="2750" spc="-155">
                <a:solidFill>
                  <a:srgbClr val="464646"/>
                </a:solidFill>
                <a:latin typeface="Trebuchet MS"/>
                <a:cs typeface="Trebuchet MS"/>
              </a:rPr>
              <a:t> </a:t>
            </a:r>
            <a:r>
              <a:rPr sz="2750" spc="120">
                <a:solidFill>
                  <a:srgbClr val="464646"/>
                </a:solidFill>
                <a:latin typeface="Trebuchet MS"/>
                <a:cs typeface="Trebuchet MS"/>
              </a:rPr>
              <a:t>decomposed</a:t>
            </a:r>
            <a:r>
              <a:rPr sz="2750" spc="-155">
                <a:solidFill>
                  <a:srgbClr val="464646"/>
                </a:solidFill>
                <a:latin typeface="Trebuchet MS"/>
                <a:cs typeface="Trebuchet MS"/>
              </a:rPr>
              <a:t> </a:t>
            </a:r>
            <a:r>
              <a:rPr sz="2750" spc="80">
                <a:solidFill>
                  <a:srgbClr val="464646"/>
                </a:solidFill>
                <a:latin typeface="Trebuchet MS"/>
                <a:cs typeface="Trebuchet MS"/>
              </a:rPr>
              <a:t>into</a:t>
            </a:r>
            <a:r>
              <a:rPr sz="2750" spc="-95">
                <a:solidFill>
                  <a:srgbClr val="464646"/>
                </a:solidFill>
                <a:latin typeface="Trebuchet MS"/>
                <a:cs typeface="Trebuchet MS"/>
              </a:rPr>
              <a:t> </a:t>
            </a:r>
            <a:r>
              <a:rPr sz="2750">
                <a:solidFill>
                  <a:srgbClr val="9BBA58"/>
                </a:solidFill>
                <a:latin typeface="Cambria Math"/>
                <a:cs typeface="Cambria Math"/>
              </a:rPr>
              <a:t>𝐖</a:t>
            </a:r>
            <a:r>
              <a:rPr sz="2750" spc="220">
                <a:solidFill>
                  <a:srgbClr val="9BBA58"/>
                </a:solidFill>
                <a:latin typeface="Cambria Math"/>
                <a:cs typeface="Cambria Math"/>
              </a:rPr>
              <a:t> </a:t>
            </a:r>
            <a:r>
              <a:rPr sz="2750">
                <a:solidFill>
                  <a:srgbClr val="9BBA58"/>
                </a:solidFill>
                <a:latin typeface="Cambria Math"/>
                <a:cs typeface="Cambria Math"/>
              </a:rPr>
              <a:t>=</a:t>
            </a:r>
            <a:r>
              <a:rPr sz="2750" spc="204">
                <a:solidFill>
                  <a:srgbClr val="9BBA58"/>
                </a:solidFill>
                <a:latin typeface="Cambria Math"/>
                <a:cs typeface="Cambria Math"/>
              </a:rPr>
              <a:t> </a:t>
            </a:r>
            <a:r>
              <a:rPr sz="2750">
                <a:solidFill>
                  <a:srgbClr val="9BBA58"/>
                </a:solidFill>
                <a:latin typeface="Cambria Math"/>
                <a:cs typeface="Cambria Math"/>
              </a:rPr>
              <a:t>𝑩𝑨</a:t>
            </a:r>
            <a:r>
              <a:rPr sz="2750" spc="90">
                <a:solidFill>
                  <a:srgbClr val="9BBA58"/>
                </a:solidFill>
                <a:latin typeface="Cambria Math"/>
                <a:cs typeface="Cambria Math"/>
              </a:rPr>
              <a:t> </a:t>
            </a:r>
            <a:r>
              <a:rPr sz="2750">
                <a:solidFill>
                  <a:srgbClr val="464646"/>
                </a:solidFill>
                <a:latin typeface="Trebuchet MS"/>
                <a:cs typeface="Trebuchet MS"/>
              </a:rPr>
              <a:t>where</a:t>
            </a:r>
            <a:r>
              <a:rPr sz="2750" spc="-114">
                <a:solidFill>
                  <a:srgbClr val="464646"/>
                </a:solidFill>
                <a:latin typeface="Trebuchet MS"/>
                <a:cs typeface="Trebuchet MS"/>
              </a:rPr>
              <a:t> </a:t>
            </a:r>
            <a:r>
              <a:rPr sz="2750">
                <a:solidFill>
                  <a:srgbClr val="C0504D"/>
                </a:solidFill>
                <a:latin typeface="Cambria Math"/>
                <a:cs typeface="Cambria Math"/>
              </a:rPr>
              <a:t>𝐵</a:t>
            </a:r>
            <a:r>
              <a:rPr sz="2750" spc="290">
                <a:solidFill>
                  <a:srgbClr val="C0504D"/>
                </a:solidFill>
                <a:latin typeface="Cambria Math"/>
                <a:cs typeface="Cambria Math"/>
              </a:rPr>
              <a:t> </a:t>
            </a:r>
            <a:r>
              <a:rPr sz="2750">
                <a:solidFill>
                  <a:srgbClr val="C0504D"/>
                </a:solidFill>
                <a:latin typeface="Cambria Math"/>
                <a:cs typeface="Cambria Math"/>
              </a:rPr>
              <a:t>∈</a:t>
            </a:r>
            <a:r>
              <a:rPr sz="2750" spc="215">
                <a:solidFill>
                  <a:srgbClr val="C0504D"/>
                </a:solidFill>
                <a:latin typeface="Cambria Math"/>
                <a:cs typeface="Cambria Math"/>
              </a:rPr>
              <a:t> </a:t>
            </a:r>
            <a:r>
              <a:rPr sz="2750" spc="130">
                <a:solidFill>
                  <a:srgbClr val="C0504D"/>
                </a:solidFill>
                <a:latin typeface="Cambria Math"/>
                <a:cs typeface="Cambria Math"/>
              </a:rPr>
              <a:t>𝑅</a:t>
            </a:r>
            <a:r>
              <a:rPr sz="3000" spc="195" baseline="29166">
                <a:solidFill>
                  <a:srgbClr val="C0504D"/>
                </a:solidFill>
                <a:latin typeface="Cambria Math"/>
                <a:cs typeface="Cambria Math"/>
              </a:rPr>
              <a:t>𝑚×𝑟</a:t>
            </a:r>
            <a:r>
              <a:rPr sz="3000" spc="697" baseline="29166">
                <a:solidFill>
                  <a:srgbClr val="C0504D"/>
                </a:solidFill>
                <a:latin typeface="Cambria Math"/>
                <a:cs typeface="Cambria Math"/>
              </a:rPr>
              <a:t> </a:t>
            </a:r>
            <a:r>
              <a:rPr sz="2750" spc="145">
                <a:solidFill>
                  <a:srgbClr val="464646"/>
                </a:solidFill>
                <a:latin typeface="Trebuchet MS"/>
                <a:cs typeface="Trebuchet MS"/>
              </a:rPr>
              <a:t>and</a:t>
            </a:r>
            <a:r>
              <a:rPr sz="2750" spc="-100">
                <a:solidFill>
                  <a:srgbClr val="464646"/>
                </a:solidFill>
                <a:latin typeface="Trebuchet MS"/>
                <a:cs typeface="Trebuchet MS"/>
              </a:rPr>
              <a:t> </a:t>
            </a:r>
            <a:r>
              <a:rPr sz="2750">
                <a:solidFill>
                  <a:srgbClr val="C0504D"/>
                </a:solidFill>
                <a:latin typeface="Cambria Math"/>
                <a:cs typeface="Cambria Math"/>
              </a:rPr>
              <a:t>A</a:t>
            </a:r>
            <a:r>
              <a:rPr sz="2750" spc="215">
                <a:solidFill>
                  <a:srgbClr val="C0504D"/>
                </a:solidFill>
                <a:latin typeface="Cambria Math"/>
                <a:cs typeface="Cambria Math"/>
              </a:rPr>
              <a:t> </a:t>
            </a:r>
            <a:r>
              <a:rPr sz="2750">
                <a:solidFill>
                  <a:srgbClr val="C0504D"/>
                </a:solidFill>
                <a:latin typeface="Cambria Math"/>
                <a:cs typeface="Cambria Math"/>
              </a:rPr>
              <a:t>∈</a:t>
            </a:r>
            <a:r>
              <a:rPr sz="2750" spc="215">
                <a:solidFill>
                  <a:srgbClr val="C0504D"/>
                </a:solidFill>
                <a:latin typeface="Cambria Math"/>
                <a:cs typeface="Cambria Math"/>
              </a:rPr>
              <a:t> </a:t>
            </a:r>
            <a:r>
              <a:rPr sz="2750" spc="100">
                <a:solidFill>
                  <a:srgbClr val="C0504D"/>
                </a:solidFill>
                <a:latin typeface="Cambria Math"/>
                <a:cs typeface="Cambria Math"/>
              </a:rPr>
              <a:t>𝑅</a:t>
            </a:r>
            <a:r>
              <a:rPr sz="3000" spc="150" baseline="29166">
                <a:solidFill>
                  <a:srgbClr val="C0504D"/>
                </a:solidFill>
                <a:latin typeface="Cambria Math"/>
                <a:cs typeface="Cambria Math"/>
              </a:rPr>
              <a:t>𝑟×𝑛</a:t>
            </a:r>
            <a:endParaRPr sz="3000" baseline="29166">
              <a:latin typeface="Cambria Math"/>
              <a:cs typeface="Cambria Math"/>
            </a:endParaRPr>
          </a:p>
        </p:txBody>
      </p:sp>
      <p:graphicFrame>
        <p:nvGraphicFramePr>
          <p:cNvPr id="5" name="object 5"/>
          <p:cNvGraphicFramePr>
            <a:graphicFrameLocks noGrp="1"/>
          </p:cNvGraphicFramePr>
          <p:nvPr/>
        </p:nvGraphicFramePr>
        <p:xfrm>
          <a:off x="1524063" y="2771838"/>
          <a:ext cx="2162175" cy="216217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tblGrid>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3815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3815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6" name="object 6"/>
          <p:cNvGraphicFramePr>
            <a:graphicFrameLocks noGrp="1"/>
          </p:cNvGraphicFramePr>
          <p:nvPr/>
        </p:nvGraphicFramePr>
        <p:xfrm>
          <a:off x="6991413" y="3638613"/>
          <a:ext cx="2162175" cy="428625"/>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tblGrid>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7" name="object 7"/>
          <p:cNvGraphicFramePr>
            <a:graphicFrameLocks noGrp="1"/>
          </p:cNvGraphicFramePr>
          <p:nvPr/>
        </p:nvGraphicFramePr>
        <p:xfrm>
          <a:off x="5696013" y="2781363"/>
          <a:ext cx="438150" cy="2152650"/>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tblGrid>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3815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8" name="object 8"/>
          <p:cNvSpPr txBox="1"/>
          <p:nvPr/>
        </p:nvSpPr>
        <p:spPr>
          <a:xfrm>
            <a:off x="4622165" y="3610292"/>
            <a:ext cx="28892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9" name="object 9"/>
          <p:cNvSpPr txBox="1"/>
          <p:nvPr/>
        </p:nvSpPr>
        <p:spPr>
          <a:xfrm>
            <a:off x="6470396" y="3610292"/>
            <a:ext cx="27749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10" name="object 10"/>
          <p:cNvSpPr txBox="1"/>
          <p:nvPr/>
        </p:nvSpPr>
        <p:spPr>
          <a:xfrm>
            <a:off x="2507360" y="5123497"/>
            <a:ext cx="243204"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𝑊</a:t>
            </a:r>
            <a:endParaRPr sz="1800">
              <a:latin typeface="Cambria Math"/>
              <a:cs typeface="Cambria Math"/>
            </a:endParaRPr>
          </a:p>
        </p:txBody>
      </p:sp>
      <p:sp>
        <p:nvSpPr>
          <p:cNvPr id="11" name="object 11"/>
          <p:cNvSpPr txBox="1"/>
          <p:nvPr/>
        </p:nvSpPr>
        <p:spPr>
          <a:xfrm>
            <a:off x="5811265" y="5123497"/>
            <a:ext cx="17589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𝐵</a:t>
            </a:r>
            <a:endParaRPr sz="1800">
              <a:latin typeface="Cambria Math"/>
              <a:cs typeface="Cambria Math"/>
            </a:endParaRPr>
          </a:p>
        </p:txBody>
      </p:sp>
      <p:sp>
        <p:nvSpPr>
          <p:cNvPr id="12" name="object 12"/>
          <p:cNvSpPr txBox="1"/>
          <p:nvPr/>
        </p:nvSpPr>
        <p:spPr>
          <a:xfrm>
            <a:off x="7995666" y="5123497"/>
            <a:ext cx="1708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𝐴</a:t>
            </a:r>
            <a:endParaRPr sz="1800">
              <a:latin typeface="Cambria Math"/>
              <a:cs typeface="Cambria Math"/>
            </a:endParaRPr>
          </a:p>
        </p:txBody>
      </p:sp>
      <p:grpSp>
        <p:nvGrpSpPr>
          <p:cNvPr id="13" name="object 13"/>
          <p:cNvGrpSpPr/>
          <p:nvPr/>
        </p:nvGrpSpPr>
        <p:grpSpPr>
          <a:xfrm>
            <a:off x="9248775" y="2809811"/>
            <a:ext cx="2281555" cy="1100455"/>
            <a:chOff x="9248775" y="2809811"/>
            <a:chExt cx="2281555" cy="1100455"/>
          </a:xfrm>
        </p:grpSpPr>
        <p:pic>
          <p:nvPicPr>
            <p:cNvPr id="14" name="object 14"/>
            <p:cNvPicPr/>
            <p:nvPr/>
          </p:nvPicPr>
          <p:blipFill>
            <a:blip r:embed="rId2" cstate="print"/>
            <a:stretch>
              <a:fillRect/>
            </a:stretch>
          </p:blipFill>
          <p:spPr>
            <a:xfrm>
              <a:off x="9248775" y="2809811"/>
              <a:ext cx="2281301" cy="1100137"/>
            </a:xfrm>
            <a:prstGeom prst="rect">
              <a:avLst/>
            </a:prstGeom>
          </p:spPr>
        </p:pic>
        <p:pic>
          <p:nvPicPr>
            <p:cNvPr id="15" name="object 15"/>
            <p:cNvPicPr/>
            <p:nvPr/>
          </p:nvPicPr>
          <p:blipFill>
            <a:blip r:embed="rId3" cstate="print"/>
            <a:stretch>
              <a:fillRect/>
            </a:stretch>
          </p:blipFill>
          <p:spPr>
            <a:xfrm>
              <a:off x="10191750" y="3066986"/>
              <a:ext cx="1014412" cy="585787"/>
            </a:xfrm>
            <a:prstGeom prst="rect">
              <a:avLst/>
            </a:prstGeom>
          </p:spPr>
        </p:pic>
        <p:sp>
          <p:nvSpPr>
            <p:cNvPr id="16" name="object 16"/>
            <p:cNvSpPr/>
            <p:nvPr/>
          </p:nvSpPr>
          <p:spPr>
            <a:xfrm>
              <a:off x="9316847" y="2856432"/>
              <a:ext cx="2147570" cy="962025"/>
            </a:xfrm>
            <a:custGeom>
              <a:avLst/>
              <a:gdLst/>
              <a:ahLst/>
              <a:cxnLst/>
              <a:rect l="l" t="t" r="r" b="b"/>
              <a:pathLst>
                <a:path w="2147570" h="962025">
                  <a:moveTo>
                    <a:pt x="53467" y="913942"/>
                  </a:moveTo>
                  <a:lnTo>
                    <a:pt x="51358" y="903541"/>
                  </a:lnTo>
                  <a:lnTo>
                    <a:pt x="45631" y="895032"/>
                  </a:lnTo>
                  <a:lnTo>
                    <a:pt x="37122" y="889266"/>
                  </a:lnTo>
                  <a:lnTo>
                    <a:pt x="26670" y="887145"/>
                  </a:lnTo>
                  <a:lnTo>
                    <a:pt x="16281" y="889266"/>
                  </a:lnTo>
                  <a:lnTo>
                    <a:pt x="7797" y="895019"/>
                  </a:lnTo>
                  <a:lnTo>
                    <a:pt x="2095" y="903541"/>
                  </a:lnTo>
                  <a:lnTo>
                    <a:pt x="0" y="913942"/>
                  </a:lnTo>
                  <a:lnTo>
                    <a:pt x="2095" y="924331"/>
                  </a:lnTo>
                  <a:lnTo>
                    <a:pt x="7810" y="932802"/>
                  </a:lnTo>
                  <a:lnTo>
                    <a:pt x="16281" y="938517"/>
                  </a:lnTo>
                  <a:lnTo>
                    <a:pt x="26670" y="940612"/>
                  </a:lnTo>
                  <a:lnTo>
                    <a:pt x="37122" y="938517"/>
                  </a:lnTo>
                  <a:lnTo>
                    <a:pt x="45631" y="932802"/>
                  </a:lnTo>
                  <a:lnTo>
                    <a:pt x="51358" y="924331"/>
                  </a:lnTo>
                  <a:lnTo>
                    <a:pt x="53467" y="913942"/>
                  </a:lnTo>
                  <a:close/>
                </a:path>
                <a:path w="2147570" h="962025">
                  <a:moveTo>
                    <a:pt x="2147112" y="469861"/>
                  </a:moveTo>
                  <a:lnTo>
                    <a:pt x="2142782" y="424853"/>
                  </a:lnTo>
                  <a:lnTo>
                    <a:pt x="2127516" y="381177"/>
                  </a:lnTo>
                  <a:lnTo>
                    <a:pt x="2101088" y="340537"/>
                  </a:lnTo>
                  <a:lnTo>
                    <a:pt x="2104263" y="333679"/>
                  </a:lnTo>
                  <a:lnTo>
                    <a:pt x="2106930" y="326567"/>
                  </a:lnTo>
                  <a:lnTo>
                    <a:pt x="2109089" y="319328"/>
                  </a:lnTo>
                  <a:lnTo>
                    <a:pt x="2115274" y="276250"/>
                  </a:lnTo>
                  <a:lnTo>
                    <a:pt x="2109241" y="234607"/>
                  </a:lnTo>
                  <a:lnTo>
                    <a:pt x="2092147" y="196316"/>
                  </a:lnTo>
                  <a:lnTo>
                    <a:pt x="2065147" y="163271"/>
                  </a:lnTo>
                  <a:lnTo>
                    <a:pt x="2029434" y="137350"/>
                  </a:lnTo>
                  <a:lnTo>
                    <a:pt x="1986153" y="120446"/>
                  </a:lnTo>
                  <a:lnTo>
                    <a:pt x="1978914" y="95986"/>
                  </a:lnTo>
                  <a:lnTo>
                    <a:pt x="1951672" y="52514"/>
                  </a:lnTo>
                  <a:lnTo>
                    <a:pt x="1888528" y="10160"/>
                  </a:lnTo>
                  <a:lnTo>
                    <a:pt x="1840433" y="0"/>
                  </a:lnTo>
                  <a:lnTo>
                    <a:pt x="1791741" y="3708"/>
                  </a:lnTo>
                  <a:lnTo>
                    <a:pt x="1746161" y="21005"/>
                  </a:lnTo>
                  <a:lnTo>
                    <a:pt x="1707388" y="51612"/>
                  </a:lnTo>
                  <a:lnTo>
                    <a:pt x="1696681" y="40106"/>
                  </a:lnTo>
                  <a:lnTo>
                    <a:pt x="1684693" y="29845"/>
                  </a:lnTo>
                  <a:lnTo>
                    <a:pt x="1671535" y="20904"/>
                  </a:lnTo>
                  <a:lnTo>
                    <a:pt x="1657350" y="13385"/>
                  </a:lnTo>
                  <a:lnTo>
                    <a:pt x="1613522" y="749"/>
                  </a:lnTo>
                  <a:lnTo>
                    <a:pt x="1569212" y="1333"/>
                  </a:lnTo>
                  <a:lnTo>
                    <a:pt x="1527568" y="14173"/>
                  </a:lnTo>
                  <a:lnTo>
                    <a:pt x="1491754" y="38277"/>
                  </a:lnTo>
                  <a:lnTo>
                    <a:pt x="1464945" y="72694"/>
                  </a:lnTo>
                  <a:lnTo>
                    <a:pt x="1455610" y="64820"/>
                  </a:lnTo>
                  <a:lnTo>
                    <a:pt x="1380223" y="30073"/>
                  </a:lnTo>
                  <a:lnTo>
                    <a:pt x="1334973" y="26339"/>
                  </a:lnTo>
                  <a:lnTo>
                    <a:pt x="1290802" y="33324"/>
                  </a:lnTo>
                  <a:lnTo>
                    <a:pt x="1249972" y="50393"/>
                  </a:lnTo>
                  <a:lnTo>
                    <a:pt x="1214716" y="76885"/>
                  </a:lnTo>
                  <a:lnTo>
                    <a:pt x="1187323" y="112191"/>
                  </a:lnTo>
                  <a:lnTo>
                    <a:pt x="1153985" y="97434"/>
                  </a:lnTo>
                  <a:lnTo>
                    <a:pt x="1118704" y="88049"/>
                  </a:lnTo>
                  <a:lnTo>
                    <a:pt x="1082230" y="84175"/>
                  </a:lnTo>
                  <a:lnTo>
                    <a:pt x="1045337" y="85902"/>
                  </a:lnTo>
                  <a:lnTo>
                    <a:pt x="995705" y="97586"/>
                  </a:lnTo>
                  <a:lnTo>
                    <a:pt x="951687" y="118656"/>
                  </a:lnTo>
                  <a:lnTo>
                    <a:pt x="914387" y="147713"/>
                  </a:lnTo>
                  <a:lnTo>
                    <a:pt x="884961" y="183388"/>
                  </a:lnTo>
                  <a:lnTo>
                    <a:pt x="864552" y="224294"/>
                  </a:lnTo>
                  <a:lnTo>
                    <a:pt x="854290" y="269049"/>
                  </a:lnTo>
                  <a:lnTo>
                    <a:pt x="855345" y="316280"/>
                  </a:lnTo>
                  <a:lnTo>
                    <a:pt x="854202" y="319328"/>
                  </a:lnTo>
                  <a:lnTo>
                    <a:pt x="791565" y="339674"/>
                  </a:lnTo>
                  <a:lnTo>
                    <a:pt x="745617" y="384098"/>
                  </a:lnTo>
                  <a:lnTo>
                    <a:pt x="729132" y="423633"/>
                  </a:lnTo>
                  <a:lnTo>
                    <a:pt x="726846" y="464477"/>
                  </a:lnTo>
                  <a:lnTo>
                    <a:pt x="737895" y="503669"/>
                  </a:lnTo>
                  <a:lnTo>
                    <a:pt x="761453" y="538238"/>
                  </a:lnTo>
                  <a:lnTo>
                    <a:pt x="796671" y="565200"/>
                  </a:lnTo>
                  <a:lnTo>
                    <a:pt x="777925" y="588213"/>
                  </a:lnTo>
                  <a:lnTo>
                    <a:pt x="765187" y="614095"/>
                  </a:lnTo>
                  <a:lnTo>
                    <a:pt x="758748" y="641896"/>
                  </a:lnTo>
                  <a:lnTo>
                    <a:pt x="758952" y="670610"/>
                  </a:lnTo>
                  <a:lnTo>
                    <a:pt x="771499" y="711250"/>
                  </a:lnTo>
                  <a:lnTo>
                    <a:pt x="796277" y="745020"/>
                  </a:lnTo>
                  <a:lnTo>
                    <a:pt x="830694" y="770026"/>
                  </a:lnTo>
                  <a:lnTo>
                    <a:pt x="872121" y="784390"/>
                  </a:lnTo>
                  <a:lnTo>
                    <a:pt x="917956" y="786180"/>
                  </a:lnTo>
                  <a:lnTo>
                    <a:pt x="920623" y="790371"/>
                  </a:lnTo>
                  <a:lnTo>
                    <a:pt x="951357" y="828471"/>
                  </a:lnTo>
                  <a:lnTo>
                    <a:pt x="988542" y="859193"/>
                  </a:lnTo>
                  <a:lnTo>
                    <a:pt x="1030782" y="882218"/>
                  </a:lnTo>
                  <a:lnTo>
                    <a:pt x="1076667" y="897229"/>
                  </a:lnTo>
                  <a:lnTo>
                    <a:pt x="1124800" y="903897"/>
                  </a:lnTo>
                  <a:lnTo>
                    <a:pt x="1173797" y="901915"/>
                  </a:lnTo>
                  <a:lnTo>
                    <a:pt x="1222235" y="890930"/>
                  </a:lnTo>
                  <a:lnTo>
                    <a:pt x="1268730" y="870635"/>
                  </a:lnTo>
                  <a:lnTo>
                    <a:pt x="1292580" y="898232"/>
                  </a:lnTo>
                  <a:lnTo>
                    <a:pt x="1321028" y="921473"/>
                  </a:lnTo>
                  <a:lnTo>
                    <a:pt x="1353362" y="939901"/>
                  </a:lnTo>
                  <a:lnTo>
                    <a:pt x="1388872" y="953058"/>
                  </a:lnTo>
                  <a:lnTo>
                    <a:pt x="1439227" y="961491"/>
                  </a:lnTo>
                  <a:lnTo>
                    <a:pt x="1488744" y="959231"/>
                  </a:lnTo>
                  <a:lnTo>
                    <a:pt x="1535734" y="947089"/>
                  </a:lnTo>
                  <a:lnTo>
                    <a:pt x="1578559" y="925893"/>
                  </a:lnTo>
                  <a:lnTo>
                    <a:pt x="1615541" y="896467"/>
                  </a:lnTo>
                  <a:lnTo>
                    <a:pt x="1645018" y="859612"/>
                  </a:lnTo>
                  <a:lnTo>
                    <a:pt x="1665351" y="816152"/>
                  </a:lnTo>
                  <a:lnTo>
                    <a:pt x="1688503" y="827455"/>
                  </a:lnTo>
                  <a:lnTo>
                    <a:pt x="1712988" y="835710"/>
                  </a:lnTo>
                  <a:lnTo>
                    <a:pt x="1738439" y="840841"/>
                  </a:lnTo>
                  <a:lnTo>
                    <a:pt x="1764538" y="842695"/>
                  </a:lnTo>
                  <a:lnTo>
                    <a:pt x="1815084" y="836803"/>
                  </a:lnTo>
                  <a:lnTo>
                    <a:pt x="1860638" y="819480"/>
                  </a:lnTo>
                  <a:lnTo>
                    <a:pt x="1899348" y="792365"/>
                  </a:lnTo>
                  <a:lnTo>
                    <a:pt x="1929371" y="757135"/>
                  </a:lnTo>
                  <a:lnTo>
                    <a:pt x="1948878" y="715441"/>
                  </a:lnTo>
                  <a:lnTo>
                    <a:pt x="1956054" y="668959"/>
                  </a:lnTo>
                  <a:lnTo>
                    <a:pt x="1984070" y="663524"/>
                  </a:lnTo>
                  <a:lnTo>
                    <a:pt x="2036445" y="643178"/>
                  </a:lnTo>
                  <a:lnTo>
                    <a:pt x="2097062" y="595464"/>
                  </a:lnTo>
                  <a:lnTo>
                    <a:pt x="2123998" y="556895"/>
                  </a:lnTo>
                  <a:lnTo>
                    <a:pt x="2140775" y="514438"/>
                  </a:lnTo>
                  <a:lnTo>
                    <a:pt x="2147112" y="469861"/>
                  </a:lnTo>
                  <a:close/>
                </a:path>
              </a:pathLst>
            </a:custGeom>
            <a:solidFill>
              <a:srgbClr val="4F81BC"/>
            </a:solidFill>
          </p:spPr>
          <p:txBody>
            <a:bodyPr wrap="square" lIns="0" tIns="0" rIns="0" bIns="0" rtlCol="0"/>
            <a:lstStyle/>
            <a:p>
              <a:endParaRPr/>
            </a:p>
          </p:txBody>
        </p:sp>
        <p:pic>
          <p:nvPicPr>
            <p:cNvPr id="17" name="object 17"/>
            <p:cNvPicPr/>
            <p:nvPr/>
          </p:nvPicPr>
          <p:blipFill>
            <a:blip r:embed="rId4" cstate="print"/>
            <a:stretch>
              <a:fillRect/>
            </a:stretch>
          </p:blipFill>
          <p:spPr>
            <a:xfrm>
              <a:off x="9528047" y="3643248"/>
              <a:ext cx="106806" cy="106933"/>
            </a:xfrm>
            <a:prstGeom prst="rect">
              <a:avLst/>
            </a:prstGeom>
          </p:spPr>
        </p:pic>
        <p:pic>
          <p:nvPicPr>
            <p:cNvPr id="18" name="object 18"/>
            <p:cNvPicPr/>
            <p:nvPr/>
          </p:nvPicPr>
          <p:blipFill>
            <a:blip r:embed="rId5" cstate="print"/>
            <a:stretch>
              <a:fillRect/>
            </a:stretch>
          </p:blipFill>
          <p:spPr>
            <a:xfrm>
              <a:off x="9790176" y="3527043"/>
              <a:ext cx="160400" cy="160400"/>
            </a:xfrm>
            <a:prstGeom prst="rect">
              <a:avLst/>
            </a:prstGeom>
          </p:spPr>
        </p:pic>
        <p:sp>
          <p:nvSpPr>
            <p:cNvPr id="19" name="object 19"/>
            <p:cNvSpPr/>
            <p:nvPr/>
          </p:nvSpPr>
          <p:spPr>
            <a:xfrm>
              <a:off x="10043694" y="2856428"/>
              <a:ext cx="1420495" cy="962025"/>
            </a:xfrm>
            <a:custGeom>
              <a:avLst/>
              <a:gdLst/>
              <a:ahLst/>
              <a:cxnLst/>
              <a:rect l="l" t="t" r="r" b="b"/>
              <a:pathLst>
                <a:path w="1420495" h="962025">
                  <a:moveTo>
                    <a:pt x="128497" y="316285"/>
                  </a:moveTo>
                  <a:lnTo>
                    <a:pt x="127451" y="269054"/>
                  </a:lnTo>
                  <a:lnTo>
                    <a:pt x="137705" y="224293"/>
                  </a:lnTo>
                  <a:lnTo>
                    <a:pt x="158115" y="183384"/>
                  </a:lnTo>
                  <a:lnTo>
                    <a:pt x="187541" y="147709"/>
                  </a:lnTo>
                  <a:lnTo>
                    <a:pt x="224839" y="118650"/>
                  </a:lnTo>
                  <a:lnTo>
                    <a:pt x="268869" y="97589"/>
                  </a:lnTo>
                  <a:lnTo>
                    <a:pt x="318489" y="85907"/>
                  </a:lnTo>
                  <a:lnTo>
                    <a:pt x="355391" y="84175"/>
                  </a:lnTo>
                  <a:lnTo>
                    <a:pt x="391863" y="88051"/>
                  </a:lnTo>
                  <a:lnTo>
                    <a:pt x="427146" y="97427"/>
                  </a:lnTo>
                  <a:lnTo>
                    <a:pt x="460475" y="112196"/>
                  </a:lnTo>
                  <a:lnTo>
                    <a:pt x="487881" y="76890"/>
                  </a:lnTo>
                  <a:lnTo>
                    <a:pt x="523128" y="50390"/>
                  </a:lnTo>
                  <a:lnTo>
                    <a:pt x="563964" y="33329"/>
                  </a:lnTo>
                  <a:lnTo>
                    <a:pt x="608134" y="26344"/>
                  </a:lnTo>
                  <a:lnTo>
                    <a:pt x="653383" y="30070"/>
                  </a:lnTo>
                  <a:lnTo>
                    <a:pt x="697457" y="45140"/>
                  </a:lnTo>
                  <a:lnTo>
                    <a:pt x="738097" y="72699"/>
                  </a:lnTo>
                  <a:lnTo>
                    <a:pt x="764910" y="38282"/>
                  </a:lnTo>
                  <a:lnTo>
                    <a:pt x="800721" y="14168"/>
                  </a:lnTo>
                  <a:lnTo>
                    <a:pt x="842366" y="1330"/>
                  </a:lnTo>
                  <a:lnTo>
                    <a:pt x="886681" y="746"/>
                  </a:lnTo>
                  <a:lnTo>
                    <a:pt x="930502" y="13390"/>
                  </a:lnTo>
                  <a:lnTo>
                    <a:pt x="944696" y="20899"/>
                  </a:lnTo>
                  <a:lnTo>
                    <a:pt x="957855" y="29837"/>
                  </a:lnTo>
                  <a:lnTo>
                    <a:pt x="969846" y="40108"/>
                  </a:lnTo>
                  <a:lnTo>
                    <a:pt x="980540" y="51617"/>
                  </a:lnTo>
                  <a:lnTo>
                    <a:pt x="1019318" y="21000"/>
                  </a:lnTo>
                  <a:lnTo>
                    <a:pt x="1064905" y="3703"/>
                  </a:lnTo>
                  <a:lnTo>
                    <a:pt x="1113594" y="0"/>
                  </a:lnTo>
                  <a:lnTo>
                    <a:pt x="1161681" y="10165"/>
                  </a:lnTo>
                  <a:lnTo>
                    <a:pt x="1205457" y="34472"/>
                  </a:lnTo>
                  <a:lnTo>
                    <a:pt x="1240477" y="73176"/>
                  </a:lnTo>
                  <a:lnTo>
                    <a:pt x="1259305" y="120451"/>
                  </a:lnTo>
                  <a:lnTo>
                    <a:pt x="1302587" y="137344"/>
                  </a:lnTo>
                  <a:lnTo>
                    <a:pt x="1338308" y="163264"/>
                  </a:lnTo>
                  <a:lnTo>
                    <a:pt x="1365302" y="196318"/>
                  </a:lnTo>
                  <a:lnTo>
                    <a:pt x="1382401" y="234610"/>
                  </a:lnTo>
                  <a:lnTo>
                    <a:pt x="1388436" y="276247"/>
                  </a:lnTo>
                  <a:lnTo>
                    <a:pt x="1382241" y="319333"/>
                  </a:lnTo>
                  <a:lnTo>
                    <a:pt x="1380082" y="326572"/>
                  </a:lnTo>
                  <a:lnTo>
                    <a:pt x="1377415" y="333684"/>
                  </a:lnTo>
                  <a:lnTo>
                    <a:pt x="1374240" y="340542"/>
                  </a:lnTo>
                  <a:lnTo>
                    <a:pt x="1400680" y="381177"/>
                  </a:lnTo>
                  <a:lnTo>
                    <a:pt x="1415941" y="424857"/>
                  </a:lnTo>
                  <a:lnTo>
                    <a:pt x="1420273" y="469855"/>
                  </a:lnTo>
                  <a:lnTo>
                    <a:pt x="1413929" y="514441"/>
                  </a:lnTo>
                  <a:lnTo>
                    <a:pt x="1397159" y="556889"/>
                  </a:lnTo>
                  <a:lnTo>
                    <a:pt x="1370215" y="595468"/>
                  </a:lnTo>
                  <a:lnTo>
                    <a:pt x="1333346" y="628451"/>
                  </a:lnTo>
                  <a:lnTo>
                    <a:pt x="1284134" y="654899"/>
                  </a:lnTo>
                  <a:lnTo>
                    <a:pt x="1229206" y="668964"/>
                  </a:lnTo>
                  <a:lnTo>
                    <a:pt x="1222040" y="715445"/>
                  </a:lnTo>
                  <a:lnTo>
                    <a:pt x="1202527" y="757131"/>
                  </a:lnTo>
                  <a:lnTo>
                    <a:pt x="1172501" y="792361"/>
                  </a:lnTo>
                  <a:lnTo>
                    <a:pt x="1133796" y="819473"/>
                  </a:lnTo>
                  <a:lnTo>
                    <a:pt x="1088248" y="836807"/>
                  </a:lnTo>
                  <a:lnTo>
                    <a:pt x="1037690" y="842700"/>
                  </a:lnTo>
                  <a:lnTo>
                    <a:pt x="1011602" y="840839"/>
                  </a:lnTo>
                  <a:lnTo>
                    <a:pt x="986144" y="835715"/>
                  </a:lnTo>
                  <a:lnTo>
                    <a:pt x="961663" y="827448"/>
                  </a:lnTo>
                  <a:lnTo>
                    <a:pt x="938503" y="816157"/>
                  </a:lnTo>
                  <a:lnTo>
                    <a:pt x="918183" y="859611"/>
                  </a:lnTo>
                  <a:lnTo>
                    <a:pt x="888701" y="896461"/>
                  </a:lnTo>
                  <a:lnTo>
                    <a:pt x="851718" y="925892"/>
                  </a:lnTo>
                  <a:lnTo>
                    <a:pt x="808898" y="947085"/>
                  </a:lnTo>
                  <a:lnTo>
                    <a:pt x="761901" y="959223"/>
                  </a:lnTo>
                  <a:lnTo>
                    <a:pt x="712389" y="961488"/>
                  </a:lnTo>
                  <a:lnTo>
                    <a:pt x="662024" y="953063"/>
                  </a:lnTo>
                  <a:lnTo>
                    <a:pt x="626518" y="939899"/>
                  </a:lnTo>
                  <a:lnTo>
                    <a:pt x="594190" y="921472"/>
                  </a:lnTo>
                  <a:lnTo>
                    <a:pt x="565744" y="898235"/>
                  </a:lnTo>
                  <a:lnTo>
                    <a:pt x="541882" y="870640"/>
                  </a:lnTo>
                  <a:lnTo>
                    <a:pt x="495389" y="890929"/>
                  </a:lnTo>
                  <a:lnTo>
                    <a:pt x="446950" y="901908"/>
                  </a:lnTo>
                  <a:lnTo>
                    <a:pt x="397962" y="903901"/>
                  </a:lnTo>
                  <a:lnTo>
                    <a:pt x="349826" y="897231"/>
                  </a:lnTo>
                  <a:lnTo>
                    <a:pt x="303941" y="882220"/>
                  </a:lnTo>
                  <a:lnTo>
                    <a:pt x="261704" y="859193"/>
                  </a:lnTo>
                  <a:lnTo>
                    <a:pt x="224516" y="828470"/>
                  </a:lnTo>
                  <a:lnTo>
                    <a:pt x="193775" y="790376"/>
                  </a:lnTo>
                  <a:lnTo>
                    <a:pt x="191997" y="787582"/>
                  </a:lnTo>
                  <a:lnTo>
                    <a:pt x="191108" y="786185"/>
                  </a:lnTo>
                  <a:lnTo>
                    <a:pt x="145274" y="784383"/>
                  </a:lnTo>
                  <a:lnTo>
                    <a:pt x="103848" y="770029"/>
                  </a:lnTo>
                  <a:lnTo>
                    <a:pt x="69438" y="745019"/>
                  </a:lnTo>
                  <a:lnTo>
                    <a:pt x="44654" y="711249"/>
                  </a:lnTo>
                  <a:lnTo>
                    <a:pt x="32104" y="670615"/>
                  </a:lnTo>
                  <a:lnTo>
                    <a:pt x="31908" y="641894"/>
                  </a:lnTo>
                  <a:lnTo>
                    <a:pt x="38343" y="614100"/>
                  </a:lnTo>
                  <a:lnTo>
                    <a:pt x="51089" y="588212"/>
                  </a:lnTo>
                  <a:lnTo>
                    <a:pt x="69823" y="565205"/>
                  </a:lnTo>
                  <a:lnTo>
                    <a:pt x="34606" y="538239"/>
                  </a:lnTo>
                  <a:lnTo>
                    <a:pt x="11052" y="503670"/>
                  </a:lnTo>
                  <a:lnTo>
                    <a:pt x="0" y="464475"/>
                  </a:lnTo>
                  <a:lnTo>
                    <a:pt x="2292" y="423628"/>
                  </a:lnTo>
                  <a:lnTo>
                    <a:pt x="18769" y="384103"/>
                  </a:lnTo>
                  <a:lnTo>
                    <a:pt x="64727" y="339669"/>
                  </a:lnTo>
                  <a:lnTo>
                    <a:pt x="127354" y="319333"/>
                  </a:lnTo>
                  <a:lnTo>
                    <a:pt x="128497" y="316285"/>
                  </a:lnTo>
                  <a:close/>
                </a:path>
              </a:pathLst>
            </a:custGeom>
            <a:ln w="28575">
              <a:solidFill>
                <a:srgbClr val="244060"/>
              </a:solidFill>
            </a:ln>
          </p:spPr>
          <p:txBody>
            <a:bodyPr wrap="square" lIns="0" tIns="0" rIns="0" bIns="0" rtlCol="0"/>
            <a:lstStyle/>
            <a:p>
              <a:endParaRPr/>
            </a:p>
          </p:txBody>
        </p:sp>
        <p:pic>
          <p:nvPicPr>
            <p:cNvPr id="20" name="object 20"/>
            <p:cNvPicPr/>
            <p:nvPr/>
          </p:nvPicPr>
          <p:blipFill>
            <a:blip r:embed="rId6" cstate="print"/>
            <a:stretch>
              <a:fillRect/>
            </a:stretch>
          </p:blipFill>
          <p:spPr>
            <a:xfrm>
              <a:off x="9302559" y="3729291"/>
              <a:ext cx="82042" cy="82041"/>
            </a:xfrm>
            <a:prstGeom prst="rect">
              <a:avLst/>
            </a:prstGeom>
          </p:spPr>
        </p:pic>
        <p:pic>
          <p:nvPicPr>
            <p:cNvPr id="21" name="object 21"/>
            <p:cNvPicPr/>
            <p:nvPr/>
          </p:nvPicPr>
          <p:blipFill>
            <a:blip r:embed="rId7" cstate="print"/>
            <a:stretch>
              <a:fillRect/>
            </a:stretch>
          </p:blipFill>
          <p:spPr>
            <a:xfrm>
              <a:off x="9513760" y="3628961"/>
              <a:ext cx="135381" cy="135508"/>
            </a:xfrm>
            <a:prstGeom prst="rect">
              <a:avLst/>
            </a:prstGeom>
          </p:spPr>
        </p:pic>
        <p:pic>
          <p:nvPicPr>
            <p:cNvPr id="22" name="object 22"/>
            <p:cNvPicPr/>
            <p:nvPr/>
          </p:nvPicPr>
          <p:blipFill>
            <a:blip r:embed="rId8" cstate="print"/>
            <a:stretch>
              <a:fillRect/>
            </a:stretch>
          </p:blipFill>
          <p:spPr>
            <a:xfrm>
              <a:off x="9775888" y="3512756"/>
              <a:ext cx="188975" cy="188975"/>
            </a:xfrm>
            <a:prstGeom prst="rect">
              <a:avLst/>
            </a:prstGeom>
          </p:spPr>
        </p:pic>
        <p:sp>
          <p:nvSpPr>
            <p:cNvPr id="23" name="object 23"/>
            <p:cNvSpPr/>
            <p:nvPr/>
          </p:nvSpPr>
          <p:spPr>
            <a:xfrm>
              <a:off x="10115041" y="2904870"/>
              <a:ext cx="1302385" cy="818515"/>
            </a:xfrm>
            <a:custGeom>
              <a:avLst/>
              <a:gdLst/>
              <a:ahLst/>
              <a:cxnLst/>
              <a:rect l="l" t="t" r="r" b="b"/>
              <a:pathLst>
                <a:path w="1302384" h="818514">
                  <a:moveTo>
                    <a:pt x="83184" y="530859"/>
                  </a:moveTo>
                  <a:lnTo>
                    <a:pt x="61507" y="530850"/>
                  </a:lnTo>
                  <a:lnTo>
                    <a:pt x="40163" y="527827"/>
                  </a:lnTo>
                  <a:lnTo>
                    <a:pt x="19534" y="521876"/>
                  </a:lnTo>
                  <a:lnTo>
                    <a:pt x="0" y="513079"/>
                  </a:lnTo>
                </a:path>
                <a:path w="1302384" h="818514">
                  <a:moveTo>
                    <a:pt x="156717" y="725042"/>
                  </a:moveTo>
                  <a:lnTo>
                    <a:pt x="147843" y="727997"/>
                  </a:lnTo>
                  <a:lnTo>
                    <a:pt x="138779" y="730392"/>
                  </a:lnTo>
                  <a:lnTo>
                    <a:pt x="129571" y="732240"/>
                  </a:lnTo>
                  <a:lnTo>
                    <a:pt x="120268" y="733551"/>
                  </a:lnTo>
                </a:path>
                <a:path w="1302384" h="818514">
                  <a:moveTo>
                    <a:pt x="470407" y="818387"/>
                  </a:moveTo>
                  <a:lnTo>
                    <a:pt x="464099" y="809103"/>
                  </a:lnTo>
                  <a:lnTo>
                    <a:pt x="458327" y="799544"/>
                  </a:lnTo>
                  <a:lnTo>
                    <a:pt x="453102" y="789723"/>
                  </a:lnTo>
                  <a:lnTo>
                    <a:pt x="448436" y="779652"/>
                  </a:lnTo>
                </a:path>
                <a:path w="1302384" h="818514">
                  <a:moveTo>
                    <a:pt x="876046" y="721740"/>
                  </a:moveTo>
                  <a:lnTo>
                    <a:pt x="874785" y="732549"/>
                  </a:lnTo>
                  <a:lnTo>
                    <a:pt x="872918" y="743251"/>
                  </a:lnTo>
                  <a:lnTo>
                    <a:pt x="870456" y="753834"/>
                  </a:lnTo>
                  <a:lnTo>
                    <a:pt x="867409" y="764285"/>
                  </a:lnTo>
                </a:path>
                <a:path w="1302384" h="818514">
                  <a:moveTo>
                    <a:pt x="1050289" y="458977"/>
                  </a:moveTo>
                  <a:lnTo>
                    <a:pt x="1094874" y="486804"/>
                  </a:lnTo>
                  <a:lnTo>
                    <a:pt x="1128649" y="524240"/>
                  </a:lnTo>
                  <a:lnTo>
                    <a:pt x="1149945" y="568795"/>
                  </a:lnTo>
                  <a:lnTo>
                    <a:pt x="1157097" y="617981"/>
                  </a:lnTo>
                </a:path>
                <a:path w="1302384" h="818514">
                  <a:moveTo>
                    <a:pt x="1302257" y="289813"/>
                  </a:moveTo>
                  <a:lnTo>
                    <a:pt x="1293227" y="306532"/>
                  </a:lnTo>
                  <a:lnTo>
                    <a:pt x="1282207" y="322119"/>
                  </a:lnTo>
                  <a:lnTo>
                    <a:pt x="1269307" y="336444"/>
                  </a:lnTo>
                  <a:lnTo>
                    <a:pt x="1254632" y="349376"/>
                  </a:lnTo>
                </a:path>
                <a:path w="1302384" h="818514">
                  <a:moveTo>
                    <a:pt x="1188084" y="68706"/>
                  </a:moveTo>
                  <a:lnTo>
                    <a:pt x="1189249" y="75684"/>
                  </a:lnTo>
                  <a:lnTo>
                    <a:pt x="1190069" y="82708"/>
                  </a:lnTo>
                  <a:lnTo>
                    <a:pt x="1190531" y="89781"/>
                  </a:lnTo>
                  <a:lnTo>
                    <a:pt x="1190625" y="96900"/>
                  </a:lnTo>
                </a:path>
                <a:path w="1302384" h="818514">
                  <a:moveTo>
                    <a:pt x="884301" y="35813"/>
                  </a:moveTo>
                  <a:lnTo>
                    <a:pt x="889343" y="26271"/>
                  </a:lnTo>
                  <a:lnTo>
                    <a:pt x="895111" y="17097"/>
                  </a:lnTo>
                  <a:lnTo>
                    <a:pt x="901571" y="8328"/>
                  </a:lnTo>
                  <a:lnTo>
                    <a:pt x="908684" y="0"/>
                  </a:lnTo>
                </a:path>
                <a:path w="1302384" h="818514">
                  <a:moveTo>
                    <a:pt x="656462" y="52958"/>
                  </a:moveTo>
                  <a:lnTo>
                    <a:pt x="658629" y="45009"/>
                  </a:lnTo>
                  <a:lnTo>
                    <a:pt x="661320" y="37179"/>
                  </a:lnTo>
                  <a:lnTo>
                    <a:pt x="664535" y="29491"/>
                  </a:lnTo>
                  <a:lnTo>
                    <a:pt x="668274" y="21970"/>
                  </a:lnTo>
                </a:path>
                <a:path w="1302384" h="818514">
                  <a:moveTo>
                    <a:pt x="389000" y="63500"/>
                  </a:moveTo>
                  <a:lnTo>
                    <a:pt x="400401" y="70094"/>
                  </a:lnTo>
                  <a:lnTo>
                    <a:pt x="411337" y="77295"/>
                  </a:lnTo>
                  <a:lnTo>
                    <a:pt x="421772" y="85091"/>
                  </a:lnTo>
                  <a:lnTo>
                    <a:pt x="431673" y="93471"/>
                  </a:lnTo>
                </a:path>
                <a:path w="1302384" h="818514">
                  <a:moveTo>
                    <a:pt x="64642" y="299465"/>
                  </a:moveTo>
                  <a:lnTo>
                    <a:pt x="62257" y="291703"/>
                  </a:lnTo>
                  <a:lnTo>
                    <a:pt x="60229" y="283845"/>
                  </a:lnTo>
                  <a:lnTo>
                    <a:pt x="58535" y="275891"/>
                  </a:lnTo>
                  <a:lnTo>
                    <a:pt x="57150" y="267842"/>
                  </a:lnTo>
                </a:path>
              </a:pathLst>
            </a:custGeom>
            <a:ln w="28575">
              <a:solidFill>
                <a:srgbClr val="244060"/>
              </a:solidFill>
            </a:ln>
          </p:spPr>
          <p:txBody>
            <a:bodyPr wrap="square" lIns="0" tIns="0" rIns="0" bIns="0" rtlCol="0"/>
            <a:lstStyle/>
            <a:p>
              <a:endParaRPr/>
            </a:p>
          </p:txBody>
        </p:sp>
      </p:grpSp>
      <p:sp>
        <p:nvSpPr>
          <p:cNvPr id="24" name="object 24"/>
          <p:cNvSpPr txBox="1"/>
          <p:nvPr/>
        </p:nvSpPr>
        <p:spPr>
          <a:xfrm>
            <a:off x="10382884" y="3144202"/>
            <a:ext cx="655320"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FFFFFF"/>
                </a:solidFill>
                <a:latin typeface="Calibri"/>
                <a:cs typeface="Calibri"/>
              </a:rPr>
              <a:t>Rank</a:t>
            </a:r>
            <a:r>
              <a:rPr sz="1800" spc="15">
                <a:solidFill>
                  <a:srgbClr val="FFFFFF"/>
                </a:solidFill>
                <a:latin typeface="Calibri"/>
                <a:cs typeface="Calibri"/>
              </a:rPr>
              <a:t> </a:t>
            </a:r>
            <a:r>
              <a:rPr sz="1800" spc="-50">
                <a:solidFill>
                  <a:srgbClr val="FFFFFF"/>
                </a:solidFill>
                <a:latin typeface="Calibri"/>
                <a:cs typeface="Calibri"/>
              </a:rPr>
              <a:t>1</a:t>
            </a:r>
            <a:endParaRPr sz="1800">
              <a:latin typeface="Calibri"/>
              <a:cs typeface="Calibri"/>
            </a:endParaRPr>
          </a:p>
        </p:txBody>
      </p:sp>
      <p:sp>
        <p:nvSpPr>
          <p:cNvPr id="25" name="object 25"/>
          <p:cNvSpPr txBox="1"/>
          <p:nvPr/>
        </p:nvSpPr>
        <p:spPr>
          <a:xfrm>
            <a:off x="11727180" y="6478587"/>
            <a:ext cx="198120" cy="208915"/>
          </a:xfrm>
          <a:prstGeom prst="rect">
            <a:avLst/>
          </a:prstGeom>
        </p:spPr>
        <p:txBody>
          <a:bodyPr vert="horz" wrap="square" lIns="0" tIns="12700" rIns="0" bIns="0" rtlCol="0">
            <a:spAutoFit/>
          </a:bodyPr>
          <a:lstStyle/>
          <a:p>
            <a:pPr marL="12700">
              <a:lnSpc>
                <a:spcPct val="100000"/>
              </a:lnSpc>
              <a:spcBef>
                <a:spcPts val="100"/>
              </a:spcBef>
            </a:pPr>
            <a:r>
              <a:rPr sz="1200" spc="25">
                <a:solidFill>
                  <a:srgbClr val="888888"/>
                </a:solidFill>
                <a:latin typeface="Trebuchet MS"/>
                <a:cs typeface="Trebuchet MS"/>
              </a:rPr>
              <a:t>37</a:t>
            </a:r>
            <a:endParaRPr sz="120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887412" y="1193164"/>
            <a:ext cx="10206990" cy="878840"/>
          </a:xfrm>
          <a:prstGeom prst="rect">
            <a:avLst/>
          </a:prstGeom>
        </p:spPr>
        <p:txBody>
          <a:bodyPr vert="horz" wrap="square" lIns="0" tIns="6350" rIns="0" bIns="0" rtlCol="0">
            <a:spAutoFit/>
          </a:bodyPr>
          <a:lstStyle/>
          <a:p>
            <a:pPr marL="38100" marR="30480">
              <a:lnSpc>
                <a:spcPct val="102400"/>
              </a:lnSpc>
              <a:spcBef>
                <a:spcPts val="50"/>
              </a:spcBef>
              <a:tabLst>
                <a:tab pos="8226425" algn="l"/>
                <a:tab pos="8625205" algn="l"/>
              </a:tabLst>
            </a:pPr>
            <a:r>
              <a:rPr sz="2750">
                <a:solidFill>
                  <a:srgbClr val="464646"/>
                </a:solidFill>
                <a:latin typeface="Trebuchet MS"/>
                <a:cs typeface="Trebuchet MS"/>
              </a:rPr>
              <a:t>LoRA</a:t>
            </a:r>
            <a:r>
              <a:rPr sz="2750" spc="-90">
                <a:solidFill>
                  <a:srgbClr val="464646"/>
                </a:solidFill>
                <a:latin typeface="Trebuchet MS"/>
                <a:cs typeface="Trebuchet MS"/>
              </a:rPr>
              <a:t> </a:t>
            </a:r>
            <a:r>
              <a:rPr sz="2750" spc="50">
                <a:solidFill>
                  <a:srgbClr val="464646"/>
                </a:solidFill>
                <a:latin typeface="Trebuchet MS"/>
                <a:cs typeface="Trebuchet MS"/>
              </a:rPr>
              <a:t>revolves</a:t>
            </a:r>
            <a:r>
              <a:rPr sz="2750" spc="-150">
                <a:solidFill>
                  <a:srgbClr val="464646"/>
                </a:solidFill>
                <a:latin typeface="Trebuchet MS"/>
                <a:cs typeface="Trebuchet MS"/>
              </a:rPr>
              <a:t> </a:t>
            </a:r>
            <a:r>
              <a:rPr sz="2750" spc="114">
                <a:solidFill>
                  <a:srgbClr val="464646"/>
                </a:solidFill>
                <a:latin typeface="Trebuchet MS"/>
                <a:cs typeface="Trebuchet MS"/>
              </a:rPr>
              <a:t>around</a:t>
            </a:r>
            <a:r>
              <a:rPr sz="2750" spc="-50">
                <a:solidFill>
                  <a:srgbClr val="464646"/>
                </a:solidFill>
                <a:latin typeface="Trebuchet MS"/>
                <a:cs typeface="Trebuchet MS"/>
              </a:rPr>
              <a:t> </a:t>
            </a:r>
            <a:r>
              <a:rPr sz="2750">
                <a:solidFill>
                  <a:srgbClr val="464646"/>
                </a:solidFill>
                <a:latin typeface="Trebuchet MS"/>
                <a:cs typeface="Trebuchet MS"/>
              </a:rPr>
              <a:t>the</a:t>
            </a:r>
            <a:r>
              <a:rPr sz="2750" spc="-50">
                <a:solidFill>
                  <a:srgbClr val="464646"/>
                </a:solidFill>
                <a:latin typeface="Trebuchet MS"/>
                <a:cs typeface="Trebuchet MS"/>
              </a:rPr>
              <a:t> </a:t>
            </a:r>
            <a:r>
              <a:rPr sz="2750" spc="55">
                <a:solidFill>
                  <a:srgbClr val="464646"/>
                </a:solidFill>
                <a:latin typeface="Trebuchet MS"/>
                <a:cs typeface="Trebuchet MS"/>
              </a:rPr>
              <a:t>idea</a:t>
            </a:r>
            <a:r>
              <a:rPr sz="2750" spc="-25">
                <a:solidFill>
                  <a:srgbClr val="464646"/>
                </a:solidFill>
                <a:latin typeface="Trebuchet MS"/>
                <a:cs typeface="Trebuchet MS"/>
              </a:rPr>
              <a:t> </a:t>
            </a:r>
            <a:r>
              <a:rPr sz="2750" spc="60">
                <a:solidFill>
                  <a:srgbClr val="464646"/>
                </a:solidFill>
                <a:latin typeface="Trebuchet MS"/>
                <a:cs typeface="Trebuchet MS"/>
              </a:rPr>
              <a:t>that</a:t>
            </a:r>
            <a:r>
              <a:rPr sz="2750" spc="-114">
                <a:solidFill>
                  <a:srgbClr val="464646"/>
                </a:solidFill>
                <a:latin typeface="Trebuchet MS"/>
                <a:cs typeface="Trebuchet MS"/>
              </a:rPr>
              <a:t> </a:t>
            </a:r>
            <a:r>
              <a:rPr sz="2750" spc="105">
                <a:solidFill>
                  <a:srgbClr val="464646"/>
                </a:solidFill>
                <a:latin typeface="Trebuchet MS"/>
                <a:cs typeface="Trebuchet MS"/>
              </a:rPr>
              <a:t>any</a:t>
            </a:r>
            <a:r>
              <a:rPr sz="2750" spc="-15">
                <a:solidFill>
                  <a:srgbClr val="464646"/>
                </a:solidFill>
                <a:latin typeface="Trebuchet MS"/>
                <a:cs typeface="Trebuchet MS"/>
              </a:rPr>
              <a:t> </a:t>
            </a:r>
            <a:r>
              <a:rPr sz="2750" spc="95">
                <a:solidFill>
                  <a:srgbClr val="464646"/>
                </a:solidFill>
                <a:latin typeface="Trebuchet MS"/>
                <a:cs typeface="Trebuchet MS"/>
              </a:rPr>
              <a:t>matrix</a:t>
            </a:r>
            <a:r>
              <a:rPr sz="2750" spc="-75">
                <a:solidFill>
                  <a:srgbClr val="464646"/>
                </a:solidFill>
                <a:latin typeface="Trebuchet MS"/>
                <a:cs typeface="Trebuchet MS"/>
              </a:rPr>
              <a:t> </a:t>
            </a:r>
            <a:r>
              <a:rPr sz="2750" spc="-50">
                <a:solidFill>
                  <a:srgbClr val="4F81BC"/>
                </a:solidFill>
                <a:latin typeface="Cambria Math"/>
                <a:cs typeface="Cambria Math"/>
              </a:rPr>
              <a:t>W</a:t>
            </a:r>
            <a:r>
              <a:rPr sz="2750">
                <a:solidFill>
                  <a:srgbClr val="4F81BC"/>
                </a:solidFill>
                <a:latin typeface="Cambria Math"/>
                <a:cs typeface="Cambria Math"/>
              </a:rPr>
              <a:t>	</a:t>
            </a:r>
            <a:r>
              <a:rPr sz="2750" spc="-50">
                <a:solidFill>
                  <a:srgbClr val="4F81BC"/>
                </a:solidFill>
                <a:latin typeface="Cambria Math"/>
                <a:cs typeface="Cambria Math"/>
              </a:rPr>
              <a:t>∈</a:t>
            </a:r>
            <a:r>
              <a:rPr sz="2750">
                <a:solidFill>
                  <a:srgbClr val="4F81BC"/>
                </a:solidFill>
                <a:latin typeface="Cambria Math"/>
                <a:cs typeface="Cambria Math"/>
              </a:rPr>
              <a:t>	</a:t>
            </a:r>
            <a:r>
              <a:rPr sz="2750" spc="140">
                <a:solidFill>
                  <a:srgbClr val="4F81BC"/>
                </a:solidFill>
                <a:latin typeface="Cambria Math"/>
                <a:cs typeface="Cambria Math"/>
              </a:rPr>
              <a:t>𝑅</a:t>
            </a:r>
            <a:r>
              <a:rPr sz="3000" spc="209" baseline="27777">
                <a:solidFill>
                  <a:srgbClr val="4F81BC"/>
                </a:solidFill>
                <a:latin typeface="Cambria Math"/>
                <a:cs typeface="Cambria Math"/>
              </a:rPr>
              <a:t>𝑚×𝑛</a:t>
            </a:r>
            <a:r>
              <a:rPr sz="3000" spc="509" baseline="27777">
                <a:solidFill>
                  <a:srgbClr val="4F81BC"/>
                </a:solidFill>
                <a:latin typeface="Cambria Math"/>
                <a:cs typeface="Cambria Math"/>
              </a:rPr>
              <a:t> </a:t>
            </a:r>
            <a:r>
              <a:rPr sz="2750" spc="114">
                <a:solidFill>
                  <a:srgbClr val="464646"/>
                </a:solidFill>
                <a:latin typeface="Trebuchet MS"/>
                <a:cs typeface="Trebuchet MS"/>
              </a:rPr>
              <a:t>can </a:t>
            </a:r>
            <a:r>
              <a:rPr sz="2750" spc="55">
                <a:solidFill>
                  <a:srgbClr val="464646"/>
                </a:solidFill>
                <a:latin typeface="Trebuchet MS"/>
                <a:cs typeface="Trebuchet MS"/>
              </a:rPr>
              <a:t>be</a:t>
            </a:r>
            <a:r>
              <a:rPr sz="2750" spc="-155">
                <a:solidFill>
                  <a:srgbClr val="464646"/>
                </a:solidFill>
                <a:latin typeface="Trebuchet MS"/>
                <a:cs typeface="Trebuchet MS"/>
              </a:rPr>
              <a:t> </a:t>
            </a:r>
            <a:r>
              <a:rPr sz="2750" spc="120">
                <a:solidFill>
                  <a:srgbClr val="464646"/>
                </a:solidFill>
                <a:latin typeface="Trebuchet MS"/>
                <a:cs typeface="Trebuchet MS"/>
              </a:rPr>
              <a:t>decomposed</a:t>
            </a:r>
            <a:r>
              <a:rPr sz="2750" spc="-155">
                <a:solidFill>
                  <a:srgbClr val="464646"/>
                </a:solidFill>
                <a:latin typeface="Trebuchet MS"/>
                <a:cs typeface="Trebuchet MS"/>
              </a:rPr>
              <a:t> </a:t>
            </a:r>
            <a:r>
              <a:rPr sz="2750" spc="80">
                <a:solidFill>
                  <a:srgbClr val="464646"/>
                </a:solidFill>
                <a:latin typeface="Trebuchet MS"/>
                <a:cs typeface="Trebuchet MS"/>
              </a:rPr>
              <a:t>into</a:t>
            </a:r>
            <a:r>
              <a:rPr sz="2750" spc="-95">
                <a:solidFill>
                  <a:srgbClr val="464646"/>
                </a:solidFill>
                <a:latin typeface="Trebuchet MS"/>
                <a:cs typeface="Trebuchet MS"/>
              </a:rPr>
              <a:t> </a:t>
            </a:r>
            <a:r>
              <a:rPr sz="2750">
                <a:solidFill>
                  <a:srgbClr val="9BBA58"/>
                </a:solidFill>
                <a:latin typeface="Cambria Math"/>
                <a:cs typeface="Cambria Math"/>
              </a:rPr>
              <a:t>𝐖</a:t>
            </a:r>
            <a:r>
              <a:rPr sz="2750" spc="220">
                <a:solidFill>
                  <a:srgbClr val="9BBA58"/>
                </a:solidFill>
                <a:latin typeface="Cambria Math"/>
                <a:cs typeface="Cambria Math"/>
              </a:rPr>
              <a:t> </a:t>
            </a:r>
            <a:r>
              <a:rPr sz="2750">
                <a:solidFill>
                  <a:srgbClr val="9BBA58"/>
                </a:solidFill>
                <a:latin typeface="Cambria Math"/>
                <a:cs typeface="Cambria Math"/>
              </a:rPr>
              <a:t>=</a:t>
            </a:r>
            <a:r>
              <a:rPr sz="2750" spc="204">
                <a:solidFill>
                  <a:srgbClr val="9BBA58"/>
                </a:solidFill>
                <a:latin typeface="Cambria Math"/>
                <a:cs typeface="Cambria Math"/>
              </a:rPr>
              <a:t> </a:t>
            </a:r>
            <a:r>
              <a:rPr sz="2750">
                <a:solidFill>
                  <a:srgbClr val="9BBA58"/>
                </a:solidFill>
                <a:latin typeface="Cambria Math"/>
                <a:cs typeface="Cambria Math"/>
              </a:rPr>
              <a:t>𝑩𝑨</a:t>
            </a:r>
            <a:r>
              <a:rPr sz="2750" spc="90">
                <a:solidFill>
                  <a:srgbClr val="9BBA58"/>
                </a:solidFill>
                <a:latin typeface="Cambria Math"/>
                <a:cs typeface="Cambria Math"/>
              </a:rPr>
              <a:t> </a:t>
            </a:r>
            <a:r>
              <a:rPr sz="2750">
                <a:solidFill>
                  <a:srgbClr val="464646"/>
                </a:solidFill>
                <a:latin typeface="Trebuchet MS"/>
                <a:cs typeface="Trebuchet MS"/>
              </a:rPr>
              <a:t>where</a:t>
            </a:r>
            <a:r>
              <a:rPr sz="2750" spc="-114">
                <a:solidFill>
                  <a:srgbClr val="464646"/>
                </a:solidFill>
                <a:latin typeface="Trebuchet MS"/>
                <a:cs typeface="Trebuchet MS"/>
              </a:rPr>
              <a:t> </a:t>
            </a:r>
            <a:r>
              <a:rPr sz="2750">
                <a:solidFill>
                  <a:srgbClr val="C0504D"/>
                </a:solidFill>
                <a:latin typeface="Cambria Math"/>
                <a:cs typeface="Cambria Math"/>
              </a:rPr>
              <a:t>𝐵</a:t>
            </a:r>
            <a:r>
              <a:rPr sz="2750" spc="290">
                <a:solidFill>
                  <a:srgbClr val="C0504D"/>
                </a:solidFill>
                <a:latin typeface="Cambria Math"/>
                <a:cs typeface="Cambria Math"/>
              </a:rPr>
              <a:t> </a:t>
            </a:r>
            <a:r>
              <a:rPr sz="2750">
                <a:solidFill>
                  <a:srgbClr val="C0504D"/>
                </a:solidFill>
                <a:latin typeface="Cambria Math"/>
                <a:cs typeface="Cambria Math"/>
              </a:rPr>
              <a:t>∈</a:t>
            </a:r>
            <a:r>
              <a:rPr sz="2750" spc="215">
                <a:solidFill>
                  <a:srgbClr val="C0504D"/>
                </a:solidFill>
                <a:latin typeface="Cambria Math"/>
                <a:cs typeface="Cambria Math"/>
              </a:rPr>
              <a:t> </a:t>
            </a:r>
            <a:r>
              <a:rPr sz="2750" spc="130">
                <a:solidFill>
                  <a:srgbClr val="C0504D"/>
                </a:solidFill>
                <a:latin typeface="Cambria Math"/>
                <a:cs typeface="Cambria Math"/>
              </a:rPr>
              <a:t>𝑅</a:t>
            </a:r>
            <a:r>
              <a:rPr sz="3000" spc="195" baseline="29166">
                <a:solidFill>
                  <a:srgbClr val="C0504D"/>
                </a:solidFill>
                <a:latin typeface="Cambria Math"/>
                <a:cs typeface="Cambria Math"/>
              </a:rPr>
              <a:t>𝑚×𝑟</a:t>
            </a:r>
            <a:r>
              <a:rPr sz="3000" spc="697" baseline="29166">
                <a:solidFill>
                  <a:srgbClr val="C0504D"/>
                </a:solidFill>
                <a:latin typeface="Cambria Math"/>
                <a:cs typeface="Cambria Math"/>
              </a:rPr>
              <a:t> </a:t>
            </a:r>
            <a:r>
              <a:rPr sz="2750" spc="145">
                <a:solidFill>
                  <a:srgbClr val="464646"/>
                </a:solidFill>
                <a:latin typeface="Trebuchet MS"/>
                <a:cs typeface="Trebuchet MS"/>
              </a:rPr>
              <a:t>and</a:t>
            </a:r>
            <a:r>
              <a:rPr sz="2750" spc="-100">
                <a:solidFill>
                  <a:srgbClr val="464646"/>
                </a:solidFill>
                <a:latin typeface="Trebuchet MS"/>
                <a:cs typeface="Trebuchet MS"/>
              </a:rPr>
              <a:t> </a:t>
            </a:r>
            <a:r>
              <a:rPr sz="2750">
                <a:solidFill>
                  <a:srgbClr val="C0504D"/>
                </a:solidFill>
                <a:latin typeface="Cambria Math"/>
                <a:cs typeface="Cambria Math"/>
              </a:rPr>
              <a:t>A</a:t>
            </a:r>
            <a:r>
              <a:rPr sz="2750" spc="215">
                <a:solidFill>
                  <a:srgbClr val="C0504D"/>
                </a:solidFill>
                <a:latin typeface="Cambria Math"/>
                <a:cs typeface="Cambria Math"/>
              </a:rPr>
              <a:t> </a:t>
            </a:r>
            <a:r>
              <a:rPr sz="2750">
                <a:solidFill>
                  <a:srgbClr val="C0504D"/>
                </a:solidFill>
                <a:latin typeface="Cambria Math"/>
                <a:cs typeface="Cambria Math"/>
              </a:rPr>
              <a:t>∈</a:t>
            </a:r>
            <a:r>
              <a:rPr sz="2750" spc="215">
                <a:solidFill>
                  <a:srgbClr val="C0504D"/>
                </a:solidFill>
                <a:latin typeface="Cambria Math"/>
                <a:cs typeface="Cambria Math"/>
              </a:rPr>
              <a:t> </a:t>
            </a:r>
            <a:r>
              <a:rPr sz="2750" spc="100">
                <a:solidFill>
                  <a:srgbClr val="C0504D"/>
                </a:solidFill>
                <a:latin typeface="Cambria Math"/>
                <a:cs typeface="Cambria Math"/>
              </a:rPr>
              <a:t>𝑅</a:t>
            </a:r>
            <a:r>
              <a:rPr sz="3000" spc="150" baseline="29166">
                <a:solidFill>
                  <a:srgbClr val="C0504D"/>
                </a:solidFill>
                <a:latin typeface="Cambria Math"/>
                <a:cs typeface="Cambria Math"/>
              </a:rPr>
              <a:t>𝑟×𝑛</a:t>
            </a:r>
            <a:endParaRPr sz="3000" baseline="29166">
              <a:latin typeface="Cambria Math"/>
              <a:cs typeface="Cambria Math"/>
            </a:endParaRPr>
          </a:p>
        </p:txBody>
      </p:sp>
      <p:graphicFrame>
        <p:nvGraphicFramePr>
          <p:cNvPr id="4" name="object 4"/>
          <p:cNvGraphicFramePr>
            <a:graphicFrameLocks noGrp="1"/>
          </p:cNvGraphicFramePr>
          <p:nvPr/>
        </p:nvGraphicFramePr>
        <p:xfrm>
          <a:off x="1524063" y="2771838"/>
          <a:ext cx="2162175" cy="216217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tblGrid>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3815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3815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6991413" y="3638613"/>
          <a:ext cx="2162175" cy="428625"/>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tblGrid>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5696013" y="2781363"/>
          <a:ext cx="438150" cy="2152650"/>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tblGrid>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38150">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4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p:nvPr/>
        </p:nvSpPr>
        <p:spPr>
          <a:xfrm>
            <a:off x="4622165" y="3610292"/>
            <a:ext cx="28892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8" name="object 8"/>
          <p:cNvSpPr txBox="1"/>
          <p:nvPr/>
        </p:nvSpPr>
        <p:spPr>
          <a:xfrm>
            <a:off x="6470396" y="3610292"/>
            <a:ext cx="27749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9" name="object 9"/>
          <p:cNvSpPr txBox="1"/>
          <p:nvPr/>
        </p:nvSpPr>
        <p:spPr>
          <a:xfrm>
            <a:off x="2507360" y="5123497"/>
            <a:ext cx="243204"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𝑊</a:t>
            </a:r>
            <a:endParaRPr sz="1800">
              <a:latin typeface="Cambria Math"/>
              <a:cs typeface="Cambria Math"/>
            </a:endParaRPr>
          </a:p>
        </p:txBody>
      </p:sp>
      <p:sp>
        <p:nvSpPr>
          <p:cNvPr id="10" name="object 10"/>
          <p:cNvSpPr txBox="1"/>
          <p:nvPr/>
        </p:nvSpPr>
        <p:spPr>
          <a:xfrm>
            <a:off x="5811265" y="5123497"/>
            <a:ext cx="17589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𝐵</a:t>
            </a:r>
            <a:endParaRPr sz="1800">
              <a:latin typeface="Cambria Math"/>
              <a:cs typeface="Cambria Math"/>
            </a:endParaRPr>
          </a:p>
        </p:txBody>
      </p:sp>
      <p:sp>
        <p:nvSpPr>
          <p:cNvPr id="11" name="object 11"/>
          <p:cNvSpPr txBox="1"/>
          <p:nvPr/>
        </p:nvSpPr>
        <p:spPr>
          <a:xfrm>
            <a:off x="7995666" y="5123497"/>
            <a:ext cx="1708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𝐴</a:t>
            </a:r>
            <a:endParaRPr sz="1800">
              <a:latin typeface="Cambria Math"/>
              <a:cs typeface="Cambria Math"/>
            </a:endParaRPr>
          </a:p>
        </p:txBody>
      </p:sp>
      <p:grpSp>
        <p:nvGrpSpPr>
          <p:cNvPr id="12" name="object 12"/>
          <p:cNvGrpSpPr/>
          <p:nvPr/>
        </p:nvGrpSpPr>
        <p:grpSpPr>
          <a:xfrm>
            <a:off x="1828800" y="5381688"/>
            <a:ext cx="1490980" cy="1476375"/>
            <a:chOff x="1828800" y="5381688"/>
            <a:chExt cx="1490980" cy="1476375"/>
          </a:xfrm>
        </p:grpSpPr>
        <p:pic>
          <p:nvPicPr>
            <p:cNvPr id="13" name="object 13"/>
            <p:cNvPicPr/>
            <p:nvPr/>
          </p:nvPicPr>
          <p:blipFill>
            <a:blip r:embed="rId2" cstate="print"/>
            <a:stretch>
              <a:fillRect/>
            </a:stretch>
          </p:blipFill>
          <p:spPr>
            <a:xfrm>
              <a:off x="1828800" y="5381688"/>
              <a:ext cx="1490599" cy="1476311"/>
            </a:xfrm>
            <a:prstGeom prst="rect">
              <a:avLst/>
            </a:prstGeom>
          </p:spPr>
        </p:pic>
        <p:sp>
          <p:nvSpPr>
            <p:cNvPr id="14" name="object 14"/>
            <p:cNvSpPr/>
            <p:nvPr/>
          </p:nvSpPr>
          <p:spPr>
            <a:xfrm>
              <a:off x="1900301" y="5431155"/>
              <a:ext cx="1352550" cy="1365250"/>
            </a:xfrm>
            <a:custGeom>
              <a:avLst/>
              <a:gdLst/>
              <a:ahLst/>
              <a:cxnLst/>
              <a:rect l="l" t="t" r="r" b="b"/>
              <a:pathLst>
                <a:path w="1352550" h="1365250">
                  <a:moveTo>
                    <a:pt x="1173099" y="288607"/>
                  </a:moveTo>
                  <a:lnTo>
                    <a:pt x="179324" y="288607"/>
                  </a:lnTo>
                  <a:lnTo>
                    <a:pt x="131644" y="295015"/>
                  </a:lnTo>
                  <a:lnTo>
                    <a:pt x="88805" y="313099"/>
                  </a:lnTo>
                  <a:lnTo>
                    <a:pt x="52514" y="341148"/>
                  </a:lnTo>
                  <a:lnTo>
                    <a:pt x="24478" y="377454"/>
                  </a:lnTo>
                  <a:lnTo>
                    <a:pt x="6404" y="420306"/>
                  </a:lnTo>
                  <a:lnTo>
                    <a:pt x="0" y="467995"/>
                  </a:lnTo>
                  <a:lnTo>
                    <a:pt x="0" y="1185545"/>
                  </a:lnTo>
                  <a:lnTo>
                    <a:pt x="6404" y="1233233"/>
                  </a:lnTo>
                  <a:lnTo>
                    <a:pt x="24478" y="1276085"/>
                  </a:lnTo>
                  <a:lnTo>
                    <a:pt x="52514" y="1312391"/>
                  </a:lnTo>
                  <a:lnTo>
                    <a:pt x="88805" y="1340440"/>
                  </a:lnTo>
                  <a:lnTo>
                    <a:pt x="131644" y="1358524"/>
                  </a:lnTo>
                  <a:lnTo>
                    <a:pt x="179324" y="1364932"/>
                  </a:lnTo>
                  <a:lnTo>
                    <a:pt x="1173099" y="1364932"/>
                  </a:lnTo>
                  <a:lnTo>
                    <a:pt x="1220787" y="1358524"/>
                  </a:lnTo>
                  <a:lnTo>
                    <a:pt x="1263650" y="1340440"/>
                  </a:lnTo>
                  <a:lnTo>
                    <a:pt x="1299971" y="1312391"/>
                  </a:lnTo>
                  <a:lnTo>
                    <a:pt x="1328039" y="1276085"/>
                  </a:lnTo>
                  <a:lnTo>
                    <a:pt x="1346136" y="1233233"/>
                  </a:lnTo>
                  <a:lnTo>
                    <a:pt x="1352550" y="1185545"/>
                  </a:lnTo>
                  <a:lnTo>
                    <a:pt x="1352550" y="467995"/>
                  </a:lnTo>
                  <a:lnTo>
                    <a:pt x="1346136" y="420306"/>
                  </a:lnTo>
                  <a:lnTo>
                    <a:pt x="1328039" y="377454"/>
                  </a:lnTo>
                  <a:lnTo>
                    <a:pt x="1299971" y="341148"/>
                  </a:lnTo>
                  <a:lnTo>
                    <a:pt x="1263650" y="313099"/>
                  </a:lnTo>
                  <a:lnTo>
                    <a:pt x="1220787" y="295015"/>
                  </a:lnTo>
                  <a:lnTo>
                    <a:pt x="1173099" y="288607"/>
                  </a:lnTo>
                  <a:close/>
                </a:path>
                <a:path w="1352550" h="1365250">
                  <a:moveTo>
                    <a:pt x="718438" y="0"/>
                  </a:moveTo>
                  <a:lnTo>
                    <a:pt x="788924" y="288607"/>
                  </a:lnTo>
                  <a:lnTo>
                    <a:pt x="1127125" y="288607"/>
                  </a:lnTo>
                  <a:lnTo>
                    <a:pt x="718438" y="0"/>
                  </a:lnTo>
                  <a:close/>
                </a:path>
              </a:pathLst>
            </a:custGeom>
            <a:solidFill>
              <a:srgbClr val="4F81BC"/>
            </a:solidFill>
          </p:spPr>
          <p:txBody>
            <a:bodyPr wrap="square" lIns="0" tIns="0" rIns="0" bIns="0" rtlCol="0"/>
            <a:lstStyle/>
            <a:p>
              <a:endParaRPr/>
            </a:p>
          </p:txBody>
        </p:sp>
        <p:sp>
          <p:nvSpPr>
            <p:cNvPr id="15" name="object 15"/>
            <p:cNvSpPr/>
            <p:nvPr/>
          </p:nvSpPr>
          <p:spPr>
            <a:xfrm>
              <a:off x="1900301" y="5431155"/>
              <a:ext cx="1352550" cy="1365250"/>
            </a:xfrm>
            <a:custGeom>
              <a:avLst/>
              <a:gdLst/>
              <a:ahLst/>
              <a:cxnLst/>
              <a:rect l="l" t="t" r="r" b="b"/>
              <a:pathLst>
                <a:path w="1352550" h="1365250">
                  <a:moveTo>
                    <a:pt x="0" y="467995"/>
                  </a:moveTo>
                  <a:lnTo>
                    <a:pt x="6404" y="420306"/>
                  </a:lnTo>
                  <a:lnTo>
                    <a:pt x="24478" y="377454"/>
                  </a:lnTo>
                  <a:lnTo>
                    <a:pt x="52514" y="341148"/>
                  </a:lnTo>
                  <a:lnTo>
                    <a:pt x="88805" y="313099"/>
                  </a:lnTo>
                  <a:lnTo>
                    <a:pt x="131644" y="295015"/>
                  </a:lnTo>
                  <a:lnTo>
                    <a:pt x="179324" y="288607"/>
                  </a:lnTo>
                  <a:lnTo>
                    <a:pt x="788924" y="288607"/>
                  </a:lnTo>
                  <a:lnTo>
                    <a:pt x="718438" y="0"/>
                  </a:lnTo>
                  <a:lnTo>
                    <a:pt x="1127125" y="288607"/>
                  </a:lnTo>
                  <a:lnTo>
                    <a:pt x="1173099" y="288607"/>
                  </a:lnTo>
                  <a:lnTo>
                    <a:pt x="1220787" y="295015"/>
                  </a:lnTo>
                  <a:lnTo>
                    <a:pt x="1263650" y="313099"/>
                  </a:lnTo>
                  <a:lnTo>
                    <a:pt x="1299971" y="341148"/>
                  </a:lnTo>
                  <a:lnTo>
                    <a:pt x="1328039" y="377454"/>
                  </a:lnTo>
                  <a:lnTo>
                    <a:pt x="1346136" y="420306"/>
                  </a:lnTo>
                  <a:lnTo>
                    <a:pt x="1352550" y="467995"/>
                  </a:lnTo>
                  <a:lnTo>
                    <a:pt x="1352550" y="737082"/>
                  </a:lnTo>
                  <a:lnTo>
                    <a:pt x="1352550" y="1185545"/>
                  </a:lnTo>
                  <a:lnTo>
                    <a:pt x="1346136" y="1233233"/>
                  </a:lnTo>
                  <a:lnTo>
                    <a:pt x="1328039" y="1276085"/>
                  </a:lnTo>
                  <a:lnTo>
                    <a:pt x="1299971" y="1312391"/>
                  </a:lnTo>
                  <a:lnTo>
                    <a:pt x="1263650" y="1340440"/>
                  </a:lnTo>
                  <a:lnTo>
                    <a:pt x="1220787" y="1358524"/>
                  </a:lnTo>
                  <a:lnTo>
                    <a:pt x="1173099" y="1364932"/>
                  </a:lnTo>
                  <a:lnTo>
                    <a:pt x="1127125" y="1364932"/>
                  </a:lnTo>
                  <a:lnTo>
                    <a:pt x="788924" y="1364932"/>
                  </a:lnTo>
                  <a:lnTo>
                    <a:pt x="179324" y="1364932"/>
                  </a:lnTo>
                  <a:lnTo>
                    <a:pt x="131644" y="1358524"/>
                  </a:lnTo>
                  <a:lnTo>
                    <a:pt x="88805" y="1340440"/>
                  </a:lnTo>
                  <a:lnTo>
                    <a:pt x="52514" y="1312391"/>
                  </a:lnTo>
                  <a:lnTo>
                    <a:pt x="24478" y="1276085"/>
                  </a:lnTo>
                  <a:lnTo>
                    <a:pt x="6404" y="1233233"/>
                  </a:lnTo>
                  <a:lnTo>
                    <a:pt x="0" y="1185545"/>
                  </a:lnTo>
                  <a:lnTo>
                    <a:pt x="0" y="737082"/>
                  </a:lnTo>
                  <a:lnTo>
                    <a:pt x="0" y="467995"/>
                  </a:lnTo>
                  <a:close/>
                </a:path>
              </a:pathLst>
            </a:custGeom>
            <a:ln w="28575">
              <a:solidFill>
                <a:srgbClr val="244060"/>
              </a:solidFill>
            </a:ln>
          </p:spPr>
          <p:txBody>
            <a:bodyPr wrap="square" lIns="0" tIns="0" rIns="0" bIns="0" rtlCol="0"/>
            <a:lstStyle/>
            <a:p>
              <a:endParaRPr/>
            </a:p>
          </p:txBody>
        </p:sp>
      </p:grpSp>
      <p:grpSp>
        <p:nvGrpSpPr>
          <p:cNvPr id="16" name="object 16"/>
          <p:cNvGrpSpPr/>
          <p:nvPr/>
        </p:nvGrpSpPr>
        <p:grpSpPr>
          <a:xfrm>
            <a:off x="5362575" y="5448300"/>
            <a:ext cx="3862704" cy="1338580"/>
            <a:chOff x="5362575" y="5448300"/>
            <a:chExt cx="3862704" cy="1338580"/>
          </a:xfrm>
        </p:grpSpPr>
        <p:pic>
          <p:nvPicPr>
            <p:cNvPr id="17" name="object 17"/>
            <p:cNvPicPr/>
            <p:nvPr/>
          </p:nvPicPr>
          <p:blipFill>
            <a:blip r:embed="rId3" cstate="print"/>
            <a:stretch>
              <a:fillRect/>
            </a:stretch>
          </p:blipFill>
          <p:spPr>
            <a:xfrm>
              <a:off x="6629400" y="5867400"/>
              <a:ext cx="1300099" cy="919162"/>
            </a:xfrm>
            <a:prstGeom prst="rect">
              <a:avLst/>
            </a:prstGeom>
          </p:spPr>
        </p:pic>
        <p:pic>
          <p:nvPicPr>
            <p:cNvPr id="18" name="object 18"/>
            <p:cNvPicPr/>
            <p:nvPr/>
          </p:nvPicPr>
          <p:blipFill>
            <a:blip r:embed="rId4" cstate="print"/>
            <a:stretch>
              <a:fillRect/>
            </a:stretch>
          </p:blipFill>
          <p:spPr>
            <a:xfrm>
              <a:off x="6648450" y="5924550"/>
              <a:ext cx="1252537" cy="862012"/>
            </a:xfrm>
            <a:prstGeom prst="rect">
              <a:avLst/>
            </a:prstGeom>
          </p:spPr>
        </p:pic>
        <p:sp>
          <p:nvSpPr>
            <p:cNvPr id="19" name="object 19"/>
            <p:cNvSpPr/>
            <p:nvPr/>
          </p:nvSpPr>
          <p:spPr>
            <a:xfrm>
              <a:off x="6700900" y="5919787"/>
              <a:ext cx="1162050" cy="781050"/>
            </a:xfrm>
            <a:custGeom>
              <a:avLst/>
              <a:gdLst/>
              <a:ahLst/>
              <a:cxnLst/>
              <a:rect l="l" t="t" r="r" b="b"/>
              <a:pathLst>
                <a:path w="1162050" h="781050">
                  <a:moveTo>
                    <a:pt x="1031748" y="0"/>
                  </a:moveTo>
                  <a:lnTo>
                    <a:pt x="130175" y="0"/>
                  </a:lnTo>
                  <a:lnTo>
                    <a:pt x="79456" y="10229"/>
                  </a:lnTo>
                  <a:lnTo>
                    <a:pt x="38084" y="38126"/>
                  </a:lnTo>
                  <a:lnTo>
                    <a:pt x="10213" y="79504"/>
                  </a:lnTo>
                  <a:lnTo>
                    <a:pt x="0" y="130175"/>
                  </a:lnTo>
                  <a:lnTo>
                    <a:pt x="0" y="650875"/>
                  </a:lnTo>
                  <a:lnTo>
                    <a:pt x="10213" y="701545"/>
                  </a:lnTo>
                  <a:lnTo>
                    <a:pt x="38084" y="742923"/>
                  </a:lnTo>
                  <a:lnTo>
                    <a:pt x="79456" y="770820"/>
                  </a:lnTo>
                  <a:lnTo>
                    <a:pt x="130175" y="781050"/>
                  </a:lnTo>
                  <a:lnTo>
                    <a:pt x="1031748" y="781050"/>
                  </a:lnTo>
                  <a:lnTo>
                    <a:pt x="1082486" y="770820"/>
                  </a:lnTo>
                  <a:lnTo>
                    <a:pt x="1123902" y="742923"/>
                  </a:lnTo>
                  <a:lnTo>
                    <a:pt x="1151816" y="701545"/>
                  </a:lnTo>
                  <a:lnTo>
                    <a:pt x="1162050" y="650875"/>
                  </a:lnTo>
                  <a:lnTo>
                    <a:pt x="1162050" y="130175"/>
                  </a:lnTo>
                  <a:lnTo>
                    <a:pt x="1151816" y="79504"/>
                  </a:lnTo>
                  <a:lnTo>
                    <a:pt x="1123902" y="38126"/>
                  </a:lnTo>
                  <a:lnTo>
                    <a:pt x="1082486" y="10229"/>
                  </a:lnTo>
                  <a:lnTo>
                    <a:pt x="1031748" y="0"/>
                  </a:lnTo>
                  <a:close/>
                </a:path>
              </a:pathLst>
            </a:custGeom>
            <a:solidFill>
              <a:srgbClr val="4F81BC"/>
            </a:solidFill>
          </p:spPr>
          <p:txBody>
            <a:bodyPr wrap="square" lIns="0" tIns="0" rIns="0" bIns="0" rtlCol="0"/>
            <a:lstStyle/>
            <a:p>
              <a:endParaRPr/>
            </a:p>
          </p:txBody>
        </p:sp>
        <p:sp>
          <p:nvSpPr>
            <p:cNvPr id="20" name="object 20"/>
            <p:cNvSpPr/>
            <p:nvPr/>
          </p:nvSpPr>
          <p:spPr>
            <a:xfrm>
              <a:off x="6700900" y="5919787"/>
              <a:ext cx="1162050" cy="781050"/>
            </a:xfrm>
            <a:custGeom>
              <a:avLst/>
              <a:gdLst/>
              <a:ahLst/>
              <a:cxnLst/>
              <a:rect l="l" t="t" r="r" b="b"/>
              <a:pathLst>
                <a:path w="1162050" h="781050">
                  <a:moveTo>
                    <a:pt x="0" y="130175"/>
                  </a:moveTo>
                  <a:lnTo>
                    <a:pt x="10213" y="79504"/>
                  </a:lnTo>
                  <a:lnTo>
                    <a:pt x="38084" y="38126"/>
                  </a:lnTo>
                  <a:lnTo>
                    <a:pt x="79456" y="10229"/>
                  </a:lnTo>
                  <a:lnTo>
                    <a:pt x="130175" y="0"/>
                  </a:lnTo>
                  <a:lnTo>
                    <a:pt x="193675" y="0"/>
                  </a:lnTo>
                  <a:lnTo>
                    <a:pt x="484124" y="0"/>
                  </a:lnTo>
                  <a:lnTo>
                    <a:pt x="1031748" y="0"/>
                  </a:lnTo>
                  <a:lnTo>
                    <a:pt x="1082486" y="10229"/>
                  </a:lnTo>
                  <a:lnTo>
                    <a:pt x="1123902" y="38126"/>
                  </a:lnTo>
                  <a:lnTo>
                    <a:pt x="1151816" y="79504"/>
                  </a:lnTo>
                  <a:lnTo>
                    <a:pt x="1162050" y="130175"/>
                  </a:lnTo>
                  <a:lnTo>
                    <a:pt x="1162050" y="325437"/>
                  </a:lnTo>
                  <a:lnTo>
                    <a:pt x="1162050" y="650875"/>
                  </a:lnTo>
                  <a:lnTo>
                    <a:pt x="1151816" y="701545"/>
                  </a:lnTo>
                  <a:lnTo>
                    <a:pt x="1123902" y="742923"/>
                  </a:lnTo>
                  <a:lnTo>
                    <a:pt x="1082486" y="770820"/>
                  </a:lnTo>
                  <a:lnTo>
                    <a:pt x="1031748" y="781050"/>
                  </a:lnTo>
                  <a:lnTo>
                    <a:pt x="484124" y="781050"/>
                  </a:lnTo>
                  <a:lnTo>
                    <a:pt x="193675" y="781050"/>
                  </a:lnTo>
                  <a:lnTo>
                    <a:pt x="130175" y="781050"/>
                  </a:lnTo>
                  <a:lnTo>
                    <a:pt x="79456" y="770820"/>
                  </a:lnTo>
                  <a:lnTo>
                    <a:pt x="38084" y="742923"/>
                  </a:lnTo>
                  <a:lnTo>
                    <a:pt x="10213" y="701545"/>
                  </a:lnTo>
                  <a:lnTo>
                    <a:pt x="0" y="650875"/>
                  </a:lnTo>
                  <a:lnTo>
                    <a:pt x="0" y="325437"/>
                  </a:lnTo>
                  <a:lnTo>
                    <a:pt x="0" y="195097"/>
                  </a:lnTo>
                  <a:lnTo>
                    <a:pt x="0" y="130175"/>
                  </a:lnTo>
                  <a:close/>
                </a:path>
              </a:pathLst>
            </a:custGeom>
            <a:ln w="28575">
              <a:solidFill>
                <a:srgbClr val="244060"/>
              </a:solidFill>
            </a:ln>
          </p:spPr>
          <p:txBody>
            <a:bodyPr wrap="square" lIns="0" tIns="0" rIns="0" bIns="0" rtlCol="0"/>
            <a:lstStyle/>
            <a:p>
              <a:endParaRPr/>
            </a:p>
          </p:txBody>
        </p:sp>
        <p:pic>
          <p:nvPicPr>
            <p:cNvPr id="21" name="object 21"/>
            <p:cNvPicPr/>
            <p:nvPr/>
          </p:nvPicPr>
          <p:blipFill>
            <a:blip r:embed="rId5" cstate="print"/>
            <a:stretch>
              <a:fillRect/>
            </a:stretch>
          </p:blipFill>
          <p:spPr>
            <a:xfrm>
              <a:off x="5362575" y="5448300"/>
              <a:ext cx="3862451" cy="414337"/>
            </a:xfrm>
            <a:prstGeom prst="rect">
              <a:avLst/>
            </a:prstGeom>
          </p:spPr>
        </p:pic>
        <p:sp>
          <p:nvSpPr>
            <p:cNvPr id="22" name="object 22"/>
            <p:cNvSpPr/>
            <p:nvPr/>
          </p:nvSpPr>
          <p:spPr>
            <a:xfrm>
              <a:off x="5434076" y="5481701"/>
              <a:ext cx="3724275" cy="295275"/>
            </a:xfrm>
            <a:custGeom>
              <a:avLst/>
              <a:gdLst/>
              <a:ahLst/>
              <a:cxnLst/>
              <a:rect l="l" t="t" r="r" b="b"/>
              <a:pathLst>
                <a:path w="3724275" h="295275">
                  <a:moveTo>
                    <a:pt x="3724275" y="0"/>
                  </a:moveTo>
                  <a:lnTo>
                    <a:pt x="3722336" y="57455"/>
                  </a:lnTo>
                  <a:lnTo>
                    <a:pt x="3717051" y="104362"/>
                  </a:lnTo>
                  <a:lnTo>
                    <a:pt x="3709219" y="135981"/>
                  </a:lnTo>
                  <a:lnTo>
                    <a:pt x="3699637" y="147574"/>
                  </a:lnTo>
                  <a:lnTo>
                    <a:pt x="1886712" y="147574"/>
                  </a:lnTo>
                  <a:lnTo>
                    <a:pt x="1877129" y="159176"/>
                  </a:lnTo>
                  <a:lnTo>
                    <a:pt x="1869297" y="190817"/>
                  </a:lnTo>
                  <a:lnTo>
                    <a:pt x="1864012" y="237745"/>
                  </a:lnTo>
                  <a:lnTo>
                    <a:pt x="1862074" y="295211"/>
                  </a:lnTo>
                  <a:lnTo>
                    <a:pt x="1860135" y="237745"/>
                  </a:lnTo>
                  <a:lnTo>
                    <a:pt x="1854850" y="190817"/>
                  </a:lnTo>
                  <a:lnTo>
                    <a:pt x="1847018" y="159176"/>
                  </a:lnTo>
                  <a:lnTo>
                    <a:pt x="1837435" y="147574"/>
                  </a:lnTo>
                  <a:lnTo>
                    <a:pt x="24511" y="147574"/>
                  </a:lnTo>
                  <a:lnTo>
                    <a:pt x="14948" y="135981"/>
                  </a:lnTo>
                  <a:lnTo>
                    <a:pt x="7159" y="104362"/>
                  </a:lnTo>
                  <a:lnTo>
                    <a:pt x="1918" y="57455"/>
                  </a:lnTo>
                  <a:lnTo>
                    <a:pt x="0" y="0"/>
                  </a:lnTo>
                </a:path>
              </a:pathLst>
            </a:custGeom>
            <a:ln w="25400">
              <a:solidFill>
                <a:srgbClr val="4F81BC"/>
              </a:solidFill>
            </a:ln>
          </p:spPr>
          <p:txBody>
            <a:bodyPr wrap="square" lIns="0" tIns="0" rIns="0" bIns="0" rtlCol="0"/>
            <a:lstStyle/>
            <a:p>
              <a:endParaRPr/>
            </a:p>
          </p:txBody>
        </p:sp>
      </p:grpSp>
      <p:sp>
        <p:nvSpPr>
          <p:cNvPr id="23" name="object 23"/>
          <p:cNvSpPr txBox="1"/>
          <p:nvPr/>
        </p:nvSpPr>
        <p:spPr>
          <a:xfrm>
            <a:off x="2448560" y="6012259"/>
            <a:ext cx="254635" cy="254635"/>
          </a:xfrm>
          <a:prstGeom prst="rect">
            <a:avLst/>
          </a:prstGeom>
        </p:spPr>
        <p:txBody>
          <a:bodyPr vert="horz" wrap="square" lIns="0" tIns="0" rIns="0" bIns="0" rtlCol="0">
            <a:spAutoFit/>
          </a:bodyPr>
          <a:lstStyle/>
          <a:p>
            <a:pPr marL="12700">
              <a:lnSpc>
                <a:spcPts val="1810"/>
              </a:lnSpc>
            </a:pPr>
            <a:r>
              <a:rPr sz="1800" spc="-25">
                <a:solidFill>
                  <a:srgbClr val="FFFFFF"/>
                </a:solidFill>
                <a:latin typeface="Calibri"/>
                <a:cs typeface="Calibri"/>
              </a:rPr>
              <a:t>25</a:t>
            </a:r>
            <a:endParaRPr sz="1800">
              <a:latin typeface="Calibri"/>
              <a:cs typeface="Calibri"/>
            </a:endParaRPr>
          </a:p>
        </p:txBody>
      </p:sp>
      <p:sp>
        <p:nvSpPr>
          <p:cNvPr id="24" name="object 24"/>
          <p:cNvSpPr txBox="1"/>
          <p:nvPr/>
        </p:nvSpPr>
        <p:spPr>
          <a:xfrm>
            <a:off x="7155815" y="6065916"/>
            <a:ext cx="254000" cy="254635"/>
          </a:xfrm>
          <a:prstGeom prst="rect">
            <a:avLst/>
          </a:prstGeom>
        </p:spPr>
        <p:txBody>
          <a:bodyPr vert="horz" wrap="square" lIns="0" tIns="0" rIns="0" bIns="0" rtlCol="0">
            <a:spAutoFit/>
          </a:bodyPr>
          <a:lstStyle/>
          <a:p>
            <a:pPr marL="12700">
              <a:lnSpc>
                <a:spcPts val="1810"/>
              </a:lnSpc>
            </a:pPr>
            <a:r>
              <a:rPr sz="1800" spc="-25">
                <a:solidFill>
                  <a:srgbClr val="FFFFFF"/>
                </a:solidFill>
                <a:latin typeface="Calibri"/>
                <a:cs typeface="Calibri"/>
              </a:rPr>
              <a:t>10</a:t>
            </a:r>
            <a:endParaRPr sz="1800">
              <a:latin typeface="Calibri"/>
              <a:cs typeface="Calibri"/>
            </a:endParaRPr>
          </a:p>
        </p:txBody>
      </p:sp>
      <p:sp>
        <p:nvSpPr>
          <p:cNvPr id="25" name="object 25"/>
          <p:cNvSpPr txBox="1"/>
          <p:nvPr/>
        </p:nvSpPr>
        <p:spPr>
          <a:xfrm>
            <a:off x="2133600" y="6288801"/>
            <a:ext cx="887094" cy="254635"/>
          </a:xfrm>
          <a:prstGeom prst="rect">
            <a:avLst/>
          </a:prstGeom>
        </p:spPr>
        <p:txBody>
          <a:bodyPr vert="horz" wrap="square" lIns="0" tIns="0" rIns="0" bIns="0" rtlCol="0">
            <a:spAutoFit/>
          </a:bodyPr>
          <a:lstStyle/>
          <a:p>
            <a:pPr marL="12700">
              <a:lnSpc>
                <a:spcPts val="1810"/>
              </a:lnSpc>
            </a:pPr>
            <a:r>
              <a:rPr sz="1800" spc="-10">
                <a:solidFill>
                  <a:srgbClr val="FFFFFF"/>
                </a:solidFill>
                <a:latin typeface="Calibri"/>
                <a:cs typeface="Calibri"/>
              </a:rPr>
              <a:t>elements</a:t>
            </a:r>
            <a:endParaRPr sz="1800">
              <a:latin typeface="Calibri"/>
              <a:cs typeface="Calibri"/>
            </a:endParaRPr>
          </a:p>
        </p:txBody>
      </p:sp>
      <p:sp>
        <p:nvSpPr>
          <p:cNvPr id="26" name="object 26"/>
          <p:cNvSpPr txBox="1"/>
          <p:nvPr/>
        </p:nvSpPr>
        <p:spPr>
          <a:xfrm>
            <a:off x="6840855" y="6342459"/>
            <a:ext cx="887094" cy="254635"/>
          </a:xfrm>
          <a:prstGeom prst="rect">
            <a:avLst/>
          </a:prstGeom>
        </p:spPr>
        <p:txBody>
          <a:bodyPr vert="horz" wrap="square" lIns="0" tIns="0" rIns="0" bIns="0" rtlCol="0">
            <a:spAutoFit/>
          </a:bodyPr>
          <a:lstStyle/>
          <a:p>
            <a:pPr marL="12700">
              <a:lnSpc>
                <a:spcPts val="1810"/>
              </a:lnSpc>
            </a:pPr>
            <a:r>
              <a:rPr sz="1800" spc="-10">
                <a:solidFill>
                  <a:srgbClr val="FFFFFF"/>
                </a:solidFill>
                <a:latin typeface="Calibri"/>
                <a:cs typeface="Calibri"/>
              </a:rPr>
              <a:t>elements</a:t>
            </a:r>
            <a:endParaRPr sz="1800">
              <a:latin typeface="Calibri"/>
              <a:cs typeface="Calibri"/>
            </a:endParaRPr>
          </a:p>
        </p:txBody>
      </p:sp>
      <p:sp>
        <p:nvSpPr>
          <p:cNvPr id="27" name="object 2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85725">
              <a:lnSpc>
                <a:spcPct val="100000"/>
              </a:lnSpc>
            </a:pPr>
            <a:r>
              <a:rPr spc="85"/>
              <a:t>38</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912812" y="1193164"/>
            <a:ext cx="9441180" cy="449580"/>
          </a:xfrm>
          <a:prstGeom prst="rect">
            <a:avLst/>
          </a:prstGeom>
        </p:spPr>
        <p:txBody>
          <a:bodyPr vert="horz" wrap="square" lIns="0" tIns="16510" rIns="0" bIns="0" rtlCol="0">
            <a:spAutoFit/>
          </a:bodyPr>
          <a:lstStyle/>
          <a:p>
            <a:pPr marL="12700">
              <a:lnSpc>
                <a:spcPct val="100000"/>
              </a:lnSpc>
              <a:spcBef>
                <a:spcPts val="130"/>
              </a:spcBef>
            </a:pPr>
            <a:r>
              <a:rPr sz="2750" spc="75">
                <a:solidFill>
                  <a:srgbClr val="464646"/>
                </a:solidFill>
                <a:latin typeface="Trebuchet MS"/>
                <a:cs typeface="Trebuchet MS"/>
              </a:rPr>
              <a:t>We</a:t>
            </a:r>
            <a:r>
              <a:rPr sz="2750" spc="-65">
                <a:solidFill>
                  <a:srgbClr val="464646"/>
                </a:solidFill>
                <a:latin typeface="Trebuchet MS"/>
                <a:cs typeface="Trebuchet MS"/>
              </a:rPr>
              <a:t> </a:t>
            </a:r>
            <a:r>
              <a:rPr sz="2750" spc="145">
                <a:solidFill>
                  <a:srgbClr val="464646"/>
                </a:solidFill>
                <a:latin typeface="Trebuchet MS"/>
                <a:cs typeface="Trebuchet MS"/>
              </a:rPr>
              <a:t>can</a:t>
            </a:r>
            <a:r>
              <a:rPr sz="2750" spc="-100">
                <a:solidFill>
                  <a:srgbClr val="464646"/>
                </a:solidFill>
                <a:latin typeface="Trebuchet MS"/>
                <a:cs typeface="Trebuchet MS"/>
              </a:rPr>
              <a:t> </a:t>
            </a:r>
            <a:r>
              <a:rPr sz="2750">
                <a:solidFill>
                  <a:srgbClr val="464646"/>
                </a:solidFill>
                <a:latin typeface="Trebuchet MS"/>
                <a:cs typeface="Trebuchet MS"/>
              </a:rPr>
              <a:t>even</a:t>
            </a:r>
            <a:r>
              <a:rPr sz="2750" spc="-105">
                <a:solidFill>
                  <a:srgbClr val="464646"/>
                </a:solidFill>
                <a:latin typeface="Trebuchet MS"/>
                <a:cs typeface="Trebuchet MS"/>
              </a:rPr>
              <a:t> </a:t>
            </a:r>
            <a:r>
              <a:rPr sz="2750" spc="85">
                <a:solidFill>
                  <a:srgbClr val="464646"/>
                </a:solidFill>
                <a:latin typeface="Trebuchet MS"/>
                <a:cs typeface="Trebuchet MS"/>
              </a:rPr>
              <a:t>increase</a:t>
            </a:r>
            <a:r>
              <a:rPr sz="2750" spc="-70">
                <a:solidFill>
                  <a:srgbClr val="464646"/>
                </a:solidFill>
                <a:latin typeface="Trebuchet MS"/>
                <a:cs typeface="Trebuchet MS"/>
              </a:rPr>
              <a:t> </a:t>
            </a:r>
            <a:r>
              <a:rPr sz="2750">
                <a:solidFill>
                  <a:srgbClr val="464646"/>
                </a:solidFill>
                <a:latin typeface="Trebuchet MS"/>
                <a:cs typeface="Trebuchet MS"/>
              </a:rPr>
              <a:t>the</a:t>
            </a:r>
            <a:r>
              <a:rPr sz="2750" spc="-145">
                <a:solidFill>
                  <a:srgbClr val="464646"/>
                </a:solidFill>
                <a:latin typeface="Trebuchet MS"/>
                <a:cs typeface="Trebuchet MS"/>
              </a:rPr>
              <a:t> </a:t>
            </a:r>
            <a:r>
              <a:rPr sz="2750" spc="125">
                <a:solidFill>
                  <a:srgbClr val="464646"/>
                </a:solidFill>
                <a:latin typeface="Trebuchet MS"/>
                <a:cs typeface="Trebuchet MS"/>
              </a:rPr>
              <a:t>rank</a:t>
            </a:r>
            <a:r>
              <a:rPr sz="2750" spc="-75">
                <a:solidFill>
                  <a:srgbClr val="464646"/>
                </a:solidFill>
                <a:latin typeface="Trebuchet MS"/>
                <a:cs typeface="Trebuchet MS"/>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50">
                <a:solidFill>
                  <a:srgbClr val="464646"/>
                </a:solidFill>
                <a:latin typeface="Trebuchet MS"/>
                <a:cs typeface="Trebuchet MS"/>
              </a:rPr>
              <a:t>get</a:t>
            </a:r>
            <a:r>
              <a:rPr sz="2750" spc="-60">
                <a:solidFill>
                  <a:srgbClr val="464646"/>
                </a:solidFill>
                <a:latin typeface="Trebuchet MS"/>
                <a:cs typeface="Trebuchet MS"/>
              </a:rPr>
              <a:t> </a:t>
            </a:r>
            <a:r>
              <a:rPr sz="2750">
                <a:solidFill>
                  <a:srgbClr val="464646"/>
                </a:solidFill>
                <a:latin typeface="Trebuchet MS"/>
                <a:cs typeface="Trebuchet MS"/>
              </a:rPr>
              <a:t>better</a:t>
            </a:r>
            <a:r>
              <a:rPr sz="2750" spc="-114">
                <a:solidFill>
                  <a:srgbClr val="464646"/>
                </a:solidFill>
                <a:latin typeface="Trebuchet MS"/>
                <a:cs typeface="Trebuchet MS"/>
              </a:rPr>
              <a:t> </a:t>
            </a:r>
            <a:r>
              <a:rPr sz="2750" spc="-10">
                <a:solidFill>
                  <a:srgbClr val="464646"/>
                </a:solidFill>
                <a:latin typeface="Trebuchet MS"/>
                <a:cs typeface="Trebuchet MS"/>
              </a:rPr>
              <a:t>performance.</a:t>
            </a:r>
            <a:endParaRPr sz="2750">
              <a:latin typeface="Trebuchet MS"/>
              <a:cs typeface="Trebuchet MS"/>
            </a:endParaRPr>
          </a:p>
        </p:txBody>
      </p:sp>
      <p:graphicFrame>
        <p:nvGraphicFramePr>
          <p:cNvPr id="4" name="object 4"/>
          <p:cNvGraphicFramePr>
            <a:graphicFrameLocks noGrp="1"/>
          </p:cNvGraphicFramePr>
          <p:nvPr/>
        </p:nvGraphicFramePr>
        <p:xfrm>
          <a:off x="1524063" y="2771838"/>
          <a:ext cx="2162175" cy="2162175"/>
        </p:xfrm>
        <a:graphic>
          <a:graphicData uri="http://schemas.openxmlformats.org/drawingml/2006/table">
            <a:tbl>
              <a:tblPr firstRow="1" bandRow="1">
                <a:tableStyleId>{2D5ABB26-0587-4C30-8999-92F81FD0307C}</a:tableStyleId>
              </a:tblPr>
              <a:tblGrid>
                <a:gridCol w="428625">
                  <a:extLst>
                    <a:ext uri="{9D8B030D-6E8A-4147-A177-3AD203B41FA5}">
                      <a16:colId xmlns:a16="http://schemas.microsoft.com/office/drawing/2014/main" val="20000"/>
                    </a:ext>
                  </a:extLst>
                </a:gridCol>
                <a:gridCol w="438150">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38150">
                  <a:extLst>
                    <a:ext uri="{9D8B030D-6E8A-4147-A177-3AD203B41FA5}">
                      <a16:colId xmlns:a16="http://schemas.microsoft.com/office/drawing/2014/main" val="20004"/>
                    </a:ext>
                  </a:extLst>
                </a:gridCol>
              </a:tblGrid>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3815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3815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6991413" y="3638613"/>
          <a:ext cx="2162175" cy="428625"/>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3815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tblGrid>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6" name="object 6"/>
          <p:cNvGraphicFramePr>
            <a:graphicFrameLocks noGrp="1"/>
          </p:cNvGraphicFramePr>
          <p:nvPr/>
        </p:nvGraphicFramePr>
        <p:xfrm>
          <a:off x="5696013" y="2781363"/>
          <a:ext cx="438150" cy="2152650"/>
        </p:xfrm>
        <a:graphic>
          <a:graphicData uri="http://schemas.openxmlformats.org/drawingml/2006/table">
            <a:tbl>
              <a:tblPr firstRow="1" bandRow="1">
                <a:tableStyleId>{2D5ABB26-0587-4C30-8999-92F81FD0307C}</a:tableStyleId>
              </a:tblPr>
              <a:tblGrid>
                <a:gridCol w="438150">
                  <a:extLst>
                    <a:ext uri="{9D8B030D-6E8A-4147-A177-3AD203B41FA5}">
                      <a16:colId xmlns:a16="http://schemas.microsoft.com/office/drawing/2014/main" val="20000"/>
                    </a:ext>
                  </a:extLst>
                </a:gridCol>
              </a:tblGrid>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438150">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r h="428625">
                <a:tc>
                  <a:txBody>
                    <a:bodyPr/>
                    <a:lstStyle/>
                    <a:p>
                      <a:pPr>
                        <a:lnSpc>
                          <a:spcPct val="100000"/>
                        </a:lnSpc>
                      </a:pPr>
                      <a:endParaRPr sz="23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4"/>
                  </a:ext>
                </a:extLst>
              </a:tr>
            </a:tbl>
          </a:graphicData>
        </a:graphic>
      </p:graphicFrame>
      <p:sp>
        <p:nvSpPr>
          <p:cNvPr id="7" name="object 7"/>
          <p:cNvSpPr txBox="1"/>
          <p:nvPr/>
        </p:nvSpPr>
        <p:spPr>
          <a:xfrm>
            <a:off x="4622165" y="3610292"/>
            <a:ext cx="28892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8" name="object 8"/>
          <p:cNvSpPr txBox="1"/>
          <p:nvPr/>
        </p:nvSpPr>
        <p:spPr>
          <a:xfrm>
            <a:off x="6470396" y="3610292"/>
            <a:ext cx="277495" cy="448945"/>
          </a:xfrm>
          <a:prstGeom prst="rect">
            <a:avLst/>
          </a:prstGeom>
        </p:spPr>
        <p:txBody>
          <a:bodyPr vert="horz" wrap="square" lIns="0" tIns="15875" rIns="0" bIns="0" rtlCol="0">
            <a:spAutoFit/>
          </a:bodyPr>
          <a:lstStyle/>
          <a:p>
            <a:pPr marL="12700">
              <a:lnSpc>
                <a:spcPct val="100000"/>
              </a:lnSpc>
              <a:spcBef>
                <a:spcPts val="125"/>
              </a:spcBef>
            </a:pPr>
            <a:r>
              <a:rPr sz="2750" spc="-50">
                <a:latin typeface="Cambria Math"/>
                <a:cs typeface="Cambria Math"/>
              </a:rPr>
              <a:t>×</a:t>
            </a:r>
            <a:endParaRPr sz="2750">
              <a:latin typeface="Cambria Math"/>
              <a:cs typeface="Cambria Math"/>
            </a:endParaRPr>
          </a:p>
        </p:txBody>
      </p:sp>
      <p:sp>
        <p:nvSpPr>
          <p:cNvPr id="9" name="object 9"/>
          <p:cNvSpPr txBox="1"/>
          <p:nvPr/>
        </p:nvSpPr>
        <p:spPr>
          <a:xfrm>
            <a:off x="2507360" y="5123497"/>
            <a:ext cx="243204"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𝑊</a:t>
            </a:r>
            <a:endParaRPr sz="1800">
              <a:latin typeface="Cambria Math"/>
              <a:cs typeface="Cambria Math"/>
            </a:endParaRPr>
          </a:p>
        </p:txBody>
      </p:sp>
      <p:sp>
        <p:nvSpPr>
          <p:cNvPr id="10" name="object 10"/>
          <p:cNvSpPr txBox="1"/>
          <p:nvPr/>
        </p:nvSpPr>
        <p:spPr>
          <a:xfrm>
            <a:off x="5811265" y="5123497"/>
            <a:ext cx="17589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𝐵</a:t>
            </a:r>
            <a:endParaRPr sz="1800">
              <a:latin typeface="Cambria Math"/>
              <a:cs typeface="Cambria Math"/>
            </a:endParaRPr>
          </a:p>
        </p:txBody>
      </p:sp>
      <p:sp>
        <p:nvSpPr>
          <p:cNvPr id="11" name="object 11"/>
          <p:cNvSpPr txBox="1"/>
          <p:nvPr/>
        </p:nvSpPr>
        <p:spPr>
          <a:xfrm>
            <a:off x="7995666" y="5123497"/>
            <a:ext cx="170815" cy="300355"/>
          </a:xfrm>
          <a:prstGeom prst="rect">
            <a:avLst/>
          </a:prstGeom>
        </p:spPr>
        <p:txBody>
          <a:bodyPr vert="horz" wrap="square" lIns="0" tIns="12700" rIns="0" bIns="0" rtlCol="0">
            <a:spAutoFit/>
          </a:bodyPr>
          <a:lstStyle/>
          <a:p>
            <a:pPr marL="12700">
              <a:lnSpc>
                <a:spcPct val="100000"/>
              </a:lnSpc>
              <a:spcBef>
                <a:spcPts val="100"/>
              </a:spcBef>
            </a:pPr>
            <a:r>
              <a:rPr sz="1800" spc="-50">
                <a:latin typeface="Cambria Math"/>
                <a:cs typeface="Cambria Math"/>
              </a:rPr>
              <a:t>𝐴</a:t>
            </a:r>
            <a:endParaRPr sz="1800">
              <a:latin typeface="Cambria Math"/>
              <a:cs typeface="Cambria Math"/>
            </a:endParaRPr>
          </a:p>
        </p:txBody>
      </p:sp>
      <p:grpSp>
        <p:nvGrpSpPr>
          <p:cNvPr id="12" name="object 12"/>
          <p:cNvGrpSpPr/>
          <p:nvPr/>
        </p:nvGrpSpPr>
        <p:grpSpPr>
          <a:xfrm>
            <a:off x="1828800" y="5381688"/>
            <a:ext cx="1490980" cy="1476375"/>
            <a:chOff x="1828800" y="5381688"/>
            <a:chExt cx="1490980" cy="1476375"/>
          </a:xfrm>
        </p:grpSpPr>
        <p:pic>
          <p:nvPicPr>
            <p:cNvPr id="13" name="object 13"/>
            <p:cNvPicPr/>
            <p:nvPr/>
          </p:nvPicPr>
          <p:blipFill>
            <a:blip r:embed="rId2" cstate="print"/>
            <a:stretch>
              <a:fillRect/>
            </a:stretch>
          </p:blipFill>
          <p:spPr>
            <a:xfrm>
              <a:off x="1828800" y="5381688"/>
              <a:ext cx="1490599" cy="1476311"/>
            </a:xfrm>
            <a:prstGeom prst="rect">
              <a:avLst/>
            </a:prstGeom>
          </p:spPr>
        </p:pic>
        <p:sp>
          <p:nvSpPr>
            <p:cNvPr id="14" name="object 14"/>
            <p:cNvSpPr/>
            <p:nvPr/>
          </p:nvSpPr>
          <p:spPr>
            <a:xfrm>
              <a:off x="1900301" y="5431155"/>
              <a:ext cx="1352550" cy="1365250"/>
            </a:xfrm>
            <a:custGeom>
              <a:avLst/>
              <a:gdLst/>
              <a:ahLst/>
              <a:cxnLst/>
              <a:rect l="l" t="t" r="r" b="b"/>
              <a:pathLst>
                <a:path w="1352550" h="1365250">
                  <a:moveTo>
                    <a:pt x="1173099" y="288607"/>
                  </a:moveTo>
                  <a:lnTo>
                    <a:pt x="179324" y="288607"/>
                  </a:lnTo>
                  <a:lnTo>
                    <a:pt x="131644" y="295015"/>
                  </a:lnTo>
                  <a:lnTo>
                    <a:pt x="88805" y="313099"/>
                  </a:lnTo>
                  <a:lnTo>
                    <a:pt x="52514" y="341148"/>
                  </a:lnTo>
                  <a:lnTo>
                    <a:pt x="24478" y="377454"/>
                  </a:lnTo>
                  <a:lnTo>
                    <a:pt x="6404" y="420306"/>
                  </a:lnTo>
                  <a:lnTo>
                    <a:pt x="0" y="467995"/>
                  </a:lnTo>
                  <a:lnTo>
                    <a:pt x="0" y="1185545"/>
                  </a:lnTo>
                  <a:lnTo>
                    <a:pt x="6404" y="1233233"/>
                  </a:lnTo>
                  <a:lnTo>
                    <a:pt x="24478" y="1276085"/>
                  </a:lnTo>
                  <a:lnTo>
                    <a:pt x="52514" y="1312391"/>
                  </a:lnTo>
                  <a:lnTo>
                    <a:pt x="88805" y="1340440"/>
                  </a:lnTo>
                  <a:lnTo>
                    <a:pt x="131644" y="1358524"/>
                  </a:lnTo>
                  <a:lnTo>
                    <a:pt x="179324" y="1364932"/>
                  </a:lnTo>
                  <a:lnTo>
                    <a:pt x="1173099" y="1364932"/>
                  </a:lnTo>
                  <a:lnTo>
                    <a:pt x="1220787" y="1358524"/>
                  </a:lnTo>
                  <a:lnTo>
                    <a:pt x="1263650" y="1340440"/>
                  </a:lnTo>
                  <a:lnTo>
                    <a:pt x="1299971" y="1312391"/>
                  </a:lnTo>
                  <a:lnTo>
                    <a:pt x="1328039" y="1276085"/>
                  </a:lnTo>
                  <a:lnTo>
                    <a:pt x="1346136" y="1233233"/>
                  </a:lnTo>
                  <a:lnTo>
                    <a:pt x="1352550" y="1185545"/>
                  </a:lnTo>
                  <a:lnTo>
                    <a:pt x="1352550" y="467995"/>
                  </a:lnTo>
                  <a:lnTo>
                    <a:pt x="1346136" y="420306"/>
                  </a:lnTo>
                  <a:lnTo>
                    <a:pt x="1328039" y="377454"/>
                  </a:lnTo>
                  <a:lnTo>
                    <a:pt x="1299971" y="341148"/>
                  </a:lnTo>
                  <a:lnTo>
                    <a:pt x="1263650" y="313099"/>
                  </a:lnTo>
                  <a:lnTo>
                    <a:pt x="1220787" y="295015"/>
                  </a:lnTo>
                  <a:lnTo>
                    <a:pt x="1173099" y="288607"/>
                  </a:lnTo>
                  <a:close/>
                </a:path>
                <a:path w="1352550" h="1365250">
                  <a:moveTo>
                    <a:pt x="718438" y="0"/>
                  </a:moveTo>
                  <a:lnTo>
                    <a:pt x="788924" y="288607"/>
                  </a:lnTo>
                  <a:lnTo>
                    <a:pt x="1127125" y="288607"/>
                  </a:lnTo>
                  <a:lnTo>
                    <a:pt x="718438" y="0"/>
                  </a:lnTo>
                  <a:close/>
                </a:path>
              </a:pathLst>
            </a:custGeom>
            <a:solidFill>
              <a:srgbClr val="4F81BC"/>
            </a:solidFill>
          </p:spPr>
          <p:txBody>
            <a:bodyPr wrap="square" lIns="0" tIns="0" rIns="0" bIns="0" rtlCol="0"/>
            <a:lstStyle/>
            <a:p>
              <a:endParaRPr/>
            </a:p>
          </p:txBody>
        </p:sp>
        <p:sp>
          <p:nvSpPr>
            <p:cNvPr id="15" name="object 15"/>
            <p:cNvSpPr/>
            <p:nvPr/>
          </p:nvSpPr>
          <p:spPr>
            <a:xfrm>
              <a:off x="1900301" y="5431155"/>
              <a:ext cx="1352550" cy="1365250"/>
            </a:xfrm>
            <a:custGeom>
              <a:avLst/>
              <a:gdLst/>
              <a:ahLst/>
              <a:cxnLst/>
              <a:rect l="l" t="t" r="r" b="b"/>
              <a:pathLst>
                <a:path w="1352550" h="1365250">
                  <a:moveTo>
                    <a:pt x="0" y="467995"/>
                  </a:moveTo>
                  <a:lnTo>
                    <a:pt x="6404" y="420306"/>
                  </a:lnTo>
                  <a:lnTo>
                    <a:pt x="24478" y="377454"/>
                  </a:lnTo>
                  <a:lnTo>
                    <a:pt x="52514" y="341148"/>
                  </a:lnTo>
                  <a:lnTo>
                    <a:pt x="88805" y="313099"/>
                  </a:lnTo>
                  <a:lnTo>
                    <a:pt x="131644" y="295015"/>
                  </a:lnTo>
                  <a:lnTo>
                    <a:pt x="179324" y="288607"/>
                  </a:lnTo>
                  <a:lnTo>
                    <a:pt x="788924" y="288607"/>
                  </a:lnTo>
                  <a:lnTo>
                    <a:pt x="718438" y="0"/>
                  </a:lnTo>
                  <a:lnTo>
                    <a:pt x="1127125" y="288607"/>
                  </a:lnTo>
                  <a:lnTo>
                    <a:pt x="1173099" y="288607"/>
                  </a:lnTo>
                  <a:lnTo>
                    <a:pt x="1220787" y="295015"/>
                  </a:lnTo>
                  <a:lnTo>
                    <a:pt x="1263650" y="313099"/>
                  </a:lnTo>
                  <a:lnTo>
                    <a:pt x="1299971" y="341148"/>
                  </a:lnTo>
                  <a:lnTo>
                    <a:pt x="1328039" y="377454"/>
                  </a:lnTo>
                  <a:lnTo>
                    <a:pt x="1346136" y="420306"/>
                  </a:lnTo>
                  <a:lnTo>
                    <a:pt x="1352550" y="467995"/>
                  </a:lnTo>
                  <a:lnTo>
                    <a:pt x="1352550" y="737082"/>
                  </a:lnTo>
                  <a:lnTo>
                    <a:pt x="1352550" y="1185545"/>
                  </a:lnTo>
                  <a:lnTo>
                    <a:pt x="1346136" y="1233233"/>
                  </a:lnTo>
                  <a:lnTo>
                    <a:pt x="1328039" y="1276085"/>
                  </a:lnTo>
                  <a:lnTo>
                    <a:pt x="1299971" y="1312391"/>
                  </a:lnTo>
                  <a:lnTo>
                    <a:pt x="1263650" y="1340440"/>
                  </a:lnTo>
                  <a:lnTo>
                    <a:pt x="1220787" y="1358524"/>
                  </a:lnTo>
                  <a:lnTo>
                    <a:pt x="1173099" y="1364932"/>
                  </a:lnTo>
                  <a:lnTo>
                    <a:pt x="1127125" y="1364932"/>
                  </a:lnTo>
                  <a:lnTo>
                    <a:pt x="788924" y="1364932"/>
                  </a:lnTo>
                  <a:lnTo>
                    <a:pt x="179324" y="1364932"/>
                  </a:lnTo>
                  <a:lnTo>
                    <a:pt x="131644" y="1358524"/>
                  </a:lnTo>
                  <a:lnTo>
                    <a:pt x="88805" y="1340440"/>
                  </a:lnTo>
                  <a:lnTo>
                    <a:pt x="52514" y="1312391"/>
                  </a:lnTo>
                  <a:lnTo>
                    <a:pt x="24478" y="1276085"/>
                  </a:lnTo>
                  <a:lnTo>
                    <a:pt x="6404" y="1233233"/>
                  </a:lnTo>
                  <a:lnTo>
                    <a:pt x="0" y="1185545"/>
                  </a:lnTo>
                  <a:lnTo>
                    <a:pt x="0" y="737082"/>
                  </a:lnTo>
                  <a:lnTo>
                    <a:pt x="0" y="467995"/>
                  </a:lnTo>
                  <a:close/>
                </a:path>
              </a:pathLst>
            </a:custGeom>
            <a:ln w="28575">
              <a:solidFill>
                <a:srgbClr val="244060"/>
              </a:solidFill>
            </a:ln>
          </p:spPr>
          <p:txBody>
            <a:bodyPr wrap="square" lIns="0" tIns="0" rIns="0" bIns="0" rtlCol="0"/>
            <a:lstStyle/>
            <a:p>
              <a:endParaRPr/>
            </a:p>
          </p:txBody>
        </p:sp>
      </p:grpSp>
      <p:grpSp>
        <p:nvGrpSpPr>
          <p:cNvPr id="16" name="object 16"/>
          <p:cNvGrpSpPr/>
          <p:nvPr/>
        </p:nvGrpSpPr>
        <p:grpSpPr>
          <a:xfrm>
            <a:off x="5362575" y="5448300"/>
            <a:ext cx="3862704" cy="1338580"/>
            <a:chOff x="5362575" y="5448300"/>
            <a:chExt cx="3862704" cy="1338580"/>
          </a:xfrm>
        </p:grpSpPr>
        <p:pic>
          <p:nvPicPr>
            <p:cNvPr id="17" name="object 17"/>
            <p:cNvPicPr/>
            <p:nvPr/>
          </p:nvPicPr>
          <p:blipFill>
            <a:blip r:embed="rId3" cstate="print"/>
            <a:stretch>
              <a:fillRect/>
            </a:stretch>
          </p:blipFill>
          <p:spPr>
            <a:xfrm>
              <a:off x="6629400" y="5867400"/>
              <a:ext cx="1300099" cy="919162"/>
            </a:xfrm>
            <a:prstGeom prst="rect">
              <a:avLst/>
            </a:prstGeom>
          </p:spPr>
        </p:pic>
        <p:pic>
          <p:nvPicPr>
            <p:cNvPr id="18" name="object 18"/>
            <p:cNvPicPr/>
            <p:nvPr/>
          </p:nvPicPr>
          <p:blipFill>
            <a:blip r:embed="rId4" cstate="print"/>
            <a:stretch>
              <a:fillRect/>
            </a:stretch>
          </p:blipFill>
          <p:spPr>
            <a:xfrm>
              <a:off x="6648450" y="5924550"/>
              <a:ext cx="1252537" cy="862012"/>
            </a:xfrm>
            <a:prstGeom prst="rect">
              <a:avLst/>
            </a:prstGeom>
          </p:spPr>
        </p:pic>
        <p:sp>
          <p:nvSpPr>
            <p:cNvPr id="19" name="object 19"/>
            <p:cNvSpPr/>
            <p:nvPr/>
          </p:nvSpPr>
          <p:spPr>
            <a:xfrm>
              <a:off x="6700900" y="5919787"/>
              <a:ext cx="1162050" cy="781050"/>
            </a:xfrm>
            <a:custGeom>
              <a:avLst/>
              <a:gdLst/>
              <a:ahLst/>
              <a:cxnLst/>
              <a:rect l="l" t="t" r="r" b="b"/>
              <a:pathLst>
                <a:path w="1162050" h="781050">
                  <a:moveTo>
                    <a:pt x="1031748" y="0"/>
                  </a:moveTo>
                  <a:lnTo>
                    <a:pt x="130175" y="0"/>
                  </a:lnTo>
                  <a:lnTo>
                    <a:pt x="79456" y="10229"/>
                  </a:lnTo>
                  <a:lnTo>
                    <a:pt x="38084" y="38126"/>
                  </a:lnTo>
                  <a:lnTo>
                    <a:pt x="10213" y="79504"/>
                  </a:lnTo>
                  <a:lnTo>
                    <a:pt x="0" y="130175"/>
                  </a:lnTo>
                  <a:lnTo>
                    <a:pt x="0" y="650875"/>
                  </a:lnTo>
                  <a:lnTo>
                    <a:pt x="10213" y="701545"/>
                  </a:lnTo>
                  <a:lnTo>
                    <a:pt x="38084" y="742923"/>
                  </a:lnTo>
                  <a:lnTo>
                    <a:pt x="79456" y="770820"/>
                  </a:lnTo>
                  <a:lnTo>
                    <a:pt x="130175" y="781050"/>
                  </a:lnTo>
                  <a:lnTo>
                    <a:pt x="1031748" y="781050"/>
                  </a:lnTo>
                  <a:lnTo>
                    <a:pt x="1082486" y="770820"/>
                  </a:lnTo>
                  <a:lnTo>
                    <a:pt x="1123902" y="742923"/>
                  </a:lnTo>
                  <a:lnTo>
                    <a:pt x="1151816" y="701545"/>
                  </a:lnTo>
                  <a:lnTo>
                    <a:pt x="1162050" y="650875"/>
                  </a:lnTo>
                  <a:lnTo>
                    <a:pt x="1162050" y="130175"/>
                  </a:lnTo>
                  <a:lnTo>
                    <a:pt x="1151816" y="79504"/>
                  </a:lnTo>
                  <a:lnTo>
                    <a:pt x="1123902" y="38126"/>
                  </a:lnTo>
                  <a:lnTo>
                    <a:pt x="1082486" y="10229"/>
                  </a:lnTo>
                  <a:lnTo>
                    <a:pt x="1031748" y="0"/>
                  </a:lnTo>
                  <a:close/>
                </a:path>
              </a:pathLst>
            </a:custGeom>
            <a:solidFill>
              <a:srgbClr val="4F81BC"/>
            </a:solidFill>
          </p:spPr>
          <p:txBody>
            <a:bodyPr wrap="square" lIns="0" tIns="0" rIns="0" bIns="0" rtlCol="0"/>
            <a:lstStyle/>
            <a:p>
              <a:endParaRPr/>
            </a:p>
          </p:txBody>
        </p:sp>
        <p:sp>
          <p:nvSpPr>
            <p:cNvPr id="20" name="object 20"/>
            <p:cNvSpPr/>
            <p:nvPr/>
          </p:nvSpPr>
          <p:spPr>
            <a:xfrm>
              <a:off x="6700900" y="5919787"/>
              <a:ext cx="1162050" cy="781050"/>
            </a:xfrm>
            <a:custGeom>
              <a:avLst/>
              <a:gdLst/>
              <a:ahLst/>
              <a:cxnLst/>
              <a:rect l="l" t="t" r="r" b="b"/>
              <a:pathLst>
                <a:path w="1162050" h="781050">
                  <a:moveTo>
                    <a:pt x="0" y="130175"/>
                  </a:moveTo>
                  <a:lnTo>
                    <a:pt x="10213" y="79504"/>
                  </a:lnTo>
                  <a:lnTo>
                    <a:pt x="38084" y="38126"/>
                  </a:lnTo>
                  <a:lnTo>
                    <a:pt x="79456" y="10229"/>
                  </a:lnTo>
                  <a:lnTo>
                    <a:pt x="130175" y="0"/>
                  </a:lnTo>
                  <a:lnTo>
                    <a:pt x="193675" y="0"/>
                  </a:lnTo>
                  <a:lnTo>
                    <a:pt x="484124" y="0"/>
                  </a:lnTo>
                  <a:lnTo>
                    <a:pt x="1031748" y="0"/>
                  </a:lnTo>
                  <a:lnTo>
                    <a:pt x="1082486" y="10229"/>
                  </a:lnTo>
                  <a:lnTo>
                    <a:pt x="1123902" y="38126"/>
                  </a:lnTo>
                  <a:lnTo>
                    <a:pt x="1151816" y="79504"/>
                  </a:lnTo>
                  <a:lnTo>
                    <a:pt x="1162050" y="130175"/>
                  </a:lnTo>
                  <a:lnTo>
                    <a:pt x="1162050" y="325437"/>
                  </a:lnTo>
                  <a:lnTo>
                    <a:pt x="1162050" y="650875"/>
                  </a:lnTo>
                  <a:lnTo>
                    <a:pt x="1151816" y="701545"/>
                  </a:lnTo>
                  <a:lnTo>
                    <a:pt x="1123902" y="742923"/>
                  </a:lnTo>
                  <a:lnTo>
                    <a:pt x="1082486" y="770820"/>
                  </a:lnTo>
                  <a:lnTo>
                    <a:pt x="1031748" y="781050"/>
                  </a:lnTo>
                  <a:lnTo>
                    <a:pt x="484124" y="781050"/>
                  </a:lnTo>
                  <a:lnTo>
                    <a:pt x="193675" y="781050"/>
                  </a:lnTo>
                  <a:lnTo>
                    <a:pt x="130175" y="781050"/>
                  </a:lnTo>
                  <a:lnTo>
                    <a:pt x="79456" y="770820"/>
                  </a:lnTo>
                  <a:lnTo>
                    <a:pt x="38084" y="742923"/>
                  </a:lnTo>
                  <a:lnTo>
                    <a:pt x="10213" y="701545"/>
                  </a:lnTo>
                  <a:lnTo>
                    <a:pt x="0" y="650875"/>
                  </a:lnTo>
                  <a:lnTo>
                    <a:pt x="0" y="325437"/>
                  </a:lnTo>
                  <a:lnTo>
                    <a:pt x="0" y="195097"/>
                  </a:lnTo>
                  <a:lnTo>
                    <a:pt x="0" y="130175"/>
                  </a:lnTo>
                  <a:close/>
                </a:path>
              </a:pathLst>
            </a:custGeom>
            <a:ln w="28575">
              <a:solidFill>
                <a:srgbClr val="244060"/>
              </a:solidFill>
            </a:ln>
          </p:spPr>
          <p:txBody>
            <a:bodyPr wrap="square" lIns="0" tIns="0" rIns="0" bIns="0" rtlCol="0"/>
            <a:lstStyle/>
            <a:p>
              <a:endParaRPr/>
            </a:p>
          </p:txBody>
        </p:sp>
        <p:pic>
          <p:nvPicPr>
            <p:cNvPr id="21" name="object 21"/>
            <p:cNvPicPr/>
            <p:nvPr/>
          </p:nvPicPr>
          <p:blipFill>
            <a:blip r:embed="rId5" cstate="print"/>
            <a:stretch>
              <a:fillRect/>
            </a:stretch>
          </p:blipFill>
          <p:spPr>
            <a:xfrm>
              <a:off x="5362575" y="5448300"/>
              <a:ext cx="3862451" cy="414337"/>
            </a:xfrm>
            <a:prstGeom prst="rect">
              <a:avLst/>
            </a:prstGeom>
          </p:spPr>
        </p:pic>
        <p:sp>
          <p:nvSpPr>
            <p:cNvPr id="22" name="object 22"/>
            <p:cNvSpPr/>
            <p:nvPr/>
          </p:nvSpPr>
          <p:spPr>
            <a:xfrm>
              <a:off x="5434076" y="5481701"/>
              <a:ext cx="3724275" cy="295275"/>
            </a:xfrm>
            <a:custGeom>
              <a:avLst/>
              <a:gdLst/>
              <a:ahLst/>
              <a:cxnLst/>
              <a:rect l="l" t="t" r="r" b="b"/>
              <a:pathLst>
                <a:path w="3724275" h="295275">
                  <a:moveTo>
                    <a:pt x="3724275" y="0"/>
                  </a:moveTo>
                  <a:lnTo>
                    <a:pt x="3722336" y="57455"/>
                  </a:lnTo>
                  <a:lnTo>
                    <a:pt x="3717051" y="104362"/>
                  </a:lnTo>
                  <a:lnTo>
                    <a:pt x="3709219" y="135981"/>
                  </a:lnTo>
                  <a:lnTo>
                    <a:pt x="3699637" y="147574"/>
                  </a:lnTo>
                  <a:lnTo>
                    <a:pt x="1886712" y="147574"/>
                  </a:lnTo>
                  <a:lnTo>
                    <a:pt x="1877129" y="159176"/>
                  </a:lnTo>
                  <a:lnTo>
                    <a:pt x="1869297" y="190817"/>
                  </a:lnTo>
                  <a:lnTo>
                    <a:pt x="1864012" y="237745"/>
                  </a:lnTo>
                  <a:lnTo>
                    <a:pt x="1862074" y="295211"/>
                  </a:lnTo>
                  <a:lnTo>
                    <a:pt x="1860135" y="237745"/>
                  </a:lnTo>
                  <a:lnTo>
                    <a:pt x="1854850" y="190817"/>
                  </a:lnTo>
                  <a:lnTo>
                    <a:pt x="1847018" y="159176"/>
                  </a:lnTo>
                  <a:lnTo>
                    <a:pt x="1837435" y="147574"/>
                  </a:lnTo>
                  <a:lnTo>
                    <a:pt x="24511" y="147574"/>
                  </a:lnTo>
                  <a:lnTo>
                    <a:pt x="14948" y="135981"/>
                  </a:lnTo>
                  <a:lnTo>
                    <a:pt x="7159" y="104362"/>
                  </a:lnTo>
                  <a:lnTo>
                    <a:pt x="1918" y="57455"/>
                  </a:lnTo>
                  <a:lnTo>
                    <a:pt x="0" y="0"/>
                  </a:lnTo>
                </a:path>
              </a:pathLst>
            </a:custGeom>
            <a:ln w="25400">
              <a:solidFill>
                <a:srgbClr val="4F81BC"/>
              </a:solidFill>
            </a:ln>
          </p:spPr>
          <p:txBody>
            <a:bodyPr wrap="square" lIns="0" tIns="0" rIns="0" bIns="0" rtlCol="0"/>
            <a:lstStyle/>
            <a:p>
              <a:endParaRPr/>
            </a:p>
          </p:txBody>
        </p:sp>
      </p:grpSp>
      <p:sp>
        <p:nvSpPr>
          <p:cNvPr id="23" name="object 23"/>
          <p:cNvSpPr txBox="1"/>
          <p:nvPr/>
        </p:nvSpPr>
        <p:spPr>
          <a:xfrm>
            <a:off x="2448560" y="6012259"/>
            <a:ext cx="254635" cy="254635"/>
          </a:xfrm>
          <a:prstGeom prst="rect">
            <a:avLst/>
          </a:prstGeom>
        </p:spPr>
        <p:txBody>
          <a:bodyPr vert="horz" wrap="square" lIns="0" tIns="0" rIns="0" bIns="0" rtlCol="0">
            <a:spAutoFit/>
          </a:bodyPr>
          <a:lstStyle/>
          <a:p>
            <a:pPr marL="12700">
              <a:lnSpc>
                <a:spcPts val="1810"/>
              </a:lnSpc>
            </a:pPr>
            <a:r>
              <a:rPr sz="1800" spc="-25">
                <a:solidFill>
                  <a:srgbClr val="FFFFFF"/>
                </a:solidFill>
                <a:latin typeface="Calibri"/>
                <a:cs typeface="Calibri"/>
              </a:rPr>
              <a:t>25</a:t>
            </a:r>
            <a:endParaRPr sz="1800">
              <a:latin typeface="Calibri"/>
              <a:cs typeface="Calibri"/>
            </a:endParaRPr>
          </a:p>
        </p:txBody>
      </p:sp>
      <p:sp>
        <p:nvSpPr>
          <p:cNvPr id="24" name="object 24"/>
          <p:cNvSpPr txBox="1"/>
          <p:nvPr/>
        </p:nvSpPr>
        <p:spPr>
          <a:xfrm>
            <a:off x="7155815" y="6065916"/>
            <a:ext cx="254000" cy="254635"/>
          </a:xfrm>
          <a:prstGeom prst="rect">
            <a:avLst/>
          </a:prstGeom>
        </p:spPr>
        <p:txBody>
          <a:bodyPr vert="horz" wrap="square" lIns="0" tIns="0" rIns="0" bIns="0" rtlCol="0">
            <a:spAutoFit/>
          </a:bodyPr>
          <a:lstStyle/>
          <a:p>
            <a:pPr marL="12700">
              <a:lnSpc>
                <a:spcPts val="1810"/>
              </a:lnSpc>
            </a:pPr>
            <a:r>
              <a:rPr sz="1800" spc="-25">
                <a:solidFill>
                  <a:srgbClr val="FFFFFF"/>
                </a:solidFill>
                <a:latin typeface="Calibri"/>
                <a:cs typeface="Calibri"/>
              </a:rPr>
              <a:t>10</a:t>
            </a:r>
            <a:endParaRPr sz="1800">
              <a:latin typeface="Calibri"/>
              <a:cs typeface="Calibri"/>
            </a:endParaRPr>
          </a:p>
        </p:txBody>
      </p:sp>
      <p:sp>
        <p:nvSpPr>
          <p:cNvPr id="25" name="object 25"/>
          <p:cNvSpPr txBox="1"/>
          <p:nvPr/>
        </p:nvSpPr>
        <p:spPr>
          <a:xfrm>
            <a:off x="2133600" y="6288801"/>
            <a:ext cx="887094" cy="254635"/>
          </a:xfrm>
          <a:prstGeom prst="rect">
            <a:avLst/>
          </a:prstGeom>
        </p:spPr>
        <p:txBody>
          <a:bodyPr vert="horz" wrap="square" lIns="0" tIns="0" rIns="0" bIns="0" rtlCol="0">
            <a:spAutoFit/>
          </a:bodyPr>
          <a:lstStyle/>
          <a:p>
            <a:pPr marL="12700">
              <a:lnSpc>
                <a:spcPts val="1810"/>
              </a:lnSpc>
            </a:pPr>
            <a:r>
              <a:rPr sz="1800" spc="-10">
                <a:solidFill>
                  <a:srgbClr val="FFFFFF"/>
                </a:solidFill>
                <a:latin typeface="Calibri"/>
                <a:cs typeface="Calibri"/>
              </a:rPr>
              <a:t>elements</a:t>
            </a:r>
            <a:endParaRPr sz="1800">
              <a:latin typeface="Calibri"/>
              <a:cs typeface="Calibri"/>
            </a:endParaRPr>
          </a:p>
        </p:txBody>
      </p:sp>
      <p:sp>
        <p:nvSpPr>
          <p:cNvPr id="26" name="object 26"/>
          <p:cNvSpPr txBox="1"/>
          <p:nvPr/>
        </p:nvSpPr>
        <p:spPr>
          <a:xfrm>
            <a:off x="6840855" y="6342459"/>
            <a:ext cx="887094" cy="254635"/>
          </a:xfrm>
          <a:prstGeom prst="rect">
            <a:avLst/>
          </a:prstGeom>
        </p:spPr>
        <p:txBody>
          <a:bodyPr vert="horz" wrap="square" lIns="0" tIns="0" rIns="0" bIns="0" rtlCol="0">
            <a:spAutoFit/>
          </a:bodyPr>
          <a:lstStyle/>
          <a:p>
            <a:pPr marL="12700">
              <a:lnSpc>
                <a:spcPts val="1810"/>
              </a:lnSpc>
            </a:pPr>
            <a:r>
              <a:rPr sz="1800" spc="-10">
                <a:solidFill>
                  <a:srgbClr val="FFFFFF"/>
                </a:solidFill>
                <a:latin typeface="Calibri"/>
                <a:cs typeface="Calibri"/>
              </a:rPr>
              <a:t>elements</a:t>
            </a:r>
            <a:endParaRPr sz="1800">
              <a:latin typeface="Calibri"/>
              <a:cs typeface="Calibri"/>
            </a:endParaRPr>
          </a:p>
        </p:txBody>
      </p:sp>
      <p:sp>
        <p:nvSpPr>
          <p:cNvPr id="27" name="object 2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85725">
              <a:lnSpc>
                <a:spcPct val="100000"/>
              </a:lnSpc>
            </a:pPr>
            <a:r>
              <a:rPr spc="85"/>
              <a:t>39</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120"/>
              <a:t>Working</a:t>
            </a:r>
          </a:p>
        </p:txBody>
      </p:sp>
      <p:sp>
        <p:nvSpPr>
          <p:cNvPr id="3" name="object 3"/>
          <p:cNvSpPr txBox="1"/>
          <p:nvPr/>
        </p:nvSpPr>
        <p:spPr>
          <a:xfrm>
            <a:off x="912812" y="1193164"/>
            <a:ext cx="9232900" cy="449580"/>
          </a:xfrm>
          <a:prstGeom prst="rect">
            <a:avLst/>
          </a:prstGeom>
        </p:spPr>
        <p:txBody>
          <a:bodyPr vert="horz" wrap="square" lIns="0" tIns="16510" rIns="0" bIns="0" rtlCol="0">
            <a:spAutoFit/>
          </a:bodyPr>
          <a:lstStyle/>
          <a:p>
            <a:pPr marL="12700">
              <a:lnSpc>
                <a:spcPct val="100000"/>
              </a:lnSpc>
              <a:spcBef>
                <a:spcPts val="130"/>
              </a:spcBef>
            </a:pPr>
            <a:r>
              <a:rPr sz="2750" spc="-20">
                <a:solidFill>
                  <a:srgbClr val="464646"/>
                </a:solidFill>
                <a:latin typeface="Trebuchet MS"/>
                <a:cs typeface="Trebuchet MS"/>
              </a:rPr>
              <a:t>Now,</a:t>
            </a:r>
            <a:r>
              <a:rPr sz="2750" spc="-125">
                <a:solidFill>
                  <a:srgbClr val="464646"/>
                </a:solidFill>
                <a:latin typeface="Trebuchet MS"/>
                <a:cs typeface="Trebuchet MS"/>
              </a:rPr>
              <a:t> </a:t>
            </a:r>
            <a:r>
              <a:rPr sz="2750">
                <a:solidFill>
                  <a:srgbClr val="464646"/>
                </a:solidFill>
                <a:latin typeface="Trebuchet MS"/>
                <a:cs typeface="Trebuchet MS"/>
              </a:rPr>
              <a:t>we</a:t>
            </a:r>
            <a:r>
              <a:rPr sz="2750" spc="-114">
                <a:solidFill>
                  <a:srgbClr val="464646"/>
                </a:solidFill>
                <a:latin typeface="Trebuchet MS"/>
                <a:cs typeface="Trebuchet MS"/>
              </a:rPr>
              <a:t> </a:t>
            </a:r>
            <a:r>
              <a:rPr sz="2750" spc="170">
                <a:solidFill>
                  <a:srgbClr val="464646"/>
                </a:solidFill>
                <a:latin typeface="Trebuchet MS"/>
                <a:cs typeface="Trebuchet MS"/>
              </a:rPr>
              <a:t>use</a:t>
            </a:r>
            <a:r>
              <a:rPr sz="2750" spc="-185">
                <a:solidFill>
                  <a:srgbClr val="464646"/>
                </a:solidFill>
                <a:latin typeface="Trebuchet MS"/>
                <a:cs typeface="Trebuchet MS"/>
              </a:rPr>
              <a:t> </a:t>
            </a:r>
            <a:r>
              <a:rPr sz="2750" spc="60">
                <a:solidFill>
                  <a:srgbClr val="464646"/>
                </a:solidFill>
                <a:latin typeface="Trebuchet MS"/>
                <a:cs typeface="Trebuchet MS"/>
              </a:rPr>
              <a:t>the</a:t>
            </a:r>
            <a:r>
              <a:rPr sz="2750" spc="-185">
                <a:solidFill>
                  <a:srgbClr val="464646"/>
                </a:solidFill>
                <a:latin typeface="Trebuchet MS"/>
                <a:cs typeface="Trebuchet MS"/>
              </a:rPr>
              <a:t> </a:t>
            </a:r>
            <a:r>
              <a:rPr sz="2750" spc="190">
                <a:solidFill>
                  <a:srgbClr val="464646"/>
                </a:solidFill>
                <a:latin typeface="Trebuchet MS"/>
                <a:cs typeface="Trebuchet MS"/>
              </a:rPr>
              <a:t>same</a:t>
            </a:r>
            <a:r>
              <a:rPr sz="2750" spc="-114">
                <a:solidFill>
                  <a:srgbClr val="464646"/>
                </a:solidFill>
                <a:latin typeface="Trebuchet MS"/>
                <a:cs typeface="Trebuchet MS"/>
              </a:rPr>
              <a:t> </a:t>
            </a:r>
            <a:r>
              <a:rPr sz="2750" spc="65">
                <a:solidFill>
                  <a:srgbClr val="464646"/>
                </a:solidFill>
                <a:latin typeface="Trebuchet MS"/>
                <a:cs typeface="Trebuchet MS"/>
              </a:rPr>
              <a:t>concept</a:t>
            </a:r>
            <a:r>
              <a:rPr sz="2750" spc="-120">
                <a:solidFill>
                  <a:srgbClr val="464646"/>
                </a:solidFill>
                <a:latin typeface="Trebuchet MS"/>
                <a:cs typeface="Trebuchet MS"/>
              </a:rPr>
              <a:t> </a:t>
            </a:r>
            <a:r>
              <a:rPr sz="2750">
                <a:solidFill>
                  <a:srgbClr val="464646"/>
                </a:solidFill>
                <a:latin typeface="Trebuchet MS"/>
                <a:cs typeface="Trebuchet MS"/>
              </a:rPr>
              <a:t>of</a:t>
            </a:r>
            <a:r>
              <a:rPr sz="2750" spc="-100">
                <a:solidFill>
                  <a:srgbClr val="464646"/>
                </a:solidFill>
                <a:latin typeface="Trebuchet MS"/>
                <a:cs typeface="Trebuchet MS"/>
              </a:rPr>
              <a:t> </a:t>
            </a:r>
            <a:r>
              <a:rPr sz="2750" spc="95">
                <a:solidFill>
                  <a:srgbClr val="464646"/>
                </a:solidFill>
                <a:latin typeface="Trebuchet MS"/>
                <a:cs typeface="Trebuchet MS"/>
              </a:rPr>
              <a:t>matrix</a:t>
            </a:r>
            <a:r>
              <a:rPr sz="2750" spc="-140">
                <a:solidFill>
                  <a:srgbClr val="464646"/>
                </a:solidFill>
                <a:latin typeface="Trebuchet MS"/>
                <a:cs typeface="Trebuchet MS"/>
              </a:rPr>
              <a:t> </a:t>
            </a:r>
            <a:r>
              <a:rPr sz="2750" spc="105">
                <a:solidFill>
                  <a:srgbClr val="464646"/>
                </a:solidFill>
                <a:latin typeface="Trebuchet MS"/>
                <a:cs typeface="Trebuchet MS"/>
              </a:rPr>
              <a:t>decomposition</a:t>
            </a:r>
            <a:endParaRPr sz="2750">
              <a:latin typeface="Trebuchet MS"/>
              <a:cs typeface="Trebuchet MS"/>
            </a:endParaRPr>
          </a:p>
        </p:txBody>
      </p:sp>
      <p:sp>
        <p:nvSpPr>
          <p:cNvPr id="4" name="object 4"/>
          <p:cNvSpPr/>
          <p:nvPr/>
        </p:nvSpPr>
        <p:spPr>
          <a:xfrm>
            <a:off x="4753737" y="3258819"/>
            <a:ext cx="212090" cy="220979"/>
          </a:xfrm>
          <a:custGeom>
            <a:avLst/>
            <a:gdLst/>
            <a:ahLst/>
            <a:cxnLst/>
            <a:rect l="l" t="t" r="r" b="b"/>
            <a:pathLst>
              <a:path w="212089" h="220979">
                <a:moveTo>
                  <a:pt x="211963" y="99060"/>
                </a:moveTo>
                <a:lnTo>
                  <a:pt x="118110" y="99060"/>
                </a:lnTo>
                <a:lnTo>
                  <a:pt x="118110" y="0"/>
                </a:lnTo>
                <a:lnTo>
                  <a:pt x="93726" y="0"/>
                </a:lnTo>
                <a:lnTo>
                  <a:pt x="93726" y="99060"/>
                </a:lnTo>
                <a:lnTo>
                  <a:pt x="0" y="99060"/>
                </a:lnTo>
                <a:lnTo>
                  <a:pt x="0" y="121920"/>
                </a:lnTo>
                <a:lnTo>
                  <a:pt x="93726" y="121920"/>
                </a:lnTo>
                <a:lnTo>
                  <a:pt x="93726" y="220980"/>
                </a:lnTo>
                <a:lnTo>
                  <a:pt x="118110" y="220980"/>
                </a:lnTo>
                <a:lnTo>
                  <a:pt x="118110" y="121920"/>
                </a:lnTo>
                <a:lnTo>
                  <a:pt x="211963" y="121920"/>
                </a:lnTo>
                <a:lnTo>
                  <a:pt x="211963" y="99060"/>
                </a:lnTo>
                <a:close/>
              </a:path>
            </a:pathLst>
          </a:custGeom>
          <a:solidFill>
            <a:srgbClr val="000000"/>
          </a:solidFill>
        </p:spPr>
        <p:txBody>
          <a:bodyPr wrap="square" lIns="0" tIns="0" rIns="0" bIns="0" rtlCol="0"/>
          <a:lstStyle/>
          <a:p>
            <a:endParaRPr/>
          </a:p>
        </p:txBody>
      </p:sp>
      <p:grpSp>
        <p:nvGrpSpPr>
          <p:cNvPr id="5" name="object 5"/>
          <p:cNvGrpSpPr/>
          <p:nvPr/>
        </p:nvGrpSpPr>
        <p:grpSpPr>
          <a:xfrm>
            <a:off x="5158740" y="3232023"/>
            <a:ext cx="534670" cy="240029"/>
            <a:chOff x="5158740" y="3232023"/>
            <a:chExt cx="534670" cy="240029"/>
          </a:xfrm>
        </p:grpSpPr>
        <p:pic>
          <p:nvPicPr>
            <p:cNvPr id="6" name="object 6"/>
            <p:cNvPicPr/>
            <p:nvPr/>
          </p:nvPicPr>
          <p:blipFill>
            <a:blip r:embed="rId2" cstate="print"/>
            <a:stretch>
              <a:fillRect/>
            </a:stretch>
          </p:blipFill>
          <p:spPr>
            <a:xfrm>
              <a:off x="5158740" y="3232023"/>
              <a:ext cx="188087" cy="237616"/>
            </a:xfrm>
            <a:prstGeom prst="rect">
              <a:avLst/>
            </a:prstGeom>
          </p:spPr>
        </p:pic>
        <p:sp>
          <p:nvSpPr>
            <p:cNvPr id="7" name="object 7"/>
            <p:cNvSpPr/>
            <p:nvPr/>
          </p:nvSpPr>
          <p:spPr>
            <a:xfrm>
              <a:off x="5379085" y="3234690"/>
              <a:ext cx="314325" cy="237490"/>
            </a:xfrm>
            <a:custGeom>
              <a:avLst/>
              <a:gdLst/>
              <a:ahLst/>
              <a:cxnLst/>
              <a:rect l="l" t="t" r="r" b="b"/>
              <a:pathLst>
                <a:path w="314325" h="237489">
                  <a:moveTo>
                    <a:pt x="314070" y="0"/>
                  </a:moveTo>
                  <a:lnTo>
                    <a:pt x="243712" y="0"/>
                  </a:lnTo>
                  <a:lnTo>
                    <a:pt x="241807" y="8509"/>
                  </a:lnTo>
                  <a:lnTo>
                    <a:pt x="253364" y="10287"/>
                  </a:lnTo>
                  <a:lnTo>
                    <a:pt x="259079" y="16001"/>
                  </a:lnTo>
                  <a:lnTo>
                    <a:pt x="259079" y="30607"/>
                  </a:lnTo>
                  <a:lnTo>
                    <a:pt x="257555" y="36449"/>
                  </a:lnTo>
                  <a:lnTo>
                    <a:pt x="248919" y="56134"/>
                  </a:lnTo>
                  <a:lnTo>
                    <a:pt x="176656" y="195834"/>
                  </a:lnTo>
                  <a:lnTo>
                    <a:pt x="174878" y="195834"/>
                  </a:lnTo>
                  <a:lnTo>
                    <a:pt x="176307" y="130522"/>
                  </a:lnTo>
                  <a:lnTo>
                    <a:pt x="176402" y="0"/>
                  </a:lnTo>
                  <a:lnTo>
                    <a:pt x="150494" y="0"/>
                  </a:lnTo>
                  <a:lnTo>
                    <a:pt x="55244" y="195834"/>
                  </a:lnTo>
                  <a:lnTo>
                    <a:pt x="53593" y="195834"/>
                  </a:lnTo>
                  <a:lnTo>
                    <a:pt x="53705" y="136128"/>
                  </a:lnTo>
                  <a:lnTo>
                    <a:pt x="52069" y="56007"/>
                  </a:lnTo>
                  <a:lnTo>
                    <a:pt x="51815" y="35306"/>
                  </a:lnTo>
                  <a:lnTo>
                    <a:pt x="71881" y="8509"/>
                  </a:lnTo>
                  <a:lnTo>
                    <a:pt x="73660" y="0"/>
                  </a:lnTo>
                  <a:lnTo>
                    <a:pt x="1904" y="0"/>
                  </a:lnTo>
                  <a:lnTo>
                    <a:pt x="0" y="8509"/>
                  </a:lnTo>
                  <a:lnTo>
                    <a:pt x="4825" y="9144"/>
                  </a:lnTo>
                  <a:lnTo>
                    <a:pt x="8636" y="10668"/>
                  </a:lnTo>
                  <a:lnTo>
                    <a:pt x="28575" y="237236"/>
                  </a:lnTo>
                  <a:lnTo>
                    <a:pt x="55625" y="237236"/>
                  </a:lnTo>
                  <a:lnTo>
                    <a:pt x="147700" y="47371"/>
                  </a:lnTo>
                  <a:lnTo>
                    <a:pt x="149478" y="47371"/>
                  </a:lnTo>
                  <a:lnTo>
                    <a:pt x="148738" y="63799"/>
                  </a:lnTo>
                  <a:lnTo>
                    <a:pt x="147925" y="95752"/>
                  </a:lnTo>
                  <a:lnTo>
                    <a:pt x="147827" y="237236"/>
                  </a:lnTo>
                  <a:lnTo>
                    <a:pt x="174370" y="237236"/>
                  </a:lnTo>
                  <a:lnTo>
                    <a:pt x="277749" y="46989"/>
                  </a:lnTo>
                  <a:lnTo>
                    <a:pt x="283515" y="36826"/>
                  </a:lnTo>
                  <a:lnTo>
                    <a:pt x="312165" y="8509"/>
                  </a:lnTo>
                  <a:lnTo>
                    <a:pt x="314070" y="0"/>
                  </a:lnTo>
                  <a:close/>
                </a:path>
              </a:pathLst>
            </a:custGeom>
            <a:solidFill>
              <a:srgbClr val="000000"/>
            </a:solidFill>
          </p:spPr>
          <p:txBody>
            <a:bodyPr wrap="square" lIns="0" tIns="0" rIns="0" bIns="0" rtlCol="0"/>
            <a:lstStyle/>
            <a:p>
              <a:endParaRPr/>
            </a:p>
          </p:txBody>
        </p:sp>
      </p:grpSp>
      <p:sp>
        <p:nvSpPr>
          <p:cNvPr id="8" name="object 8"/>
          <p:cNvSpPr/>
          <p:nvPr/>
        </p:nvSpPr>
        <p:spPr>
          <a:xfrm>
            <a:off x="5837554" y="3393185"/>
            <a:ext cx="212090" cy="23495"/>
          </a:xfrm>
          <a:custGeom>
            <a:avLst/>
            <a:gdLst/>
            <a:ahLst/>
            <a:cxnLst/>
            <a:rect l="l" t="t" r="r" b="b"/>
            <a:pathLst>
              <a:path w="212089" h="23495">
                <a:moveTo>
                  <a:pt x="211962" y="0"/>
                </a:moveTo>
                <a:lnTo>
                  <a:pt x="0" y="0"/>
                </a:lnTo>
                <a:lnTo>
                  <a:pt x="0" y="22987"/>
                </a:lnTo>
                <a:lnTo>
                  <a:pt x="211962" y="22987"/>
                </a:lnTo>
                <a:lnTo>
                  <a:pt x="211962" y="0"/>
                </a:lnTo>
                <a:close/>
              </a:path>
            </a:pathLst>
          </a:custGeom>
          <a:solidFill>
            <a:srgbClr val="000000"/>
          </a:solidFill>
        </p:spPr>
        <p:txBody>
          <a:bodyPr wrap="square" lIns="0" tIns="0" rIns="0" bIns="0" rtlCol="0"/>
          <a:lstStyle/>
          <a:p>
            <a:endParaRPr/>
          </a:p>
        </p:txBody>
      </p:sp>
      <p:sp>
        <p:nvSpPr>
          <p:cNvPr id="9" name="object 9"/>
          <p:cNvSpPr/>
          <p:nvPr/>
        </p:nvSpPr>
        <p:spPr>
          <a:xfrm>
            <a:off x="5837554" y="3321811"/>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grpSp>
        <p:nvGrpSpPr>
          <p:cNvPr id="10" name="object 10"/>
          <p:cNvGrpSpPr/>
          <p:nvPr/>
        </p:nvGrpSpPr>
        <p:grpSpPr>
          <a:xfrm>
            <a:off x="6193916" y="3234689"/>
            <a:ext cx="403860" cy="310515"/>
            <a:chOff x="6193916" y="3234689"/>
            <a:chExt cx="403860" cy="310515"/>
          </a:xfrm>
        </p:grpSpPr>
        <p:sp>
          <p:nvSpPr>
            <p:cNvPr id="11" name="object 11"/>
            <p:cNvSpPr/>
            <p:nvPr/>
          </p:nvSpPr>
          <p:spPr>
            <a:xfrm>
              <a:off x="6193916" y="3234689"/>
              <a:ext cx="314325" cy="237490"/>
            </a:xfrm>
            <a:custGeom>
              <a:avLst/>
              <a:gdLst/>
              <a:ahLst/>
              <a:cxnLst/>
              <a:rect l="l" t="t" r="r" b="b"/>
              <a:pathLst>
                <a:path w="314325" h="237489">
                  <a:moveTo>
                    <a:pt x="314071" y="0"/>
                  </a:moveTo>
                  <a:lnTo>
                    <a:pt x="243712" y="0"/>
                  </a:lnTo>
                  <a:lnTo>
                    <a:pt x="241808" y="8509"/>
                  </a:lnTo>
                  <a:lnTo>
                    <a:pt x="253237" y="10287"/>
                  </a:lnTo>
                  <a:lnTo>
                    <a:pt x="258953" y="16001"/>
                  </a:lnTo>
                  <a:lnTo>
                    <a:pt x="258953" y="30607"/>
                  </a:lnTo>
                  <a:lnTo>
                    <a:pt x="257556" y="36449"/>
                  </a:lnTo>
                  <a:lnTo>
                    <a:pt x="248920" y="56134"/>
                  </a:lnTo>
                  <a:lnTo>
                    <a:pt x="176530" y="195834"/>
                  </a:lnTo>
                  <a:lnTo>
                    <a:pt x="174879" y="195834"/>
                  </a:lnTo>
                  <a:lnTo>
                    <a:pt x="176307" y="130522"/>
                  </a:lnTo>
                  <a:lnTo>
                    <a:pt x="176403" y="0"/>
                  </a:lnTo>
                  <a:lnTo>
                    <a:pt x="150368" y="0"/>
                  </a:lnTo>
                  <a:lnTo>
                    <a:pt x="55245" y="195834"/>
                  </a:lnTo>
                  <a:lnTo>
                    <a:pt x="53467" y="195834"/>
                  </a:lnTo>
                  <a:lnTo>
                    <a:pt x="53721" y="159893"/>
                  </a:lnTo>
                  <a:lnTo>
                    <a:pt x="53641" y="136128"/>
                  </a:lnTo>
                  <a:lnTo>
                    <a:pt x="51943" y="56007"/>
                  </a:lnTo>
                  <a:lnTo>
                    <a:pt x="51816" y="35306"/>
                  </a:lnTo>
                  <a:lnTo>
                    <a:pt x="71755" y="8509"/>
                  </a:lnTo>
                  <a:lnTo>
                    <a:pt x="73660" y="0"/>
                  </a:lnTo>
                  <a:lnTo>
                    <a:pt x="1905" y="0"/>
                  </a:lnTo>
                  <a:lnTo>
                    <a:pt x="0" y="8509"/>
                  </a:lnTo>
                  <a:lnTo>
                    <a:pt x="4825" y="9144"/>
                  </a:lnTo>
                  <a:lnTo>
                    <a:pt x="8509" y="10668"/>
                  </a:lnTo>
                  <a:lnTo>
                    <a:pt x="28575" y="237236"/>
                  </a:lnTo>
                  <a:lnTo>
                    <a:pt x="55625" y="237236"/>
                  </a:lnTo>
                  <a:lnTo>
                    <a:pt x="147700" y="47371"/>
                  </a:lnTo>
                  <a:lnTo>
                    <a:pt x="149352" y="47371"/>
                  </a:lnTo>
                  <a:lnTo>
                    <a:pt x="148685" y="63799"/>
                  </a:lnTo>
                  <a:lnTo>
                    <a:pt x="147923" y="95752"/>
                  </a:lnTo>
                  <a:lnTo>
                    <a:pt x="147828" y="237236"/>
                  </a:lnTo>
                  <a:lnTo>
                    <a:pt x="174371" y="237236"/>
                  </a:lnTo>
                  <a:lnTo>
                    <a:pt x="277749" y="46989"/>
                  </a:lnTo>
                  <a:lnTo>
                    <a:pt x="283462" y="36826"/>
                  </a:lnTo>
                  <a:lnTo>
                    <a:pt x="312165" y="8509"/>
                  </a:lnTo>
                  <a:lnTo>
                    <a:pt x="314071" y="0"/>
                  </a:lnTo>
                  <a:close/>
                </a:path>
              </a:pathLst>
            </a:custGeom>
            <a:solidFill>
              <a:srgbClr val="000000"/>
            </a:solidFill>
          </p:spPr>
          <p:txBody>
            <a:bodyPr wrap="square" lIns="0" tIns="0" rIns="0" bIns="0" rtlCol="0"/>
            <a:lstStyle/>
            <a:p>
              <a:endParaRPr/>
            </a:p>
          </p:txBody>
        </p:sp>
        <p:pic>
          <p:nvPicPr>
            <p:cNvPr id="12" name="object 12"/>
            <p:cNvPicPr/>
            <p:nvPr/>
          </p:nvPicPr>
          <p:blipFill>
            <a:blip r:embed="rId3" cstate="print"/>
            <a:stretch>
              <a:fillRect/>
            </a:stretch>
          </p:blipFill>
          <p:spPr>
            <a:xfrm>
              <a:off x="6484962" y="3379596"/>
              <a:ext cx="112477" cy="165226"/>
            </a:xfrm>
            <a:prstGeom prst="rect">
              <a:avLst/>
            </a:prstGeom>
          </p:spPr>
        </p:pic>
      </p:grpSp>
      <p:sp>
        <p:nvSpPr>
          <p:cNvPr id="13" name="object 13"/>
          <p:cNvSpPr/>
          <p:nvPr/>
        </p:nvSpPr>
        <p:spPr>
          <a:xfrm>
            <a:off x="6736969" y="3258819"/>
            <a:ext cx="212090" cy="220979"/>
          </a:xfrm>
          <a:custGeom>
            <a:avLst/>
            <a:gdLst/>
            <a:ahLst/>
            <a:cxnLst/>
            <a:rect l="l" t="t" r="r" b="b"/>
            <a:pathLst>
              <a:path w="212090" h="220979">
                <a:moveTo>
                  <a:pt x="211963" y="99060"/>
                </a:moveTo>
                <a:lnTo>
                  <a:pt x="118110" y="99060"/>
                </a:lnTo>
                <a:lnTo>
                  <a:pt x="118110" y="0"/>
                </a:lnTo>
                <a:lnTo>
                  <a:pt x="93726" y="0"/>
                </a:lnTo>
                <a:lnTo>
                  <a:pt x="93726" y="99060"/>
                </a:lnTo>
                <a:lnTo>
                  <a:pt x="0" y="99060"/>
                </a:lnTo>
                <a:lnTo>
                  <a:pt x="0" y="121920"/>
                </a:lnTo>
                <a:lnTo>
                  <a:pt x="93726" y="121920"/>
                </a:lnTo>
                <a:lnTo>
                  <a:pt x="93726" y="220980"/>
                </a:lnTo>
                <a:lnTo>
                  <a:pt x="118110" y="220980"/>
                </a:lnTo>
                <a:lnTo>
                  <a:pt x="118110" y="121920"/>
                </a:lnTo>
                <a:lnTo>
                  <a:pt x="211963" y="121920"/>
                </a:lnTo>
                <a:lnTo>
                  <a:pt x="211963" y="99060"/>
                </a:lnTo>
                <a:close/>
              </a:path>
            </a:pathLst>
          </a:custGeom>
          <a:solidFill>
            <a:srgbClr val="000000"/>
          </a:solidFill>
        </p:spPr>
        <p:txBody>
          <a:bodyPr wrap="square" lIns="0" tIns="0" rIns="0" bIns="0" rtlCol="0"/>
          <a:lstStyle/>
          <a:p>
            <a:endParaRPr/>
          </a:p>
        </p:txBody>
      </p:sp>
      <p:sp>
        <p:nvSpPr>
          <p:cNvPr id="14" name="object 14"/>
          <p:cNvSpPr/>
          <p:nvPr/>
        </p:nvSpPr>
        <p:spPr>
          <a:xfrm>
            <a:off x="7057770" y="3355340"/>
            <a:ext cx="219075" cy="19050"/>
          </a:xfrm>
          <a:custGeom>
            <a:avLst/>
            <a:gdLst/>
            <a:ahLst/>
            <a:cxnLst/>
            <a:rect l="l" t="t" r="r" b="b"/>
            <a:pathLst>
              <a:path w="219075" h="19050">
                <a:moveTo>
                  <a:pt x="219075" y="0"/>
                </a:moveTo>
                <a:lnTo>
                  <a:pt x="0" y="0"/>
                </a:lnTo>
                <a:lnTo>
                  <a:pt x="0" y="19050"/>
                </a:lnTo>
                <a:lnTo>
                  <a:pt x="219075" y="19050"/>
                </a:lnTo>
                <a:lnTo>
                  <a:pt x="219075" y="0"/>
                </a:lnTo>
                <a:close/>
              </a:path>
            </a:pathLst>
          </a:custGeom>
          <a:solidFill>
            <a:srgbClr val="000000"/>
          </a:solidFill>
        </p:spPr>
        <p:txBody>
          <a:bodyPr wrap="square" lIns="0" tIns="0" rIns="0" bIns="0" rtlCol="0"/>
          <a:lstStyle/>
          <a:p>
            <a:endParaRPr/>
          </a:p>
        </p:txBody>
      </p:sp>
      <p:grpSp>
        <p:nvGrpSpPr>
          <p:cNvPr id="15" name="object 15"/>
          <p:cNvGrpSpPr/>
          <p:nvPr/>
        </p:nvGrpSpPr>
        <p:grpSpPr>
          <a:xfrm>
            <a:off x="2200275" y="2514536"/>
            <a:ext cx="2414270" cy="1138555"/>
            <a:chOff x="2200275" y="2514536"/>
            <a:chExt cx="2414270" cy="1138555"/>
          </a:xfrm>
        </p:grpSpPr>
        <p:sp>
          <p:nvSpPr>
            <p:cNvPr id="16" name="object 16"/>
            <p:cNvSpPr/>
            <p:nvPr/>
          </p:nvSpPr>
          <p:spPr>
            <a:xfrm>
              <a:off x="4210685" y="3234689"/>
              <a:ext cx="314325" cy="237490"/>
            </a:xfrm>
            <a:custGeom>
              <a:avLst/>
              <a:gdLst/>
              <a:ahLst/>
              <a:cxnLst/>
              <a:rect l="l" t="t" r="r" b="b"/>
              <a:pathLst>
                <a:path w="314325" h="237489">
                  <a:moveTo>
                    <a:pt x="314070" y="0"/>
                  </a:moveTo>
                  <a:lnTo>
                    <a:pt x="243712" y="0"/>
                  </a:lnTo>
                  <a:lnTo>
                    <a:pt x="241807" y="8509"/>
                  </a:lnTo>
                  <a:lnTo>
                    <a:pt x="253237" y="10287"/>
                  </a:lnTo>
                  <a:lnTo>
                    <a:pt x="258952" y="16001"/>
                  </a:lnTo>
                  <a:lnTo>
                    <a:pt x="258952" y="30607"/>
                  </a:lnTo>
                  <a:lnTo>
                    <a:pt x="257555" y="36449"/>
                  </a:lnTo>
                  <a:lnTo>
                    <a:pt x="248919" y="56134"/>
                  </a:lnTo>
                  <a:lnTo>
                    <a:pt x="176529" y="195834"/>
                  </a:lnTo>
                  <a:lnTo>
                    <a:pt x="174878" y="195834"/>
                  </a:lnTo>
                  <a:lnTo>
                    <a:pt x="176307" y="130522"/>
                  </a:lnTo>
                  <a:lnTo>
                    <a:pt x="176402" y="0"/>
                  </a:lnTo>
                  <a:lnTo>
                    <a:pt x="150367" y="0"/>
                  </a:lnTo>
                  <a:lnTo>
                    <a:pt x="55244" y="195834"/>
                  </a:lnTo>
                  <a:lnTo>
                    <a:pt x="53466" y="195834"/>
                  </a:lnTo>
                  <a:lnTo>
                    <a:pt x="53720" y="159893"/>
                  </a:lnTo>
                  <a:lnTo>
                    <a:pt x="53641" y="136128"/>
                  </a:lnTo>
                  <a:lnTo>
                    <a:pt x="51942" y="56007"/>
                  </a:lnTo>
                  <a:lnTo>
                    <a:pt x="51815" y="35306"/>
                  </a:lnTo>
                  <a:lnTo>
                    <a:pt x="71754" y="8509"/>
                  </a:lnTo>
                  <a:lnTo>
                    <a:pt x="73660" y="0"/>
                  </a:lnTo>
                  <a:lnTo>
                    <a:pt x="1904" y="0"/>
                  </a:lnTo>
                  <a:lnTo>
                    <a:pt x="0" y="8509"/>
                  </a:lnTo>
                  <a:lnTo>
                    <a:pt x="4825" y="9144"/>
                  </a:lnTo>
                  <a:lnTo>
                    <a:pt x="8509" y="10668"/>
                  </a:lnTo>
                  <a:lnTo>
                    <a:pt x="28575" y="237236"/>
                  </a:lnTo>
                  <a:lnTo>
                    <a:pt x="55625" y="237236"/>
                  </a:lnTo>
                  <a:lnTo>
                    <a:pt x="147700" y="47371"/>
                  </a:lnTo>
                  <a:lnTo>
                    <a:pt x="149351" y="47371"/>
                  </a:lnTo>
                  <a:lnTo>
                    <a:pt x="148685" y="63799"/>
                  </a:lnTo>
                  <a:lnTo>
                    <a:pt x="147923" y="95752"/>
                  </a:lnTo>
                  <a:lnTo>
                    <a:pt x="147827" y="237236"/>
                  </a:lnTo>
                  <a:lnTo>
                    <a:pt x="174370" y="237236"/>
                  </a:lnTo>
                  <a:lnTo>
                    <a:pt x="277749" y="46989"/>
                  </a:lnTo>
                  <a:lnTo>
                    <a:pt x="283462" y="36826"/>
                  </a:lnTo>
                  <a:lnTo>
                    <a:pt x="312165" y="8509"/>
                  </a:lnTo>
                  <a:lnTo>
                    <a:pt x="314070" y="0"/>
                  </a:lnTo>
                  <a:close/>
                </a:path>
              </a:pathLst>
            </a:custGeom>
            <a:solidFill>
              <a:srgbClr val="000000"/>
            </a:solidFill>
          </p:spPr>
          <p:txBody>
            <a:bodyPr wrap="square" lIns="0" tIns="0" rIns="0" bIns="0" rtlCol="0"/>
            <a:lstStyle/>
            <a:p>
              <a:endParaRPr/>
            </a:p>
          </p:txBody>
        </p:sp>
        <p:pic>
          <p:nvPicPr>
            <p:cNvPr id="17" name="object 17"/>
            <p:cNvPicPr/>
            <p:nvPr/>
          </p:nvPicPr>
          <p:blipFill>
            <a:blip r:embed="rId4" cstate="print"/>
            <a:stretch>
              <a:fillRect/>
            </a:stretch>
          </p:blipFill>
          <p:spPr>
            <a:xfrm>
              <a:off x="4501730" y="3379596"/>
              <a:ext cx="112477" cy="165226"/>
            </a:xfrm>
            <a:prstGeom prst="rect">
              <a:avLst/>
            </a:prstGeom>
          </p:spPr>
        </p:pic>
        <p:pic>
          <p:nvPicPr>
            <p:cNvPr id="18" name="object 18"/>
            <p:cNvPicPr/>
            <p:nvPr/>
          </p:nvPicPr>
          <p:blipFill>
            <a:blip r:embed="rId5" cstate="print"/>
            <a:stretch>
              <a:fillRect/>
            </a:stretch>
          </p:blipFill>
          <p:spPr>
            <a:xfrm>
              <a:off x="2200275" y="2533586"/>
              <a:ext cx="1995551" cy="1042987"/>
            </a:xfrm>
            <a:prstGeom prst="rect">
              <a:avLst/>
            </a:prstGeom>
          </p:spPr>
        </p:pic>
        <p:pic>
          <p:nvPicPr>
            <p:cNvPr id="19" name="object 19"/>
            <p:cNvPicPr/>
            <p:nvPr/>
          </p:nvPicPr>
          <p:blipFill>
            <a:blip r:embed="rId6" cstate="print"/>
            <a:stretch>
              <a:fillRect/>
            </a:stretch>
          </p:blipFill>
          <p:spPr>
            <a:xfrm>
              <a:off x="2286000" y="2514536"/>
              <a:ext cx="1138237" cy="1138237"/>
            </a:xfrm>
            <a:prstGeom prst="rect">
              <a:avLst/>
            </a:prstGeom>
          </p:spPr>
        </p:pic>
        <p:sp>
          <p:nvSpPr>
            <p:cNvPr id="20" name="object 20"/>
            <p:cNvSpPr/>
            <p:nvPr/>
          </p:nvSpPr>
          <p:spPr>
            <a:xfrm>
              <a:off x="2271776" y="2586100"/>
              <a:ext cx="1855470" cy="904875"/>
            </a:xfrm>
            <a:custGeom>
              <a:avLst/>
              <a:gdLst/>
              <a:ahLst/>
              <a:cxnLst/>
              <a:rect l="l" t="t" r="r" b="b"/>
              <a:pathLst>
                <a:path w="1855470" h="904875">
                  <a:moveTo>
                    <a:pt x="1030224" y="0"/>
                  </a:moveTo>
                  <a:lnTo>
                    <a:pt x="150749" y="0"/>
                  </a:lnTo>
                  <a:lnTo>
                    <a:pt x="103079" y="7679"/>
                  </a:lnTo>
                  <a:lnTo>
                    <a:pt x="61694" y="29069"/>
                  </a:lnTo>
                  <a:lnTo>
                    <a:pt x="29069" y="61694"/>
                  </a:lnTo>
                  <a:lnTo>
                    <a:pt x="7679" y="103079"/>
                  </a:lnTo>
                  <a:lnTo>
                    <a:pt x="0" y="150749"/>
                  </a:lnTo>
                  <a:lnTo>
                    <a:pt x="0" y="753999"/>
                  </a:lnTo>
                  <a:lnTo>
                    <a:pt x="7679" y="801681"/>
                  </a:lnTo>
                  <a:lnTo>
                    <a:pt x="29069" y="843098"/>
                  </a:lnTo>
                  <a:lnTo>
                    <a:pt x="61694" y="875760"/>
                  </a:lnTo>
                  <a:lnTo>
                    <a:pt x="103079" y="897181"/>
                  </a:lnTo>
                  <a:lnTo>
                    <a:pt x="150749" y="904875"/>
                  </a:lnTo>
                  <a:lnTo>
                    <a:pt x="1030224" y="904875"/>
                  </a:lnTo>
                  <a:lnTo>
                    <a:pt x="1077906" y="897181"/>
                  </a:lnTo>
                  <a:lnTo>
                    <a:pt x="1119323" y="875760"/>
                  </a:lnTo>
                  <a:lnTo>
                    <a:pt x="1151985" y="843098"/>
                  </a:lnTo>
                  <a:lnTo>
                    <a:pt x="1173406" y="801681"/>
                  </a:lnTo>
                  <a:lnTo>
                    <a:pt x="1181100" y="753999"/>
                  </a:lnTo>
                  <a:lnTo>
                    <a:pt x="1661826" y="753999"/>
                  </a:lnTo>
                  <a:lnTo>
                    <a:pt x="1181100" y="527812"/>
                  </a:lnTo>
                  <a:lnTo>
                    <a:pt x="1181100" y="150749"/>
                  </a:lnTo>
                  <a:lnTo>
                    <a:pt x="1173406" y="103079"/>
                  </a:lnTo>
                  <a:lnTo>
                    <a:pt x="1151985" y="61694"/>
                  </a:lnTo>
                  <a:lnTo>
                    <a:pt x="1119323" y="29069"/>
                  </a:lnTo>
                  <a:lnTo>
                    <a:pt x="1077906" y="7679"/>
                  </a:lnTo>
                  <a:lnTo>
                    <a:pt x="1030224" y="0"/>
                  </a:lnTo>
                  <a:close/>
                </a:path>
                <a:path w="1855470" h="904875">
                  <a:moveTo>
                    <a:pt x="1661826" y="753999"/>
                  </a:moveTo>
                  <a:lnTo>
                    <a:pt x="1181100" y="753999"/>
                  </a:lnTo>
                  <a:lnTo>
                    <a:pt x="1855089" y="844931"/>
                  </a:lnTo>
                  <a:lnTo>
                    <a:pt x="1661826" y="753999"/>
                  </a:lnTo>
                  <a:close/>
                </a:path>
              </a:pathLst>
            </a:custGeom>
            <a:solidFill>
              <a:srgbClr val="4F81BC"/>
            </a:solidFill>
          </p:spPr>
          <p:txBody>
            <a:bodyPr wrap="square" lIns="0" tIns="0" rIns="0" bIns="0" rtlCol="0"/>
            <a:lstStyle/>
            <a:p>
              <a:endParaRPr/>
            </a:p>
          </p:txBody>
        </p:sp>
        <p:sp>
          <p:nvSpPr>
            <p:cNvPr id="21" name="object 21"/>
            <p:cNvSpPr/>
            <p:nvPr/>
          </p:nvSpPr>
          <p:spPr>
            <a:xfrm>
              <a:off x="2271776" y="2586100"/>
              <a:ext cx="1855470" cy="904875"/>
            </a:xfrm>
            <a:custGeom>
              <a:avLst/>
              <a:gdLst/>
              <a:ahLst/>
              <a:cxnLst/>
              <a:rect l="l" t="t" r="r" b="b"/>
              <a:pathLst>
                <a:path w="1855470" h="904875">
                  <a:moveTo>
                    <a:pt x="0" y="150749"/>
                  </a:moveTo>
                  <a:lnTo>
                    <a:pt x="7679" y="103079"/>
                  </a:lnTo>
                  <a:lnTo>
                    <a:pt x="29069" y="61694"/>
                  </a:lnTo>
                  <a:lnTo>
                    <a:pt x="61694" y="29069"/>
                  </a:lnTo>
                  <a:lnTo>
                    <a:pt x="103079" y="7679"/>
                  </a:lnTo>
                  <a:lnTo>
                    <a:pt x="150749" y="0"/>
                  </a:lnTo>
                  <a:lnTo>
                    <a:pt x="688975" y="0"/>
                  </a:lnTo>
                  <a:lnTo>
                    <a:pt x="984250" y="0"/>
                  </a:lnTo>
                  <a:lnTo>
                    <a:pt x="1030224" y="0"/>
                  </a:lnTo>
                  <a:lnTo>
                    <a:pt x="1077906" y="7679"/>
                  </a:lnTo>
                  <a:lnTo>
                    <a:pt x="1119323" y="29069"/>
                  </a:lnTo>
                  <a:lnTo>
                    <a:pt x="1151985" y="61694"/>
                  </a:lnTo>
                  <a:lnTo>
                    <a:pt x="1173406" y="103079"/>
                  </a:lnTo>
                  <a:lnTo>
                    <a:pt x="1181100" y="150749"/>
                  </a:lnTo>
                  <a:lnTo>
                    <a:pt x="1181100" y="527812"/>
                  </a:lnTo>
                  <a:lnTo>
                    <a:pt x="1855089" y="844931"/>
                  </a:lnTo>
                  <a:lnTo>
                    <a:pt x="1181100" y="753999"/>
                  </a:lnTo>
                  <a:lnTo>
                    <a:pt x="1173406" y="801681"/>
                  </a:lnTo>
                  <a:lnTo>
                    <a:pt x="1151985" y="843098"/>
                  </a:lnTo>
                  <a:lnTo>
                    <a:pt x="1119323" y="875760"/>
                  </a:lnTo>
                  <a:lnTo>
                    <a:pt x="1077906" y="897181"/>
                  </a:lnTo>
                  <a:lnTo>
                    <a:pt x="1030224" y="904875"/>
                  </a:lnTo>
                  <a:lnTo>
                    <a:pt x="984250" y="904875"/>
                  </a:lnTo>
                  <a:lnTo>
                    <a:pt x="688975" y="904875"/>
                  </a:lnTo>
                  <a:lnTo>
                    <a:pt x="150749" y="904875"/>
                  </a:lnTo>
                  <a:lnTo>
                    <a:pt x="103079" y="897181"/>
                  </a:lnTo>
                  <a:lnTo>
                    <a:pt x="61694" y="875760"/>
                  </a:lnTo>
                  <a:lnTo>
                    <a:pt x="29069" y="843098"/>
                  </a:lnTo>
                  <a:lnTo>
                    <a:pt x="7679" y="801681"/>
                  </a:lnTo>
                  <a:lnTo>
                    <a:pt x="0" y="753999"/>
                  </a:lnTo>
                  <a:lnTo>
                    <a:pt x="0" y="527812"/>
                  </a:lnTo>
                  <a:lnTo>
                    <a:pt x="0" y="150749"/>
                  </a:lnTo>
                  <a:close/>
                </a:path>
              </a:pathLst>
            </a:custGeom>
            <a:ln w="28575">
              <a:solidFill>
                <a:srgbClr val="244060"/>
              </a:solidFill>
            </a:ln>
          </p:spPr>
          <p:txBody>
            <a:bodyPr wrap="square" lIns="0" tIns="0" rIns="0" bIns="0" rtlCol="0"/>
            <a:lstStyle/>
            <a:p>
              <a:endParaRPr/>
            </a:p>
          </p:txBody>
        </p:sp>
      </p:grpSp>
      <p:grpSp>
        <p:nvGrpSpPr>
          <p:cNvPr id="22" name="object 22"/>
          <p:cNvGrpSpPr/>
          <p:nvPr/>
        </p:nvGrpSpPr>
        <p:grpSpPr>
          <a:xfrm>
            <a:off x="7073496" y="1885950"/>
            <a:ext cx="3342640" cy="1583690"/>
            <a:chOff x="7073496" y="1885950"/>
            <a:chExt cx="3342640" cy="1583690"/>
          </a:xfrm>
        </p:grpSpPr>
        <p:pic>
          <p:nvPicPr>
            <p:cNvPr id="23" name="object 23"/>
            <p:cNvPicPr/>
            <p:nvPr/>
          </p:nvPicPr>
          <p:blipFill>
            <a:blip r:embed="rId7" cstate="print"/>
            <a:stretch>
              <a:fillRect/>
            </a:stretch>
          </p:blipFill>
          <p:spPr>
            <a:xfrm>
              <a:off x="7073496" y="3033267"/>
              <a:ext cx="187219" cy="170053"/>
            </a:xfrm>
            <a:prstGeom prst="rect">
              <a:avLst/>
            </a:prstGeom>
          </p:spPr>
        </p:pic>
        <p:sp>
          <p:nvSpPr>
            <p:cNvPr id="24" name="object 24"/>
            <p:cNvSpPr/>
            <p:nvPr/>
          </p:nvSpPr>
          <p:spPr>
            <a:xfrm>
              <a:off x="7347965" y="3232022"/>
              <a:ext cx="432434" cy="238125"/>
            </a:xfrm>
            <a:custGeom>
              <a:avLst/>
              <a:gdLst/>
              <a:ahLst/>
              <a:cxnLst/>
              <a:rect l="l" t="t" r="r" b="b"/>
              <a:pathLst>
                <a:path w="432434" h="238125">
                  <a:moveTo>
                    <a:pt x="130301" y="2666"/>
                  </a:moveTo>
                  <a:lnTo>
                    <a:pt x="45084" y="2666"/>
                  </a:lnTo>
                  <a:lnTo>
                    <a:pt x="43862" y="8127"/>
                  </a:lnTo>
                  <a:lnTo>
                    <a:pt x="43242" y="11179"/>
                  </a:lnTo>
                  <a:lnTo>
                    <a:pt x="49149" y="11556"/>
                  </a:lnTo>
                  <a:lnTo>
                    <a:pt x="53466" y="12700"/>
                  </a:lnTo>
                  <a:lnTo>
                    <a:pt x="58674" y="17144"/>
                  </a:lnTo>
                  <a:lnTo>
                    <a:pt x="60070" y="21081"/>
                  </a:lnTo>
                  <a:lnTo>
                    <a:pt x="59948" y="29463"/>
                  </a:lnTo>
                  <a:lnTo>
                    <a:pt x="59832" y="32095"/>
                  </a:lnTo>
                  <a:lnTo>
                    <a:pt x="59243" y="37337"/>
                  </a:lnTo>
                  <a:lnTo>
                    <a:pt x="59118" y="38449"/>
                  </a:lnTo>
                  <a:lnTo>
                    <a:pt x="27050" y="186309"/>
                  </a:lnTo>
                  <a:lnTo>
                    <a:pt x="20144" y="212990"/>
                  </a:lnTo>
                  <a:lnTo>
                    <a:pt x="20065" y="213232"/>
                  </a:lnTo>
                  <a:lnTo>
                    <a:pt x="18668" y="216662"/>
                  </a:lnTo>
                  <a:lnTo>
                    <a:pt x="17259" y="219128"/>
                  </a:lnTo>
                  <a:lnTo>
                    <a:pt x="15938" y="221741"/>
                  </a:lnTo>
                  <a:lnTo>
                    <a:pt x="1904" y="229235"/>
                  </a:lnTo>
                  <a:lnTo>
                    <a:pt x="0" y="237616"/>
                  </a:lnTo>
                  <a:lnTo>
                    <a:pt x="76580" y="237616"/>
                  </a:lnTo>
                  <a:lnTo>
                    <a:pt x="95561" y="236995"/>
                  </a:lnTo>
                  <a:lnTo>
                    <a:pt x="112125" y="235124"/>
                  </a:lnTo>
                  <a:lnTo>
                    <a:pt x="126283" y="231991"/>
                  </a:lnTo>
                  <a:lnTo>
                    <a:pt x="138049" y="227584"/>
                  </a:lnTo>
                  <a:lnTo>
                    <a:pt x="147375" y="222503"/>
                  </a:lnTo>
                  <a:lnTo>
                    <a:pt x="70802" y="222503"/>
                  </a:lnTo>
                  <a:lnTo>
                    <a:pt x="61753" y="222313"/>
                  </a:lnTo>
                  <a:lnTo>
                    <a:pt x="59549" y="222313"/>
                  </a:lnTo>
                  <a:lnTo>
                    <a:pt x="50037" y="221741"/>
                  </a:lnTo>
                  <a:lnTo>
                    <a:pt x="71255" y="123737"/>
                  </a:lnTo>
                  <a:lnTo>
                    <a:pt x="71374" y="123189"/>
                  </a:lnTo>
                  <a:lnTo>
                    <a:pt x="158022" y="123189"/>
                  </a:lnTo>
                  <a:lnTo>
                    <a:pt x="154340" y="120846"/>
                  </a:lnTo>
                  <a:lnTo>
                    <a:pt x="146811" y="117348"/>
                  </a:lnTo>
                  <a:lnTo>
                    <a:pt x="147065" y="115442"/>
                  </a:lnTo>
                  <a:lnTo>
                    <a:pt x="159851" y="110468"/>
                  </a:lnTo>
                  <a:lnTo>
                    <a:pt x="164305" y="108076"/>
                  </a:lnTo>
                  <a:lnTo>
                    <a:pt x="75056" y="108076"/>
                  </a:lnTo>
                  <a:lnTo>
                    <a:pt x="94340" y="19093"/>
                  </a:lnTo>
                  <a:lnTo>
                    <a:pt x="94460" y="18541"/>
                  </a:lnTo>
                  <a:lnTo>
                    <a:pt x="90999" y="18541"/>
                  </a:lnTo>
                  <a:lnTo>
                    <a:pt x="101084" y="18174"/>
                  </a:lnTo>
                  <a:lnTo>
                    <a:pt x="107918" y="18018"/>
                  </a:lnTo>
                  <a:lnTo>
                    <a:pt x="189034" y="18018"/>
                  </a:lnTo>
                  <a:lnTo>
                    <a:pt x="185134" y="14827"/>
                  </a:lnTo>
                  <a:lnTo>
                    <a:pt x="142539" y="3020"/>
                  </a:lnTo>
                  <a:lnTo>
                    <a:pt x="130301" y="2666"/>
                  </a:lnTo>
                  <a:close/>
                </a:path>
                <a:path w="432434" h="238125">
                  <a:moveTo>
                    <a:pt x="158022" y="123189"/>
                  </a:moveTo>
                  <a:lnTo>
                    <a:pt x="101726" y="123189"/>
                  </a:lnTo>
                  <a:lnTo>
                    <a:pt x="112369" y="123737"/>
                  </a:lnTo>
                  <a:lnTo>
                    <a:pt x="121618" y="125380"/>
                  </a:lnTo>
                  <a:lnTo>
                    <a:pt x="147319" y="158114"/>
                  </a:lnTo>
                  <a:lnTo>
                    <a:pt x="146724" y="168806"/>
                  </a:lnTo>
                  <a:lnTo>
                    <a:pt x="127444" y="208279"/>
                  </a:lnTo>
                  <a:lnTo>
                    <a:pt x="114961" y="216662"/>
                  </a:lnTo>
                  <a:lnTo>
                    <a:pt x="114827" y="216662"/>
                  </a:lnTo>
                  <a:lnTo>
                    <a:pt x="107807" y="219128"/>
                  </a:lnTo>
                  <a:lnTo>
                    <a:pt x="98805" y="220995"/>
                  </a:lnTo>
                  <a:lnTo>
                    <a:pt x="86412" y="222313"/>
                  </a:lnTo>
                  <a:lnTo>
                    <a:pt x="82097" y="222313"/>
                  </a:lnTo>
                  <a:lnTo>
                    <a:pt x="75945" y="222503"/>
                  </a:lnTo>
                  <a:lnTo>
                    <a:pt x="147375" y="222503"/>
                  </a:lnTo>
                  <a:lnTo>
                    <a:pt x="147724" y="222313"/>
                  </a:lnTo>
                  <a:lnTo>
                    <a:pt x="174118" y="192843"/>
                  </a:lnTo>
                  <a:lnTo>
                    <a:pt x="179958" y="162178"/>
                  </a:lnTo>
                  <a:lnTo>
                    <a:pt x="179433" y="154939"/>
                  </a:lnTo>
                  <a:lnTo>
                    <a:pt x="160940" y="125047"/>
                  </a:lnTo>
                  <a:lnTo>
                    <a:pt x="158022" y="123189"/>
                  </a:lnTo>
                  <a:close/>
                </a:path>
                <a:path w="432434" h="238125">
                  <a:moveTo>
                    <a:pt x="189034" y="18018"/>
                  </a:moveTo>
                  <a:lnTo>
                    <a:pt x="132711" y="18018"/>
                  </a:lnTo>
                  <a:lnTo>
                    <a:pt x="138683" y="18541"/>
                  </a:lnTo>
                  <a:lnTo>
                    <a:pt x="144144" y="19812"/>
                  </a:lnTo>
                  <a:lnTo>
                    <a:pt x="167385" y="37337"/>
                  </a:lnTo>
                  <a:lnTo>
                    <a:pt x="169163" y="41655"/>
                  </a:lnTo>
                  <a:lnTo>
                    <a:pt x="169930" y="45708"/>
                  </a:lnTo>
                  <a:lnTo>
                    <a:pt x="170052" y="60071"/>
                  </a:lnTo>
                  <a:lnTo>
                    <a:pt x="168655" y="67817"/>
                  </a:lnTo>
                  <a:lnTo>
                    <a:pt x="139573" y="102615"/>
                  </a:lnTo>
                  <a:lnTo>
                    <a:pt x="99313" y="108076"/>
                  </a:lnTo>
                  <a:lnTo>
                    <a:pt x="164305" y="108076"/>
                  </a:lnTo>
                  <a:lnTo>
                    <a:pt x="194087" y="80922"/>
                  </a:lnTo>
                  <a:lnTo>
                    <a:pt x="201802" y="50418"/>
                  </a:lnTo>
                  <a:lnTo>
                    <a:pt x="201350" y="42844"/>
                  </a:lnTo>
                  <a:lnTo>
                    <a:pt x="199993" y="35925"/>
                  </a:lnTo>
                  <a:lnTo>
                    <a:pt x="197731" y="29648"/>
                  </a:lnTo>
                  <a:lnTo>
                    <a:pt x="194563" y="24002"/>
                  </a:lnTo>
                  <a:lnTo>
                    <a:pt x="190349" y="19093"/>
                  </a:lnTo>
                  <a:lnTo>
                    <a:pt x="189034" y="18018"/>
                  </a:lnTo>
                  <a:close/>
                </a:path>
                <a:path w="432434" h="238125">
                  <a:moveTo>
                    <a:pt x="399414" y="0"/>
                  </a:moveTo>
                  <a:lnTo>
                    <a:pt x="373379" y="0"/>
                  </a:lnTo>
                  <a:lnTo>
                    <a:pt x="263016" y="190626"/>
                  </a:lnTo>
                  <a:lnTo>
                    <a:pt x="258516" y="198318"/>
                  </a:lnTo>
                  <a:lnTo>
                    <a:pt x="237998" y="224916"/>
                  </a:lnTo>
                  <a:lnTo>
                    <a:pt x="234823" y="227329"/>
                  </a:lnTo>
                  <a:lnTo>
                    <a:pt x="231520" y="228726"/>
                  </a:lnTo>
                  <a:lnTo>
                    <a:pt x="227964" y="229235"/>
                  </a:lnTo>
                  <a:lnTo>
                    <a:pt x="226059" y="237616"/>
                  </a:lnTo>
                  <a:lnTo>
                    <a:pt x="296417" y="237616"/>
                  </a:lnTo>
                  <a:lnTo>
                    <a:pt x="298323" y="229235"/>
                  </a:lnTo>
                  <a:lnTo>
                    <a:pt x="286765" y="227329"/>
                  </a:lnTo>
                  <a:lnTo>
                    <a:pt x="280924" y="221614"/>
                  </a:lnTo>
                  <a:lnTo>
                    <a:pt x="280924" y="207644"/>
                  </a:lnTo>
                  <a:lnTo>
                    <a:pt x="281939" y="202564"/>
                  </a:lnTo>
                  <a:lnTo>
                    <a:pt x="284099" y="196976"/>
                  </a:lnTo>
                  <a:lnTo>
                    <a:pt x="286130" y="191262"/>
                  </a:lnTo>
                  <a:lnTo>
                    <a:pt x="289432" y="184403"/>
                  </a:lnTo>
                  <a:lnTo>
                    <a:pt x="293877" y="176529"/>
                  </a:lnTo>
                  <a:lnTo>
                    <a:pt x="303275" y="159638"/>
                  </a:lnTo>
                  <a:lnTo>
                    <a:pt x="409663" y="159638"/>
                  </a:lnTo>
                  <a:lnTo>
                    <a:pt x="408701" y="144652"/>
                  </a:lnTo>
                  <a:lnTo>
                    <a:pt x="311023" y="144652"/>
                  </a:lnTo>
                  <a:lnTo>
                    <a:pt x="372363" y="36322"/>
                  </a:lnTo>
                  <a:lnTo>
                    <a:pt x="401746" y="36322"/>
                  </a:lnTo>
                  <a:lnTo>
                    <a:pt x="399414" y="0"/>
                  </a:lnTo>
                  <a:close/>
                </a:path>
                <a:path w="432434" h="238125">
                  <a:moveTo>
                    <a:pt x="428963" y="228726"/>
                  </a:moveTo>
                  <a:lnTo>
                    <a:pt x="366064" y="228726"/>
                  </a:lnTo>
                  <a:lnTo>
                    <a:pt x="360679" y="229235"/>
                  </a:lnTo>
                  <a:lnTo>
                    <a:pt x="358775" y="237616"/>
                  </a:lnTo>
                  <a:lnTo>
                    <a:pt x="430275" y="237616"/>
                  </a:lnTo>
                  <a:lnTo>
                    <a:pt x="432180" y="229235"/>
                  </a:lnTo>
                  <a:lnTo>
                    <a:pt x="428963" y="228726"/>
                  </a:lnTo>
                  <a:close/>
                </a:path>
                <a:path w="432434" h="238125">
                  <a:moveTo>
                    <a:pt x="409663" y="159638"/>
                  </a:moveTo>
                  <a:lnTo>
                    <a:pt x="379094" y="159638"/>
                  </a:lnTo>
                  <a:lnTo>
                    <a:pt x="380237" y="181863"/>
                  </a:lnTo>
                  <a:lnTo>
                    <a:pt x="380618" y="187198"/>
                  </a:lnTo>
                  <a:lnTo>
                    <a:pt x="380745" y="208279"/>
                  </a:lnTo>
                  <a:lnTo>
                    <a:pt x="379094" y="216535"/>
                  </a:lnTo>
                  <a:lnTo>
                    <a:pt x="372490" y="225932"/>
                  </a:lnTo>
                  <a:lnTo>
                    <a:pt x="367169" y="228726"/>
                  </a:lnTo>
                  <a:lnTo>
                    <a:pt x="427989" y="228726"/>
                  </a:lnTo>
                  <a:lnTo>
                    <a:pt x="423544" y="226949"/>
                  </a:lnTo>
                  <a:lnTo>
                    <a:pt x="421004" y="224409"/>
                  </a:lnTo>
                  <a:lnTo>
                    <a:pt x="418337" y="221996"/>
                  </a:lnTo>
                  <a:lnTo>
                    <a:pt x="416305" y="218186"/>
                  </a:lnTo>
                  <a:lnTo>
                    <a:pt x="414908" y="213105"/>
                  </a:lnTo>
                  <a:lnTo>
                    <a:pt x="413461" y="208279"/>
                  </a:lnTo>
                  <a:lnTo>
                    <a:pt x="413384" y="208025"/>
                  </a:lnTo>
                  <a:lnTo>
                    <a:pt x="412368" y="200913"/>
                  </a:lnTo>
                  <a:lnTo>
                    <a:pt x="411733" y="191897"/>
                  </a:lnTo>
                  <a:lnTo>
                    <a:pt x="409663" y="159638"/>
                  </a:lnTo>
                  <a:close/>
                </a:path>
                <a:path w="432434" h="238125">
                  <a:moveTo>
                    <a:pt x="401746" y="36322"/>
                  </a:moveTo>
                  <a:lnTo>
                    <a:pt x="374268" y="36322"/>
                  </a:lnTo>
                  <a:lnTo>
                    <a:pt x="374523" y="60832"/>
                  </a:lnTo>
                  <a:lnTo>
                    <a:pt x="374733" y="69028"/>
                  </a:lnTo>
                  <a:lnTo>
                    <a:pt x="374967" y="76485"/>
                  </a:lnTo>
                  <a:lnTo>
                    <a:pt x="375411" y="89280"/>
                  </a:lnTo>
                  <a:lnTo>
                    <a:pt x="378332" y="144652"/>
                  </a:lnTo>
                  <a:lnTo>
                    <a:pt x="408701" y="144652"/>
                  </a:lnTo>
                  <a:lnTo>
                    <a:pt x="401746" y="36322"/>
                  </a:lnTo>
                  <a:close/>
                </a:path>
              </a:pathLst>
            </a:custGeom>
            <a:solidFill>
              <a:srgbClr val="000000"/>
            </a:solidFill>
          </p:spPr>
          <p:txBody>
            <a:bodyPr wrap="square" lIns="0" tIns="0" rIns="0" bIns="0" rtlCol="0"/>
            <a:lstStyle/>
            <a:p>
              <a:endParaRPr/>
            </a:p>
          </p:txBody>
        </p:sp>
        <p:pic>
          <p:nvPicPr>
            <p:cNvPr id="25" name="object 25"/>
            <p:cNvPicPr/>
            <p:nvPr/>
          </p:nvPicPr>
          <p:blipFill>
            <a:blip r:embed="rId8" cstate="print"/>
            <a:stretch>
              <a:fillRect/>
            </a:stretch>
          </p:blipFill>
          <p:spPr>
            <a:xfrm>
              <a:off x="7581899" y="1885950"/>
              <a:ext cx="2833751" cy="1385824"/>
            </a:xfrm>
            <a:prstGeom prst="rect">
              <a:avLst/>
            </a:prstGeom>
          </p:spPr>
        </p:pic>
        <p:pic>
          <p:nvPicPr>
            <p:cNvPr id="26" name="object 26"/>
            <p:cNvPicPr/>
            <p:nvPr/>
          </p:nvPicPr>
          <p:blipFill>
            <a:blip r:embed="rId9" cstate="print"/>
            <a:stretch>
              <a:fillRect/>
            </a:stretch>
          </p:blipFill>
          <p:spPr>
            <a:xfrm>
              <a:off x="8601074" y="2019236"/>
              <a:ext cx="1652651" cy="862012"/>
            </a:xfrm>
            <a:prstGeom prst="rect">
              <a:avLst/>
            </a:prstGeom>
          </p:spPr>
        </p:pic>
        <p:sp>
          <p:nvSpPr>
            <p:cNvPr id="27" name="object 27"/>
            <p:cNvSpPr/>
            <p:nvPr/>
          </p:nvSpPr>
          <p:spPr>
            <a:xfrm>
              <a:off x="7653400" y="1938401"/>
              <a:ext cx="2695575" cy="1243965"/>
            </a:xfrm>
            <a:custGeom>
              <a:avLst/>
              <a:gdLst/>
              <a:ahLst/>
              <a:cxnLst/>
              <a:rect l="l" t="t" r="r" b="b"/>
              <a:pathLst>
                <a:path w="2695575" h="1243964">
                  <a:moveTo>
                    <a:pt x="2541524" y="0"/>
                  </a:moveTo>
                  <a:lnTo>
                    <a:pt x="963549" y="0"/>
                  </a:lnTo>
                  <a:lnTo>
                    <a:pt x="914866" y="7839"/>
                  </a:lnTo>
                  <a:lnTo>
                    <a:pt x="872608" y="29675"/>
                  </a:lnTo>
                  <a:lnTo>
                    <a:pt x="839300" y="62983"/>
                  </a:lnTo>
                  <a:lnTo>
                    <a:pt x="817464" y="105241"/>
                  </a:lnTo>
                  <a:lnTo>
                    <a:pt x="809625" y="153924"/>
                  </a:lnTo>
                  <a:lnTo>
                    <a:pt x="809625" y="538861"/>
                  </a:lnTo>
                  <a:lnTo>
                    <a:pt x="0" y="1243457"/>
                  </a:lnTo>
                  <a:lnTo>
                    <a:pt x="809625" y="769874"/>
                  </a:lnTo>
                  <a:lnTo>
                    <a:pt x="2695575" y="769874"/>
                  </a:lnTo>
                  <a:lnTo>
                    <a:pt x="2695575" y="153924"/>
                  </a:lnTo>
                  <a:lnTo>
                    <a:pt x="2687722" y="105241"/>
                  </a:lnTo>
                  <a:lnTo>
                    <a:pt x="2665854" y="62983"/>
                  </a:lnTo>
                  <a:lnTo>
                    <a:pt x="2632508" y="29675"/>
                  </a:lnTo>
                  <a:lnTo>
                    <a:pt x="2590219" y="7839"/>
                  </a:lnTo>
                  <a:lnTo>
                    <a:pt x="2541524" y="0"/>
                  </a:lnTo>
                  <a:close/>
                </a:path>
                <a:path w="2695575" h="1243964">
                  <a:moveTo>
                    <a:pt x="2695575" y="769874"/>
                  </a:moveTo>
                  <a:lnTo>
                    <a:pt x="809625" y="769874"/>
                  </a:lnTo>
                  <a:lnTo>
                    <a:pt x="817464" y="818569"/>
                  </a:lnTo>
                  <a:lnTo>
                    <a:pt x="839300" y="860858"/>
                  </a:lnTo>
                  <a:lnTo>
                    <a:pt x="872608" y="894204"/>
                  </a:lnTo>
                  <a:lnTo>
                    <a:pt x="914866" y="916072"/>
                  </a:lnTo>
                  <a:lnTo>
                    <a:pt x="963549" y="923925"/>
                  </a:lnTo>
                  <a:lnTo>
                    <a:pt x="2541524" y="923925"/>
                  </a:lnTo>
                  <a:lnTo>
                    <a:pt x="2590219" y="916072"/>
                  </a:lnTo>
                  <a:lnTo>
                    <a:pt x="2632508" y="894204"/>
                  </a:lnTo>
                  <a:lnTo>
                    <a:pt x="2665854" y="860858"/>
                  </a:lnTo>
                  <a:lnTo>
                    <a:pt x="2687722" y="818569"/>
                  </a:lnTo>
                  <a:lnTo>
                    <a:pt x="2695575" y="769874"/>
                  </a:lnTo>
                  <a:close/>
                </a:path>
              </a:pathLst>
            </a:custGeom>
            <a:solidFill>
              <a:srgbClr val="4F81BC"/>
            </a:solidFill>
          </p:spPr>
          <p:txBody>
            <a:bodyPr wrap="square" lIns="0" tIns="0" rIns="0" bIns="0" rtlCol="0"/>
            <a:lstStyle/>
            <a:p>
              <a:endParaRPr/>
            </a:p>
          </p:txBody>
        </p:sp>
        <p:sp>
          <p:nvSpPr>
            <p:cNvPr id="28" name="object 28"/>
            <p:cNvSpPr/>
            <p:nvPr/>
          </p:nvSpPr>
          <p:spPr>
            <a:xfrm>
              <a:off x="7653400" y="1938401"/>
              <a:ext cx="2695575" cy="1243965"/>
            </a:xfrm>
            <a:custGeom>
              <a:avLst/>
              <a:gdLst/>
              <a:ahLst/>
              <a:cxnLst/>
              <a:rect l="l" t="t" r="r" b="b"/>
              <a:pathLst>
                <a:path w="2695575" h="1243964">
                  <a:moveTo>
                    <a:pt x="809625" y="153924"/>
                  </a:moveTo>
                  <a:lnTo>
                    <a:pt x="817464" y="105241"/>
                  </a:lnTo>
                  <a:lnTo>
                    <a:pt x="839300" y="62983"/>
                  </a:lnTo>
                  <a:lnTo>
                    <a:pt x="872608" y="29675"/>
                  </a:lnTo>
                  <a:lnTo>
                    <a:pt x="914866" y="7839"/>
                  </a:lnTo>
                  <a:lnTo>
                    <a:pt x="963549" y="0"/>
                  </a:lnTo>
                  <a:lnTo>
                    <a:pt x="1123950" y="0"/>
                  </a:lnTo>
                  <a:lnTo>
                    <a:pt x="1595374" y="0"/>
                  </a:lnTo>
                  <a:lnTo>
                    <a:pt x="2541524" y="0"/>
                  </a:lnTo>
                  <a:lnTo>
                    <a:pt x="2590219" y="7839"/>
                  </a:lnTo>
                  <a:lnTo>
                    <a:pt x="2632508" y="29675"/>
                  </a:lnTo>
                  <a:lnTo>
                    <a:pt x="2665854" y="62983"/>
                  </a:lnTo>
                  <a:lnTo>
                    <a:pt x="2687722" y="105241"/>
                  </a:lnTo>
                  <a:lnTo>
                    <a:pt x="2695575" y="153924"/>
                  </a:lnTo>
                  <a:lnTo>
                    <a:pt x="2695575" y="538861"/>
                  </a:lnTo>
                  <a:lnTo>
                    <a:pt x="2695575" y="769874"/>
                  </a:lnTo>
                  <a:lnTo>
                    <a:pt x="2687722" y="818569"/>
                  </a:lnTo>
                  <a:lnTo>
                    <a:pt x="2665854" y="860858"/>
                  </a:lnTo>
                  <a:lnTo>
                    <a:pt x="2632508" y="894204"/>
                  </a:lnTo>
                  <a:lnTo>
                    <a:pt x="2590219" y="916072"/>
                  </a:lnTo>
                  <a:lnTo>
                    <a:pt x="2541524" y="923925"/>
                  </a:lnTo>
                  <a:lnTo>
                    <a:pt x="1595374" y="923925"/>
                  </a:lnTo>
                  <a:lnTo>
                    <a:pt x="1123950" y="923925"/>
                  </a:lnTo>
                  <a:lnTo>
                    <a:pt x="963549" y="923925"/>
                  </a:lnTo>
                  <a:lnTo>
                    <a:pt x="914866" y="916072"/>
                  </a:lnTo>
                  <a:lnTo>
                    <a:pt x="872608" y="894204"/>
                  </a:lnTo>
                  <a:lnTo>
                    <a:pt x="839300" y="860858"/>
                  </a:lnTo>
                  <a:lnTo>
                    <a:pt x="817464" y="818569"/>
                  </a:lnTo>
                  <a:lnTo>
                    <a:pt x="809625" y="769874"/>
                  </a:lnTo>
                  <a:lnTo>
                    <a:pt x="0" y="1243457"/>
                  </a:lnTo>
                  <a:lnTo>
                    <a:pt x="809625" y="538861"/>
                  </a:lnTo>
                  <a:lnTo>
                    <a:pt x="809625" y="153924"/>
                  </a:lnTo>
                  <a:close/>
                </a:path>
              </a:pathLst>
            </a:custGeom>
            <a:ln w="28575">
              <a:solidFill>
                <a:srgbClr val="244060"/>
              </a:solidFill>
            </a:ln>
          </p:spPr>
          <p:txBody>
            <a:bodyPr wrap="square" lIns="0" tIns="0" rIns="0" bIns="0" rtlCol="0"/>
            <a:lstStyle/>
            <a:p>
              <a:endParaRPr/>
            </a:p>
          </p:txBody>
        </p:sp>
      </p:grpSp>
      <p:grpSp>
        <p:nvGrpSpPr>
          <p:cNvPr id="29" name="object 29"/>
          <p:cNvGrpSpPr/>
          <p:nvPr/>
        </p:nvGrpSpPr>
        <p:grpSpPr>
          <a:xfrm>
            <a:off x="7082281" y="3540125"/>
            <a:ext cx="1771650" cy="1065530"/>
            <a:chOff x="7082281" y="3540125"/>
            <a:chExt cx="1771650" cy="1065530"/>
          </a:xfrm>
        </p:grpSpPr>
        <p:pic>
          <p:nvPicPr>
            <p:cNvPr id="30" name="object 30"/>
            <p:cNvPicPr/>
            <p:nvPr/>
          </p:nvPicPr>
          <p:blipFill>
            <a:blip r:embed="rId10" cstate="print"/>
            <a:stretch>
              <a:fillRect/>
            </a:stretch>
          </p:blipFill>
          <p:spPr>
            <a:xfrm>
              <a:off x="7082281" y="3540125"/>
              <a:ext cx="157479" cy="167386"/>
            </a:xfrm>
            <a:prstGeom prst="rect">
              <a:avLst/>
            </a:prstGeom>
          </p:spPr>
        </p:pic>
        <p:pic>
          <p:nvPicPr>
            <p:cNvPr id="31" name="object 31"/>
            <p:cNvPicPr/>
            <p:nvPr/>
          </p:nvPicPr>
          <p:blipFill>
            <a:blip r:embed="rId11" cstate="print"/>
            <a:stretch>
              <a:fillRect/>
            </a:stretch>
          </p:blipFill>
          <p:spPr>
            <a:xfrm>
              <a:off x="7153274" y="3686111"/>
              <a:ext cx="1700276" cy="919162"/>
            </a:xfrm>
            <a:prstGeom prst="rect">
              <a:avLst/>
            </a:prstGeom>
          </p:spPr>
        </p:pic>
        <p:pic>
          <p:nvPicPr>
            <p:cNvPr id="32" name="object 32"/>
            <p:cNvPicPr/>
            <p:nvPr/>
          </p:nvPicPr>
          <p:blipFill>
            <a:blip r:embed="rId12" cstate="print"/>
            <a:stretch>
              <a:fillRect/>
            </a:stretch>
          </p:blipFill>
          <p:spPr>
            <a:xfrm>
              <a:off x="7610474" y="3771836"/>
              <a:ext cx="1138237" cy="747712"/>
            </a:xfrm>
            <a:prstGeom prst="rect">
              <a:avLst/>
            </a:prstGeom>
          </p:spPr>
        </p:pic>
        <p:sp>
          <p:nvSpPr>
            <p:cNvPr id="33" name="object 33"/>
            <p:cNvSpPr/>
            <p:nvPr/>
          </p:nvSpPr>
          <p:spPr>
            <a:xfrm>
              <a:off x="7226680" y="3730879"/>
              <a:ext cx="1560195" cy="789305"/>
            </a:xfrm>
            <a:custGeom>
              <a:avLst/>
              <a:gdLst/>
              <a:ahLst/>
              <a:cxnLst/>
              <a:rect l="l" t="t" r="r" b="b"/>
              <a:pathLst>
                <a:path w="1560195" h="789304">
                  <a:moveTo>
                    <a:pt x="0" y="0"/>
                  </a:moveTo>
                  <a:lnTo>
                    <a:pt x="302895" y="366395"/>
                  </a:lnTo>
                  <a:lnTo>
                    <a:pt x="302895" y="668020"/>
                  </a:lnTo>
                  <a:lnTo>
                    <a:pt x="312370" y="715019"/>
                  </a:lnTo>
                  <a:lnTo>
                    <a:pt x="338216" y="753411"/>
                  </a:lnTo>
                  <a:lnTo>
                    <a:pt x="376564" y="779301"/>
                  </a:lnTo>
                  <a:lnTo>
                    <a:pt x="423545" y="788797"/>
                  </a:lnTo>
                  <a:lnTo>
                    <a:pt x="1439418" y="788797"/>
                  </a:lnTo>
                  <a:lnTo>
                    <a:pt x="1486417" y="779301"/>
                  </a:lnTo>
                  <a:lnTo>
                    <a:pt x="1524809" y="753411"/>
                  </a:lnTo>
                  <a:lnTo>
                    <a:pt x="1550699" y="715019"/>
                  </a:lnTo>
                  <a:lnTo>
                    <a:pt x="1560195" y="668020"/>
                  </a:lnTo>
                  <a:lnTo>
                    <a:pt x="1560195" y="185547"/>
                  </a:lnTo>
                  <a:lnTo>
                    <a:pt x="303102" y="185547"/>
                  </a:lnTo>
                  <a:lnTo>
                    <a:pt x="0" y="0"/>
                  </a:lnTo>
                  <a:close/>
                </a:path>
                <a:path w="1560195" h="789304">
                  <a:moveTo>
                    <a:pt x="1439418" y="64897"/>
                  </a:moveTo>
                  <a:lnTo>
                    <a:pt x="423545" y="64897"/>
                  </a:lnTo>
                  <a:lnTo>
                    <a:pt x="376564" y="74372"/>
                  </a:lnTo>
                  <a:lnTo>
                    <a:pt x="338216" y="100218"/>
                  </a:lnTo>
                  <a:lnTo>
                    <a:pt x="312370" y="138566"/>
                  </a:lnTo>
                  <a:lnTo>
                    <a:pt x="302895" y="185547"/>
                  </a:lnTo>
                  <a:lnTo>
                    <a:pt x="1560195" y="185547"/>
                  </a:lnTo>
                  <a:lnTo>
                    <a:pt x="1550699" y="138566"/>
                  </a:lnTo>
                  <a:lnTo>
                    <a:pt x="1524809" y="100218"/>
                  </a:lnTo>
                  <a:lnTo>
                    <a:pt x="1486417" y="74372"/>
                  </a:lnTo>
                  <a:lnTo>
                    <a:pt x="1439418" y="64897"/>
                  </a:lnTo>
                  <a:close/>
                </a:path>
              </a:pathLst>
            </a:custGeom>
            <a:solidFill>
              <a:srgbClr val="4F81BC"/>
            </a:solidFill>
          </p:spPr>
          <p:txBody>
            <a:bodyPr wrap="square" lIns="0" tIns="0" rIns="0" bIns="0" rtlCol="0"/>
            <a:lstStyle/>
            <a:p>
              <a:endParaRPr/>
            </a:p>
          </p:txBody>
        </p:sp>
        <p:sp>
          <p:nvSpPr>
            <p:cNvPr id="34" name="object 34"/>
            <p:cNvSpPr/>
            <p:nvPr/>
          </p:nvSpPr>
          <p:spPr>
            <a:xfrm>
              <a:off x="7226680" y="3730879"/>
              <a:ext cx="1560195" cy="789305"/>
            </a:xfrm>
            <a:custGeom>
              <a:avLst/>
              <a:gdLst/>
              <a:ahLst/>
              <a:cxnLst/>
              <a:rect l="l" t="t" r="r" b="b"/>
              <a:pathLst>
                <a:path w="1560195" h="789304">
                  <a:moveTo>
                    <a:pt x="302895" y="185547"/>
                  </a:moveTo>
                  <a:lnTo>
                    <a:pt x="312370" y="138566"/>
                  </a:lnTo>
                  <a:lnTo>
                    <a:pt x="338216" y="100218"/>
                  </a:lnTo>
                  <a:lnTo>
                    <a:pt x="376564" y="74372"/>
                  </a:lnTo>
                  <a:lnTo>
                    <a:pt x="423545" y="64897"/>
                  </a:lnTo>
                  <a:lnTo>
                    <a:pt x="512445" y="64897"/>
                  </a:lnTo>
                  <a:lnTo>
                    <a:pt x="826770" y="64897"/>
                  </a:lnTo>
                  <a:lnTo>
                    <a:pt x="1439418" y="64897"/>
                  </a:lnTo>
                  <a:lnTo>
                    <a:pt x="1486417" y="74372"/>
                  </a:lnTo>
                  <a:lnTo>
                    <a:pt x="1524809" y="100218"/>
                  </a:lnTo>
                  <a:lnTo>
                    <a:pt x="1550699" y="138566"/>
                  </a:lnTo>
                  <a:lnTo>
                    <a:pt x="1560195" y="185547"/>
                  </a:lnTo>
                  <a:lnTo>
                    <a:pt x="1560195" y="366395"/>
                  </a:lnTo>
                  <a:lnTo>
                    <a:pt x="1560195" y="668020"/>
                  </a:lnTo>
                  <a:lnTo>
                    <a:pt x="1550699" y="715019"/>
                  </a:lnTo>
                  <a:lnTo>
                    <a:pt x="1524809" y="753411"/>
                  </a:lnTo>
                  <a:lnTo>
                    <a:pt x="1486417" y="779301"/>
                  </a:lnTo>
                  <a:lnTo>
                    <a:pt x="1439418" y="788797"/>
                  </a:lnTo>
                  <a:lnTo>
                    <a:pt x="826770" y="788797"/>
                  </a:lnTo>
                  <a:lnTo>
                    <a:pt x="512445" y="788797"/>
                  </a:lnTo>
                  <a:lnTo>
                    <a:pt x="423545" y="788797"/>
                  </a:lnTo>
                  <a:lnTo>
                    <a:pt x="376564" y="779301"/>
                  </a:lnTo>
                  <a:lnTo>
                    <a:pt x="338216" y="753411"/>
                  </a:lnTo>
                  <a:lnTo>
                    <a:pt x="312370" y="715019"/>
                  </a:lnTo>
                  <a:lnTo>
                    <a:pt x="302895" y="668020"/>
                  </a:lnTo>
                  <a:lnTo>
                    <a:pt x="302895" y="366395"/>
                  </a:lnTo>
                  <a:lnTo>
                    <a:pt x="0" y="0"/>
                  </a:lnTo>
                  <a:lnTo>
                    <a:pt x="302895" y="185420"/>
                  </a:lnTo>
                  <a:close/>
                </a:path>
              </a:pathLst>
            </a:custGeom>
            <a:ln w="28574">
              <a:solidFill>
                <a:srgbClr val="244060"/>
              </a:solidFill>
            </a:ln>
          </p:spPr>
          <p:txBody>
            <a:bodyPr wrap="square" lIns="0" tIns="0" rIns="0" bIns="0" rtlCol="0"/>
            <a:lstStyle/>
            <a:p>
              <a:endParaRPr/>
            </a:p>
          </p:txBody>
        </p:sp>
      </p:grpSp>
      <p:sp>
        <p:nvSpPr>
          <p:cNvPr id="35" name="object 35"/>
          <p:cNvSpPr txBox="1"/>
          <p:nvPr/>
        </p:nvSpPr>
        <p:spPr>
          <a:xfrm>
            <a:off x="887412" y="4775898"/>
            <a:ext cx="10098405" cy="878205"/>
          </a:xfrm>
          <a:prstGeom prst="rect">
            <a:avLst/>
          </a:prstGeom>
        </p:spPr>
        <p:txBody>
          <a:bodyPr vert="horz" wrap="square" lIns="0" tIns="5715" rIns="0" bIns="0" rtlCol="0">
            <a:spAutoFit/>
          </a:bodyPr>
          <a:lstStyle/>
          <a:p>
            <a:pPr marL="38100" marR="30480">
              <a:lnSpc>
                <a:spcPct val="102400"/>
              </a:lnSpc>
              <a:spcBef>
                <a:spcPts val="45"/>
              </a:spcBef>
            </a:pPr>
            <a:r>
              <a:rPr sz="2750" spc="45">
                <a:solidFill>
                  <a:srgbClr val="464646"/>
                </a:solidFill>
                <a:latin typeface="Trebuchet MS"/>
                <a:cs typeface="Trebuchet MS"/>
              </a:rPr>
              <a:t>Remember,</a:t>
            </a:r>
            <a:r>
              <a:rPr sz="2750" spc="-170">
                <a:solidFill>
                  <a:srgbClr val="464646"/>
                </a:solidFill>
                <a:latin typeface="Trebuchet MS"/>
                <a:cs typeface="Trebuchet MS"/>
              </a:rPr>
              <a:t> </a:t>
            </a:r>
            <a:r>
              <a:rPr sz="2750">
                <a:solidFill>
                  <a:srgbClr val="464646"/>
                </a:solidFill>
                <a:latin typeface="Trebuchet MS"/>
                <a:cs typeface="Trebuchet MS"/>
              </a:rPr>
              <a:t>we</a:t>
            </a:r>
            <a:r>
              <a:rPr sz="2750" spc="-80">
                <a:solidFill>
                  <a:srgbClr val="464646"/>
                </a:solidFill>
                <a:latin typeface="Trebuchet MS"/>
                <a:cs typeface="Trebuchet MS"/>
              </a:rPr>
              <a:t> </a:t>
            </a:r>
            <a:r>
              <a:rPr sz="2750">
                <a:solidFill>
                  <a:srgbClr val="464646"/>
                </a:solidFill>
                <a:latin typeface="Trebuchet MS"/>
                <a:cs typeface="Trebuchet MS"/>
              </a:rPr>
              <a:t>are</a:t>
            </a:r>
            <a:r>
              <a:rPr sz="2750" spc="-150">
                <a:solidFill>
                  <a:srgbClr val="464646"/>
                </a:solidFill>
                <a:latin typeface="Trebuchet MS"/>
                <a:cs typeface="Trebuchet MS"/>
              </a:rPr>
              <a:t> </a:t>
            </a:r>
            <a:r>
              <a:rPr sz="2750" spc="150">
                <a:solidFill>
                  <a:srgbClr val="464646"/>
                </a:solidFill>
                <a:latin typeface="Trebuchet MS"/>
                <a:cs typeface="Trebuchet MS"/>
              </a:rPr>
              <a:t>decomposing</a:t>
            </a:r>
            <a:r>
              <a:rPr sz="2750" spc="-145">
                <a:solidFill>
                  <a:srgbClr val="464646"/>
                </a:solidFill>
                <a:latin typeface="Trebuchet MS"/>
                <a:cs typeface="Trebuchet MS"/>
              </a:rPr>
              <a:t> </a:t>
            </a:r>
            <a:r>
              <a:rPr sz="2750">
                <a:solidFill>
                  <a:srgbClr val="464646"/>
                </a:solidFill>
                <a:latin typeface="Trebuchet MS"/>
                <a:cs typeface="Trebuchet MS"/>
              </a:rPr>
              <a:t>the</a:t>
            </a:r>
            <a:r>
              <a:rPr sz="2750" spc="-80">
                <a:solidFill>
                  <a:srgbClr val="464646"/>
                </a:solidFill>
                <a:latin typeface="Trebuchet MS"/>
                <a:cs typeface="Trebuchet MS"/>
              </a:rPr>
              <a:t> </a:t>
            </a:r>
            <a:r>
              <a:rPr sz="2750" spc="90">
                <a:solidFill>
                  <a:srgbClr val="464646"/>
                </a:solidFill>
                <a:latin typeface="Trebuchet MS"/>
                <a:cs typeface="Trebuchet MS"/>
              </a:rPr>
              <a:t>update</a:t>
            </a:r>
            <a:r>
              <a:rPr sz="2750" spc="-75">
                <a:solidFill>
                  <a:srgbClr val="464646"/>
                </a:solidFill>
                <a:latin typeface="Trebuchet MS"/>
                <a:cs typeface="Trebuchet MS"/>
              </a:rPr>
              <a:t> </a:t>
            </a:r>
            <a:r>
              <a:rPr sz="2750" spc="114">
                <a:solidFill>
                  <a:srgbClr val="464646"/>
                </a:solidFill>
                <a:latin typeface="Trebuchet MS"/>
                <a:cs typeface="Trebuchet MS"/>
              </a:rPr>
              <a:t>matix</a:t>
            </a:r>
            <a:r>
              <a:rPr sz="2750" spc="-75">
                <a:solidFill>
                  <a:srgbClr val="464646"/>
                </a:solidFill>
                <a:latin typeface="Trebuchet MS"/>
                <a:cs typeface="Trebuchet MS"/>
              </a:rPr>
              <a:t> </a:t>
            </a:r>
            <a:r>
              <a:rPr sz="2750" spc="-25">
                <a:solidFill>
                  <a:srgbClr val="464646"/>
                </a:solidFill>
                <a:latin typeface="Trebuchet MS"/>
                <a:cs typeface="Trebuchet MS"/>
              </a:rPr>
              <a:t>(</a:t>
            </a:r>
            <a:r>
              <a:rPr sz="2750" spc="-25">
                <a:solidFill>
                  <a:srgbClr val="4F81BC"/>
                </a:solidFill>
                <a:latin typeface="Cambria Math"/>
                <a:cs typeface="Cambria Math"/>
              </a:rPr>
              <a:t>Δ𝑊</a:t>
            </a:r>
            <a:r>
              <a:rPr sz="2750" spc="-25">
                <a:solidFill>
                  <a:srgbClr val="464646"/>
                </a:solidFill>
                <a:latin typeface="Trebuchet MS"/>
                <a:cs typeface="Trebuchet MS"/>
              </a:rPr>
              <a:t>),</a:t>
            </a:r>
            <a:r>
              <a:rPr sz="2750" spc="-95">
                <a:solidFill>
                  <a:srgbClr val="464646"/>
                </a:solidFill>
                <a:latin typeface="Trebuchet MS"/>
                <a:cs typeface="Trebuchet MS"/>
              </a:rPr>
              <a:t> </a:t>
            </a:r>
            <a:r>
              <a:rPr sz="2750" spc="120">
                <a:solidFill>
                  <a:srgbClr val="464646"/>
                </a:solidFill>
                <a:latin typeface="Trebuchet MS"/>
                <a:cs typeface="Trebuchet MS"/>
              </a:rPr>
              <a:t>and </a:t>
            </a:r>
            <a:r>
              <a:rPr sz="2750" spc="95">
                <a:solidFill>
                  <a:srgbClr val="464646"/>
                </a:solidFill>
                <a:latin typeface="Trebuchet MS"/>
                <a:cs typeface="Trebuchet MS"/>
              </a:rPr>
              <a:t>not</a:t>
            </a:r>
            <a:r>
              <a:rPr sz="2750" spc="-130">
                <a:solidFill>
                  <a:srgbClr val="464646"/>
                </a:solidFill>
                <a:latin typeface="Trebuchet MS"/>
                <a:cs typeface="Trebuchet MS"/>
              </a:rPr>
              <a:t> </a:t>
            </a:r>
            <a:r>
              <a:rPr sz="2750">
                <a:solidFill>
                  <a:srgbClr val="464646"/>
                </a:solidFill>
                <a:latin typeface="Trebuchet MS"/>
                <a:cs typeface="Trebuchet MS"/>
              </a:rPr>
              <a:t>the</a:t>
            </a:r>
            <a:r>
              <a:rPr sz="2750" spc="-55">
                <a:solidFill>
                  <a:srgbClr val="464646"/>
                </a:solidFill>
                <a:latin typeface="Trebuchet MS"/>
                <a:cs typeface="Trebuchet MS"/>
              </a:rPr>
              <a:t> </a:t>
            </a:r>
            <a:r>
              <a:rPr sz="2750" spc="85">
                <a:solidFill>
                  <a:srgbClr val="464646"/>
                </a:solidFill>
                <a:latin typeface="Trebuchet MS"/>
                <a:cs typeface="Trebuchet MS"/>
              </a:rPr>
              <a:t>original</a:t>
            </a:r>
            <a:r>
              <a:rPr sz="2750" spc="-90">
                <a:solidFill>
                  <a:srgbClr val="464646"/>
                </a:solidFill>
                <a:latin typeface="Trebuchet MS"/>
                <a:cs typeface="Trebuchet MS"/>
              </a:rPr>
              <a:t> </a:t>
            </a:r>
            <a:r>
              <a:rPr sz="2750" spc="110">
                <a:solidFill>
                  <a:srgbClr val="464646"/>
                </a:solidFill>
                <a:latin typeface="Trebuchet MS"/>
                <a:cs typeface="Trebuchet MS"/>
              </a:rPr>
              <a:t>weights</a:t>
            </a:r>
            <a:r>
              <a:rPr sz="2750" spc="-45">
                <a:solidFill>
                  <a:srgbClr val="464646"/>
                </a:solidFill>
                <a:latin typeface="Trebuchet MS"/>
                <a:cs typeface="Trebuchet MS"/>
              </a:rPr>
              <a:t> </a:t>
            </a:r>
            <a:r>
              <a:rPr sz="2750" spc="-25">
                <a:solidFill>
                  <a:srgbClr val="C0504D"/>
                </a:solidFill>
                <a:latin typeface="Cambria Math"/>
                <a:cs typeface="Cambria Math"/>
              </a:rPr>
              <a:t>𝑊</a:t>
            </a:r>
            <a:r>
              <a:rPr sz="3000" spc="-37" baseline="-15277">
                <a:solidFill>
                  <a:srgbClr val="C0504D"/>
                </a:solidFill>
                <a:latin typeface="Cambria Math"/>
                <a:cs typeface="Cambria Math"/>
              </a:rPr>
              <a:t>0</a:t>
            </a:r>
            <a:r>
              <a:rPr sz="2750" spc="-25">
                <a:solidFill>
                  <a:srgbClr val="464646"/>
                </a:solidFill>
                <a:latin typeface="Trebuchet MS"/>
                <a:cs typeface="Trebuchet MS"/>
              </a:rPr>
              <a:t>.</a:t>
            </a:r>
            <a:endParaRPr sz="2750">
              <a:latin typeface="Trebuchet MS"/>
              <a:cs typeface="Trebuchet MS"/>
            </a:endParaRPr>
          </a:p>
        </p:txBody>
      </p:sp>
      <p:sp>
        <p:nvSpPr>
          <p:cNvPr id="36" name="object 36"/>
          <p:cNvSpPr txBox="1"/>
          <p:nvPr/>
        </p:nvSpPr>
        <p:spPr>
          <a:xfrm>
            <a:off x="2470150" y="2591117"/>
            <a:ext cx="782320" cy="853440"/>
          </a:xfrm>
          <a:prstGeom prst="rect">
            <a:avLst/>
          </a:prstGeom>
        </p:spPr>
        <p:txBody>
          <a:bodyPr vert="horz" wrap="square" lIns="0" tIns="10795" rIns="0" bIns="0" rtlCol="0">
            <a:spAutoFit/>
          </a:bodyPr>
          <a:lstStyle/>
          <a:p>
            <a:pPr marL="128270" marR="125095" algn="ctr">
              <a:lnSpc>
                <a:spcPct val="100800"/>
              </a:lnSpc>
              <a:spcBef>
                <a:spcPts val="85"/>
              </a:spcBef>
            </a:pPr>
            <a:r>
              <a:rPr sz="1800" spc="-10">
                <a:solidFill>
                  <a:srgbClr val="FFFFFF"/>
                </a:solidFill>
                <a:latin typeface="Calibri"/>
                <a:cs typeface="Calibri"/>
              </a:rPr>
              <a:t>Initial </a:t>
            </a:r>
            <a:r>
              <a:rPr sz="1800" spc="-25">
                <a:solidFill>
                  <a:srgbClr val="FFFFFF"/>
                </a:solidFill>
                <a:latin typeface="Calibri"/>
                <a:cs typeface="Calibri"/>
              </a:rPr>
              <a:t>LLM</a:t>
            </a:r>
            <a:endParaRPr sz="1800">
              <a:latin typeface="Calibri"/>
              <a:cs typeface="Calibri"/>
            </a:endParaRPr>
          </a:p>
          <a:p>
            <a:pPr algn="ctr">
              <a:lnSpc>
                <a:spcPct val="100000"/>
              </a:lnSpc>
              <a:spcBef>
                <a:spcPts val="15"/>
              </a:spcBef>
            </a:pPr>
            <a:r>
              <a:rPr sz="1800" spc="-10">
                <a:solidFill>
                  <a:srgbClr val="FFFFFF"/>
                </a:solidFill>
                <a:latin typeface="Calibri"/>
                <a:cs typeface="Calibri"/>
              </a:rPr>
              <a:t>Weights</a:t>
            </a:r>
            <a:endParaRPr sz="1800">
              <a:latin typeface="Calibri"/>
              <a:cs typeface="Calibri"/>
            </a:endParaRPr>
          </a:p>
        </p:txBody>
      </p:sp>
      <p:grpSp>
        <p:nvGrpSpPr>
          <p:cNvPr id="37" name="object 37"/>
          <p:cNvGrpSpPr/>
          <p:nvPr/>
        </p:nvGrpSpPr>
        <p:grpSpPr>
          <a:xfrm>
            <a:off x="4124325" y="2028761"/>
            <a:ext cx="1348105" cy="1138555"/>
            <a:chOff x="4124325" y="2028761"/>
            <a:chExt cx="1348105" cy="1138555"/>
          </a:xfrm>
        </p:grpSpPr>
        <p:pic>
          <p:nvPicPr>
            <p:cNvPr id="38" name="object 38"/>
            <p:cNvPicPr/>
            <p:nvPr/>
          </p:nvPicPr>
          <p:blipFill>
            <a:blip r:embed="rId13" cstate="print"/>
            <a:stretch>
              <a:fillRect/>
            </a:stretch>
          </p:blipFill>
          <p:spPr>
            <a:xfrm>
              <a:off x="4124325" y="2028761"/>
              <a:ext cx="1347724" cy="1138237"/>
            </a:xfrm>
            <a:prstGeom prst="rect">
              <a:avLst/>
            </a:prstGeom>
          </p:spPr>
        </p:pic>
        <p:pic>
          <p:nvPicPr>
            <p:cNvPr id="39" name="object 39"/>
            <p:cNvPicPr/>
            <p:nvPr/>
          </p:nvPicPr>
          <p:blipFill>
            <a:blip r:embed="rId14" cstate="print"/>
            <a:stretch>
              <a:fillRect/>
            </a:stretch>
          </p:blipFill>
          <p:spPr>
            <a:xfrm>
              <a:off x="4248150" y="2095436"/>
              <a:ext cx="1119187" cy="852487"/>
            </a:xfrm>
            <a:prstGeom prst="rect">
              <a:avLst/>
            </a:prstGeom>
          </p:spPr>
        </p:pic>
        <p:sp>
          <p:nvSpPr>
            <p:cNvPr id="40" name="object 40"/>
            <p:cNvSpPr/>
            <p:nvPr/>
          </p:nvSpPr>
          <p:spPr>
            <a:xfrm>
              <a:off x="4195826" y="2081275"/>
              <a:ext cx="1205230" cy="996950"/>
            </a:xfrm>
            <a:custGeom>
              <a:avLst/>
              <a:gdLst/>
              <a:ahLst/>
              <a:cxnLst/>
              <a:rect l="l" t="t" r="r" b="b"/>
              <a:pathLst>
                <a:path w="1205229" h="996950">
                  <a:moveTo>
                    <a:pt x="984250" y="781050"/>
                  </a:moveTo>
                  <a:lnTo>
                    <a:pt x="688975" y="781050"/>
                  </a:lnTo>
                  <a:lnTo>
                    <a:pt x="1205102" y="996696"/>
                  </a:lnTo>
                  <a:lnTo>
                    <a:pt x="984250" y="781050"/>
                  </a:lnTo>
                  <a:close/>
                </a:path>
                <a:path w="1205229" h="996950">
                  <a:moveTo>
                    <a:pt x="1050798" y="0"/>
                  </a:moveTo>
                  <a:lnTo>
                    <a:pt x="130175" y="0"/>
                  </a:lnTo>
                  <a:lnTo>
                    <a:pt x="79456" y="10213"/>
                  </a:lnTo>
                  <a:lnTo>
                    <a:pt x="38084" y="38084"/>
                  </a:lnTo>
                  <a:lnTo>
                    <a:pt x="10213" y="79456"/>
                  </a:lnTo>
                  <a:lnTo>
                    <a:pt x="0" y="130175"/>
                  </a:lnTo>
                  <a:lnTo>
                    <a:pt x="25" y="650875"/>
                  </a:lnTo>
                  <a:lnTo>
                    <a:pt x="10213" y="701486"/>
                  </a:lnTo>
                  <a:lnTo>
                    <a:pt x="38084" y="742902"/>
                  </a:lnTo>
                  <a:lnTo>
                    <a:pt x="79456" y="770816"/>
                  </a:lnTo>
                  <a:lnTo>
                    <a:pt x="130175" y="781050"/>
                  </a:lnTo>
                  <a:lnTo>
                    <a:pt x="1050798" y="781050"/>
                  </a:lnTo>
                  <a:lnTo>
                    <a:pt x="1101536" y="770816"/>
                  </a:lnTo>
                  <a:lnTo>
                    <a:pt x="1142952" y="742902"/>
                  </a:lnTo>
                  <a:lnTo>
                    <a:pt x="1170866" y="701486"/>
                  </a:lnTo>
                  <a:lnTo>
                    <a:pt x="1181100" y="650875"/>
                  </a:lnTo>
                  <a:lnTo>
                    <a:pt x="1181100" y="130175"/>
                  </a:lnTo>
                  <a:lnTo>
                    <a:pt x="1170866" y="79456"/>
                  </a:lnTo>
                  <a:lnTo>
                    <a:pt x="1142952" y="38084"/>
                  </a:lnTo>
                  <a:lnTo>
                    <a:pt x="1101536" y="10213"/>
                  </a:lnTo>
                  <a:lnTo>
                    <a:pt x="1050798" y="0"/>
                  </a:lnTo>
                  <a:close/>
                </a:path>
              </a:pathLst>
            </a:custGeom>
            <a:solidFill>
              <a:srgbClr val="4F81BC"/>
            </a:solidFill>
          </p:spPr>
          <p:txBody>
            <a:bodyPr wrap="square" lIns="0" tIns="0" rIns="0" bIns="0" rtlCol="0"/>
            <a:lstStyle/>
            <a:p>
              <a:endParaRPr/>
            </a:p>
          </p:txBody>
        </p:sp>
        <p:sp>
          <p:nvSpPr>
            <p:cNvPr id="41" name="object 41"/>
            <p:cNvSpPr/>
            <p:nvPr/>
          </p:nvSpPr>
          <p:spPr>
            <a:xfrm>
              <a:off x="4195826" y="2081275"/>
              <a:ext cx="1205230" cy="996950"/>
            </a:xfrm>
            <a:custGeom>
              <a:avLst/>
              <a:gdLst/>
              <a:ahLst/>
              <a:cxnLst/>
              <a:rect l="l" t="t" r="r" b="b"/>
              <a:pathLst>
                <a:path w="1205229" h="996950">
                  <a:moveTo>
                    <a:pt x="0" y="130175"/>
                  </a:moveTo>
                  <a:lnTo>
                    <a:pt x="10213" y="79456"/>
                  </a:lnTo>
                  <a:lnTo>
                    <a:pt x="38084" y="38084"/>
                  </a:lnTo>
                  <a:lnTo>
                    <a:pt x="79456" y="10213"/>
                  </a:lnTo>
                  <a:lnTo>
                    <a:pt x="130175" y="0"/>
                  </a:lnTo>
                  <a:lnTo>
                    <a:pt x="688975" y="0"/>
                  </a:lnTo>
                  <a:lnTo>
                    <a:pt x="984250" y="0"/>
                  </a:lnTo>
                  <a:lnTo>
                    <a:pt x="1050798" y="0"/>
                  </a:lnTo>
                  <a:lnTo>
                    <a:pt x="1101536" y="10213"/>
                  </a:lnTo>
                  <a:lnTo>
                    <a:pt x="1142952" y="38084"/>
                  </a:lnTo>
                  <a:lnTo>
                    <a:pt x="1170866" y="79456"/>
                  </a:lnTo>
                  <a:lnTo>
                    <a:pt x="1181100" y="130175"/>
                  </a:lnTo>
                  <a:lnTo>
                    <a:pt x="1181100" y="455549"/>
                  </a:lnTo>
                  <a:lnTo>
                    <a:pt x="1181100" y="650875"/>
                  </a:lnTo>
                  <a:lnTo>
                    <a:pt x="1170866" y="701486"/>
                  </a:lnTo>
                  <a:lnTo>
                    <a:pt x="1142952" y="742902"/>
                  </a:lnTo>
                  <a:lnTo>
                    <a:pt x="1101536" y="770816"/>
                  </a:lnTo>
                  <a:lnTo>
                    <a:pt x="1050798" y="781050"/>
                  </a:lnTo>
                  <a:lnTo>
                    <a:pt x="984250" y="781050"/>
                  </a:lnTo>
                  <a:lnTo>
                    <a:pt x="1205102" y="996696"/>
                  </a:lnTo>
                  <a:lnTo>
                    <a:pt x="688975" y="781050"/>
                  </a:lnTo>
                  <a:lnTo>
                    <a:pt x="130175" y="781050"/>
                  </a:lnTo>
                  <a:lnTo>
                    <a:pt x="79456" y="770816"/>
                  </a:lnTo>
                  <a:lnTo>
                    <a:pt x="38084" y="742902"/>
                  </a:lnTo>
                  <a:lnTo>
                    <a:pt x="10213" y="701486"/>
                  </a:lnTo>
                  <a:lnTo>
                    <a:pt x="0" y="650748"/>
                  </a:lnTo>
                  <a:lnTo>
                    <a:pt x="0" y="455549"/>
                  </a:lnTo>
                  <a:lnTo>
                    <a:pt x="0" y="130175"/>
                  </a:lnTo>
                  <a:close/>
                </a:path>
              </a:pathLst>
            </a:custGeom>
            <a:ln w="28575">
              <a:solidFill>
                <a:srgbClr val="244060"/>
              </a:solidFill>
            </a:ln>
          </p:spPr>
          <p:txBody>
            <a:bodyPr wrap="square" lIns="0" tIns="0" rIns="0" bIns="0" rtlCol="0"/>
            <a:lstStyle/>
            <a:p>
              <a:endParaRPr/>
            </a:p>
          </p:txBody>
        </p:sp>
      </p:grpSp>
      <p:sp>
        <p:nvSpPr>
          <p:cNvPr id="42" name="object 42"/>
          <p:cNvSpPr txBox="1"/>
          <p:nvPr/>
        </p:nvSpPr>
        <p:spPr>
          <a:xfrm>
            <a:off x="912812" y="1438010"/>
            <a:ext cx="4231640" cy="1028065"/>
          </a:xfrm>
          <a:prstGeom prst="rect">
            <a:avLst/>
          </a:prstGeom>
        </p:spPr>
        <p:txBody>
          <a:bodyPr vert="horz" wrap="square" lIns="0" tIns="200660" rIns="0" bIns="0" rtlCol="0">
            <a:spAutoFit/>
          </a:bodyPr>
          <a:lstStyle/>
          <a:p>
            <a:pPr marL="12700">
              <a:lnSpc>
                <a:spcPct val="100000"/>
              </a:lnSpc>
              <a:spcBef>
                <a:spcPts val="1580"/>
              </a:spcBef>
            </a:pPr>
            <a:r>
              <a:rPr sz="2750">
                <a:solidFill>
                  <a:srgbClr val="464646"/>
                </a:solidFill>
                <a:latin typeface="Trebuchet MS"/>
                <a:cs typeface="Trebuchet MS"/>
              </a:rPr>
              <a:t>while</a:t>
            </a:r>
            <a:r>
              <a:rPr sz="2750" spc="-15">
                <a:solidFill>
                  <a:srgbClr val="464646"/>
                </a:solidFill>
                <a:latin typeface="Trebuchet MS"/>
                <a:cs typeface="Trebuchet MS"/>
              </a:rPr>
              <a:t> </a:t>
            </a:r>
            <a:r>
              <a:rPr sz="2750" spc="100">
                <a:solidFill>
                  <a:srgbClr val="464646"/>
                </a:solidFill>
                <a:latin typeface="Trebuchet MS"/>
                <a:cs typeface="Trebuchet MS"/>
              </a:rPr>
              <a:t>finetuning</a:t>
            </a:r>
            <a:r>
              <a:rPr sz="2750" spc="-5">
                <a:solidFill>
                  <a:srgbClr val="464646"/>
                </a:solidFill>
                <a:latin typeface="Trebuchet MS"/>
                <a:cs typeface="Trebuchet MS"/>
              </a:rPr>
              <a:t> </a:t>
            </a:r>
            <a:r>
              <a:rPr sz="2750" spc="145">
                <a:solidFill>
                  <a:srgbClr val="464646"/>
                </a:solidFill>
                <a:latin typeface="Trebuchet MS"/>
                <a:cs typeface="Trebuchet MS"/>
              </a:rPr>
              <a:t>an</a:t>
            </a:r>
            <a:r>
              <a:rPr sz="2750" spc="-35">
                <a:solidFill>
                  <a:srgbClr val="464646"/>
                </a:solidFill>
                <a:latin typeface="Trebuchet MS"/>
                <a:cs typeface="Trebuchet MS"/>
              </a:rPr>
              <a:t> </a:t>
            </a:r>
            <a:r>
              <a:rPr sz="2750" spc="-20">
                <a:solidFill>
                  <a:srgbClr val="464646"/>
                </a:solidFill>
                <a:latin typeface="Trebuchet MS"/>
                <a:cs typeface="Trebuchet MS"/>
              </a:rPr>
              <a:t>LLM.</a:t>
            </a:r>
            <a:endParaRPr sz="2750">
              <a:latin typeface="Trebuchet MS"/>
              <a:cs typeface="Trebuchet MS"/>
            </a:endParaRPr>
          </a:p>
          <a:p>
            <a:pPr marR="5080" algn="r">
              <a:lnSpc>
                <a:spcPct val="100000"/>
              </a:lnSpc>
              <a:spcBef>
                <a:spcPts val="950"/>
              </a:spcBef>
            </a:pPr>
            <a:r>
              <a:rPr sz="1800" spc="-10">
                <a:solidFill>
                  <a:srgbClr val="FFFFFF"/>
                </a:solidFill>
                <a:latin typeface="Calibri"/>
                <a:cs typeface="Calibri"/>
              </a:rPr>
              <a:t>Update</a:t>
            </a:r>
            <a:endParaRPr sz="1800">
              <a:latin typeface="Calibri"/>
              <a:cs typeface="Calibri"/>
            </a:endParaRPr>
          </a:p>
        </p:txBody>
      </p:sp>
      <p:sp>
        <p:nvSpPr>
          <p:cNvPr id="43" name="object 43"/>
          <p:cNvSpPr txBox="1"/>
          <p:nvPr/>
        </p:nvSpPr>
        <p:spPr>
          <a:xfrm>
            <a:off x="4476496" y="2442527"/>
            <a:ext cx="620395"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FFFFFF"/>
                </a:solidFill>
                <a:latin typeface="Calibri"/>
                <a:cs typeface="Calibri"/>
              </a:rPr>
              <a:t>matrix</a:t>
            </a:r>
            <a:endParaRPr sz="1800">
              <a:latin typeface="Calibri"/>
              <a:cs typeface="Calibri"/>
            </a:endParaRPr>
          </a:p>
        </p:txBody>
      </p:sp>
      <p:sp>
        <p:nvSpPr>
          <p:cNvPr id="44" name="object 44"/>
          <p:cNvSpPr txBox="1"/>
          <p:nvPr/>
        </p:nvSpPr>
        <p:spPr>
          <a:xfrm>
            <a:off x="8787765" y="2096452"/>
            <a:ext cx="1239520" cy="576580"/>
          </a:xfrm>
          <a:prstGeom prst="rect">
            <a:avLst/>
          </a:prstGeom>
        </p:spPr>
        <p:txBody>
          <a:bodyPr vert="horz" wrap="square" lIns="0" tIns="10795" rIns="0" bIns="0" rtlCol="0">
            <a:spAutoFit/>
          </a:bodyPr>
          <a:lstStyle/>
          <a:p>
            <a:pPr marL="222885" marR="5080" indent="-210820">
              <a:lnSpc>
                <a:spcPct val="100800"/>
              </a:lnSpc>
              <a:spcBef>
                <a:spcPts val="85"/>
              </a:spcBef>
            </a:pPr>
            <a:r>
              <a:rPr sz="1800" spc="-10">
                <a:solidFill>
                  <a:srgbClr val="FFFFFF"/>
                </a:solidFill>
                <a:latin typeface="Calibri"/>
                <a:cs typeface="Calibri"/>
              </a:rPr>
              <a:t>Decomposed matrices</a:t>
            </a:r>
            <a:endParaRPr sz="1800">
              <a:latin typeface="Calibri"/>
              <a:cs typeface="Calibri"/>
            </a:endParaRPr>
          </a:p>
        </p:txBody>
      </p:sp>
      <p:grpSp>
        <p:nvGrpSpPr>
          <p:cNvPr id="45" name="object 45"/>
          <p:cNvGrpSpPr/>
          <p:nvPr/>
        </p:nvGrpSpPr>
        <p:grpSpPr>
          <a:xfrm>
            <a:off x="6534150" y="1809686"/>
            <a:ext cx="1395730" cy="1214755"/>
            <a:chOff x="6534150" y="1809686"/>
            <a:chExt cx="1395730" cy="1214755"/>
          </a:xfrm>
        </p:grpSpPr>
        <p:pic>
          <p:nvPicPr>
            <p:cNvPr id="46" name="object 46"/>
            <p:cNvPicPr/>
            <p:nvPr/>
          </p:nvPicPr>
          <p:blipFill>
            <a:blip r:embed="rId15" cstate="print"/>
            <a:stretch>
              <a:fillRect/>
            </a:stretch>
          </p:blipFill>
          <p:spPr>
            <a:xfrm>
              <a:off x="6534150" y="1809686"/>
              <a:ext cx="1395349" cy="1214437"/>
            </a:xfrm>
            <a:prstGeom prst="rect">
              <a:avLst/>
            </a:prstGeom>
          </p:spPr>
        </p:pic>
        <p:pic>
          <p:nvPicPr>
            <p:cNvPr id="47" name="object 47"/>
            <p:cNvPicPr/>
            <p:nvPr/>
          </p:nvPicPr>
          <p:blipFill>
            <a:blip r:embed="rId16" cstate="print"/>
            <a:stretch>
              <a:fillRect/>
            </a:stretch>
          </p:blipFill>
          <p:spPr>
            <a:xfrm>
              <a:off x="6543675" y="1838261"/>
              <a:ext cx="1357249" cy="862012"/>
            </a:xfrm>
            <a:prstGeom prst="rect">
              <a:avLst/>
            </a:prstGeom>
          </p:spPr>
        </p:pic>
        <p:sp>
          <p:nvSpPr>
            <p:cNvPr id="48" name="object 48"/>
            <p:cNvSpPr/>
            <p:nvPr/>
          </p:nvSpPr>
          <p:spPr>
            <a:xfrm>
              <a:off x="6605651" y="1862200"/>
              <a:ext cx="1257300" cy="1075690"/>
            </a:xfrm>
            <a:custGeom>
              <a:avLst/>
              <a:gdLst/>
              <a:ahLst/>
              <a:cxnLst/>
              <a:rect l="l" t="t" r="r" b="b"/>
              <a:pathLst>
                <a:path w="1257300" h="1075689">
                  <a:moveTo>
                    <a:pt x="523875" y="723900"/>
                  </a:moveTo>
                  <a:lnTo>
                    <a:pt x="209550" y="723900"/>
                  </a:lnTo>
                  <a:lnTo>
                    <a:pt x="571373" y="1075309"/>
                  </a:lnTo>
                  <a:lnTo>
                    <a:pt x="523875" y="723900"/>
                  </a:lnTo>
                  <a:close/>
                </a:path>
                <a:path w="1257300" h="1075689">
                  <a:moveTo>
                    <a:pt x="1136523" y="0"/>
                  </a:moveTo>
                  <a:lnTo>
                    <a:pt x="120650" y="0"/>
                  </a:lnTo>
                  <a:lnTo>
                    <a:pt x="73669" y="9475"/>
                  </a:lnTo>
                  <a:lnTo>
                    <a:pt x="35321" y="35321"/>
                  </a:lnTo>
                  <a:lnTo>
                    <a:pt x="9475" y="73669"/>
                  </a:lnTo>
                  <a:lnTo>
                    <a:pt x="0" y="120650"/>
                  </a:lnTo>
                  <a:lnTo>
                    <a:pt x="25" y="603250"/>
                  </a:lnTo>
                  <a:lnTo>
                    <a:pt x="9475" y="650122"/>
                  </a:lnTo>
                  <a:lnTo>
                    <a:pt x="35321" y="688514"/>
                  </a:lnTo>
                  <a:lnTo>
                    <a:pt x="73669" y="714404"/>
                  </a:lnTo>
                  <a:lnTo>
                    <a:pt x="120650" y="723900"/>
                  </a:lnTo>
                  <a:lnTo>
                    <a:pt x="1136523" y="723900"/>
                  </a:lnTo>
                  <a:lnTo>
                    <a:pt x="1183522" y="714404"/>
                  </a:lnTo>
                  <a:lnTo>
                    <a:pt x="1221914" y="688514"/>
                  </a:lnTo>
                  <a:lnTo>
                    <a:pt x="1247804" y="650122"/>
                  </a:lnTo>
                  <a:lnTo>
                    <a:pt x="1257300" y="603250"/>
                  </a:lnTo>
                  <a:lnTo>
                    <a:pt x="1257300" y="120650"/>
                  </a:lnTo>
                  <a:lnTo>
                    <a:pt x="1247804" y="73669"/>
                  </a:lnTo>
                  <a:lnTo>
                    <a:pt x="1221914" y="35321"/>
                  </a:lnTo>
                  <a:lnTo>
                    <a:pt x="1183522" y="9475"/>
                  </a:lnTo>
                  <a:lnTo>
                    <a:pt x="1136523" y="0"/>
                  </a:lnTo>
                  <a:close/>
                </a:path>
              </a:pathLst>
            </a:custGeom>
            <a:solidFill>
              <a:srgbClr val="4F81BC"/>
            </a:solidFill>
          </p:spPr>
          <p:txBody>
            <a:bodyPr wrap="square" lIns="0" tIns="0" rIns="0" bIns="0" rtlCol="0"/>
            <a:lstStyle/>
            <a:p>
              <a:endParaRPr/>
            </a:p>
          </p:txBody>
        </p:sp>
        <p:sp>
          <p:nvSpPr>
            <p:cNvPr id="49" name="object 49"/>
            <p:cNvSpPr/>
            <p:nvPr/>
          </p:nvSpPr>
          <p:spPr>
            <a:xfrm>
              <a:off x="6605651" y="1862200"/>
              <a:ext cx="1257300" cy="1075690"/>
            </a:xfrm>
            <a:custGeom>
              <a:avLst/>
              <a:gdLst/>
              <a:ahLst/>
              <a:cxnLst/>
              <a:rect l="l" t="t" r="r" b="b"/>
              <a:pathLst>
                <a:path w="1257300" h="1075689">
                  <a:moveTo>
                    <a:pt x="0" y="120650"/>
                  </a:moveTo>
                  <a:lnTo>
                    <a:pt x="9475" y="73669"/>
                  </a:lnTo>
                  <a:lnTo>
                    <a:pt x="35321" y="35321"/>
                  </a:lnTo>
                  <a:lnTo>
                    <a:pt x="73669" y="9475"/>
                  </a:lnTo>
                  <a:lnTo>
                    <a:pt x="120650" y="0"/>
                  </a:lnTo>
                  <a:lnTo>
                    <a:pt x="209550" y="0"/>
                  </a:lnTo>
                  <a:lnTo>
                    <a:pt x="523875" y="0"/>
                  </a:lnTo>
                  <a:lnTo>
                    <a:pt x="1136523" y="0"/>
                  </a:lnTo>
                  <a:lnTo>
                    <a:pt x="1183522" y="9475"/>
                  </a:lnTo>
                  <a:lnTo>
                    <a:pt x="1221914" y="35321"/>
                  </a:lnTo>
                  <a:lnTo>
                    <a:pt x="1247804" y="73669"/>
                  </a:lnTo>
                  <a:lnTo>
                    <a:pt x="1257300" y="120650"/>
                  </a:lnTo>
                  <a:lnTo>
                    <a:pt x="1257300" y="422275"/>
                  </a:lnTo>
                  <a:lnTo>
                    <a:pt x="1257300" y="603250"/>
                  </a:lnTo>
                  <a:lnTo>
                    <a:pt x="1247804" y="650122"/>
                  </a:lnTo>
                  <a:lnTo>
                    <a:pt x="1221914" y="688514"/>
                  </a:lnTo>
                  <a:lnTo>
                    <a:pt x="1183522" y="714404"/>
                  </a:lnTo>
                  <a:lnTo>
                    <a:pt x="1136523" y="723900"/>
                  </a:lnTo>
                  <a:lnTo>
                    <a:pt x="523875" y="723900"/>
                  </a:lnTo>
                  <a:lnTo>
                    <a:pt x="571373" y="1075309"/>
                  </a:lnTo>
                  <a:lnTo>
                    <a:pt x="209550" y="723900"/>
                  </a:lnTo>
                  <a:lnTo>
                    <a:pt x="120650" y="723900"/>
                  </a:lnTo>
                  <a:lnTo>
                    <a:pt x="73669" y="714404"/>
                  </a:lnTo>
                  <a:lnTo>
                    <a:pt x="35321" y="688514"/>
                  </a:lnTo>
                  <a:lnTo>
                    <a:pt x="9475" y="650122"/>
                  </a:lnTo>
                  <a:lnTo>
                    <a:pt x="0" y="603123"/>
                  </a:lnTo>
                  <a:lnTo>
                    <a:pt x="0" y="422275"/>
                  </a:lnTo>
                  <a:lnTo>
                    <a:pt x="0" y="120650"/>
                  </a:lnTo>
                  <a:close/>
                </a:path>
              </a:pathLst>
            </a:custGeom>
            <a:ln w="28575">
              <a:solidFill>
                <a:srgbClr val="244060"/>
              </a:solidFill>
            </a:ln>
          </p:spPr>
          <p:txBody>
            <a:bodyPr wrap="square" lIns="0" tIns="0" rIns="0" bIns="0" rtlCol="0"/>
            <a:lstStyle/>
            <a:p>
              <a:endParaRPr/>
            </a:p>
          </p:txBody>
        </p:sp>
      </p:grpSp>
      <p:sp>
        <p:nvSpPr>
          <p:cNvPr id="50" name="object 50"/>
          <p:cNvSpPr txBox="1"/>
          <p:nvPr/>
        </p:nvSpPr>
        <p:spPr>
          <a:xfrm>
            <a:off x="6729094" y="1916366"/>
            <a:ext cx="1000760" cy="577215"/>
          </a:xfrm>
          <a:prstGeom prst="rect">
            <a:avLst/>
          </a:prstGeom>
        </p:spPr>
        <p:txBody>
          <a:bodyPr vert="horz" wrap="square" lIns="0" tIns="10795" rIns="0" bIns="0" rtlCol="0">
            <a:spAutoFit/>
          </a:bodyPr>
          <a:lstStyle/>
          <a:p>
            <a:pPr marL="12700" marR="5080" indent="167640">
              <a:lnSpc>
                <a:spcPct val="100800"/>
              </a:lnSpc>
              <a:spcBef>
                <a:spcPts val="85"/>
              </a:spcBef>
            </a:pPr>
            <a:r>
              <a:rPr sz="1800" spc="-10">
                <a:solidFill>
                  <a:srgbClr val="FFFFFF"/>
                </a:solidFill>
                <a:latin typeface="Calibri"/>
                <a:cs typeface="Calibri"/>
              </a:rPr>
              <a:t>Scaling </a:t>
            </a:r>
            <a:r>
              <a:rPr sz="1800" spc="-20">
                <a:solidFill>
                  <a:srgbClr val="FFFFFF"/>
                </a:solidFill>
                <a:latin typeface="Calibri"/>
                <a:cs typeface="Calibri"/>
              </a:rPr>
              <a:t>parameter</a:t>
            </a:r>
            <a:endParaRPr sz="1800">
              <a:latin typeface="Calibri"/>
              <a:cs typeface="Calibri"/>
            </a:endParaRPr>
          </a:p>
        </p:txBody>
      </p:sp>
      <p:sp>
        <p:nvSpPr>
          <p:cNvPr id="52" name="object 52"/>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53" name="object 53"/>
          <p:cNvSpPr txBox="1"/>
          <p:nvPr/>
        </p:nvSpPr>
        <p:spPr>
          <a:xfrm>
            <a:off x="11711305" y="6491263"/>
            <a:ext cx="203200" cy="204470"/>
          </a:xfrm>
          <a:prstGeom prst="rect">
            <a:avLst/>
          </a:prstGeom>
        </p:spPr>
        <p:txBody>
          <a:bodyPr vert="horz" wrap="square" lIns="0" tIns="0" rIns="0" bIns="0" rtlCol="0">
            <a:spAutoFit/>
          </a:bodyPr>
          <a:lstStyle/>
          <a:p>
            <a:pPr marL="12700">
              <a:lnSpc>
                <a:spcPct val="100000"/>
              </a:lnSpc>
            </a:pPr>
            <a:r>
              <a:rPr sz="1200" spc="40">
                <a:solidFill>
                  <a:srgbClr val="888888"/>
                </a:solidFill>
                <a:latin typeface="Trebuchet MS"/>
                <a:cs typeface="Trebuchet MS"/>
              </a:rPr>
              <a:t>40</a:t>
            </a:r>
            <a:endParaRPr sz="1200">
              <a:latin typeface="Trebuchet MS"/>
              <a:cs typeface="Trebuchet MS"/>
            </a:endParaRPr>
          </a:p>
        </p:txBody>
      </p:sp>
      <p:sp>
        <p:nvSpPr>
          <p:cNvPr id="51" name="object 51"/>
          <p:cNvSpPr txBox="1"/>
          <p:nvPr/>
        </p:nvSpPr>
        <p:spPr>
          <a:xfrm>
            <a:off x="7797800" y="3851973"/>
            <a:ext cx="723265" cy="576580"/>
          </a:xfrm>
          <a:prstGeom prst="rect">
            <a:avLst/>
          </a:prstGeom>
        </p:spPr>
        <p:txBody>
          <a:bodyPr vert="horz" wrap="square" lIns="0" tIns="12700" rIns="0" bIns="0" rtlCol="0">
            <a:spAutoFit/>
          </a:bodyPr>
          <a:lstStyle/>
          <a:p>
            <a:pPr algn="ctr">
              <a:lnSpc>
                <a:spcPct val="100000"/>
              </a:lnSpc>
              <a:spcBef>
                <a:spcPts val="100"/>
              </a:spcBef>
            </a:pPr>
            <a:r>
              <a:rPr sz="1800">
                <a:solidFill>
                  <a:srgbClr val="FFFFFF"/>
                </a:solidFill>
                <a:latin typeface="Calibri"/>
                <a:cs typeface="Calibri"/>
              </a:rPr>
              <a:t>Rank</a:t>
            </a:r>
            <a:r>
              <a:rPr sz="1800" spc="15">
                <a:solidFill>
                  <a:srgbClr val="FFFFFF"/>
                </a:solidFill>
                <a:latin typeface="Calibri"/>
                <a:cs typeface="Calibri"/>
              </a:rPr>
              <a:t> </a:t>
            </a:r>
            <a:r>
              <a:rPr sz="1800" spc="-25">
                <a:solidFill>
                  <a:srgbClr val="FFFFFF"/>
                </a:solidFill>
                <a:latin typeface="Calibri"/>
                <a:cs typeface="Calibri"/>
              </a:rPr>
              <a:t>of</a:t>
            </a:r>
            <a:endParaRPr sz="1800">
              <a:latin typeface="Calibri"/>
              <a:cs typeface="Calibri"/>
            </a:endParaRPr>
          </a:p>
          <a:p>
            <a:pPr marL="4445" algn="ctr">
              <a:lnSpc>
                <a:spcPct val="100000"/>
              </a:lnSpc>
              <a:spcBef>
                <a:spcPts val="20"/>
              </a:spcBef>
            </a:pPr>
            <a:r>
              <a:rPr sz="1800" spc="-25">
                <a:solidFill>
                  <a:srgbClr val="FFFFFF"/>
                </a:solidFill>
                <a:latin typeface="Cambria Math"/>
                <a:cs typeface="Cambria Math"/>
              </a:rPr>
              <a:t>𝐵𝐴</a:t>
            </a:r>
            <a:endParaRPr sz="1800">
              <a:latin typeface="Cambria Math"/>
              <a:cs typeface="Cambria Math"/>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120"/>
              <a:t>Working</a:t>
            </a:r>
          </a:p>
        </p:txBody>
      </p:sp>
      <p:grpSp>
        <p:nvGrpSpPr>
          <p:cNvPr id="3" name="object 3"/>
          <p:cNvGrpSpPr/>
          <p:nvPr/>
        </p:nvGrpSpPr>
        <p:grpSpPr>
          <a:xfrm>
            <a:off x="4309745" y="1936242"/>
            <a:ext cx="403860" cy="310515"/>
            <a:chOff x="4309745" y="1936242"/>
            <a:chExt cx="403860" cy="310515"/>
          </a:xfrm>
        </p:grpSpPr>
        <p:sp>
          <p:nvSpPr>
            <p:cNvPr id="4" name="object 4"/>
            <p:cNvSpPr/>
            <p:nvPr/>
          </p:nvSpPr>
          <p:spPr>
            <a:xfrm>
              <a:off x="4309745" y="1936242"/>
              <a:ext cx="314325" cy="237490"/>
            </a:xfrm>
            <a:custGeom>
              <a:avLst/>
              <a:gdLst/>
              <a:ahLst/>
              <a:cxnLst/>
              <a:rect l="l" t="t" r="r" b="b"/>
              <a:pathLst>
                <a:path w="314325" h="237489">
                  <a:moveTo>
                    <a:pt x="314070" y="0"/>
                  </a:moveTo>
                  <a:lnTo>
                    <a:pt x="243712" y="0"/>
                  </a:lnTo>
                  <a:lnTo>
                    <a:pt x="241807" y="8509"/>
                  </a:lnTo>
                  <a:lnTo>
                    <a:pt x="253237" y="10287"/>
                  </a:lnTo>
                  <a:lnTo>
                    <a:pt x="258952" y="16002"/>
                  </a:lnTo>
                  <a:lnTo>
                    <a:pt x="258952" y="30607"/>
                  </a:lnTo>
                  <a:lnTo>
                    <a:pt x="257555" y="36449"/>
                  </a:lnTo>
                  <a:lnTo>
                    <a:pt x="248919" y="56134"/>
                  </a:lnTo>
                  <a:lnTo>
                    <a:pt x="176529" y="195834"/>
                  </a:lnTo>
                  <a:lnTo>
                    <a:pt x="174878" y="195834"/>
                  </a:lnTo>
                  <a:lnTo>
                    <a:pt x="176307" y="130522"/>
                  </a:lnTo>
                  <a:lnTo>
                    <a:pt x="176402" y="0"/>
                  </a:lnTo>
                  <a:lnTo>
                    <a:pt x="150367" y="0"/>
                  </a:lnTo>
                  <a:lnTo>
                    <a:pt x="55244" y="195834"/>
                  </a:lnTo>
                  <a:lnTo>
                    <a:pt x="53593" y="195834"/>
                  </a:lnTo>
                  <a:lnTo>
                    <a:pt x="53657" y="136128"/>
                  </a:lnTo>
                  <a:lnTo>
                    <a:pt x="51942" y="56007"/>
                  </a:lnTo>
                  <a:lnTo>
                    <a:pt x="51815" y="35306"/>
                  </a:lnTo>
                  <a:lnTo>
                    <a:pt x="71754" y="8509"/>
                  </a:lnTo>
                  <a:lnTo>
                    <a:pt x="73659" y="0"/>
                  </a:lnTo>
                  <a:lnTo>
                    <a:pt x="1904" y="0"/>
                  </a:lnTo>
                  <a:lnTo>
                    <a:pt x="0" y="8509"/>
                  </a:lnTo>
                  <a:lnTo>
                    <a:pt x="4825" y="9144"/>
                  </a:lnTo>
                  <a:lnTo>
                    <a:pt x="8508" y="10668"/>
                  </a:lnTo>
                  <a:lnTo>
                    <a:pt x="28575" y="237236"/>
                  </a:lnTo>
                  <a:lnTo>
                    <a:pt x="55625" y="237236"/>
                  </a:lnTo>
                  <a:lnTo>
                    <a:pt x="147700" y="47371"/>
                  </a:lnTo>
                  <a:lnTo>
                    <a:pt x="149351" y="47371"/>
                  </a:lnTo>
                  <a:lnTo>
                    <a:pt x="148685" y="63799"/>
                  </a:lnTo>
                  <a:lnTo>
                    <a:pt x="147923" y="95752"/>
                  </a:lnTo>
                  <a:lnTo>
                    <a:pt x="147827" y="237236"/>
                  </a:lnTo>
                  <a:lnTo>
                    <a:pt x="174370" y="237236"/>
                  </a:lnTo>
                  <a:lnTo>
                    <a:pt x="277749" y="46990"/>
                  </a:lnTo>
                  <a:lnTo>
                    <a:pt x="283462" y="36826"/>
                  </a:lnTo>
                  <a:lnTo>
                    <a:pt x="312165" y="8509"/>
                  </a:lnTo>
                  <a:lnTo>
                    <a:pt x="31407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4600702" y="2081149"/>
              <a:ext cx="112775" cy="165226"/>
            </a:xfrm>
            <a:prstGeom prst="rect">
              <a:avLst/>
            </a:prstGeom>
          </p:spPr>
        </p:pic>
      </p:grpSp>
      <p:sp>
        <p:nvSpPr>
          <p:cNvPr id="6" name="object 6"/>
          <p:cNvSpPr/>
          <p:nvPr/>
        </p:nvSpPr>
        <p:spPr>
          <a:xfrm>
            <a:off x="4852797" y="1959609"/>
            <a:ext cx="212090" cy="220979"/>
          </a:xfrm>
          <a:custGeom>
            <a:avLst/>
            <a:gdLst/>
            <a:ahLst/>
            <a:cxnLst/>
            <a:rect l="l" t="t" r="r" b="b"/>
            <a:pathLst>
              <a:path w="212089" h="220980">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000000"/>
          </a:solidFill>
        </p:spPr>
        <p:txBody>
          <a:bodyPr wrap="square" lIns="0" tIns="0" rIns="0" bIns="0" rtlCol="0"/>
          <a:lstStyle/>
          <a:p>
            <a:endParaRPr/>
          </a:p>
        </p:txBody>
      </p:sp>
      <p:grpSp>
        <p:nvGrpSpPr>
          <p:cNvPr id="7" name="object 7"/>
          <p:cNvGrpSpPr/>
          <p:nvPr/>
        </p:nvGrpSpPr>
        <p:grpSpPr>
          <a:xfrm>
            <a:off x="5257800" y="1933575"/>
            <a:ext cx="534670" cy="240029"/>
            <a:chOff x="5257800" y="1933575"/>
            <a:chExt cx="534670" cy="240029"/>
          </a:xfrm>
        </p:grpSpPr>
        <p:pic>
          <p:nvPicPr>
            <p:cNvPr id="8" name="object 8"/>
            <p:cNvPicPr/>
            <p:nvPr/>
          </p:nvPicPr>
          <p:blipFill>
            <a:blip r:embed="rId3" cstate="print"/>
            <a:stretch>
              <a:fillRect/>
            </a:stretch>
          </p:blipFill>
          <p:spPr>
            <a:xfrm>
              <a:off x="5257800" y="1933575"/>
              <a:ext cx="188087" cy="237616"/>
            </a:xfrm>
            <a:prstGeom prst="rect">
              <a:avLst/>
            </a:prstGeom>
          </p:spPr>
        </p:pic>
        <p:sp>
          <p:nvSpPr>
            <p:cNvPr id="9" name="object 9"/>
            <p:cNvSpPr/>
            <p:nvPr/>
          </p:nvSpPr>
          <p:spPr>
            <a:xfrm>
              <a:off x="5478272" y="1936241"/>
              <a:ext cx="314325" cy="237490"/>
            </a:xfrm>
            <a:custGeom>
              <a:avLst/>
              <a:gdLst/>
              <a:ahLst/>
              <a:cxnLst/>
              <a:rect l="l" t="t" r="r" b="b"/>
              <a:pathLst>
                <a:path w="314325" h="237489">
                  <a:moveTo>
                    <a:pt x="314070" y="0"/>
                  </a:moveTo>
                  <a:lnTo>
                    <a:pt x="243586" y="0"/>
                  </a:lnTo>
                  <a:lnTo>
                    <a:pt x="241680" y="8509"/>
                  </a:lnTo>
                  <a:lnTo>
                    <a:pt x="253237" y="10287"/>
                  </a:lnTo>
                  <a:lnTo>
                    <a:pt x="258952" y="16002"/>
                  </a:lnTo>
                  <a:lnTo>
                    <a:pt x="258952" y="30607"/>
                  </a:lnTo>
                  <a:lnTo>
                    <a:pt x="257428" y="36449"/>
                  </a:lnTo>
                  <a:lnTo>
                    <a:pt x="248792" y="56134"/>
                  </a:lnTo>
                  <a:lnTo>
                    <a:pt x="176529" y="195834"/>
                  </a:lnTo>
                  <a:lnTo>
                    <a:pt x="174751" y="195834"/>
                  </a:lnTo>
                  <a:lnTo>
                    <a:pt x="176287" y="130522"/>
                  </a:lnTo>
                  <a:lnTo>
                    <a:pt x="176402" y="0"/>
                  </a:lnTo>
                  <a:lnTo>
                    <a:pt x="150367" y="0"/>
                  </a:lnTo>
                  <a:lnTo>
                    <a:pt x="55244" y="195834"/>
                  </a:lnTo>
                  <a:lnTo>
                    <a:pt x="53466" y="195834"/>
                  </a:lnTo>
                  <a:lnTo>
                    <a:pt x="53578" y="136128"/>
                  </a:lnTo>
                  <a:lnTo>
                    <a:pt x="51942" y="56007"/>
                  </a:lnTo>
                  <a:lnTo>
                    <a:pt x="51815" y="35306"/>
                  </a:lnTo>
                  <a:lnTo>
                    <a:pt x="71754" y="8509"/>
                  </a:lnTo>
                  <a:lnTo>
                    <a:pt x="73660" y="0"/>
                  </a:lnTo>
                  <a:lnTo>
                    <a:pt x="1904" y="0"/>
                  </a:lnTo>
                  <a:lnTo>
                    <a:pt x="0" y="8509"/>
                  </a:lnTo>
                  <a:lnTo>
                    <a:pt x="4825" y="9144"/>
                  </a:lnTo>
                  <a:lnTo>
                    <a:pt x="8508" y="10668"/>
                  </a:lnTo>
                  <a:lnTo>
                    <a:pt x="28575" y="237236"/>
                  </a:lnTo>
                  <a:lnTo>
                    <a:pt x="55499" y="237236"/>
                  </a:lnTo>
                  <a:lnTo>
                    <a:pt x="147574" y="47371"/>
                  </a:lnTo>
                  <a:lnTo>
                    <a:pt x="149351" y="47371"/>
                  </a:lnTo>
                  <a:lnTo>
                    <a:pt x="148685" y="63799"/>
                  </a:lnTo>
                  <a:lnTo>
                    <a:pt x="147923" y="95752"/>
                  </a:lnTo>
                  <a:lnTo>
                    <a:pt x="147827" y="237236"/>
                  </a:lnTo>
                  <a:lnTo>
                    <a:pt x="174243" y="237236"/>
                  </a:lnTo>
                  <a:lnTo>
                    <a:pt x="277749" y="46990"/>
                  </a:lnTo>
                  <a:lnTo>
                    <a:pt x="283442" y="36826"/>
                  </a:lnTo>
                  <a:lnTo>
                    <a:pt x="312165" y="8509"/>
                  </a:lnTo>
                  <a:lnTo>
                    <a:pt x="314070" y="0"/>
                  </a:lnTo>
                  <a:close/>
                </a:path>
              </a:pathLst>
            </a:custGeom>
            <a:solidFill>
              <a:srgbClr val="000000"/>
            </a:solidFill>
          </p:spPr>
          <p:txBody>
            <a:bodyPr wrap="square" lIns="0" tIns="0" rIns="0" bIns="0" rtlCol="0"/>
            <a:lstStyle/>
            <a:p>
              <a:endParaRPr/>
            </a:p>
          </p:txBody>
        </p:sp>
      </p:grpSp>
      <p:sp>
        <p:nvSpPr>
          <p:cNvPr id="10" name="object 10"/>
          <p:cNvSpPr/>
          <p:nvPr/>
        </p:nvSpPr>
        <p:spPr>
          <a:xfrm>
            <a:off x="5936615" y="2094738"/>
            <a:ext cx="212090" cy="23495"/>
          </a:xfrm>
          <a:custGeom>
            <a:avLst/>
            <a:gdLst/>
            <a:ahLst/>
            <a:cxnLst/>
            <a:rect l="l" t="t" r="r" b="b"/>
            <a:pathLst>
              <a:path w="212089" h="23494">
                <a:moveTo>
                  <a:pt x="212089" y="0"/>
                </a:moveTo>
                <a:lnTo>
                  <a:pt x="0" y="0"/>
                </a:lnTo>
                <a:lnTo>
                  <a:pt x="0" y="22987"/>
                </a:lnTo>
                <a:lnTo>
                  <a:pt x="212089" y="22987"/>
                </a:lnTo>
                <a:lnTo>
                  <a:pt x="212089" y="0"/>
                </a:lnTo>
                <a:close/>
              </a:path>
            </a:pathLst>
          </a:custGeom>
          <a:solidFill>
            <a:srgbClr val="000000"/>
          </a:solidFill>
        </p:spPr>
        <p:txBody>
          <a:bodyPr wrap="square" lIns="0" tIns="0" rIns="0" bIns="0" rtlCol="0"/>
          <a:lstStyle/>
          <a:p>
            <a:endParaRPr/>
          </a:p>
        </p:txBody>
      </p:sp>
      <p:sp>
        <p:nvSpPr>
          <p:cNvPr id="11" name="object 11"/>
          <p:cNvSpPr/>
          <p:nvPr/>
        </p:nvSpPr>
        <p:spPr>
          <a:xfrm>
            <a:off x="5936615" y="2023364"/>
            <a:ext cx="212090" cy="22860"/>
          </a:xfrm>
          <a:custGeom>
            <a:avLst/>
            <a:gdLst/>
            <a:ahLst/>
            <a:cxnLst/>
            <a:rect l="l" t="t" r="r" b="b"/>
            <a:pathLst>
              <a:path w="212089" h="22860">
                <a:moveTo>
                  <a:pt x="212089" y="0"/>
                </a:moveTo>
                <a:lnTo>
                  <a:pt x="0" y="0"/>
                </a:lnTo>
                <a:lnTo>
                  <a:pt x="0" y="22860"/>
                </a:lnTo>
                <a:lnTo>
                  <a:pt x="212089" y="22860"/>
                </a:lnTo>
                <a:lnTo>
                  <a:pt x="212089" y="0"/>
                </a:lnTo>
                <a:close/>
              </a:path>
            </a:pathLst>
          </a:custGeom>
          <a:solidFill>
            <a:srgbClr val="000000"/>
          </a:solidFill>
        </p:spPr>
        <p:txBody>
          <a:bodyPr wrap="square" lIns="0" tIns="0" rIns="0" bIns="0" rtlCol="0"/>
          <a:lstStyle/>
          <a:p>
            <a:endParaRPr/>
          </a:p>
        </p:txBody>
      </p:sp>
      <p:grpSp>
        <p:nvGrpSpPr>
          <p:cNvPr id="12" name="object 12"/>
          <p:cNvGrpSpPr/>
          <p:nvPr/>
        </p:nvGrpSpPr>
        <p:grpSpPr>
          <a:xfrm>
            <a:off x="6292977" y="1936242"/>
            <a:ext cx="403860" cy="310515"/>
            <a:chOff x="6292977" y="1936242"/>
            <a:chExt cx="403860" cy="310515"/>
          </a:xfrm>
        </p:grpSpPr>
        <p:sp>
          <p:nvSpPr>
            <p:cNvPr id="13" name="object 13"/>
            <p:cNvSpPr/>
            <p:nvPr/>
          </p:nvSpPr>
          <p:spPr>
            <a:xfrm>
              <a:off x="6292977" y="1936242"/>
              <a:ext cx="314325" cy="237490"/>
            </a:xfrm>
            <a:custGeom>
              <a:avLst/>
              <a:gdLst/>
              <a:ahLst/>
              <a:cxnLst/>
              <a:rect l="l" t="t" r="r" b="b"/>
              <a:pathLst>
                <a:path w="314325" h="237489">
                  <a:moveTo>
                    <a:pt x="314071" y="0"/>
                  </a:moveTo>
                  <a:lnTo>
                    <a:pt x="243713" y="0"/>
                  </a:lnTo>
                  <a:lnTo>
                    <a:pt x="241807" y="8509"/>
                  </a:lnTo>
                  <a:lnTo>
                    <a:pt x="253238" y="10287"/>
                  </a:lnTo>
                  <a:lnTo>
                    <a:pt x="258952" y="16002"/>
                  </a:lnTo>
                  <a:lnTo>
                    <a:pt x="258952" y="30607"/>
                  </a:lnTo>
                  <a:lnTo>
                    <a:pt x="257555" y="36449"/>
                  </a:lnTo>
                  <a:lnTo>
                    <a:pt x="248920" y="56134"/>
                  </a:lnTo>
                  <a:lnTo>
                    <a:pt x="176530" y="195834"/>
                  </a:lnTo>
                  <a:lnTo>
                    <a:pt x="174878" y="195834"/>
                  </a:lnTo>
                  <a:lnTo>
                    <a:pt x="176307" y="130522"/>
                  </a:lnTo>
                  <a:lnTo>
                    <a:pt x="176402" y="0"/>
                  </a:lnTo>
                  <a:lnTo>
                    <a:pt x="150368" y="0"/>
                  </a:lnTo>
                  <a:lnTo>
                    <a:pt x="55245" y="195834"/>
                  </a:lnTo>
                  <a:lnTo>
                    <a:pt x="53594" y="195834"/>
                  </a:lnTo>
                  <a:lnTo>
                    <a:pt x="53657" y="136128"/>
                  </a:lnTo>
                  <a:lnTo>
                    <a:pt x="51943" y="56007"/>
                  </a:lnTo>
                  <a:lnTo>
                    <a:pt x="51815" y="35306"/>
                  </a:lnTo>
                  <a:lnTo>
                    <a:pt x="71755" y="8509"/>
                  </a:lnTo>
                  <a:lnTo>
                    <a:pt x="73660" y="0"/>
                  </a:lnTo>
                  <a:lnTo>
                    <a:pt x="1905" y="0"/>
                  </a:lnTo>
                  <a:lnTo>
                    <a:pt x="0" y="8509"/>
                  </a:lnTo>
                  <a:lnTo>
                    <a:pt x="4825" y="9144"/>
                  </a:lnTo>
                  <a:lnTo>
                    <a:pt x="8509" y="10668"/>
                  </a:lnTo>
                  <a:lnTo>
                    <a:pt x="28575" y="237236"/>
                  </a:lnTo>
                  <a:lnTo>
                    <a:pt x="55625" y="237236"/>
                  </a:lnTo>
                  <a:lnTo>
                    <a:pt x="147700" y="47371"/>
                  </a:lnTo>
                  <a:lnTo>
                    <a:pt x="149351" y="47371"/>
                  </a:lnTo>
                  <a:lnTo>
                    <a:pt x="148685" y="63799"/>
                  </a:lnTo>
                  <a:lnTo>
                    <a:pt x="147923" y="95752"/>
                  </a:lnTo>
                  <a:lnTo>
                    <a:pt x="147827" y="237236"/>
                  </a:lnTo>
                  <a:lnTo>
                    <a:pt x="174371" y="237236"/>
                  </a:lnTo>
                  <a:lnTo>
                    <a:pt x="277749" y="46990"/>
                  </a:lnTo>
                  <a:lnTo>
                    <a:pt x="283462" y="36826"/>
                  </a:lnTo>
                  <a:lnTo>
                    <a:pt x="312166" y="8509"/>
                  </a:lnTo>
                  <a:lnTo>
                    <a:pt x="314071" y="0"/>
                  </a:lnTo>
                  <a:close/>
                </a:path>
              </a:pathLst>
            </a:custGeom>
            <a:solidFill>
              <a:srgbClr val="000000"/>
            </a:solidFill>
          </p:spPr>
          <p:txBody>
            <a:bodyPr wrap="square" lIns="0" tIns="0" rIns="0" bIns="0" rtlCol="0"/>
            <a:lstStyle/>
            <a:p>
              <a:endParaRPr/>
            </a:p>
          </p:txBody>
        </p:sp>
        <p:pic>
          <p:nvPicPr>
            <p:cNvPr id="14" name="object 14"/>
            <p:cNvPicPr/>
            <p:nvPr/>
          </p:nvPicPr>
          <p:blipFill>
            <a:blip r:embed="rId4" cstate="print"/>
            <a:stretch>
              <a:fillRect/>
            </a:stretch>
          </p:blipFill>
          <p:spPr>
            <a:xfrm>
              <a:off x="6583934" y="2081149"/>
              <a:ext cx="112775" cy="165226"/>
            </a:xfrm>
            <a:prstGeom prst="rect">
              <a:avLst/>
            </a:prstGeom>
          </p:spPr>
        </p:pic>
      </p:grpSp>
      <p:sp>
        <p:nvSpPr>
          <p:cNvPr id="15" name="object 15"/>
          <p:cNvSpPr/>
          <p:nvPr/>
        </p:nvSpPr>
        <p:spPr>
          <a:xfrm>
            <a:off x="6836029" y="1959609"/>
            <a:ext cx="212090" cy="220979"/>
          </a:xfrm>
          <a:custGeom>
            <a:avLst/>
            <a:gdLst/>
            <a:ahLst/>
            <a:cxnLst/>
            <a:rect l="l" t="t" r="r" b="b"/>
            <a:pathLst>
              <a:path w="212090" h="220980">
                <a:moveTo>
                  <a:pt x="211963" y="99060"/>
                </a:moveTo>
                <a:lnTo>
                  <a:pt x="118237" y="99060"/>
                </a:lnTo>
                <a:lnTo>
                  <a:pt x="118237" y="0"/>
                </a:lnTo>
                <a:lnTo>
                  <a:pt x="93726" y="0"/>
                </a:lnTo>
                <a:lnTo>
                  <a:pt x="93726" y="99060"/>
                </a:lnTo>
                <a:lnTo>
                  <a:pt x="0" y="99060"/>
                </a:lnTo>
                <a:lnTo>
                  <a:pt x="0" y="121920"/>
                </a:lnTo>
                <a:lnTo>
                  <a:pt x="93726" y="121920"/>
                </a:lnTo>
                <a:lnTo>
                  <a:pt x="93726" y="220980"/>
                </a:lnTo>
                <a:lnTo>
                  <a:pt x="118237" y="220980"/>
                </a:lnTo>
                <a:lnTo>
                  <a:pt x="118237" y="121920"/>
                </a:lnTo>
                <a:lnTo>
                  <a:pt x="211963" y="121920"/>
                </a:lnTo>
                <a:lnTo>
                  <a:pt x="211963" y="99060"/>
                </a:lnTo>
                <a:close/>
              </a:path>
            </a:pathLst>
          </a:custGeom>
          <a:solidFill>
            <a:srgbClr val="000000"/>
          </a:solidFill>
        </p:spPr>
        <p:txBody>
          <a:bodyPr wrap="square" lIns="0" tIns="0" rIns="0" bIns="0" rtlCol="0"/>
          <a:lstStyle/>
          <a:p>
            <a:endParaRPr/>
          </a:p>
        </p:txBody>
      </p:sp>
      <p:sp>
        <p:nvSpPr>
          <p:cNvPr id="16" name="object 16"/>
          <p:cNvSpPr/>
          <p:nvPr/>
        </p:nvSpPr>
        <p:spPr>
          <a:xfrm>
            <a:off x="7156831" y="2056892"/>
            <a:ext cx="219075" cy="19050"/>
          </a:xfrm>
          <a:custGeom>
            <a:avLst/>
            <a:gdLst/>
            <a:ahLst/>
            <a:cxnLst/>
            <a:rect l="l" t="t" r="r" b="b"/>
            <a:pathLst>
              <a:path w="219075" h="19050">
                <a:moveTo>
                  <a:pt x="219075" y="0"/>
                </a:moveTo>
                <a:lnTo>
                  <a:pt x="0" y="0"/>
                </a:lnTo>
                <a:lnTo>
                  <a:pt x="0" y="19050"/>
                </a:lnTo>
                <a:lnTo>
                  <a:pt x="219075" y="19050"/>
                </a:lnTo>
                <a:lnTo>
                  <a:pt x="219075" y="0"/>
                </a:lnTo>
                <a:close/>
              </a:path>
            </a:pathLst>
          </a:custGeom>
          <a:solidFill>
            <a:srgbClr val="00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7172681" y="1734820"/>
            <a:ext cx="187095" cy="170052"/>
          </a:xfrm>
          <a:prstGeom prst="rect">
            <a:avLst/>
          </a:prstGeom>
        </p:spPr>
      </p:pic>
      <p:pic>
        <p:nvPicPr>
          <p:cNvPr id="18" name="object 18"/>
          <p:cNvPicPr/>
          <p:nvPr/>
        </p:nvPicPr>
        <p:blipFill>
          <a:blip r:embed="rId6" cstate="print"/>
          <a:stretch>
            <a:fillRect/>
          </a:stretch>
        </p:blipFill>
        <p:spPr>
          <a:xfrm>
            <a:off x="7181342" y="2241676"/>
            <a:ext cx="157479" cy="167386"/>
          </a:xfrm>
          <a:prstGeom prst="rect">
            <a:avLst/>
          </a:prstGeom>
        </p:spPr>
      </p:pic>
      <p:sp>
        <p:nvSpPr>
          <p:cNvPr id="19" name="object 19"/>
          <p:cNvSpPr/>
          <p:nvPr/>
        </p:nvSpPr>
        <p:spPr>
          <a:xfrm>
            <a:off x="7447026" y="1933575"/>
            <a:ext cx="432434" cy="238125"/>
          </a:xfrm>
          <a:custGeom>
            <a:avLst/>
            <a:gdLst/>
            <a:ahLst/>
            <a:cxnLst/>
            <a:rect l="l" t="t" r="r" b="b"/>
            <a:pathLst>
              <a:path w="432434" h="238125">
                <a:moveTo>
                  <a:pt x="130301" y="2666"/>
                </a:moveTo>
                <a:lnTo>
                  <a:pt x="45084" y="2666"/>
                </a:lnTo>
                <a:lnTo>
                  <a:pt x="43862" y="8127"/>
                </a:lnTo>
                <a:lnTo>
                  <a:pt x="43242" y="11179"/>
                </a:lnTo>
                <a:lnTo>
                  <a:pt x="49149" y="11557"/>
                </a:lnTo>
                <a:lnTo>
                  <a:pt x="53467" y="12700"/>
                </a:lnTo>
                <a:lnTo>
                  <a:pt x="56133" y="14986"/>
                </a:lnTo>
                <a:lnTo>
                  <a:pt x="58800" y="17145"/>
                </a:lnTo>
                <a:lnTo>
                  <a:pt x="59661" y="19812"/>
                </a:lnTo>
                <a:lnTo>
                  <a:pt x="60071" y="21209"/>
                </a:lnTo>
                <a:lnTo>
                  <a:pt x="59948" y="29463"/>
                </a:lnTo>
                <a:lnTo>
                  <a:pt x="59832" y="32095"/>
                </a:lnTo>
                <a:lnTo>
                  <a:pt x="59243" y="37337"/>
                </a:lnTo>
                <a:lnTo>
                  <a:pt x="59118" y="38449"/>
                </a:lnTo>
                <a:lnTo>
                  <a:pt x="27050" y="186309"/>
                </a:lnTo>
                <a:lnTo>
                  <a:pt x="20144" y="212990"/>
                </a:lnTo>
                <a:lnTo>
                  <a:pt x="20066" y="213233"/>
                </a:lnTo>
                <a:lnTo>
                  <a:pt x="1904" y="229235"/>
                </a:lnTo>
                <a:lnTo>
                  <a:pt x="0" y="237616"/>
                </a:lnTo>
                <a:lnTo>
                  <a:pt x="76580" y="237616"/>
                </a:lnTo>
                <a:lnTo>
                  <a:pt x="95579" y="236995"/>
                </a:lnTo>
                <a:lnTo>
                  <a:pt x="112172" y="235124"/>
                </a:lnTo>
                <a:lnTo>
                  <a:pt x="126337" y="231991"/>
                </a:lnTo>
                <a:lnTo>
                  <a:pt x="138049" y="227584"/>
                </a:lnTo>
                <a:lnTo>
                  <a:pt x="147375" y="222503"/>
                </a:lnTo>
                <a:lnTo>
                  <a:pt x="70810" y="222503"/>
                </a:lnTo>
                <a:lnTo>
                  <a:pt x="61801" y="222313"/>
                </a:lnTo>
                <a:lnTo>
                  <a:pt x="59641" y="222313"/>
                </a:lnTo>
                <a:lnTo>
                  <a:pt x="50038" y="221741"/>
                </a:lnTo>
                <a:lnTo>
                  <a:pt x="71255" y="123737"/>
                </a:lnTo>
                <a:lnTo>
                  <a:pt x="71374" y="123189"/>
                </a:lnTo>
                <a:lnTo>
                  <a:pt x="158057" y="123189"/>
                </a:lnTo>
                <a:lnTo>
                  <a:pt x="154358" y="120846"/>
                </a:lnTo>
                <a:lnTo>
                  <a:pt x="146812" y="117348"/>
                </a:lnTo>
                <a:lnTo>
                  <a:pt x="147193" y="115442"/>
                </a:lnTo>
                <a:lnTo>
                  <a:pt x="159904" y="110468"/>
                </a:lnTo>
                <a:lnTo>
                  <a:pt x="164343" y="108076"/>
                </a:lnTo>
                <a:lnTo>
                  <a:pt x="75056" y="108076"/>
                </a:lnTo>
                <a:lnTo>
                  <a:pt x="94340" y="19093"/>
                </a:lnTo>
                <a:lnTo>
                  <a:pt x="94460" y="18541"/>
                </a:lnTo>
                <a:lnTo>
                  <a:pt x="90998" y="18541"/>
                </a:lnTo>
                <a:lnTo>
                  <a:pt x="101086" y="18174"/>
                </a:lnTo>
                <a:lnTo>
                  <a:pt x="107934" y="18018"/>
                </a:lnTo>
                <a:lnTo>
                  <a:pt x="189086" y="18018"/>
                </a:lnTo>
                <a:lnTo>
                  <a:pt x="185181" y="14827"/>
                </a:lnTo>
                <a:lnTo>
                  <a:pt x="142539" y="3020"/>
                </a:lnTo>
                <a:lnTo>
                  <a:pt x="130301" y="2666"/>
                </a:lnTo>
                <a:close/>
              </a:path>
              <a:path w="432434" h="238125">
                <a:moveTo>
                  <a:pt x="158057" y="123189"/>
                </a:moveTo>
                <a:lnTo>
                  <a:pt x="101726" y="123189"/>
                </a:lnTo>
                <a:lnTo>
                  <a:pt x="112369" y="123737"/>
                </a:lnTo>
                <a:lnTo>
                  <a:pt x="121618" y="125380"/>
                </a:lnTo>
                <a:lnTo>
                  <a:pt x="147320" y="158114"/>
                </a:lnTo>
                <a:lnTo>
                  <a:pt x="146724" y="168806"/>
                </a:lnTo>
                <a:lnTo>
                  <a:pt x="127444" y="208279"/>
                </a:lnTo>
                <a:lnTo>
                  <a:pt x="114961" y="216662"/>
                </a:lnTo>
                <a:lnTo>
                  <a:pt x="114827" y="216662"/>
                </a:lnTo>
                <a:lnTo>
                  <a:pt x="107807" y="219128"/>
                </a:lnTo>
                <a:lnTo>
                  <a:pt x="98805" y="220995"/>
                </a:lnTo>
                <a:lnTo>
                  <a:pt x="86412" y="222313"/>
                </a:lnTo>
                <a:lnTo>
                  <a:pt x="82097" y="222313"/>
                </a:lnTo>
                <a:lnTo>
                  <a:pt x="75946" y="222503"/>
                </a:lnTo>
                <a:lnTo>
                  <a:pt x="147375" y="222503"/>
                </a:lnTo>
                <a:lnTo>
                  <a:pt x="147724" y="222313"/>
                </a:lnTo>
                <a:lnTo>
                  <a:pt x="174118" y="192843"/>
                </a:lnTo>
                <a:lnTo>
                  <a:pt x="179958" y="162178"/>
                </a:lnTo>
                <a:lnTo>
                  <a:pt x="179433" y="154939"/>
                </a:lnTo>
                <a:lnTo>
                  <a:pt x="160988" y="125047"/>
                </a:lnTo>
                <a:lnTo>
                  <a:pt x="158057" y="123189"/>
                </a:lnTo>
                <a:close/>
              </a:path>
              <a:path w="432434" h="238125">
                <a:moveTo>
                  <a:pt x="189086" y="18018"/>
                </a:moveTo>
                <a:lnTo>
                  <a:pt x="132711" y="18018"/>
                </a:lnTo>
                <a:lnTo>
                  <a:pt x="138683" y="18541"/>
                </a:lnTo>
                <a:lnTo>
                  <a:pt x="144145" y="19812"/>
                </a:lnTo>
                <a:lnTo>
                  <a:pt x="170052" y="60071"/>
                </a:lnTo>
                <a:lnTo>
                  <a:pt x="168655" y="67817"/>
                </a:lnTo>
                <a:lnTo>
                  <a:pt x="165862" y="74549"/>
                </a:lnTo>
                <a:lnTo>
                  <a:pt x="163195" y="81279"/>
                </a:lnTo>
                <a:lnTo>
                  <a:pt x="131572" y="104775"/>
                </a:lnTo>
                <a:lnTo>
                  <a:pt x="99314" y="108076"/>
                </a:lnTo>
                <a:lnTo>
                  <a:pt x="164343" y="108076"/>
                </a:lnTo>
                <a:lnTo>
                  <a:pt x="194107" y="80922"/>
                </a:lnTo>
                <a:lnTo>
                  <a:pt x="201929" y="50419"/>
                </a:lnTo>
                <a:lnTo>
                  <a:pt x="201457" y="42844"/>
                </a:lnTo>
                <a:lnTo>
                  <a:pt x="200056" y="35925"/>
                </a:lnTo>
                <a:lnTo>
                  <a:pt x="197750" y="29648"/>
                </a:lnTo>
                <a:lnTo>
                  <a:pt x="194564" y="24002"/>
                </a:lnTo>
                <a:lnTo>
                  <a:pt x="190402" y="19093"/>
                </a:lnTo>
                <a:lnTo>
                  <a:pt x="189086" y="18018"/>
                </a:lnTo>
                <a:close/>
              </a:path>
              <a:path w="432434" h="238125">
                <a:moveTo>
                  <a:pt x="399415" y="0"/>
                </a:moveTo>
                <a:lnTo>
                  <a:pt x="373379" y="0"/>
                </a:lnTo>
                <a:lnTo>
                  <a:pt x="263144" y="190626"/>
                </a:lnTo>
                <a:lnTo>
                  <a:pt x="258570" y="198318"/>
                </a:lnTo>
                <a:lnTo>
                  <a:pt x="237998" y="224916"/>
                </a:lnTo>
                <a:lnTo>
                  <a:pt x="234950" y="227329"/>
                </a:lnTo>
                <a:lnTo>
                  <a:pt x="231521" y="228726"/>
                </a:lnTo>
                <a:lnTo>
                  <a:pt x="227965" y="229235"/>
                </a:lnTo>
                <a:lnTo>
                  <a:pt x="226059" y="237616"/>
                </a:lnTo>
                <a:lnTo>
                  <a:pt x="296418" y="237616"/>
                </a:lnTo>
                <a:lnTo>
                  <a:pt x="298323" y="229235"/>
                </a:lnTo>
                <a:lnTo>
                  <a:pt x="286766" y="227329"/>
                </a:lnTo>
                <a:lnTo>
                  <a:pt x="281050" y="221614"/>
                </a:lnTo>
                <a:lnTo>
                  <a:pt x="281050" y="207645"/>
                </a:lnTo>
                <a:lnTo>
                  <a:pt x="282067" y="202564"/>
                </a:lnTo>
                <a:lnTo>
                  <a:pt x="284099" y="196976"/>
                </a:lnTo>
                <a:lnTo>
                  <a:pt x="286130" y="191262"/>
                </a:lnTo>
                <a:lnTo>
                  <a:pt x="289432" y="184403"/>
                </a:lnTo>
                <a:lnTo>
                  <a:pt x="303402" y="159638"/>
                </a:lnTo>
                <a:lnTo>
                  <a:pt x="409663" y="159638"/>
                </a:lnTo>
                <a:lnTo>
                  <a:pt x="408701" y="144652"/>
                </a:lnTo>
                <a:lnTo>
                  <a:pt x="311150" y="144652"/>
                </a:lnTo>
                <a:lnTo>
                  <a:pt x="372364" y="36322"/>
                </a:lnTo>
                <a:lnTo>
                  <a:pt x="401746" y="36322"/>
                </a:lnTo>
                <a:lnTo>
                  <a:pt x="399415" y="0"/>
                </a:lnTo>
                <a:close/>
              </a:path>
              <a:path w="432434" h="238125">
                <a:moveTo>
                  <a:pt x="429005" y="228726"/>
                </a:moveTo>
                <a:lnTo>
                  <a:pt x="366064" y="228726"/>
                </a:lnTo>
                <a:lnTo>
                  <a:pt x="360679" y="229235"/>
                </a:lnTo>
                <a:lnTo>
                  <a:pt x="358775" y="237616"/>
                </a:lnTo>
                <a:lnTo>
                  <a:pt x="430402" y="237616"/>
                </a:lnTo>
                <a:lnTo>
                  <a:pt x="432307" y="229235"/>
                </a:lnTo>
                <a:lnTo>
                  <a:pt x="429005" y="228726"/>
                </a:lnTo>
                <a:close/>
              </a:path>
              <a:path w="432434" h="238125">
                <a:moveTo>
                  <a:pt x="409663" y="159638"/>
                </a:moveTo>
                <a:lnTo>
                  <a:pt x="379095" y="159638"/>
                </a:lnTo>
                <a:lnTo>
                  <a:pt x="380238" y="181863"/>
                </a:lnTo>
                <a:lnTo>
                  <a:pt x="380619" y="187198"/>
                </a:lnTo>
                <a:lnTo>
                  <a:pt x="380746" y="208279"/>
                </a:lnTo>
                <a:lnTo>
                  <a:pt x="379095" y="216535"/>
                </a:lnTo>
                <a:lnTo>
                  <a:pt x="372491" y="225933"/>
                </a:lnTo>
                <a:lnTo>
                  <a:pt x="367169" y="228726"/>
                </a:lnTo>
                <a:lnTo>
                  <a:pt x="427989" y="228726"/>
                </a:lnTo>
                <a:lnTo>
                  <a:pt x="423545" y="226949"/>
                </a:lnTo>
                <a:lnTo>
                  <a:pt x="421004" y="224409"/>
                </a:lnTo>
                <a:lnTo>
                  <a:pt x="418338" y="221996"/>
                </a:lnTo>
                <a:lnTo>
                  <a:pt x="416305" y="218186"/>
                </a:lnTo>
                <a:lnTo>
                  <a:pt x="414908" y="213105"/>
                </a:lnTo>
                <a:lnTo>
                  <a:pt x="413461" y="208279"/>
                </a:lnTo>
                <a:lnTo>
                  <a:pt x="413384" y="208025"/>
                </a:lnTo>
                <a:lnTo>
                  <a:pt x="412369" y="200913"/>
                </a:lnTo>
                <a:lnTo>
                  <a:pt x="411733" y="191897"/>
                </a:lnTo>
                <a:lnTo>
                  <a:pt x="409663" y="159638"/>
                </a:lnTo>
                <a:close/>
              </a:path>
              <a:path w="432434" h="238125">
                <a:moveTo>
                  <a:pt x="401746" y="36322"/>
                </a:moveTo>
                <a:lnTo>
                  <a:pt x="374269" y="36322"/>
                </a:lnTo>
                <a:lnTo>
                  <a:pt x="374396" y="49529"/>
                </a:lnTo>
                <a:lnTo>
                  <a:pt x="374650" y="60833"/>
                </a:lnTo>
                <a:lnTo>
                  <a:pt x="374786" y="69028"/>
                </a:lnTo>
                <a:lnTo>
                  <a:pt x="374983" y="76485"/>
                </a:lnTo>
                <a:lnTo>
                  <a:pt x="375412" y="89280"/>
                </a:lnTo>
                <a:lnTo>
                  <a:pt x="378332" y="144652"/>
                </a:lnTo>
                <a:lnTo>
                  <a:pt x="408701" y="144652"/>
                </a:lnTo>
                <a:lnTo>
                  <a:pt x="401746" y="36322"/>
                </a:lnTo>
                <a:close/>
              </a:path>
            </a:pathLst>
          </a:custGeom>
          <a:solidFill>
            <a:srgbClr val="000000"/>
          </a:solidFill>
        </p:spPr>
        <p:txBody>
          <a:bodyPr wrap="square" lIns="0" tIns="0" rIns="0" bIns="0" rtlCol="0"/>
          <a:lstStyle/>
          <a:p>
            <a:endParaRPr/>
          </a:p>
        </p:txBody>
      </p:sp>
      <p:sp>
        <p:nvSpPr>
          <p:cNvPr id="20" name="object 20"/>
          <p:cNvSpPr txBox="1"/>
          <p:nvPr/>
        </p:nvSpPr>
        <p:spPr>
          <a:xfrm>
            <a:off x="1012189" y="3053968"/>
            <a:ext cx="9360535" cy="1899285"/>
          </a:xfrm>
          <a:prstGeom prst="rect">
            <a:avLst/>
          </a:prstGeom>
        </p:spPr>
        <p:txBody>
          <a:bodyPr vert="horz" wrap="square" lIns="0" tIns="6350" rIns="0" bIns="0" rtlCol="0">
            <a:spAutoFit/>
          </a:bodyPr>
          <a:lstStyle/>
          <a:p>
            <a:pPr marL="12700" marR="5080">
              <a:lnSpc>
                <a:spcPct val="102400"/>
              </a:lnSpc>
              <a:spcBef>
                <a:spcPts val="50"/>
              </a:spcBef>
            </a:pPr>
            <a:r>
              <a:rPr sz="2750" spc="75">
                <a:solidFill>
                  <a:srgbClr val="404040"/>
                </a:solidFill>
                <a:latin typeface="Trebuchet MS"/>
                <a:cs typeface="Trebuchet MS"/>
              </a:rPr>
              <a:t>We</a:t>
            </a:r>
            <a:r>
              <a:rPr sz="2750" spc="-75">
                <a:solidFill>
                  <a:srgbClr val="404040"/>
                </a:solidFill>
                <a:latin typeface="Trebuchet MS"/>
                <a:cs typeface="Trebuchet MS"/>
              </a:rPr>
              <a:t> </a:t>
            </a:r>
            <a:r>
              <a:rPr sz="2750" spc="60">
                <a:solidFill>
                  <a:srgbClr val="404040"/>
                </a:solidFill>
                <a:latin typeface="Trebuchet MS"/>
                <a:cs typeface="Trebuchet MS"/>
              </a:rPr>
              <a:t>initialize</a:t>
            </a:r>
            <a:r>
              <a:rPr sz="2750" spc="-145">
                <a:solidFill>
                  <a:srgbClr val="404040"/>
                </a:solidFill>
                <a:latin typeface="Trebuchet MS"/>
                <a:cs typeface="Trebuchet MS"/>
              </a:rPr>
              <a:t> </a:t>
            </a:r>
            <a:r>
              <a:rPr sz="2750" spc="185">
                <a:solidFill>
                  <a:srgbClr val="404040"/>
                </a:solidFill>
                <a:latin typeface="Trebuchet MS"/>
                <a:cs typeface="Trebuchet MS"/>
              </a:rPr>
              <a:t>B</a:t>
            </a:r>
            <a:r>
              <a:rPr sz="2750" spc="-95">
                <a:solidFill>
                  <a:srgbClr val="404040"/>
                </a:solidFill>
                <a:latin typeface="Trebuchet MS"/>
                <a:cs typeface="Trebuchet MS"/>
              </a:rPr>
              <a:t> </a:t>
            </a:r>
            <a:r>
              <a:rPr sz="2750" spc="204">
                <a:solidFill>
                  <a:srgbClr val="404040"/>
                </a:solidFill>
                <a:latin typeface="Trebuchet MS"/>
                <a:cs typeface="Trebuchet MS"/>
              </a:rPr>
              <a:t>using</a:t>
            </a:r>
            <a:r>
              <a:rPr sz="2750" spc="-65">
                <a:solidFill>
                  <a:srgbClr val="404040"/>
                </a:solidFill>
                <a:latin typeface="Trebuchet MS"/>
                <a:cs typeface="Trebuchet MS"/>
              </a:rPr>
              <a:t> </a:t>
            </a:r>
            <a:r>
              <a:rPr sz="2750" spc="114">
                <a:solidFill>
                  <a:srgbClr val="404040"/>
                </a:solidFill>
                <a:latin typeface="Trebuchet MS"/>
                <a:cs typeface="Trebuchet MS"/>
              </a:rPr>
              <a:t>a</a:t>
            </a:r>
            <a:r>
              <a:rPr sz="2750" spc="-130">
                <a:solidFill>
                  <a:srgbClr val="404040"/>
                </a:solidFill>
                <a:latin typeface="Trebuchet MS"/>
                <a:cs typeface="Trebuchet MS"/>
              </a:rPr>
              <a:t> </a:t>
            </a:r>
            <a:r>
              <a:rPr sz="2750">
                <a:solidFill>
                  <a:srgbClr val="404040"/>
                </a:solidFill>
                <a:latin typeface="Trebuchet MS"/>
                <a:cs typeface="Trebuchet MS"/>
              </a:rPr>
              <a:t>zero</a:t>
            </a:r>
            <a:r>
              <a:rPr sz="2750" spc="-95">
                <a:solidFill>
                  <a:srgbClr val="404040"/>
                </a:solidFill>
                <a:latin typeface="Trebuchet MS"/>
                <a:cs typeface="Trebuchet MS"/>
              </a:rPr>
              <a:t> </a:t>
            </a:r>
            <a:r>
              <a:rPr sz="2750">
                <a:solidFill>
                  <a:srgbClr val="404040"/>
                </a:solidFill>
                <a:latin typeface="Trebuchet MS"/>
                <a:cs typeface="Trebuchet MS"/>
              </a:rPr>
              <a:t>matrix,</a:t>
            </a:r>
            <a:r>
              <a:rPr sz="2750" spc="-160">
                <a:solidFill>
                  <a:srgbClr val="404040"/>
                </a:solidFill>
                <a:latin typeface="Trebuchet MS"/>
                <a:cs typeface="Trebuchet MS"/>
              </a:rPr>
              <a:t> </a:t>
            </a:r>
            <a:r>
              <a:rPr sz="2750" spc="150">
                <a:solidFill>
                  <a:srgbClr val="404040"/>
                </a:solidFill>
                <a:latin typeface="Trebuchet MS"/>
                <a:cs typeface="Trebuchet MS"/>
              </a:rPr>
              <a:t>and</a:t>
            </a:r>
            <a:r>
              <a:rPr sz="2750" spc="-70">
                <a:solidFill>
                  <a:srgbClr val="404040"/>
                </a:solidFill>
                <a:latin typeface="Trebuchet MS"/>
                <a:cs typeface="Trebuchet MS"/>
              </a:rPr>
              <a:t> </a:t>
            </a:r>
            <a:r>
              <a:rPr sz="2750">
                <a:solidFill>
                  <a:srgbClr val="404040"/>
                </a:solidFill>
                <a:latin typeface="Trebuchet MS"/>
                <a:cs typeface="Trebuchet MS"/>
              </a:rPr>
              <a:t>A</a:t>
            </a:r>
            <a:r>
              <a:rPr sz="2750" spc="-70">
                <a:solidFill>
                  <a:srgbClr val="404040"/>
                </a:solidFill>
                <a:latin typeface="Trebuchet MS"/>
                <a:cs typeface="Trebuchet MS"/>
              </a:rPr>
              <a:t> </a:t>
            </a:r>
            <a:r>
              <a:rPr sz="2750" spc="204">
                <a:solidFill>
                  <a:srgbClr val="404040"/>
                </a:solidFill>
                <a:latin typeface="Trebuchet MS"/>
                <a:cs typeface="Trebuchet MS"/>
              </a:rPr>
              <a:t>using</a:t>
            </a:r>
            <a:r>
              <a:rPr sz="2750" spc="-140">
                <a:solidFill>
                  <a:srgbClr val="404040"/>
                </a:solidFill>
                <a:latin typeface="Trebuchet MS"/>
                <a:cs typeface="Trebuchet MS"/>
              </a:rPr>
              <a:t> </a:t>
            </a:r>
            <a:r>
              <a:rPr sz="2750" spc="114">
                <a:solidFill>
                  <a:srgbClr val="404040"/>
                </a:solidFill>
                <a:latin typeface="Trebuchet MS"/>
                <a:cs typeface="Trebuchet MS"/>
              </a:rPr>
              <a:t>a</a:t>
            </a:r>
            <a:r>
              <a:rPr sz="2750" spc="-55">
                <a:solidFill>
                  <a:srgbClr val="404040"/>
                </a:solidFill>
                <a:latin typeface="Trebuchet MS"/>
                <a:cs typeface="Trebuchet MS"/>
              </a:rPr>
              <a:t> </a:t>
            </a:r>
            <a:r>
              <a:rPr sz="2750" spc="90">
                <a:solidFill>
                  <a:srgbClr val="404040"/>
                </a:solidFill>
                <a:latin typeface="Trebuchet MS"/>
                <a:cs typeface="Trebuchet MS"/>
              </a:rPr>
              <a:t>normal </a:t>
            </a:r>
            <a:r>
              <a:rPr sz="2750" spc="50">
                <a:solidFill>
                  <a:srgbClr val="404040"/>
                </a:solidFill>
                <a:latin typeface="Trebuchet MS"/>
                <a:cs typeface="Trebuchet MS"/>
              </a:rPr>
              <a:t>distribution.</a:t>
            </a:r>
            <a:endParaRPr sz="2750">
              <a:latin typeface="Trebuchet MS"/>
              <a:cs typeface="Trebuchet MS"/>
            </a:endParaRPr>
          </a:p>
          <a:p>
            <a:pPr>
              <a:lnSpc>
                <a:spcPct val="100000"/>
              </a:lnSpc>
              <a:spcBef>
                <a:spcPts val="1545"/>
              </a:spcBef>
            </a:pPr>
            <a:endParaRPr sz="2750">
              <a:latin typeface="Trebuchet MS"/>
              <a:cs typeface="Trebuchet MS"/>
            </a:endParaRPr>
          </a:p>
          <a:p>
            <a:pPr marL="12700">
              <a:lnSpc>
                <a:spcPct val="100000"/>
              </a:lnSpc>
            </a:pPr>
            <a:r>
              <a:rPr sz="2750" spc="-20">
                <a:solidFill>
                  <a:srgbClr val="404040"/>
                </a:solidFill>
                <a:latin typeface="Trebuchet MS"/>
                <a:cs typeface="Trebuchet MS"/>
              </a:rPr>
              <a:t>Now,</a:t>
            </a:r>
            <a:r>
              <a:rPr sz="2750" spc="-125">
                <a:solidFill>
                  <a:srgbClr val="404040"/>
                </a:solidFill>
                <a:latin typeface="Trebuchet MS"/>
                <a:cs typeface="Trebuchet MS"/>
              </a:rPr>
              <a:t> </a:t>
            </a:r>
            <a:r>
              <a:rPr sz="2750" spc="-10">
                <a:solidFill>
                  <a:srgbClr val="404040"/>
                </a:solidFill>
                <a:latin typeface="Trebuchet MS"/>
                <a:cs typeface="Trebuchet MS"/>
              </a:rPr>
              <a:t>let’s</a:t>
            </a:r>
            <a:r>
              <a:rPr sz="2750" spc="-125">
                <a:solidFill>
                  <a:srgbClr val="404040"/>
                </a:solidFill>
                <a:latin typeface="Trebuchet MS"/>
                <a:cs typeface="Trebuchet MS"/>
              </a:rPr>
              <a:t> </a:t>
            </a:r>
            <a:r>
              <a:rPr sz="2750" spc="75">
                <a:solidFill>
                  <a:srgbClr val="404040"/>
                </a:solidFill>
                <a:latin typeface="Trebuchet MS"/>
                <a:cs typeface="Trebuchet MS"/>
              </a:rPr>
              <a:t>look</a:t>
            </a:r>
            <a:r>
              <a:rPr sz="2750" spc="-110">
                <a:solidFill>
                  <a:srgbClr val="404040"/>
                </a:solidFill>
                <a:latin typeface="Trebuchet MS"/>
                <a:cs typeface="Trebuchet MS"/>
              </a:rPr>
              <a:t> </a:t>
            </a:r>
            <a:r>
              <a:rPr sz="2750">
                <a:solidFill>
                  <a:srgbClr val="404040"/>
                </a:solidFill>
                <a:latin typeface="Trebuchet MS"/>
                <a:cs typeface="Trebuchet MS"/>
              </a:rPr>
              <a:t>at</a:t>
            </a:r>
            <a:r>
              <a:rPr sz="2750" spc="-100">
                <a:solidFill>
                  <a:srgbClr val="404040"/>
                </a:solidFill>
                <a:latin typeface="Trebuchet MS"/>
                <a:cs typeface="Trebuchet MS"/>
              </a:rPr>
              <a:t> </a:t>
            </a:r>
            <a:r>
              <a:rPr sz="2750" spc="150">
                <a:solidFill>
                  <a:srgbClr val="404040"/>
                </a:solidFill>
                <a:latin typeface="Trebuchet MS"/>
                <a:cs typeface="Trebuchet MS"/>
              </a:rPr>
              <a:t>this</a:t>
            </a:r>
            <a:r>
              <a:rPr sz="2750" spc="-195">
                <a:solidFill>
                  <a:srgbClr val="404040"/>
                </a:solidFill>
                <a:latin typeface="Trebuchet MS"/>
                <a:cs typeface="Trebuchet MS"/>
              </a:rPr>
              <a:t> </a:t>
            </a:r>
            <a:r>
              <a:rPr sz="2750" spc="60">
                <a:solidFill>
                  <a:srgbClr val="404040"/>
                </a:solidFill>
                <a:latin typeface="Trebuchet MS"/>
                <a:cs typeface="Trebuchet MS"/>
              </a:rPr>
              <a:t>diagrammatically.</a:t>
            </a:r>
            <a:endParaRPr sz="2750">
              <a:latin typeface="Trebuchet MS"/>
              <a:cs typeface="Trebuchet MS"/>
            </a:endParaRPr>
          </a:p>
        </p:txBody>
      </p:sp>
      <p:pic>
        <p:nvPicPr>
          <p:cNvPr id="21" name="object 21"/>
          <p:cNvPicPr/>
          <p:nvPr/>
        </p:nvPicPr>
        <p:blipFill>
          <a:blip r:embed="rId7" cstate="print"/>
          <a:stretch>
            <a:fillRect/>
          </a:stretch>
        </p:blipFill>
        <p:spPr>
          <a:xfrm>
            <a:off x="8229600" y="3895724"/>
            <a:ext cx="3962400" cy="2962274"/>
          </a:xfrm>
          <a:prstGeom prst="rect">
            <a:avLst/>
          </a:prstGeom>
        </p:spPr>
      </p:pic>
      <p:sp>
        <p:nvSpPr>
          <p:cNvPr id="22" name="object 22"/>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23" name="object 23"/>
          <p:cNvSpPr txBox="1"/>
          <p:nvPr/>
        </p:nvSpPr>
        <p:spPr>
          <a:xfrm>
            <a:off x="11714480" y="6491263"/>
            <a:ext cx="200660" cy="204470"/>
          </a:xfrm>
          <a:prstGeom prst="rect">
            <a:avLst/>
          </a:prstGeom>
        </p:spPr>
        <p:txBody>
          <a:bodyPr vert="horz" wrap="square" lIns="0" tIns="0" rIns="0" bIns="0" rtlCol="0">
            <a:spAutoFit/>
          </a:bodyPr>
          <a:lstStyle/>
          <a:p>
            <a:pPr marL="12700">
              <a:lnSpc>
                <a:spcPct val="100000"/>
              </a:lnSpc>
            </a:pPr>
            <a:r>
              <a:rPr sz="1200" spc="35">
                <a:solidFill>
                  <a:srgbClr val="888888"/>
                </a:solidFill>
                <a:latin typeface="Trebuchet MS"/>
                <a:cs typeface="Trebuchet MS"/>
              </a:rPr>
              <a:t>42</a:t>
            </a:r>
            <a:endParaRPr sz="120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120"/>
              <a:t>Working</a:t>
            </a:r>
          </a:p>
        </p:txBody>
      </p:sp>
      <p:pic>
        <p:nvPicPr>
          <p:cNvPr id="3" name="object 3"/>
          <p:cNvPicPr/>
          <p:nvPr/>
        </p:nvPicPr>
        <p:blipFill>
          <a:blip r:embed="rId2" cstate="print"/>
          <a:stretch>
            <a:fillRect/>
          </a:stretch>
        </p:blipFill>
        <p:spPr>
          <a:xfrm>
            <a:off x="3600450" y="2285873"/>
            <a:ext cx="1957451" cy="1909826"/>
          </a:xfrm>
          <a:prstGeom prst="rect">
            <a:avLst/>
          </a:prstGeom>
        </p:spPr>
      </p:pic>
      <p:sp>
        <p:nvSpPr>
          <p:cNvPr id="4" name="object 4"/>
          <p:cNvSpPr txBox="1"/>
          <p:nvPr/>
        </p:nvSpPr>
        <p:spPr>
          <a:xfrm>
            <a:off x="3676650" y="2343150"/>
            <a:ext cx="1809750" cy="1762125"/>
          </a:xfrm>
          <a:prstGeom prst="rect">
            <a:avLst/>
          </a:prstGeom>
          <a:solidFill>
            <a:srgbClr val="4F81BC"/>
          </a:solidFill>
          <a:ln w="38100">
            <a:solidFill>
              <a:srgbClr val="1F487C"/>
            </a:solidFill>
          </a:ln>
        </p:spPr>
        <p:txBody>
          <a:bodyPr vert="horz" wrap="square" lIns="0" tIns="49530" rIns="0" bIns="0" rtlCol="0">
            <a:spAutoFit/>
          </a:bodyPr>
          <a:lstStyle/>
          <a:p>
            <a:pPr>
              <a:lnSpc>
                <a:spcPct val="100000"/>
              </a:lnSpc>
              <a:spcBef>
                <a:spcPts val="390"/>
              </a:spcBef>
            </a:pPr>
            <a:endParaRPr sz="1800">
              <a:latin typeface="Times New Roman"/>
              <a:cs typeface="Times New Roman"/>
            </a:endParaRPr>
          </a:p>
          <a:p>
            <a:pPr marL="467359" marR="347345" indent="-113030">
              <a:lnSpc>
                <a:spcPts val="2100"/>
              </a:lnSpc>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11480">
              <a:lnSpc>
                <a:spcPct val="100000"/>
              </a:lnSpc>
              <a:spcBef>
                <a:spcPts val="104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5" name="object 5"/>
          <p:cNvGrpSpPr/>
          <p:nvPr/>
        </p:nvGrpSpPr>
        <p:grpSpPr>
          <a:xfrm>
            <a:off x="4448175" y="4600511"/>
            <a:ext cx="3329304" cy="557530"/>
            <a:chOff x="4448175" y="4600511"/>
            <a:chExt cx="3329304" cy="557530"/>
          </a:xfrm>
        </p:grpSpPr>
        <p:pic>
          <p:nvPicPr>
            <p:cNvPr id="6" name="object 6"/>
            <p:cNvPicPr/>
            <p:nvPr/>
          </p:nvPicPr>
          <p:blipFill>
            <a:blip r:embed="rId3" cstate="print"/>
            <a:stretch>
              <a:fillRect/>
            </a:stretch>
          </p:blipFill>
          <p:spPr>
            <a:xfrm>
              <a:off x="4448175" y="4781486"/>
              <a:ext cx="3290951" cy="376237"/>
            </a:xfrm>
            <a:prstGeom prst="rect">
              <a:avLst/>
            </a:prstGeom>
          </p:spPr>
        </p:pic>
        <p:sp>
          <p:nvSpPr>
            <p:cNvPr id="7" name="object 7"/>
            <p:cNvSpPr/>
            <p:nvPr/>
          </p:nvSpPr>
          <p:spPr>
            <a:xfrm>
              <a:off x="4524375" y="4838699"/>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8" name="object 8"/>
            <p:cNvSpPr/>
            <p:nvPr/>
          </p:nvSpPr>
          <p:spPr>
            <a:xfrm>
              <a:off x="4524375" y="4838699"/>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9" name="object 9"/>
            <p:cNvPicPr/>
            <p:nvPr/>
          </p:nvPicPr>
          <p:blipFill>
            <a:blip r:embed="rId4" cstate="print"/>
            <a:stretch>
              <a:fillRect/>
            </a:stretch>
          </p:blipFill>
          <p:spPr>
            <a:xfrm>
              <a:off x="4495800" y="4600511"/>
              <a:ext cx="3281426" cy="261937"/>
            </a:xfrm>
            <a:prstGeom prst="rect">
              <a:avLst/>
            </a:prstGeom>
          </p:spPr>
        </p:pic>
        <p:sp>
          <p:nvSpPr>
            <p:cNvPr id="10" name="object 10"/>
            <p:cNvSpPr/>
            <p:nvPr/>
          </p:nvSpPr>
          <p:spPr>
            <a:xfrm>
              <a:off x="4567301" y="4653025"/>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1" name="object 11"/>
          <p:cNvSpPr txBox="1"/>
          <p:nvPr/>
        </p:nvSpPr>
        <p:spPr>
          <a:xfrm>
            <a:off x="4229734" y="4753673"/>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2" name="object 12"/>
          <p:cNvSpPr txBox="1"/>
          <p:nvPr/>
        </p:nvSpPr>
        <p:spPr>
          <a:xfrm>
            <a:off x="6069710" y="4301807"/>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3" name="object 13"/>
          <p:cNvGrpSpPr/>
          <p:nvPr/>
        </p:nvGrpSpPr>
        <p:grpSpPr>
          <a:xfrm>
            <a:off x="4676775" y="3362261"/>
            <a:ext cx="3510279" cy="1376680"/>
            <a:chOff x="4676775" y="3362261"/>
            <a:chExt cx="3510279" cy="1376680"/>
          </a:xfrm>
        </p:grpSpPr>
        <p:pic>
          <p:nvPicPr>
            <p:cNvPr id="14" name="object 14"/>
            <p:cNvPicPr/>
            <p:nvPr/>
          </p:nvPicPr>
          <p:blipFill>
            <a:blip r:embed="rId5" cstate="print"/>
            <a:stretch>
              <a:fillRect/>
            </a:stretch>
          </p:blipFill>
          <p:spPr>
            <a:xfrm>
              <a:off x="4676775" y="4181411"/>
              <a:ext cx="538162" cy="557212"/>
            </a:xfrm>
            <a:prstGeom prst="rect">
              <a:avLst/>
            </a:prstGeom>
          </p:spPr>
        </p:pic>
        <p:pic>
          <p:nvPicPr>
            <p:cNvPr id="15" name="object 15"/>
            <p:cNvPicPr/>
            <p:nvPr/>
          </p:nvPicPr>
          <p:blipFill>
            <a:blip r:embed="rId6" cstate="print"/>
            <a:stretch>
              <a:fillRect/>
            </a:stretch>
          </p:blipFill>
          <p:spPr>
            <a:xfrm>
              <a:off x="4734814" y="4224146"/>
              <a:ext cx="422401" cy="437895"/>
            </a:xfrm>
            <a:prstGeom prst="rect">
              <a:avLst/>
            </a:prstGeom>
          </p:spPr>
        </p:pic>
        <p:sp>
          <p:nvSpPr>
            <p:cNvPr id="16" name="object 16"/>
            <p:cNvSpPr/>
            <p:nvPr/>
          </p:nvSpPr>
          <p:spPr>
            <a:xfrm>
              <a:off x="4734814" y="4224146"/>
              <a:ext cx="422909" cy="438150"/>
            </a:xfrm>
            <a:custGeom>
              <a:avLst/>
              <a:gdLst/>
              <a:ahLst/>
              <a:cxnLst/>
              <a:rect l="l" t="t" r="r" b="b"/>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ln w="9524">
              <a:solidFill>
                <a:srgbClr val="497DBA"/>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6477000" y="3362261"/>
              <a:ext cx="1709801" cy="747712"/>
            </a:xfrm>
            <a:prstGeom prst="rect">
              <a:avLst/>
            </a:prstGeom>
          </p:spPr>
        </p:pic>
        <p:sp>
          <p:nvSpPr>
            <p:cNvPr id="18" name="object 18"/>
            <p:cNvSpPr/>
            <p:nvPr/>
          </p:nvSpPr>
          <p:spPr>
            <a:xfrm>
              <a:off x="6553200" y="3419474"/>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19" name="object 19"/>
            <p:cNvSpPr/>
            <p:nvPr/>
          </p:nvSpPr>
          <p:spPr>
            <a:xfrm>
              <a:off x="6553200" y="3419474"/>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20" name="object 20"/>
          <p:cNvSpPr txBox="1"/>
          <p:nvPr/>
        </p:nvSpPr>
        <p:spPr>
          <a:xfrm>
            <a:off x="6731634" y="3613848"/>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5">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21" name="object 21"/>
          <p:cNvGrpSpPr/>
          <p:nvPr/>
        </p:nvGrpSpPr>
        <p:grpSpPr>
          <a:xfrm>
            <a:off x="6477000" y="2209736"/>
            <a:ext cx="1710055" cy="1243330"/>
            <a:chOff x="6477000" y="2209736"/>
            <a:chExt cx="1710055" cy="1243330"/>
          </a:xfrm>
        </p:grpSpPr>
        <p:pic>
          <p:nvPicPr>
            <p:cNvPr id="22" name="object 22"/>
            <p:cNvPicPr/>
            <p:nvPr/>
          </p:nvPicPr>
          <p:blipFill>
            <a:blip r:embed="rId8" cstate="print"/>
            <a:stretch>
              <a:fillRect/>
            </a:stretch>
          </p:blipFill>
          <p:spPr>
            <a:xfrm>
              <a:off x="6477000" y="2209736"/>
              <a:ext cx="1709801" cy="747712"/>
            </a:xfrm>
            <a:prstGeom prst="rect">
              <a:avLst/>
            </a:prstGeom>
          </p:spPr>
        </p:pic>
        <p:sp>
          <p:nvSpPr>
            <p:cNvPr id="23" name="object 23"/>
            <p:cNvSpPr/>
            <p:nvPr/>
          </p:nvSpPr>
          <p:spPr>
            <a:xfrm>
              <a:off x="6553200" y="2266949"/>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24" name="object 24"/>
            <p:cNvSpPr/>
            <p:nvPr/>
          </p:nvSpPr>
          <p:spPr>
            <a:xfrm>
              <a:off x="6553200" y="2266949"/>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25" name="object 25"/>
            <p:cNvPicPr/>
            <p:nvPr/>
          </p:nvPicPr>
          <p:blipFill>
            <a:blip r:embed="rId9" cstate="print"/>
            <a:stretch>
              <a:fillRect/>
            </a:stretch>
          </p:blipFill>
          <p:spPr>
            <a:xfrm>
              <a:off x="6610350" y="3200336"/>
              <a:ext cx="1452499" cy="252412"/>
            </a:xfrm>
            <a:prstGeom prst="rect">
              <a:avLst/>
            </a:prstGeom>
          </p:spPr>
        </p:pic>
        <p:sp>
          <p:nvSpPr>
            <p:cNvPr id="26" name="object 26"/>
            <p:cNvSpPr/>
            <p:nvPr/>
          </p:nvSpPr>
          <p:spPr>
            <a:xfrm>
              <a:off x="6681850" y="3252723"/>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27" name="object 27"/>
          <p:cNvSpPr txBox="1"/>
          <p:nvPr/>
        </p:nvSpPr>
        <p:spPr>
          <a:xfrm>
            <a:off x="7263765" y="2935287"/>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28" name="object 28"/>
          <p:cNvSpPr txBox="1"/>
          <p:nvPr/>
        </p:nvSpPr>
        <p:spPr>
          <a:xfrm>
            <a:off x="7024369" y="2449131"/>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29" name="object 29"/>
          <p:cNvGrpSpPr/>
          <p:nvPr/>
        </p:nvGrpSpPr>
        <p:grpSpPr>
          <a:xfrm>
            <a:off x="4448175" y="1323911"/>
            <a:ext cx="3291204" cy="3434079"/>
            <a:chOff x="4448175" y="1323911"/>
            <a:chExt cx="3291204" cy="3434079"/>
          </a:xfrm>
        </p:grpSpPr>
        <p:pic>
          <p:nvPicPr>
            <p:cNvPr id="30" name="object 30"/>
            <p:cNvPicPr/>
            <p:nvPr/>
          </p:nvPicPr>
          <p:blipFill>
            <a:blip r:embed="rId10" cstate="print"/>
            <a:stretch>
              <a:fillRect/>
            </a:stretch>
          </p:blipFill>
          <p:spPr>
            <a:xfrm>
              <a:off x="6905625" y="1743011"/>
              <a:ext cx="547687" cy="557212"/>
            </a:xfrm>
            <a:prstGeom prst="rect">
              <a:avLst/>
            </a:prstGeom>
          </p:spPr>
        </p:pic>
        <p:pic>
          <p:nvPicPr>
            <p:cNvPr id="31" name="object 31"/>
            <p:cNvPicPr/>
            <p:nvPr/>
          </p:nvPicPr>
          <p:blipFill>
            <a:blip r:embed="rId11" cstate="print"/>
            <a:stretch>
              <a:fillRect/>
            </a:stretch>
          </p:blipFill>
          <p:spPr>
            <a:xfrm>
              <a:off x="6969125" y="1779143"/>
              <a:ext cx="422401" cy="437896"/>
            </a:xfrm>
            <a:prstGeom prst="rect">
              <a:avLst/>
            </a:prstGeom>
          </p:spPr>
        </p:pic>
        <p:sp>
          <p:nvSpPr>
            <p:cNvPr id="32" name="object 32"/>
            <p:cNvSpPr/>
            <p:nvPr/>
          </p:nvSpPr>
          <p:spPr>
            <a:xfrm>
              <a:off x="6969125" y="1779143"/>
              <a:ext cx="422909" cy="438150"/>
            </a:xfrm>
            <a:custGeom>
              <a:avLst/>
              <a:gdLst/>
              <a:ahLst/>
              <a:cxnLst/>
              <a:rect l="l" t="t" r="r" b="b"/>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ln w="9525">
              <a:solidFill>
                <a:srgbClr val="497DBA"/>
              </a:solidFill>
            </a:ln>
          </p:spPr>
          <p:txBody>
            <a:bodyPr wrap="square" lIns="0" tIns="0" rIns="0" bIns="0" rtlCol="0"/>
            <a:lstStyle/>
            <a:p>
              <a:endParaRPr/>
            </a:p>
          </p:txBody>
        </p:sp>
        <p:pic>
          <p:nvPicPr>
            <p:cNvPr id="33" name="object 33"/>
            <p:cNvPicPr/>
            <p:nvPr/>
          </p:nvPicPr>
          <p:blipFill>
            <a:blip r:embed="rId12" cstate="print"/>
            <a:stretch>
              <a:fillRect/>
            </a:stretch>
          </p:blipFill>
          <p:spPr>
            <a:xfrm>
              <a:off x="6724650" y="4190936"/>
              <a:ext cx="547687" cy="566737"/>
            </a:xfrm>
            <a:prstGeom prst="rect">
              <a:avLst/>
            </a:prstGeom>
          </p:spPr>
        </p:pic>
        <p:pic>
          <p:nvPicPr>
            <p:cNvPr id="34" name="object 34"/>
            <p:cNvPicPr/>
            <p:nvPr/>
          </p:nvPicPr>
          <p:blipFill>
            <a:blip r:embed="rId13" cstate="print"/>
            <a:stretch>
              <a:fillRect/>
            </a:stretch>
          </p:blipFill>
          <p:spPr>
            <a:xfrm>
              <a:off x="6790308" y="4230369"/>
              <a:ext cx="423545" cy="444881"/>
            </a:xfrm>
            <a:prstGeom prst="rect">
              <a:avLst/>
            </a:prstGeom>
          </p:spPr>
        </p:pic>
        <p:sp>
          <p:nvSpPr>
            <p:cNvPr id="35" name="object 35"/>
            <p:cNvSpPr/>
            <p:nvPr/>
          </p:nvSpPr>
          <p:spPr>
            <a:xfrm>
              <a:off x="6790308" y="4230369"/>
              <a:ext cx="423545" cy="445134"/>
            </a:xfrm>
            <a:custGeom>
              <a:avLst/>
              <a:gdLst/>
              <a:ahLst/>
              <a:cxnLst/>
              <a:rect l="l" t="t" r="r" b="b"/>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ln w="9525">
              <a:solidFill>
                <a:srgbClr val="497DBA"/>
              </a:solidFill>
            </a:ln>
          </p:spPr>
          <p:txBody>
            <a:bodyPr wrap="square" lIns="0" tIns="0" rIns="0" bIns="0" rtlCol="0"/>
            <a:lstStyle/>
            <a:p>
              <a:endParaRPr/>
            </a:p>
          </p:txBody>
        </p:sp>
        <p:pic>
          <p:nvPicPr>
            <p:cNvPr id="36" name="object 36"/>
            <p:cNvPicPr/>
            <p:nvPr/>
          </p:nvPicPr>
          <p:blipFill>
            <a:blip r:embed="rId14" cstate="print"/>
            <a:stretch>
              <a:fillRect/>
            </a:stretch>
          </p:blipFill>
          <p:spPr>
            <a:xfrm>
              <a:off x="4810125" y="1723961"/>
              <a:ext cx="538162" cy="557212"/>
            </a:xfrm>
            <a:prstGeom prst="rect">
              <a:avLst/>
            </a:prstGeom>
          </p:spPr>
        </p:pic>
        <p:pic>
          <p:nvPicPr>
            <p:cNvPr id="37" name="object 37"/>
            <p:cNvPicPr/>
            <p:nvPr/>
          </p:nvPicPr>
          <p:blipFill>
            <a:blip r:embed="rId15" cstate="print"/>
            <a:stretch>
              <a:fillRect/>
            </a:stretch>
          </p:blipFill>
          <p:spPr>
            <a:xfrm>
              <a:off x="4869941" y="1764792"/>
              <a:ext cx="421894" cy="435737"/>
            </a:xfrm>
            <a:prstGeom prst="rect">
              <a:avLst/>
            </a:prstGeom>
          </p:spPr>
        </p:pic>
        <p:sp>
          <p:nvSpPr>
            <p:cNvPr id="38" name="object 38"/>
            <p:cNvSpPr/>
            <p:nvPr/>
          </p:nvSpPr>
          <p:spPr>
            <a:xfrm>
              <a:off x="4869941" y="1764792"/>
              <a:ext cx="422275" cy="436245"/>
            </a:xfrm>
            <a:custGeom>
              <a:avLst/>
              <a:gdLst/>
              <a:ahLst/>
              <a:cxnLst/>
              <a:rect l="l" t="t" r="r" b="b"/>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ln w="9525">
              <a:solidFill>
                <a:srgbClr val="497DBA"/>
              </a:solidFill>
            </a:ln>
          </p:spPr>
          <p:txBody>
            <a:bodyPr wrap="square" lIns="0" tIns="0" rIns="0" bIns="0" rtlCol="0"/>
            <a:lstStyle/>
            <a:p>
              <a:endParaRPr/>
            </a:p>
          </p:txBody>
        </p:sp>
        <p:pic>
          <p:nvPicPr>
            <p:cNvPr id="39" name="object 39"/>
            <p:cNvPicPr/>
            <p:nvPr/>
          </p:nvPicPr>
          <p:blipFill>
            <a:blip r:embed="rId16" cstate="print"/>
            <a:stretch>
              <a:fillRect/>
            </a:stretch>
          </p:blipFill>
          <p:spPr>
            <a:xfrm>
              <a:off x="5829300" y="1723961"/>
              <a:ext cx="538162" cy="528637"/>
            </a:xfrm>
            <a:prstGeom prst="rect">
              <a:avLst/>
            </a:prstGeom>
          </p:spPr>
        </p:pic>
        <p:pic>
          <p:nvPicPr>
            <p:cNvPr id="40" name="object 40"/>
            <p:cNvPicPr/>
            <p:nvPr/>
          </p:nvPicPr>
          <p:blipFill>
            <a:blip r:embed="rId17" cstate="print"/>
            <a:stretch>
              <a:fillRect/>
            </a:stretch>
          </p:blipFill>
          <p:spPr>
            <a:xfrm>
              <a:off x="5890767" y="1764030"/>
              <a:ext cx="419989" cy="406400"/>
            </a:xfrm>
            <a:prstGeom prst="rect">
              <a:avLst/>
            </a:prstGeom>
          </p:spPr>
        </p:pic>
        <p:sp>
          <p:nvSpPr>
            <p:cNvPr id="41" name="object 41"/>
            <p:cNvSpPr/>
            <p:nvPr/>
          </p:nvSpPr>
          <p:spPr>
            <a:xfrm>
              <a:off x="5890767" y="1763903"/>
              <a:ext cx="420370" cy="406400"/>
            </a:xfrm>
            <a:custGeom>
              <a:avLst/>
              <a:gdLst/>
              <a:ahLst/>
              <a:cxnLst/>
              <a:rect l="l" t="t" r="r" b="b"/>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ln w="9524">
              <a:solidFill>
                <a:srgbClr val="497DBA"/>
              </a:solidFill>
            </a:ln>
          </p:spPr>
          <p:txBody>
            <a:bodyPr wrap="square" lIns="0" tIns="0" rIns="0" bIns="0" rtlCol="0"/>
            <a:lstStyle/>
            <a:p>
              <a:endParaRPr/>
            </a:p>
          </p:txBody>
        </p:sp>
        <p:pic>
          <p:nvPicPr>
            <p:cNvPr id="42" name="object 42"/>
            <p:cNvPicPr/>
            <p:nvPr/>
          </p:nvPicPr>
          <p:blipFill>
            <a:blip r:embed="rId3" cstate="print"/>
            <a:stretch>
              <a:fillRect/>
            </a:stretch>
          </p:blipFill>
          <p:spPr>
            <a:xfrm>
              <a:off x="4448175" y="1323911"/>
              <a:ext cx="3290951" cy="376237"/>
            </a:xfrm>
            <a:prstGeom prst="rect">
              <a:avLst/>
            </a:prstGeom>
          </p:spPr>
        </p:pic>
        <p:sp>
          <p:nvSpPr>
            <p:cNvPr id="43" name="object 43"/>
            <p:cNvSpPr/>
            <p:nvPr/>
          </p:nvSpPr>
          <p:spPr>
            <a:xfrm>
              <a:off x="4524375" y="1381125"/>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44" name="object 44"/>
            <p:cNvSpPr/>
            <p:nvPr/>
          </p:nvSpPr>
          <p:spPr>
            <a:xfrm>
              <a:off x="4524375" y="1381125"/>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grpSp>
      <p:sp>
        <p:nvSpPr>
          <p:cNvPr id="45" name="object 45"/>
          <p:cNvSpPr txBox="1"/>
          <p:nvPr/>
        </p:nvSpPr>
        <p:spPr>
          <a:xfrm>
            <a:off x="4225925" y="1310703"/>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grpSp>
        <p:nvGrpSpPr>
          <p:cNvPr id="46" name="object 46"/>
          <p:cNvGrpSpPr/>
          <p:nvPr/>
        </p:nvGrpSpPr>
        <p:grpSpPr>
          <a:xfrm>
            <a:off x="6610350" y="2876486"/>
            <a:ext cx="1452880" cy="243204"/>
            <a:chOff x="6610350" y="2876486"/>
            <a:chExt cx="1452880" cy="243204"/>
          </a:xfrm>
        </p:grpSpPr>
        <p:pic>
          <p:nvPicPr>
            <p:cNvPr id="47" name="object 47"/>
            <p:cNvPicPr/>
            <p:nvPr/>
          </p:nvPicPr>
          <p:blipFill>
            <a:blip r:embed="rId18" cstate="print"/>
            <a:stretch>
              <a:fillRect/>
            </a:stretch>
          </p:blipFill>
          <p:spPr>
            <a:xfrm>
              <a:off x="6610350" y="2876486"/>
              <a:ext cx="1452499" cy="242887"/>
            </a:xfrm>
            <a:prstGeom prst="rect">
              <a:avLst/>
            </a:prstGeom>
          </p:spPr>
        </p:pic>
        <p:sp>
          <p:nvSpPr>
            <p:cNvPr id="48" name="object 48"/>
            <p:cNvSpPr/>
            <p:nvPr/>
          </p:nvSpPr>
          <p:spPr>
            <a:xfrm>
              <a:off x="6681851" y="2909950"/>
              <a:ext cx="1314450" cy="123825"/>
            </a:xfrm>
            <a:custGeom>
              <a:avLst/>
              <a:gdLst/>
              <a:ahLst/>
              <a:cxnLst/>
              <a:rect l="l" t="t" r="r" b="b"/>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ln w="25400">
              <a:solidFill>
                <a:srgbClr val="4F81BC"/>
              </a:solidFill>
            </a:ln>
          </p:spPr>
          <p:txBody>
            <a:bodyPr wrap="square" lIns="0" tIns="0" rIns="0" bIns="0" rtlCol="0"/>
            <a:lstStyle/>
            <a:p>
              <a:endParaRPr/>
            </a:p>
          </p:txBody>
        </p:sp>
      </p:grpSp>
      <p:sp>
        <p:nvSpPr>
          <p:cNvPr id="49" name="object 49"/>
          <p:cNvSpPr txBox="1"/>
          <p:nvPr/>
        </p:nvSpPr>
        <p:spPr>
          <a:xfrm>
            <a:off x="292100" y="5578251"/>
            <a:ext cx="10273665" cy="1059815"/>
          </a:xfrm>
          <a:prstGeom prst="rect">
            <a:avLst/>
          </a:prstGeom>
        </p:spPr>
        <p:txBody>
          <a:bodyPr vert="horz" wrap="square" lIns="0" tIns="0" rIns="0" bIns="0" rtlCol="0">
            <a:spAutoFit/>
          </a:bodyPr>
          <a:lstStyle/>
          <a:p>
            <a:pPr marL="148590">
              <a:lnSpc>
                <a:spcPts val="3200"/>
              </a:lnSpc>
            </a:pPr>
            <a:r>
              <a:rPr sz="2750" spc="55">
                <a:solidFill>
                  <a:srgbClr val="464646"/>
                </a:solidFill>
                <a:latin typeface="Trebuchet MS"/>
                <a:cs typeface="Trebuchet MS"/>
              </a:rPr>
              <a:t>Notice</a:t>
            </a:r>
            <a:r>
              <a:rPr sz="2750" spc="-10">
                <a:solidFill>
                  <a:srgbClr val="464646"/>
                </a:solidFill>
                <a:latin typeface="Trebuchet MS"/>
                <a:cs typeface="Trebuchet MS"/>
              </a:rPr>
              <a:t> </a:t>
            </a:r>
            <a:r>
              <a:rPr sz="2750" spc="70">
                <a:solidFill>
                  <a:srgbClr val="464646"/>
                </a:solidFill>
                <a:latin typeface="Trebuchet MS"/>
                <a:cs typeface="Trebuchet MS"/>
              </a:rPr>
              <a:t>how</a:t>
            </a:r>
            <a:r>
              <a:rPr sz="2750" spc="-10">
                <a:solidFill>
                  <a:srgbClr val="464646"/>
                </a:solidFill>
                <a:latin typeface="Trebuchet MS"/>
                <a:cs typeface="Trebuchet MS"/>
              </a:rPr>
              <a:t> </a:t>
            </a:r>
            <a:r>
              <a:rPr sz="2750">
                <a:solidFill>
                  <a:srgbClr val="464646"/>
                </a:solidFill>
                <a:latin typeface="Trebuchet MS"/>
                <a:cs typeface="Trebuchet MS"/>
              </a:rPr>
              <a:t>the</a:t>
            </a:r>
            <a:r>
              <a:rPr sz="2750" spc="-5">
                <a:solidFill>
                  <a:srgbClr val="464646"/>
                </a:solidFill>
                <a:latin typeface="Trebuchet MS"/>
                <a:cs typeface="Trebuchet MS"/>
              </a:rPr>
              <a:t> </a:t>
            </a:r>
            <a:r>
              <a:rPr sz="2750" spc="55">
                <a:solidFill>
                  <a:srgbClr val="464646"/>
                </a:solidFill>
                <a:latin typeface="Trebuchet MS"/>
                <a:cs typeface="Trebuchet MS"/>
              </a:rPr>
              <a:t>reparameterization</a:t>
            </a:r>
            <a:r>
              <a:rPr sz="2750" spc="-40">
                <a:solidFill>
                  <a:srgbClr val="464646"/>
                </a:solidFill>
                <a:latin typeface="Trebuchet MS"/>
                <a:cs typeface="Trebuchet MS"/>
              </a:rPr>
              <a:t> </a:t>
            </a:r>
            <a:r>
              <a:rPr sz="2750">
                <a:solidFill>
                  <a:srgbClr val="464646"/>
                </a:solidFill>
                <a:latin typeface="Trebuchet MS"/>
                <a:cs typeface="Trebuchet MS"/>
              </a:rPr>
              <a:t>(LoRA)</a:t>
            </a:r>
            <a:r>
              <a:rPr sz="2750" spc="-60">
                <a:solidFill>
                  <a:srgbClr val="464646"/>
                </a:solidFill>
                <a:latin typeface="Trebuchet MS"/>
                <a:cs typeface="Trebuchet MS"/>
              </a:rPr>
              <a:t> </a:t>
            </a:r>
            <a:r>
              <a:rPr sz="2750" spc="180">
                <a:solidFill>
                  <a:srgbClr val="464646"/>
                </a:solidFill>
                <a:latin typeface="Trebuchet MS"/>
                <a:cs typeface="Trebuchet MS"/>
              </a:rPr>
              <a:t>runs</a:t>
            </a:r>
            <a:r>
              <a:rPr sz="2750" spc="-30">
                <a:solidFill>
                  <a:srgbClr val="464646"/>
                </a:solidFill>
                <a:latin typeface="Trebuchet MS"/>
                <a:cs typeface="Trebuchet MS"/>
              </a:rPr>
              <a:t> </a:t>
            </a:r>
            <a:r>
              <a:rPr sz="2750">
                <a:solidFill>
                  <a:srgbClr val="464646"/>
                </a:solidFill>
                <a:latin typeface="Trebuchet MS"/>
                <a:cs typeface="Trebuchet MS"/>
              </a:rPr>
              <a:t>parallel</a:t>
            </a:r>
            <a:r>
              <a:rPr sz="2750" spc="-50">
                <a:solidFill>
                  <a:srgbClr val="464646"/>
                </a:solidFill>
                <a:latin typeface="Trebuchet MS"/>
                <a:cs typeface="Trebuchet MS"/>
              </a:rPr>
              <a:t> </a:t>
            </a:r>
            <a:r>
              <a:rPr sz="2750">
                <a:solidFill>
                  <a:srgbClr val="464646"/>
                </a:solidFill>
                <a:latin typeface="Trebuchet MS"/>
                <a:cs typeface="Trebuchet MS"/>
              </a:rPr>
              <a:t>to</a:t>
            </a:r>
            <a:r>
              <a:rPr sz="2750" spc="-30">
                <a:solidFill>
                  <a:srgbClr val="464646"/>
                </a:solidFill>
                <a:latin typeface="Trebuchet MS"/>
                <a:cs typeface="Trebuchet MS"/>
              </a:rPr>
              <a:t> </a:t>
            </a:r>
            <a:r>
              <a:rPr sz="2750" spc="-25">
                <a:solidFill>
                  <a:srgbClr val="464646"/>
                </a:solidFill>
                <a:latin typeface="Trebuchet MS"/>
                <a:cs typeface="Trebuchet MS"/>
              </a:rPr>
              <a:t>the</a:t>
            </a:r>
            <a:endParaRPr sz="2750">
              <a:latin typeface="Trebuchet MS"/>
              <a:cs typeface="Trebuchet MS"/>
            </a:endParaRPr>
          </a:p>
          <a:p>
            <a:pPr marL="148590">
              <a:lnSpc>
                <a:spcPct val="100000"/>
              </a:lnSpc>
              <a:spcBef>
                <a:spcPts val="80"/>
              </a:spcBef>
            </a:pPr>
            <a:r>
              <a:rPr sz="2750" spc="85">
                <a:solidFill>
                  <a:srgbClr val="464646"/>
                </a:solidFill>
                <a:latin typeface="Trebuchet MS"/>
                <a:cs typeface="Trebuchet MS"/>
              </a:rPr>
              <a:t>original</a:t>
            </a:r>
            <a:r>
              <a:rPr sz="2750" spc="-110">
                <a:solidFill>
                  <a:srgbClr val="464646"/>
                </a:solidFill>
                <a:latin typeface="Trebuchet MS"/>
                <a:cs typeface="Trebuchet MS"/>
              </a:rPr>
              <a:t> </a:t>
            </a:r>
            <a:r>
              <a:rPr sz="2750" spc="-10">
                <a:solidFill>
                  <a:srgbClr val="464646"/>
                </a:solidFill>
                <a:latin typeface="Trebuchet MS"/>
                <a:cs typeface="Trebuchet MS"/>
              </a:rPr>
              <a:t>model.</a:t>
            </a:r>
            <a:endParaRPr sz="2750">
              <a:latin typeface="Trebuchet MS"/>
              <a:cs typeface="Trebuchet MS"/>
            </a:endParaRPr>
          </a:p>
          <a:p>
            <a:pPr marL="12700">
              <a:lnSpc>
                <a:spcPct val="100000"/>
              </a:lnSpc>
              <a:spcBef>
                <a:spcPts val="280"/>
              </a:spcBef>
            </a:pPr>
            <a:r>
              <a:rPr sz="1100" cap="small" spc="-10">
                <a:solidFill>
                  <a:srgbClr val="7E7E7E"/>
                </a:solidFill>
                <a:latin typeface="Trebuchet MS"/>
                <a:cs typeface="Trebuchet MS"/>
              </a:rPr>
              <a:t>Protopapas</a:t>
            </a:r>
            <a:endParaRPr sz="1100">
              <a:latin typeface="Trebuchet MS"/>
              <a:cs typeface="Trebuchet MS"/>
            </a:endParaRPr>
          </a:p>
        </p:txBody>
      </p:sp>
      <p:sp>
        <p:nvSpPr>
          <p:cNvPr id="50" name="object 50"/>
          <p:cNvSpPr txBox="1">
            <a:spLocks noGrp="1"/>
          </p:cNvSpPr>
          <p:nvPr>
            <p:ph type="sldNum" sz="quarter" idx="7"/>
          </p:nvPr>
        </p:nvSpPr>
        <p:spPr>
          <a:prstGeom prst="rect">
            <a:avLst/>
          </a:prstGeom>
        </p:spPr>
        <p:txBody>
          <a:bodyPr vert="horz" wrap="square" lIns="0" tIns="0" rIns="0" bIns="0" rtlCol="0">
            <a:spAutoFit/>
          </a:bodyPr>
          <a:lstStyle/>
          <a:p>
            <a:pPr marL="98425">
              <a:lnSpc>
                <a:spcPct val="100000"/>
              </a:lnSpc>
            </a:pPr>
            <a:r>
              <a:rPr spc="35"/>
              <a:t>44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120"/>
              <a:t>Working</a:t>
            </a:r>
          </a:p>
        </p:txBody>
      </p:sp>
      <p:grpSp>
        <p:nvGrpSpPr>
          <p:cNvPr id="3" name="object 3"/>
          <p:cNvGrpSpPr/>
          <p:nvPr/>
        </p:nvGrpSpPr>
        <p:grpSpPr>
          <a:xfrm>
            <a:off x="3600450" y="2285873"/>
            <a:ext cx="1957705" cy="1910080"/>
            <a:chOff x="3600450" y="2285873"/>
            <a:chExt cx="1957705" cy="1910080"/>
          </a:xfrm>
        </p:grpSpPr>
        <p:pic>
          <p:nvPicPr>
            <p:cNvPr id="4" name="object 4"/>
            <p:cNvPicPr/>
            <p:nvPr/>
          </p:nvPicPr>
          <p:blipFill>
            <a:blip r:embed="rId2" cstate="print"/>
            <a:stretch>
              <a:fillRect/>
            </a:stretch>
          </p:blipFill>
          <p:spPr>
            <a:xfrm>
              <a:off x="3600450" y="2285873"/>
              <a:ext cx="1957451" cy="1909826"/>
            </a:xfrm>
            <a:prstGeom prst="rect">
              <a:avLst/>
            </a:prstGeom>
          </p:spPr>
        </p:pic>
        <p:sp>
          <p:nvSpPr>
            <p:cNvPr id="5" name="object 5"/>
            <p:cNvSpPr/>
            <p:nvPr/>
          </p:nvSpPr>
          <p:spPr>
            <a:xfrm>
              <a:off x="3676650" y="2343150"/>
              <a:ext cx="1809750" cy="1762125"/>
            </a:xfrm>
            <a:custGeom>
              <a:avLst/>
              <a:gdLst/>
              <a:ahLst/>
              <a:cxnLst/>
              <a:rect l="l" t="t" r="r" b="b"/>
              <a:pathLst>
                <a:path w="1809750" h="1762125">
                  <a:moveTo>
                    <a:pt x="1809750" y="0"/>
                  </a:moveTo>
                  <a:lnTo>
                    <a:pt x="0" y="0"/>
                  </a:lnTo>
                  <a:lnTo>
                    <a:pt x="0" y="1762125"/>
                  </a:lnTo>
                  <a:lnTo>
                    <a:pt x="1809750" y="1762125"/>
                  </a:lnTo>
                  <a:lnTo>
                    <a:pt x="1809750" y="0"/>
                  </a:lnTo>
                  <a:close/>
                </a:path>
              </a:pathLst>
            </a:custGeom>
            <a:solidFill>
              <a:srgbClr val="BEBEBE"/>
            </a:solidFill>
          </p:spPr>
          <p:txBody>
            <a:bodyPr wrap="square" lIns="0" tIns="0" rIns="0" bIns="0" rtlCol="0"/>
            <a:lstStyle/>
            <a:p>
              <a:endParaRPr/>
            </a:p>
          </p:txBody>
        </p:sp>
        <p:sp>
          <p:nvSpPr>
            <p:cNvPr id="6" name="object 6"/>
            <p:cNvSpPr/>
            <p:nvPr/>
          </p:nvSpPr>
          <p:spPr>
            <a:xfrm>
              <a:off x="3676650" y="2343150"/>
              <a:ext cx="1809750" cy="1762125"/>
            </a:xfrm>
            <a:custGeom>
              <a:avLst/>
              <a:gdLst/>
              <a:ahLst/>
              <a:cxnLst/>
              <a:rect l="l" t="t" r="r" b="b"/>
              <a:pathLst>
                <a:path w="1809750" h="1762125">
                  <a:moveTo>
                    <a:pt x="0" y="1762125"/>
                  </a:moveTo>
                  <a:lnTo>
                    <a:pt x="1809750" y="1762125"/>
                  </a:lnTo>
                  <a:lnTo>
                    <a:pt x="1809750" y="0"/>
                  </a:lnTo>
                  <a:lnTo>
                    <a:pt x="0" y="0"/>
                  </a:lnTo>
                  <a:lnTo>
                    <a:pt x="0" y="1762125"/>
                  </a:lnTo>
                  <a:close/>
                </a:path>
              </a:pathLst>
            </a:custGeom>
            <a:ln w="38100">
              <a:solidFill>
                <a:srgbClr val="BEBEBE"/>
              </a:solidFill>
            </a:ln>
          </p:spPr>
          <p:txBody>
            <a:bodyPr wrap="square" lIns="0" tIns="0" rIns="0" bIns="0" rtlCol="0"/>
            <a:lstStyle/>
            <a:p>
              <a:endParaRPr/>
            </a:p>
          </p:txBody>
        </p:sp>
      </p:grpSp>
      <p:sp>
        <p:nvSpPr>
          <p:cNvPr id="7" name="object 7"/>
          <p:cNvSpPr txBox="1"/>
          <p:nvPr/>
        </p:nvSpPr>
        <p:spPr>
          <a:xfrm>
            <a:off x="3670300" y="2627312"/>
            <a:ext cx="1822450" cy="1012190"/>
          </a:xfrm>
          <a:prstGeom prst="rect">
            <a:avLst/>
          </a:prstGeom>
        </p:spPr>
        <p:txBody>
          <a:bodyPr vert="horz" wrap="square" lIns="0" tIns="27940" rIns="0" bIns="0" rtlCol="0">
            <a:spAutoFit/>
          </a:bodyPr>
          <a:lstStyle/>
          <a:p>
            <a:pPr marL="473709" marR="353695" indent="-113030">
              <a:lnSpc>
                <a:spcPts val="2100"/>
              </a:lnSpc>
              <a:spcBef>
                <a:spcPts val="220"/>
              </a:spcBef>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17830">
              <a:lnSpc>
                <a:spcPct val="100000"/>
              </a:lnSpc>
              <a:spcBef>
                <a:spcPts val="1045"/>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8" name="object 8"/>
          <p:cNvGrpSpPr/>
          <p:nvPr/>
        </p:nvGrpSpPr>
        <p:grpSpPr>
          <a:xfrm>
            <a:off x="4448175" y="4600511"/>
            <a:ext cx="3329304" cy="557530"/>
            <a:chOff x="4448175" y="4600511"/>
            <a:chExt cx="3329304" cy="557530"/>
          </a:xfrm>
        </p:grpSpPr>
        <p:pic>
          <p:nvPicPr>
            <p:cNvPr id="9" name="object 9"/>
            <p:cNvPicPr/>
            <p:nvPr/>
          </p:nvPicPr>
          <p:blipFill>
            <a:blip r:embed="rId3" cstate="print"/>
            <a:stretch>
              <a:fillRect/>
            </a:stretch>
          </p:blipFill>
          <p:spPr>
            <a:xfrm>
              <a:off x="4448175" y="4781486"/>
              <a:ext cx="3290951" cy="376237"/>
            </a:xfrm>
            <a:prstGeom prst="rect">
              <a:avLst/>
            </a:prstGeom>
          </p:spPr>
        </p:pic>
        <p:sp>
          <p:nvSpPr>
            <p:cNvPr id="10" name="object 10"/>
            <p:cNvSpPr/>
            <p:nvPr/>
          </p:nvSpPr>
          <p:spPr>
            <a:xfrm>
              <a:off x="4524375" y="4838699"/>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11" name="object 11"/>
            <p:cNvSpPr/>
            <p:nvPr/>
          </p:nvSpPr>
          <p:spPr>
            <a:xfrm>
              <a:off x="4524375" y="4838699"/>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4495800" y="4600511"/>
              <a:ext cx="3281426" cy="261937"/>
            </a:xfrm>
            <a:prstGeom prst="rect">
              <a:avLst/>
            </a:prstGeom>
          </p:spPr>
        </p:pic>
        <p:sp>
          <p:nvSpPr>
            <p:cNvPr id="13" name="object 13"/>
            <p:cNvSpPr/>
            <p:nvPr/>
          </p:nvSpPr>
          <p:spPr>
            <a:xfrm>
              <a:off x="4567301" y="4653025"/>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4" name="object 14"/>
          <p:cNvSpPr txBox="1"/>
          <p:nvPr/>
        </p:nvSpPr>
        <p:spPr>
          <a:xfrm>
            <a:off x="4229734" y="4753673"/>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5" name="object 15"/>
          <p:cNvSpPr txBox="1"/>
          <p:nvPr/>
        </p:nvSpPr>
        <p:spPr>
          <a:xfrm>
            <a:off x="6069710" y="4301807"/>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6" name="object 16"/>
          <p:cNvGrpSpPr/>
          <p:nvPr/>
        </p:nvGrpSpPr>
        <p:grpSpPr>
          <a:xfrm>
            <a:off x="4448175" y="1323911"/>
            <a:ext cx="4729480" cy="3910329"/>
            <a:chOff x="4448175" y="1323911"/>
            <a:chExt cx="4729480" cy="3910329"/>
          </a:xfrm>
        </p:grpSpPr>
        <p:pic>
          <p:nvPicPr>
            <p:cNvPr id="17" name="object 17"/>
            <p:cNvPicPr/>
            <p:nvPr/>
          </p:nvPicPr>
          <p:blipFill>
            <a:blip r:embed="rId5" cstate="print"/>
            <a:stretch>
              <a:fillRect/>
            </a:stretch>
          </p:blipFill>
          <p:spPr>
            <a:xfrm>
              <a:off x="4676775" y="4181411"/>
              <a:ext cx="538162" cy="557212"/>
            </a:xfrm>
            <a:prstGeom prst="rect">
              <a:avLst/>
            </a:prstGeom>
          </p:spPr>
        </p:pic>
        <p:sp>
          <p:nvSpPr>
            <p:cNvPr id="18" name="object 18"/>
            <p:cNvSpPr/>
            <p:nvPr/>
          </p:nvSpPr>
          <p:spPr>
            <a:xfrm>
              <a:off x="4734813" y="4224147"/>
              <a:ext cx="422909" cy="438150"/>
            </a:xfrm>
            <a:custGeom>
              <a:avLst/>
              <a:gdLst/>
              <a:ahLst/>
              <a:cxnLst/>
              <a:rect l="l" t="t" r="r" b="b"/>
              <a:pathLst>
                <a:path w="422910" h="438150">
                  <a:moveTo>
                    <a:pt x="29337" y="0"/>
                  </a:moveTo>
                  <a:lnTo>
                    <a:pt x="0" y="328675"/>
                  </a:lnTo>
                  <a:lnTo>
                    <a:pt x="89535" y="253872"/>
                  </a:lnTo>
                  <a:lnTo>
                    <a:pt x="243332" y="437895"/>
                  </a:lnTo>
                  <a:lnTo>
                    <a:pt x="422401" y="288163"/>
                  </a:lnTo>
                  <a:lnTo>
                    <a:pt x="268605" y="104139"/>
                  </a:lnTo>
                  <a:lnTo>
                    <a:pt x="358139" y="29336"/>
                  </a:lnTo>
                  <a:lnTo>
                    <a:pt x="29337" y="0"/>
                  </a:lnTo>
                  <a:close/>
                </a:path>
              </a:pathLst>
            </a:custGeom>
            <a:solidFill>
              <a:srgbClr val="BEBEBE"/>
            </a:solidFill>
          </p:spPr>
          <p:txBody>
            <a:bodyPr wrap="square" lIns="0" tIns="0" rIns="0" bIns="0" rtlCol="0"/>
            <a:lstStyle/>
            <a:p>
              <a:endParaRPr/>
            </a:p>
          </p:txBody>
        </p:sp>
        <p:sp>
          <p:nvSpPr>
            <p:cNvPr id="19" name="object 19"/>
            <p:cNvSpPr/>
            <p:nvPr/>
          </p:nvSpPr>
          <p:spPr>
            <a:xfrm>
              <a:off x="4734813" y="4224147"/>
              <a:ext cx="422909" cy="438150"/>
            </a:xfrm>
            <a:custGeom>
              <a:avLst/>
              <a:gdLst/>
              <a:ahLst/>
              <a:cxnLst/>
              <a:rect l="l" t="t" r="r" b="b"/>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ln w="9524">
              <a:solidFill>
                <a:srgbClr val="BEBEBE"/>
              </a:solidFill>
            </a:ln>
          </p:spPr>
          <p:txBody>
            <a:bodyPr wrap="square" lIns="0" tIns="0" rIns="0" bIns="0" rtlCol="0"/>
            <a:lstStyle/>
            <a:p>
              <a:endParaRPr/>
            </a:p>
          </p:txBody>
        </p:sp>
        <p:pic>
          <p:nvPicPr>
            <p:cNvPr id="20" name="object 20"/>
            <p:cNvPicPr/>
            <p:nvPr/>
          </p:nvPicPr>
          <p:blipFill>
            <a:blip r:embed="rId6" cstate="print"/>
            <a:stretch>
              <a:fillRect/>
            </a:stretch>
          </p:blipFill>
          <p:spPr>
            <a:xfrm>
              <a:off x="6905625" y="1743011"/>
              <a:ext cx="547687" cy="557212"/>
            </a:xfrm>
            <a:prstGeom prst="rect">
              <a:avLst/>
            </a:prstGeom>
          </p:spPr>
        </p:pic>
        <p:pic>
          <p:nvPicPr>
            <p:cNvPr id="21" name="object 21"/>
            <p:cNvPicPr/>
            <p:nvPr/>
          </p:nvPicPr>
          <p:blipFill>
            <a:blip r:embed="rId7" cstate="print"/>
            <a:stretch>
              <a:fillRect/>
            </a:stretch>
          </p:blipFill>
          <p:spPr>
            <a:xfrm>
              <a:off x="6969125" y="1779143"/>
              <a:ext cx="422401" cy="437896"/>
            </a:xfrm>
            <a:prstGeom prst="rect">
              <a:avLst/>
            </a:prstGeom>
          </p:spPr>
        </p:pic>
        <p:sp>
          <p:nvSpPr>
            <p:cNvPr id="22" name="object 22"/>
            <p:cNvSpPr/>
            <p:nvPr/>
          </p:nvSpPr>
          <p:spPr>
            <a:xfrm>
              <a:off x="6969125" y="1779143"/>
              <a:ext cx="422909" cy="438150"/>
            </a:xfrm>
            <a:custGeom>
              <a:avLst/>
              <a:gdLst/>
              <a:ahLst/>
              <a:cxnLst/>
              <a:rect l="l" t="t" r="r" b="b"/>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ln w="9525">
              <a:solidFill>
                <a:srgbClr val="497DBA"/>
              </a:solidFill>
            </a:ln>
          </p:spPr>
          <p:txBody>
            <a:bodyPr wrap="square" lIns="0" tIns="0" rIns="0" bIns="0" rtlCol="0"/>
            <a:lstStyle/>
            <a:p>
              <a:endParaRPr/>
            </a:p>
          </p:txBody>
        </p:sp>
        <p:pic>
          <p:nvPicPr>
            <p:cNvPr id="23" name="object 23"/>
            <p:cNvPicPr/>
            <p:nvPr/>
          </p:nvPicPr>
          <p:blipFill>
            <a:blip r:embed="rId8" cstate="print"/>
            <a:stretch>
              <a:fillRect/>
            </a:stretch>
          </p:blipFill>
          <p:spPr>
            <a:xfrm>
              <a:off x="6724650" y="4190936"/>
              <a:ext cx="547687" cy="566737"/>
            </a:xfrm>
            <a:prstGeom prst="rect">
              <a:avLst/>
            </a:prstGeom>
          </p:spPr>
        </p:pic>
        <p:pic>
          <p:nvPicPr>
            <p:cNvPr id="24" name="object 24"/>
            <p:cNvPicPr/>
            <p:nvPr/>
          </p:nvPicPr>
          <p:blipFill>
            <a:blip r:embed="rId9" cstate="print"/>
            <a:stretch>
              <a:fillRect/>
            </a:stretch>
          </p:blipFill>
          <p:spPr>
            <a:xfrm>
              <a:off x="6790308" y="4230369"/>
              <a:ext cx="423545" cy="444881"/>
            </a:xfrm>
            <a:prstGeom prst="rect">
              <a:avLst/>
            </a:prstGeom>
          </p:spPr>
        </p:pic>
        <p:sp>
          <p:nvSpPr>
            <p:cNvPr id="25" name="object 25"/>
            <p:cNvSpPr/>
            <p:nvPr/>
          </p:nvSpPr>
          <p:spPr>
            <a:xfrm>
              <a:off x="6790308" y="4230369"/>
              <a:ext cx="423545" cy="445134"/>
            </a:xfrm>
            <a:custGeom>
              <a:avLst/>
              <a:gdLst/>
              <a:ahLst/>
              <a:cxnLst/>
              <a:rect l="l" t="t" r="r" b="b"/>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ln w="9525">
              <a:solidFill>
                <a:srgbClr val="497DBA"/>
              </a:solidFill>
            </a:ln>
          </p:spPr>
          <p:txBody>
            <a:bodyPr wrap="square" lIns="0" tIns="0" rIns="0" bIns="0" rtlCol="0"/>
            <a:lstStyle/>
            <a:p>
              <a:endParaRPr/>
            </a:p>
          </p:txBody>
        </p:sp>
        <p:pic>
          <p:nvPicPr>
            <p:cNvPr id="26" name="object 26"/>
            <p:cNvPicPr/>
            <p:nvPr/>
          </p:nvPicPr>
          <p:blipFill>
            <a:blip r:embed="rId10" cstate="print"/>
            <a:stretch>
              <a:fillRect/>
            </a:stretch>
          </p:blipFill>
          <p:spPr>
            <a:xfrm>
              <a:off x="4810125" y="1723961"/>
              <a:ext cx="538162" cy="557212"/>
            </a:xfrm>
            <a:prstGeom prst="rect">
              <a:avLst/>
            </a:prstGeom>
          </p:spPr>
        </p:pic>
        <p:sp>
          <p:nvSpPr>
            <p:cNvPr id="27" name="object 27"/>
            <p:cNvSpPr/>
            <p:nvPr/>
          </p:nvSpPr>
          <p:spPr>
            <a:xfrm>
              <a:off x="4869941" y="1764792"/>
              <a:ext cx="422275" cy="436245"/>
            </a:xfrm>
            <a:custGeom>
              <a:avLst/>
              <a:gdLst/>
              <a:ahLst/>
              <a:cxnLst/>
              <a:rect l="l" t="t" r="r" b="b"/>
              <a:pathLst>
                <a:path w="422275" h="436244">
                  <a:moveTo>
                    <a:pt x="395732" y="0"/>
                  </a:moveTo>
                  <a:lnTo>
                    <a:pt x="66675" y="26162"/>
                  </a:lnTo>
                  <a:lnTo>
                    <a:pt x="155448" y="101854"/>
                  </a:lnTo>
                  <a:lnTo>
                    <a:pt x="0" y="284353"/>
                  </a:lnTo>
                  <a:lnTo>
                    <a:pt x="177546" y="435737"/>
                  </a:lnTo>
                  <a:lnTo>
                    <a:pt x="333121" y="253237"/>
                  </a:lnTo>
                  <a:lnTo>
                    <a:pt x="421894" y="328930"/>
                  </a:lnTo>
                  <a:lnTo>
                    <a:pt x="395732" y="0"/>
                  </a:lnTo>
                  <a:close/>
                </a:path>
              </a:pathLst>
            </a:custGeom>
            <a:solidFill>
              <a:srgbClr val="BEBEBE"/>
            </a:solidFill>
          </p:spPr>
          <p:txBody>
            <a:bodyPr wrap="square" lIns="0" tIns="0" rIns="0" bIns="0" rtlCol="0"/>
            <a:lstStyle/>
            <a:p>
              <a:endParaRPr/>
            </a:p>
          </p:txBody>
        </p:sp>
        <p:sp>
          <p:nvSpPr>
            <p:cNvPr id="28" name="object 28"/>
            <p:cNvSpPr/>
            <p:nvPr/>
          </p:nvSpPr>
          <p:spPr>
            <a:xfrm>
              <a:off x="4869941" y="1764792"/>
              <a:ext cx="422275" cy="436245"/>
            </a:xfrm>
            <a:custGeom>
              <a:avLst/>
              <a:gdLst/>
              <a:ahLst/>
              <a:cxnLst/>
              <a:rect l="l" t="t" r="r" b="b"/>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ln w="9525">
              <a:solidFill>
                <a:srgbClr val="BEBEBE"/>
              </a:solidFill>
            </a:ln>
          </p:spPr>
          <p:txBody>
            <a:bodyPr wrap="square" lIns="0" tIns="0" rIns="0" bIns="0" rtlCol="0"/>
            <a:lstStyle/>
            <a:p>
              <a:endParaRPr/>
            </a:p>
          </p:txBody>
        </p:sp>
        <p:pic>
          <p:nvPicPr>
            <p:cNvPr id="29" name="object 29"/>
            <p:cNvPicPr/>
            <p:nvPr/>
          </p:nvPicPr>
          <p:blipFill>
            <a:blip r:embed="rId11" cstate="print"/>
            <a:stretch>
              <a:fillRect/>
            </a:stretch>
          </p:blipFill>
          <p:spPr>
            <a:xfrm>
              <a:off x="5829300" y="1723961"/>
              <a:ext cx="538162" cy="528637"/>
            </a:xfrm>
            <a:prstGeom prst="rect">
              <a:avLst/>
            </a:prstGeom>
          </p:spPr>
        </p:pic>
        <p:pic>
          <p:nvPicPr>
            <p:cNvPr id="30" name="object 30"/>
            <p:cNvPicPr/>
            <p:nvPr/>
          </p:nvPicPr>
          <p:blipFill>
            <a:blip r:embed="rId12" cstate="print"/>
            <a:stretch>
              <a:fillRect/>
            </a:stretch>
          </p:blipFill>
          <p:spPr>
            <a:xfrm>
              <a:off x="5890767" y="1764030"/>
              <a:ext cx="419989" cy="406400"/>
            </a:xfrm>
            <a:prstGeom prst="rect">
              <a:avLst/>
            </a:prstGeom>
          </p:spPr>
        </p:pic>
        <p:sp>
          <p:nvSpPr>
            <p:cNvPr id="31" name="object 31"/>
            <p:cNvSpPr/>
            <p:nvPr/>
          </p:nvSpPr>
          <p:spPr>
            <a:xfrm>
              <a:off x="5890767" y="1763903"/>
              <a:ext cx="420370" cy="406400"/>
            </a:xfrm>
            <a:custGeom>
              <a:avLst/>
              <a:gdLst/>
              <a:ahLst/>
              <a:cxnLst/>
              <a:rect l="l" t="t" r="r" b="b"/>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ln w="9524">
              <a:solidFill>
                <a:srgbClr val="497DBA"/>
              </a:solidFill>
            </a:ln>
          </p:spPr>
          <p:txBody>
            <a:bodyPr wrap="square" lIns="0" tIns="0" rIns="0" bIns="0" rtlCol="0"/>
            <a:lstStyle/>
            <a:p>
              <a:endParaRPr/>
            </a:p>
          </p:txBody>
        </p:sp>
        <p:pic>
          <p:nvPicPr>
            <p:cNvPr id="32" name="object 32"/>
            <p:cNvPicPr/>
            <p:nvPr/>
          </p:nvPicPr>
          <p:blipFill>
            <a:blip r:embed="rId3" cstate="print"/>
            <a:stretch>
              <a:fillRect/>
            </a:stretch>
          </p:blipFill>
          <p:spPr>
            <a:xfrm>
              <a:off x="4448175" y="1323911"/>
              <a:ext cx="3290951" cy="376237"/>
            </a:xfrm>
            <a:prstGeom prst="rect">
              <a:avLst/>
            </a:prstGeom>
          </p:spPr>
        </p:pic>
        <p:sp>
          <p:nvSpPr>
            <p:cNvPr id="33" name="object 33"/>
            <p:cNvSpPr/>
            <p:nvPr/>
          </p:nvSpPr>
          <p:spPr>
            <a:xfrm>
              <a:off x="4524375" y="1381125"/>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34" name="object 34"/>
            <p:cNvSpPr/>
            <p:nvPr/>
          </p:nvSpPr>
          <p:spPr>
            <a:xfrm>
              <a:off x="4524375" y="1381125"/>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35" name="object 35"/>
            <p:cNvPicPr/>
            <p:nvPr/>
          </p:nvPicPr>
          <p:blipFill>
            <a:blip r:embed="rId13" cstate="print"/>
            <a:stretch>
              <a:fillRect/>
            </a:stretch>
          </p:blipFill>
          <p:spPr>
            <a:xfrm>
              <a:off x="7991475" y="1457325"/>
              <a:ext cx="1185862" cy="3776726"/>
            </a:xfrm>
            <a:prstGeom prst="rect">
              <a:avLst/>
            </a:prstGeom>
          </p:spPr>
        </p:pic>
        <p:sp>
          <p:nvSpPr>
            <p:cNvPr id="36" name="object 36"/>
            <p:cNvSpPr/>
            <p:nvPr/>
          </p:nvSpPr>
          <p:spPr>
            <a:xfrm>
              <a:off x="8218296" y="1495425"/>
              <a:ext cx="910590" cy="3532504"/>
            </a:xfrm>
            <a:custGeom>
              <a:avLst/>
              <a:gdLst/>
              <a:ahLst/>
              <a:cxnLst/>
              <a:rect l="l" t="t" r="r" b="b"/>
              <a:pathLst>
                <a:path w="910590" h="3532504">
                  <a:moveTo>
                    <a:pt x="3428" y="0"/>
                  </a:moveTo>
                  <a:lnTo>
                    <a:pt x="0" y="57150"/>
                  </a:lnTo>
                  <a:lnTo>
                    <a:pt x="41275" y="59562"/>
                  </a:lnTo>
                  <a:lnTo>
                    <a:pt x="79121" y="66548"/>
                  </a:lnTo>
                  <a:lnTo>
                    <a:pt x="117094" y="78104"/>
                  </a:lnTo>
                  <a:lnTo>
                    <a:pt x="155067" y="93852"/>
                  </a:lnTo>
                  <a:lnTo>
                    <a:pt x="193039" y="113919"/>
                  </a:lnTo>
                  <a:lnTo>
                    <a:pt x="201929" y="119761"/>
                  </a:lnTo>
                  <a:lnTo>
                    <a:pt x="232536" y="71500"/>
                  </a:lnTo>
                  <a:lnTo>
                    <a:pt x="176910" y="41021"/>
                  </a:lnTo>
                  <a:lnTo>
                    <a:pt x="133350" y="23240"/>
                  </a:lnTo>
                  <a:lnTo>
                    <a:pt x="89280" y="10413"/>
                  </a:lnTo>
                  <a:lnTo>
                    <a:pt x="44703" y="2539"/>
                  </a:lnTo>
                  <a:lnTo>
                    <a:pt x="3428" y="0"/>
                  </a:lnTo>
                  <a:close/>
                </a:path>
                <a:path w="910590" h="3532504">
                  <a:moveTo>
                    <a:pt x="370712" y="181990"/>
                  </a:moveTo>
                  <a:lnTo>
                    <a:pt x="330834" y="222885"/>
                  </a:lnTo>
                  <a:lnTo>
                    <a:pt x="343407" y="235203"/>
                  </a:lnTo>
                  <a:lnTo>
                    <a:pt x="379983" y="274954"/>
                  </a:lnTo>
                  <a:lnTo>
                    <a:pt x="415671" y="318388"/>
                  </a:lnTo>
                  <a:lnTo>
                    <a:pt x="450850" y="365125"/>
                  </a:lnTo>
                  <a:lnTo>
                    <a:pt x="471550" y="395350"/>
                  </a:lnTo>
                  <a:lnTo>
                    <a:pt x="518795" y="363092"/>
                  </a:lnTo>
                  <a:lnTo>
                    <a:pt x="496570" y="330708"/>
                  </a:lnTo>
                  <a:lnTo>
                    <a:pt x="459739" y="281939"/>
                  </a:lnTo>
                  <a:lnTo>
                    <a:pt x="422021" y="236347"/>
                  </a:lnTo>
                  <a:lnTo>
                    <a:pt x="383285" y="194183"/>
                  </a:lnTo>
                  <a:lnTo>
                    <a:pt x="370712" y="181990"/>
                  </a:lnTo>
                  <a:close/>
                </a:path>
                <a:path w="910590" h="3532504">
                  <a:moveTo>
                    <a:pt x="609092" y="512445"/>
                  </a:moveTo>
                  <a:lnTo>
                    <a:pt x="558673" y="539241"/>
                  </a:lnTo>
                  <a:lnTo>
                    <a:pt x="581659" y="582676"/>
                  </a:lnTo>
                  <a:lnTo>
                    <a:pt x="611504" y="643889"/>
                  </a:lnTo>
                  <a:lnTo>
                    <a:pt x="640079" y="707644"/>
                  </a:lnTo>
                  <a:lnTo>
                    <a:pt x="654811" y="743458"/>
                  </a:lnTo>
                  <a:lnTo>
                    <a:pt x="707644" y="721613"/>
                  </a:lnTo>
                  <a:lnTo>
                    <a:pt x="692150" y="684149"/>
                  </a:lnTo>
                  <a:lnTo>
                    <a:pt x="662812" y="618871"/>
                  </a:lnTo>
                  <a:lnTo>
                    <a:pt x="632205" y="555878"/>
                  </a:lnTo>
                  <a:lnTo>
                    <a:pt x="609092" y="512445"/>
                  </a:lnTo>
                  <a:close/>
                </a:path>
                <a:path w="910590" h="3532504">
                  <a:moveTo>
                    <a:pt x="767842" y="883920"/>
                  </a:moveTo>
                  <a:lnTo>
                    <a:pt x="713867" y="902462"/>
                  </a:lnTo>
                  <a:lnTo>
                    <a:pt x="716787" y="911225"/>
                  </a:lnTo>
                  <a:lnTo>
                    <a:pt x="739139" y="982852"/>
                  </a:lnTo>
                  <a:lnTo>
                    <a:pt x="759841" y="1056004"/>
                  </a:lnTo>
                  <a:lnTo>
                    <a:pt x="775970" y="1120013"/>
                  </a:lnTo>
                  <a:lnTo>
                    <a:pt x="831342" y="1105915"/>
                  </a:lnTo>
                  <a:lnTo>
                    <a:pt x="814831" y="1040511"/>
                  </a:lnTo>
                  <a:lnTo>
                    <a:pt x="793750" y="965835"/>
                  </a:lnTo>
                  <a:lnTo>
                    <a:pt x="770889" y="892683"/>
                  </a:lnTo>
                  <a:lnTo>
                    <a:pt x="767842" y="883920"/>
                  </a:lnTo>
                  <a:close/>
                </a:path>
                <a:path w="910590" h="3532504">
                  <a:moveTo>
                    <a:pt x="867028" y="1276096"/>
                  </a:moveTo>
                  <a:lnTo>
                    <a:pt x="810641" y="1285366"/>
                  </a:lnTo>
                  <a:lnTo>
                    <a:pt x="823213" y="1361439"/>
                  </a:lnTo>
                  <a:lnTo>
                    <a:pt x="833881" y="1440052"/>
                  </a:lnTo>
                  <a:lnTo>
                    <a:pt x="841375" y="1510157"/>
                  </a:lnTo>
                  <a:lnTo>
                    <a:pt x="898144" y="1504188"/>
                  </a:lnTo>
                  <a:lnTo>
                    <a:pt x="890524" y="1432433"/>
                  </a:lnTo>
                  <a:lnTo>
                    <a:pt x="879601" y="1352041"/>
                  </a:lnTo>
                  <a:lnTo>
                    <a:pt x="867028" y="1276096"/>
                  </a:lnTo>
                  <a:close/>
                </a:path>
                <a:path w="910590" h="3532504">
                  <a:moveTo>
                    <a:pt x="909320" y="1677797"/>
                  </a:moveTo>
                  <a:lnTo>
                    <a:pt x="852170" y="1678686"/>
                  </a:lnTo>
                  <a:lnTo>
                    <a:pt x="853426" y="1758569"/>
                  </a:lnTo>
                  <a:lnTo>
                    <a:pt x="853439" y="1759458"/>
                  </a:lnTo>
                  <a:lnTo>
                    <a:pt x="852170" y="1839595"/>
                  </a:lnTo>
                  <a:lnTo>
                    <a:pt x="849122" y="1905380"/>
                  </a:lnTo>
                  <a:lnTo>
                    <a:pt x="906145" y="1908048"/>
                  </a:lnTo>
                  <a:lnTo>
                    <a:pt x="909320" y="1840484"/>
                  </a:lnTo>
                  <a:lnTo>
                    <a:pt x="910576" y="1759458"/>
                  </a:lnTo>
                  <a:lnTo>
                    <a:pt x="910589" y="1758569"/>
                  </a:lnTo>
                  <a:lnTo>
                    <a:pt x="909333" y="1678686"/>
                  </a:lnTo>
                  <a:lnTo>
                    <a:pt x="909320" y="1677797"/>
                  </a:lnTo>
                  <a:close/>
                </a:path>
                <a:path w="910590" h="3532504">
                  <a:moveTo>
                    <a:pt x="834262" y="2074545"/>
                  </a:moveTo>
                  <a:lnTo>
                    <a:pt x="833881" y="2078736"/>
                  </a:lnTo>
                  <a:lnTo>
                    <a:pt x="823213" y="2157349"/>
                  </a:lnTo>
                  <a:lnTo>
                    <a:pt x="810386" y="2235200"/>
                  </a:lnTo>
                  <a:lnTo>
                    <a:pt x="798322" y="2297811"/>
                  </a:lnTo>
                  <a:lnTo>
                    <a:pt x="854455" y="2308606"/>
                  </a:lnTo>
                  <a:lnTo>
                    <a:pt x="866775" y="2244598"/>
                  </a:lnTo>
                  <a:lnTo>
                    <a:pt x="879855" y="2165096"/>
                  </a:lnTo>
                  <a:lnTo>
                    <a:pt x="890651" y="2084704"/>
                  </a:lnTo>
                  <a:lnTo>
                    <a:pt x="891158" y="2080514"/>
                  </a:lnTo>
                  <a:lnTo>
                    <a:pt x="834262" y="2074545"/>
                  </a:lnTo>
                  <a:close/>
                </a:path>
                <a:path w="910590" h="3532504">
                  <a:moveTo>
                    <a:pt x="759968" y="2462403"/>
                  </a:moveTo>
                  <a:lnTo>
                    <a:pt x="739267" y="2535936"/>
                  </a:lnTo>
                  <a:lnTo>
                    <a:pt x="716914" y="2607564"/>
                  </a:lnTo>
                  <a:lnTo>
                    <a:pt x="692911" y="2677287"/>
                  </a:lnTo>
                  <a:lnTo>
                    <a:pt x="692657" y="2678176"/>
                  </a:lnTo>
                  <a:lnTo>
                    <a:pt x="746125" y="2698242"/>
                  </a:lnTo>
                  <a:lnTo>
                    <a:pt x="747013" y="2695956"/>
                  </a:lnTo>
                  <a:lnTo>
                    <a:pt x="771525" y="2624582"/>
                  </a:lnTo>
                  <a:lnTo>
                    <a:pt x="794384" y="2551430"/>
                  </a:lnTo>
                  <a:lnTo>
                    <a:pt x="814958" y="2477897"/>
                  </a:lnTo>
                  <a:lnTo>
                    <a:pt x="759968" y="2462403"/>
                  </a:lnTo>
                  <a:close/>
                </a:path>
                <a:path w="910590" h="3532504">
                  <a:moveTo>
                    <a:pt x="629411" y="2835656"/>
                  </a:moveTo>
                  <a:lnTo>
                    <a:pt x="611885" y="2874772"/>
                  </a:lnTo>
                  <a:lnTo>
                    <a:pt x="582041" y="2936113"/>
                  </a:lnTo>
                  <a:lnTo>
                    <a:pt x="550926" y="2994660"/>
                  </a:lnTo>
                  <a:lnTo>
                    <a:pt x="526923" y="3036570"/>
                  </a:lnTo>
                  <a:lnTo>
                    <a:pt x="576452" y="3065018"/>
                  </a:lnTo>
                  <a:lnTo>
                    <a:pt x="601472" y="3021457"/>
                  </a:lnTo>
                  <a:lnTo>
                    <a:pt x="633476" y="2961005"/>
                  </a:lnTo>
                  <a:lnTo>
                    <a:pt x="664082" y="2898140"/>
                  </a:lnTo>
                  <a:lnTo>
                    <a:pt x="681481" y="2858897"/>
                  </a:lnTo>
                  <a:lnTo>
                    <a:pt x="629411" y="2835656"/>
                  </a:lnTo>
                  <a:close/>
                </a:path>
                <a:path w="910590" h="3532504">
                  <a:moveTo>
                    <a:pt x="434212" y="3176524"/>
                  </a:moveTo>
                  <a:lnTo>
                    <a:pt x="380364" y="3244088"/>
                  </a:lnTo>
                  <a:lnTo>
                    <a:pt x="343788" y="3283966"/>
                  </a:lnTo>
                  <a:lnTo>
                    <a:pt x="306704" y="3320161"/>
                  </a:lnTo>
                  <a:lnTo>
                    <a:pt x="283845" y="3339846"/>
                  </a:lnTo>
                  <a:lnTo>
                    <a:pt x="321182" y="3383026"/>
                  </a:lnTo>
                  <a:lnTo>
                    <a:pt x="385952" y="3322574"/>
                  </a:lnTo>
                  <a:lnTo>
                    <a:pt x="424433" y="3280410"/>
                  </a:lnTo>
                  <a:lnTo>
                    <a:pt x="461899" y="3234817"/>
                  </a:lnTo>
                  <a:lnTo>
                    <a:pt x="479932" y="3210814"/>
                  </a:lnTo>
                  <a:lnTo>
                    <a:pt x="434212" y="3176524"/>
                  </a:lnTo>
                  <a:close/>
                </a:path>
                <a:path w="910590" h="3532504">
                  <a:moveTo>
                    <a:pt x="150875" y="3365500"/>
                  </a:moveTo>
                  <a:lnTo>
                    <a:pt x="4445" y="3489325"/>
                  </a:lnTo>
                  <a:lnTo>
                    <a:pt x="191261" y="3532124"/>
                  </a:lnTo>
                  <a:lnTo>
                    <a:pt x="179133" y="3482086"/>
                  </a:lnTo>
                  <a:lnTo>
                    <a:pt x="154050" y="3482086"/>
                  </a:lnTo>
                  <a:lnTo>
                    <a:pt x="132587" y="3429127"/>
                  </a:lnTo>
                  <a:lnTo>
                    <a:pt x="146430" y="3423539"/>
                  </a:lnTo>
                  <a:lnTo>
                    <a:pt x="164943" y="3423539"/>
                  </a:lnTo>
                  <a:lnTo>
                    <a:pt x="150875" y="3365500"/>
                  </a:lnTo>
                  <a:close/>
                </a:path>
                <a:path w="910590" h="3532504">
                  <a:moveTo>
                    <a:pt x="146430" y="3423539"/>
                  </a:moveTo>
                  <a:lnTo>
                    <a:pt x="132587" y="3429127"/>
                  </a:lnTo>
                  <a:lnTo>
                    <a:pt x="154050" y="3482086"/>
                  </a:lnTo>
                  <a:lnTo>
                    <a:pt x="167894" y="3476498"/>
                  </a:lnTo>
                  <a:lnTo>
                    <a:pt x="146430" y="3423539"/>
                  </a:lnTo>
                  <a:close/>
                </a:path>
                <a:path w="910590" h="3532504">
                  <a:moveTo>
                    <a:pt x="164943" y="3423539"/>
                  </a:moveTo>
                  <a:lnTo>
                    <a:pt x="146430" y="3423539"/>
                  </a:lnTo>
                  <a:lnTo>
                    <a:pt x="167894" y="3476498"/>
                  </a:lnTo>
                  <a:lnTo>
                    <a:pt x="154050" y="3482086"/>
                  </a:lnTo>
                  <a:lnTo>
                    <a:pt x="179133" y="3482086"/>
                  </a:lnTo>
                  <a:lnTo>
                    <a:pt x="164943" y="3423539"/>
                  </a:lnTo>
                  <a:close/>
                </a:path>
              </a:pathLst>
            </a:custGeom>
            <a:solidFill>
              <a:srgbClr val="000000"/>
            </a:solidFill>
          </p:spPr>
          <p:txBody>
            <a:bodyPr wrap="square" lIns="0" tIns="0" rIns="0" bIns="0" rtlCol="0"/>
            <a:lstStyle/>
            <a:p>
              <a:endParaRPr/>
            </a:p>
          </p:txBody>
        </p:sp>
      </p:grpSp>
      <p:sp>
        <p:nvSpPr>
          <p:cNvPr id="37" name="object 37"/>
          <p:cNvSpPr txBox="1"/>
          <p:nvPr/>
        </p:nvSpPr>
        <p:spPr>
          <a:xfrm>
            <a:off x="4225925" y="1310703"/>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38" name="object 38"/>
          <p:cNvSpPr txBox="1"/>
          <p:nvPr/>
        </p:nvSpPr>
        <p:spPr>
          <a:xfrm>
            <a:off x="8841740" y="1264348"/>
            <a:ext cx="1191895" cy="639445"/>
          </a:xfrm>
          <a:prstGeom prst="rect">
            <a:avLst/>
          </a:prstGeom>
        </p:spPr>
        <p:txBody>
          <a:bodyPr vert="horz" wrap="square" lIns="0" tIns="15875" rIns="0" bIns="0" rtlCol="0">
            <a:spAutoFit/>
          </a:bodyPr>
          <a:lstStyle/>
          <a:p>
            <a:pPr marL="315595" marR="5080" indent="-303530">
              <a:lnSpc>
                <a:spcPct val="100000"/>
              </a:lnSpc>
              <a:spcBef>
                <a:spcPts val="125"/>
              </a:spcBef>
            </a:pPr>
            <a:r>
              <a:rPr sz="2000" spc="55">
                <a:latin typeface="Trebuchet MS"/>
                <a:cs typeface="Trebuchet MS"/>
              </a:rPr>
              <a:t>Backward </a:t>
            </a:r>
            <a:r>
              <a:rPr sz="2000" spc="110">
                <a:latin typeface="Trebuchet MS"/>
                <a:cs typeface="Trebuchet MS"/>
              </a:rPr>
              <a:t>Pass</a:t>
            </a:r>
            <a:endParaRPr sz="2000">
              <a:latin typeface="Trebuchet MS"/>
              <a:cs typeface="Trebuchet MS"/>
            </a:endParaRPr>
          </a:p>
        </p:txBody>
      </p:sp>
      <p:sp>
        <p:nvSpPr>
          <p:cNvPr id="39" name="object 39"/>
          <p:cNvSpPr txBox="1"/>
          <p:nvPr/>
        </p:nvSpPr>
        <p:spPr>
          <a:xfrm>
            <a:off x="9458325" y="2562225"/>
            <a:ext cx="2543175" cy="2247900"/>
          </a:xfrm>
          <a:prstGeom prst="rect">
            <a:avLst/>
          </a:prstGeom>
          <a:solidFill>
            <a:srgbClr val="C0504D"/>
          </a:solidFill>
          <a:ln w="38100">
            <a:solidFill>
              <a:srgbClr val="622422"/>
            </a:solidFill>
          </a:ln>
        </p:spPr>
        <p:txBody>
          <a:bodyPr vert="horz" wrap="square" lIns="0" tIns="36195" rIns="0" bIns="0" rtlCol="0">
            <a:spAutoFit/>
          </a:bodyPr>
          <a:lstStyle/>
          <a:p>
            <a:pPr marL="95250" marR="75565">
              <a:lnSpc>
                <a:spcPct val="100000"/>
              </a:lnSpc>
              <a:spcBef>
                <a:spcPts val="285"/>
              </a:spcBef>
            </a:pPr>
            <a:r>
              <a:rPr sz="2000" spc="90">
                <a:solidFill>
                  <a:srgbClr val="FFFFFF"/>
                </a:solidFill>
                <a:latin typeface="Trebuchet MS"/>
                <a:cs typeface="Trebuchet MS"/>
              </a:rPr>
              <a:t>During</a:t>
            </a:r>
            <a:r>
              <a:rPr sz="2000" spc="-114">
                <a:solidFill>
                  <a:srgbClr val="FFFFFF"/>
                </a:solidFill>
                <a:latin typeface="Trebuchet MS"/>
                <a:cs typeface="Trebuchet MS"/>
              </a:rPr>
              <a:t> </a:t>
            </a:r>
            <a:r>
              <a:rPr sz="2000" spc="-25">
                <a:solidFill>
                  <a:srgbClr val="FFFFFF"/>
                </a:solidFill>
                <a:latin typeface="Trebuchet MS"/>
                <a:cs typeface="Trebuchet MS"/>
              </a:rPr>
              <a:t>the </a:t>
            </a:r>
            <a:r>
              <a:rPr sz="2000" spc="55">
                <a:solidFill>
                  <a:srgbClr val="FFFFFF"/>
                </a:solidFill>
                <a:latin typeface="Trebuchet MS"/>
                <a:cs typeface="Trebuchet MS"/>
              </a:rPr>
              <a:t>backward</a:t>
            </a:r>
            <a:r>
              <a:rPr sz="2000" spc="-165">
                <a:solidFill>
                  <a:srgbClr val="FFFFFF"/>
                </a:solidFill>
                <a:latin typeface="Trebuchet MS"/>
                <a:cs typeface="Trebuchet MS"/>
              </a:rPr>
              <a:t> </a:t>
            </a:r>
            <a:r>
              <a:rPr sz="2000" spc="65">
                <a:solidFill>
                  <a:srgbClr val="FFFFFF"/>
                </a:solidFill>
                <a:latin typeface="Trebuchet MS"/>
                <a:cs typeface="Trebuchet MS"/>
              </a:rPr>
              <a:t>pass,</a:t>
            </a:r>
            <a:r>
              <a:rPr sz="2000" spc="-75">
                <a:solidFill>
                  <a:srgbClr val="FFFFFF"/>
                </a:solidFill>
                <a:latin typeface="Trebuchet MS"/>
                <a:cs typeface="Trebuchet MS"/>
              </a:rPr>
              <a:t> </a:t>
            </a:r>
            <a:r>
              <a:rPr sz="2000" spc="-25">
                <a:solidFill>
                  <a:srgbClr val="FFFFFF"/>
                </a:solidFill>
                <a:latin typeface="Trebuchet MS"/>
                <a:cs typeface="Trebuchet MS"/>
              </a:rPr>
              <a:t>we </a:t>
            </a:r>
            <a:r>
              <a:rPr sz="2000" spc="-10">
                <a:solidFill>
                  <a:srgbClr val="FFFFFF"/>
                </a:solidFill>
                <a:latin typeface="Trebuchet MS"/>
                <a:cs typeface="Trebuchet MS"/>
              </a:rPr>
              <a:t>don’t</a:t>
            </a:r>
            <a:r>
              <a:rPr sz="2000" spc="-165">
                <a:solidFill>
                  <a:srgbClr val="FFFFFF"/>
                </a:solidFill>
                <a:latin typeface="Trebuchet MS"/>
                <a:cs typeface="Trebuchet MS"/>
              </a:rPr>
              <a:t> </a:t>
            </a:r>
            <a:r>
              <a:rPr sz="2000" spc="125">
                <a:solidFill>
                  <a:srgbClr val="FFFFFF"/>
                </a:solidFill>
                <a:latin typeface="Trebuchet MS"/>
                <a:cs typeface="Trebuchet MS"/>
              </a:rPr>
              <a:t>use</a:t>
            </a:r>
            <a:r>
              <a:rPr sz="2000" spc="-135">
                <a:solidFill>
                  <a:srgbClr val="FFFFFF"/>
                </a:solidFill>
                <a:latin typeface="Trebuchet MS"/>
                <a:cs typeface="Trebuchet MS"/>
              </a:rPr>
              <a:t> </a:t>
            </a:r>
            <a:r>
              <a:rPr sz="2000">
                <a:solidFill>
                  <a:srgbClr val="FFFFFF"/>
                </a:solidFill>
                <a:latin typeface="Trebuchet MS"/>
                <a:cs typeface="Trebuchet MS"/>
              </a:rPr>
              <a:t>the</a:t>
            </a:r>
            <a:r>
              <a:rPr sz="2000" spc="-55">
                <a:solidFill>
                  <a:srgbClr val="FFFFFF"/>
                </a:solidFill>
                <a:latin typeface="Trebuchet MS"/>
                <a:cs typeface="Trebuchet MS"/>
              </a:rPr>
              <a:t> </a:t>
            </a:r>
            <a:r>
              <a:rPr sz="2000" spc="-20">
                <a:solidFill>
                  <a:srgbClr val="FFFFFF"/>
                </a:solidFill>
                <a:latin typeface="Trebuchet MS"/>
                <a:cs typeface="Trebuchet MS"/>
              </a:rPr>
              <a:t>pre- </a:t>
            </a:r>
            <a:r>
              <a:rPr sz="2000">
                <a:solidFill>
                  <a:srgbClr val="FFFFFF"/>
                </a:solidFill>
                <a:latin typeface="Trebuchet MS"/>
                <a:cs typeface="Trebuchet MS"/>
              </a:rPr>
              <a:t>trained</a:t>
            </a:r>
            <a:r>
              <a:rPr sz="2000" spc="-50">
                <a:solidFill>
                  <a:srgbClr val="FFFFFF"/>
                </a:solidFill>
                <a:latin typeface="Trebuchet MS"/>
                <a:cs typeface="Trebuchet MS"/>
              </a:rPr>
              <a:t> </a:t>
            </a:r>
            <a:r>
              <a:rPr sz="2000" spc="70">
                <a:solidFill>
                  <a:srgbClr val="FFFFFF"/>
                </a:solidFill>
                <a:latin typeface="Trebuchet MS"/>
                <a:cs typeface="Trebuchet MS"/>
              </a:rPr>
              <a:t>weights</a:t>
            </a:r>
            <a:r>
              <a:rPr sz="2000" spc="-40">
                <a:solidFill>
                  <a:srgbClr val="FFFFFF"/>
                </a:solidFill>
                <a:latin typeface="Trebuchet MS"/>
                <a:cs typeface="Trebuchet MS"/>
              </a:rPr>
              <a:t> </a:t>
            </a:r>
            <a:r>
              <a:rPr sz="2000" spc="90">
                <a:solidFill>
                  <a:srgbClr val="FFFFFF"/>
                </a:solidFill>
                <a:latin typeface="Trebuchet MS"/>
                <a:cs typeface="Trebuchet MS"/>
              </a:rPr>
              <a:t>and </a:t>
            </a:r>
            <a:r>
              <a:rPr sz="2000">
                <a:solidFill>
                  <a:srgbClr val="FFFFFF"/>
                </a:solidFill>
                <a:latin typeface="Trebuchet MS"/>
                <a:cs typeface="Trebuchet MS"/>
              </a:rPr>
              <a:t>the</a:t>
            </a:r>
            <a:r>
              <a:rPr sz="2000" spc="-105">
                <a:solidFill>
                  <a:srgbClr val="FFFFFF"/>
                </a:solidFill>
                <a:latin typeface="Trebuchet MS"/>
                <a:cs typeface="Trebuchet MS"/>
              </a:rPr>
              <a:t> </a:t>
            </a:r>
            <a:r>
              <a:rPr sz="2000" spc="65">
                <a:solidFill>
                  <a:srgbClr val="FFFFFF"/>
                </a:solidFill>
                <a:latin typeface="Trebuchet MS"/>
                <a:cs typeface="Trebuchet MS"/>
              </a:rPr>
              <a:t>gradients</a:t>
            </a:r>
            <a:r>
              <a:rPr sz="2000" spc="-114">
                <a:solidFill>
                  <a:srgbClr val="FFFFFF"/>
                </a:solidFill>
                <a:latin typeface="Trebuchet MS"/>
                <a:cs typeface="Trebuchet MS"/>
              </a:rPr>
              <a:t> </a:t>
            </a:r>
            <a:r>
              <a:rPr sz="2000" spc="-20">
                <a:solidFill>
                  <a:srgbClr val="FFFFFF"/>
                </a:solidFill>
                <a:latin typeface="Trebuchet MS"/>
                <a:cs typeface="Trebuchet MS"/>
              </a:rPr>
              <a:t>only </a:t>
            </a:r>
            <a:r>
              <a:rPr sz="2000" spc="-10">
                <a:solidFill>
                  <a:srgbClr val="FFFFFF"/>
                </a:solidFill>
                <a:latin typeface="Trebuchet MS"/>
                <a:cs typeface="Trebuchet MS"/>
              </a:rPr>
              <a:t>flow</a:t>
            </a:r>
            <a:r>
              <a:rPr sz="2000" spc="-125">
                <a:solidFill>
                  <a:srgbClr val="FFFFFF"/>
                </a:solidFill>
                <a:latin typeface="Trebuchet MS"/>
                <a:cs typeface="Trebuchet MS"/>
              </a:rPr>
              <a:t> </a:t>
            </a:r>
            <a:r>
              <a:rPr sz="2000" spc="70">
                <a:solidFill>
                  <a:srgbClr val="FFFFFF"/>
                </a:solidFill>
                <a:latin typeface="Trebuchet MS"/>
                <a:cs typeface="Trebuchet MS"/>
              </a:rPr>
              <a:t>through</a:t>
            </a:r>
            <a:r>
              <a:rPr sz="2000" spc="-90">
                <a:solidFill>
                  <a:srgbClr val="FFFFFF"/>
                </a:solidFill>
                <a:latin typeface="Trebuchet MS"/>
                <a:cs typeface="Trebuchet MS"/>
              </a:rPr>
              <a:t> </a:t>
            </a:r>
            <a:r>
              <a:rPr sz="2000" spc="-25">
                <a:solidFill>
                  <a:srgbClr val="FFFFFF"/>
                </a:solidFill>
                <a:latin typeface="Trebuchet MS"/>
                <a:cs typeface="Trebuchet MS"/>
              </a:rPr>
              <a:t>the </a:t>
            </a:r>
            <a:r>
              <a:rPr sz="2000" spc="-10">
                <a:solidFill>
                  <a:srgbClr val="FFFFFF"/>
                </a:solidFill>
                <a:latin typeface="Trebuchet MS"/>
                <a:cs typeface="Trebuchet MS"/>
              </a:rPr>
              <a:t>adapters.</a:t>
            </a:r>
            <a:endParaRPr sz="2000">
              <a:latin typeface="Trebuchet MS"/>
              <a:cs typeface="Trebuchet MS"/>
            </a:endParaRPr>
          </a:p>
        </p:txBody>
      </p:sp>
      <p:grpSp>
        <p:nvGrpSpPr>
          <p:cNvPr id="40" name="object 40"/>
          <p:cNvGrpSpPr/>
          <p:nvPr/>
        </p:nvGrpSpPr>
        <p:grpSpPr>
          <a:xfrm>
            <a:off x="6477000" y="3362261"/>
            <a:ext cx="1710055" cy="748030"/>
            <a:chOff x="6477000" y="3362261"/>
            <a:chExt cx="1710055" cy="748030"/>
          </a:xfrm>
        </p:grpSpPr>
        <p:pic>
          <p:nvPicPr>
            <p:cNvPr id="41" name="object 41"/>
            <p:cNvPicPr/>
            <p:nvPr/>
          </p:nvPicPr>
          <p:blipFill>
            <a:blip r:embed="rId14" cstate="print"/>
            <a:stretch>
              <a:fillRect/>
            </a:stretch>
          </p:blipFill>
          <p:spPr>
            <a:xfrm>
              <a:off x="6477000" y="3362261"/>
              <a:ext cx="1709801" cy="747712"/>
            </a:xfrm>
            <a:prstGeom prst="rect">
              <a:avLst/>
            </a:prstGeom>
          </p:spPr>
        </p:pic>
        <p:sp>
          <p:nvSpPr>
            <p:cNvPr id="42" name="object 42"/>
            <p:cNvSpPr/>
            <p:nvPr/>
          </p:nvSpPr>
          <p:spPr>
            <a:xfrm>
              <a:off x="6553200" y="3419474"/>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43" name="object 43"/>
            <p:cNvSpPr/>
            <p:nvPr/>
          </p:nvSpPr>
          <p:spPr>
            <a:xfrm>
              <a:off x="6553200" y="3419474"/>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44" name="object 44"/>
          <p:cNvSpPr txBox="1"/>
          <p:nvPr/>
        </p:nvSpPr>
        <p:spPr>
          <a:xfrm>
            <a:off x="6731634" y="3613848"/>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5">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45" name="object 45"/>
          <p:cNvGrpSpPr/>
          <p:nvPr/>
        </p:nvGrpSpPr>
        <p:grpSpPr>
          <a:xfrm>
            <a:off x="6477000" y="2209736"/>
            <a:ext cx="1710055" cy="1243330"/>
            <a:chOff x="6477000" y="2209736"/>
            <a:chExt cx="1710055" cy="1243330"/>
          </a:xfrm>
        </p:grpSpPr>
        <p:pic>
          <p:nvPicPr>
            <p:cNvPr id="46" name="object 46"/>
            <p:cNvPicPr/>
            <p:nvPr/>
          </p:nvPicPr>
          <p:blipFill>
            <a:blip r:embed="rId15" cstate="print"/>
            <a:stretch>
              <a:fillRect/>
            </a:stretch>
          </p:blipFill>
          <p:spPr>
            <a:xfrm>
              <a:off x="6477000" y="2209736"/>
              <a:ext cx="1709801" cy="747712"/>
            </a:xfrm>
            <a:prstGeom prst="rect">
              <a:avLst/>
            </a:prstGeom>
          </p:spPr>
        </p:pic>
        <p:sp>
          <p:nvSpPr>
            <p:cNvPr id="47" name="object 47"/>
            <p:cNvSpPr/>
            <p:nvPr/>
          </p:nvSpPr>
          <p:spPr>
            <a:xfrm>
              <a:off x="6553200" y="2266949"/>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48" name="object 48"/>
            <p:cNvSpPr/>
            <p:nvPr/>
          </p:nvSpPr>
          <p:spPr>
            <a:xfrm>
              <a:off x="6553200" y="2266949"/>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49" name="object 49"/>
            <p:cNvPicPr/>
            <p:nvPr/>
          </p:nvPicPr>
          <p:blipFill>
            <a:blip r:embed="rId16" cstate="print"/>
            <a:stretch>
              <a:fillRect/>
            </a:stretch>
          </p:blipFill>
          <p:spPr>
            <a:xfrm>
              <a:off x="6610350" y="3200336"/>
              <a:ext cx="1452499" cy="252412"/>
            </a:xfrm>
            <a:prstGeom prst="rect">
              <a:avLst/>
            </a:prstGeom>
          </p:spPr>
        </p:pic>
        <p:sp>
          <p:nvSpPr>
            <p:cNvPr id="50" name="object 50"/>
            <p:cNvSpPr/>
            <p:nvPr/>
          </p:nvSpPr>
          <p:spPr>
            <a:xfrm>
              <a:off x="6681850" y="3252723"/>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51" name="object 51"/>
          <p:cNvSpPr txBox="1"/>
          <p:nvPr/>
        </p:nvSpPr>
        <p:spPr>
          <a:xfrm>
            <a:off x="7263765" y="2935287"/>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52" name="object 52"/>
          <p:cNvSpPr txBox="1"/>
          <p:nvPr/>
        </p:nvSpPr>
        <p:spPr>
          <a:xfrm>
            <a:off x="7024369" y="2449131"/>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53" name="object 53"/>
          <p:cNvGrpSpPr/>
          <p:nvPr/>
        </p:nvGrpSpPr>
        <p:grpSpPr>
          <a:xfrm>
            <a:off x="6610350" y="2876486"/>
            <a:ext cx="1452880" cy="243204"/>
            <a:chOff x="6610350" y="2876486"/>
            <a:chExt cx="1452880" cy="243204"/>
          </a:xfrm>
        </p:grpSpPr>
        <p:pic>
          <p:nvPicPr>
            <p:cNvPr id="54" name="object 54"/>
            <p:cNvPicPr/>
            <p:nvPr/>
          </p:nvPicPr>
          <p:blipFill>
            <a:blip r:embed="rId17" cstate="print"/>
            <a:stretch>
              <a:fillRect/>
            </a:stretch>
          </p:blipFill>
          <p:spPr>
            <a:xfrm>
              <a:off x="6610350" y="2876486"/>
              <a:ext cx="1452499" cy="242887"/>
            </a:xfrm>
            <a:prstGeom prst="rect">
              <a:avLst/>
            </a:prstGeom>
          </p:spPr>
        </p:pic>
        <p:sp>
          <p:nvSpPr>
            <p:cNvPr id="55" name="object 55"/>
            <p:cNvSpPr/>
            <p:nvPr/>
          </p:nvSpPr>
          <p:spPr>
            <a:xfrm>
              <a:off x="6681851" y="2909950"/>
              <a:ext cx="1314450" cy="123825"/>
            </a:xfrm>
            <a:custGeom>
              <a:avLst/>
              <a:gdLst/>
              <a:ahLst/>
              <a:cxnLst/>
              <a:rect l="l" t="t" r="r" b="b"/>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ln w="25400">
              <a:solidFill>
                <a:srgbClr val="4F81BC"/>
              </a:solidFill>
            </a:ln>
          </p:spPr>
          <p:txBody>
            <a:bodyPr wrap="square" lIns="0" tIns="0" rIns="0" bIns="0" rtlCol="0"/>
            <a:lstStyle/>
            <a:p>
              <a:endParaRPr/>
            </a:p>
          </p:txBody>
        </p:sp>
      </p:grpSp>
      <p:sp>
        <p:nvSpPr>
          <p:cNvPr id="56" name="object 56"/>
          <p:cNvSpPr txBox="1"/>
          <p:nvPr/>
        </p:nvSpPr>
        <p:spPr>
          <a:xfrm>
            <a:off x="292100" y="5578251"/>
            <a:ext cx="10273665" cy="1059815"/>
          </a:xfrm>
          <a:prstGeom prst="rect">
            <a:avLst/>
          </a:prstGeom>
        </p:spPr>
        <p:txBody>
          <a:bodyPr vert="horz" wrap="square" lIns="0" tIns="0" rIns="0" bIns="0" rtlCol="0">
            <a:spAutoFit/>
          </a:bodyPr>
          <a:lstStyle/>
          <a:p>
            <a:pPr marL="148590">
              <a:lnSpc>
                <a:spcPts val="3200"/>
              </a:lnSpc>
            </a:pPr>
            <a:r>
              <a:rPr sz="2750" spc="55">
                <a:solidFill>
                  <a:srgbClr val="464646"/>
                </a:solidFill>
                <a:latin typeface="Trebuchet MS"/>
                <a:cs typeface="Trebuchet MS"/>
              </a:rPr>
              <a:t>Notice</a:t>
            </a:r>
            <a:r>
              <a:rPr sz="2750" spc="-10">
                <a:solidFill>
                  <a:srgbClr val="464646"/>
                </a:solidFill>
                <a:latin typeface="Trebuchet MS"/>
                <a:cs typeface="Trebuchet MS"/>
              </a:rPr>
              <a:t> </a:t>
            </a:r>
            <a:r>
              <a:rPr sz="2750" spc="70">
                <a:solidFill>
                  <a:srgbClr val="464646"/>
                </a:solidFill>
                <a:latin typeface="Trebuchet MS"/>
                <a:cs typeface="Trebuchet MS"/>
              </a:rPr>
              <a:t>how</a:t>
            </a:r>
            <a:r>
              <a:rPr sz="2750" spc="-10">
                <a:solidFill>
                  <a:srgbClr val="464646"/>
                </a:solidFill>
                <a:latin typeface="Trebuchet MS"/>
                <a:cs typeface="Trebuchet MS"/>
              </a:rPr>
              <a:t> </a:t>
            </a:r>
            <a:r>
              <a:rPr sz="2750">
                <a:solidFill>
                  <a:srgbClr val="464646"/>
                </a:solidFill>
                <a:latin typeface="Trebuchet MS"/>
                <a:cs typeface="Trebuchet MS"/>
              </a:rPr>
              <a:t>the</a:t>
            </a:r>
            <a:r>
              <a:rPr sz="2750" spc="-5">
                <a:solidFill>
                  <a:srgbClr val="464646"/>
                </a:solidFill>
                <a:latin typeface="Trebuchet MS"/>
                <a:cs typeface="Trebuchet MS"/>
              </a:rPr>
              <a:t> </a:t>
            </a:r>
            <a:r>
              <a:rPr sz="2750" spc="55">
                <a:solidFill>
                  <a:srgbClr val="464646"/>
                </a:solidFill>
                <a:latin typeface="Trebuchet MS"/>
                <a:cs typeface="Trebuchet MS"/>
              </a:rPr>
              <a:t>reparameterization</a:t>
            </a:r>
            <a:r>
              <a:rPr sz="2750" spc="-40">
                <a:solidFill>
                  <a:srgbClr val="464646"/>
                </a:solidFill>
                <a:latin typeface="Trebuchet MS"/>
                <a:cs typeface="Trebuchet MS"/>
              </a:rPr>
              <a:t> </a:t>
            </a:r>
            <a:r>
              <a:rPr sz="2750">
                <a:solidFill>
                  <a:srgbClr val="464646"/>
                </a:solidFill>
                <a:latin typeface="Trebuchet MS"/>
                <a:cs typeface="Trebuchet MS"/>
              </a:rPr>
              <a:t>(LoRA)</a:t>
            </a:r>
            <a:r>
              <a:rPr sz="2750" spc="-60">
                <a:solidFill>
                  <a:srgbClr val="464646"/>
                </a:solidFill>
                <a:latin typeface="Trebuchet MS"/>
                <a:cs typeface="Trebuchet MS"/>
              </a:rPr>
              <a:t> </a:t>
            </a:r>
            <a:r>
              <a:rPr sz="2750" spc="180">
                <a:solidFill>
                  <a:srgbClr val="464646"/>
                </a:solidFill>
                <a:latin typeface="Trebuchet MS"/>
                <a:cs typeface="Trebuchet MS"/>
              </a:rPr>
              <a:t>runs</a:t>
            </a:r>
            <a:r>
              <a:rPr sz="2750" spc="-30">
                <a:solidFill>
                  <a:srgbClr val="464646"/>
                </a:solidFill>
                <a:latin typeface="Trebuchet MS"/>
                <a:cs typeface="Trebuchet MS"/>
              </a:rPr>
              <a:t> </a:t>
            </a:r>
            <a:r>
              <a:rPr sz="2750">
                <a:solidFill>
                  <a:srgbClr val="464646"/>
                </a:solidFill>
                <a:latin typeface="Trebuchet MS"/>
                <a:cs typeface="Trebuchet MS"/>
              </a:rPr>
              <a:t>parallel</a:t>
            </a:r>
            <a:r>
              <a:rPr sz="2750" spc="-50">
                <a:solidFill>
                  <a:srgbClr val="464646"/>
                </a:solidFill>
                <a:latin typeface="Trebuchet MS"/>
                <a:cs typeface="Trebuchet MS"/>
              </a:rPr>
              <a:t> </a:t>
            </a:r>
            <a:r>
              <a:rPr sz="2750">
                <a:solidFill>
                  <a:srgbClr val="464646"/>
                </a:solidFill>
                <a:latin typeface="Trebuchet MS"/>
                <a:cs typeface="Trebuchet MS"/>
              </a:rPr>
              <a:t>to</a:t>
            </a:r>
            <a:r>
              <a:rPr sz="2750" spc="-30">
                <a:solidFill>
                  <a:srgbClr val="464646"/>
                </a:solidFill>
                <a:latin typeface="Trebuchet MS"/>
                <a:cs typeface="Trebuchet MS"/>
              </a:rPr>
              <a:t> </a:t>
            </a:r>
            <a:r>
              <a:rPr sz="2750" spc="-25">
                <a:solidFill>
                  <a:srgbClr val="464646"/>
                </a:solidFill>
                <a:latin typeface="Trebuchet MS"/>
                <a:cs typeface="Trebuchet MS"/>
              </a:rPr>
              <a:t>the</a:t>
            </a:r>
            <a:endParaRPr sz="2750">
              <a:latin typeface="Trebuchet MS"/>
              <a:cs typeface="Trebuchet MS"/>
            </a:endParaRPr>
          </a:p>
          <a:p>
            <a:pPr marL="148590">
              <a:lnSpc>
                <a:spcPct val="100000"/>
              </a:lnSpc>
              <a:spcBef>
                <a:spcPts val="80"/>
              </a:spcBef>
            </a:pPr>
            <a:r>
              <a:rPr sz="2750" spc="85">
                <a:solidFill>
                  <a:srgbClr val="464646"/>
                </a:solidFill>
                <a:latin typeface="Trebuchet MS"/>
                <a:cs typeface="Trebuchet MS"/>
              </a:rPr>
              <a:t>original</a:t>
            </a:r>
            <a:r>
              <a:rPr sz="2750" spc="-110">
                <a:solidFill>
                  <a:srgbClr val="464646"/>
                </a:solidFill>
                <a:latin typeface="Trebuchet MS"/>
                <a:cs typeface="Trebuchet MS"/>
              </a:rPr>
              <a:t> </a:t>
            </a:r>
            <a:r>
              <a:rPr sz="2750" spc="-10">
                <a:solidFill>
                  <a:srgbClr val="464646"/>
                </a:solidFill>
                <a:latin typeface="Trebuchet MS"/>
                <a:cs typeface="Trebuchet MS"/>
              </a:rPr>
              <a:t>model.</a:t>
            </a:r>
            <a:endParaRPr sz="2750">
              <a:latin typeface="Trebuchet MS"/>
              <a:cs typeface="Trebuchet MS"/>
            </a:endParaRPr>
          </a:p>
          <a:p>
            <a:pPr marL="12700">
              <a:lnSpc>
                <a:spcPct val="100000"/>
              </a:lnSpc>
              <a:spcBef>
                <a:spcPts val="280"/>
              </a:spcBef>
            </a:pPr>
            <a:r>
              <a:rPr sz="1100" cap="small" spc="-10">
                <a:solidFill>
                  <a:srgbClr val="7E7E7E"/>
                </a:solidFill>
                <a:latin typeface="Trebuchet MS"/>
                <a:cs typeface="Trebuchet MS"/>
              </a:rPr>
              <a:t>Protopapas</a:t>
            </a:r>
            <a:endParaRPr sz="1100">
              <a:latin typeface="Trebuchet MS"/>
              <a:cs typeface="Trebuchet MS"/>
            </a:endParaRPr>
          </a:p>
        </p:txBody>
      </p:sp>
      <p:sp>
        <p:nvSpPr>
          <p:cNvPr id="57" name="object 57"/>
          <p:cNvSpPr txBox="1">
            <a:spLocks noGrp="1"/>
          </p:cNvSpPr>
          <p:nvPr>
            <p:ph type="sldNum" sz="quarter" idx="7"/>
          </p:nvPr>
        </p:nvSpPr>
        <p:spPr>
          <a:prstGeom prst="rect">
            <a:avLst/>
          </a:prstGeom>
        </p:spPr>
        <p:txBody>
          <a:bodyPr vert="horz" wrap="square" lIns="0" tIns="0" rIns="0" bIns="0" rtlCol="0">
            <a:spAutoFit/>
          </a:bodyPr>
          <a:lstStyle/>
          <a:p>
            <a:pPr marL="98425">
              <a:lnSpc>
                <a:spcPct val="100000"/>
              </a:lnSpc>
            </a:pPr>
            <a:r>
              <a:rPr spc="35"/>
              <a:t>45</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00450" y="2285873"/>
            <a:ext cx="1957451" cy="1909826"/>
          </a:xfrm>
          <a:prstGeom prst="rect">
            <a:avLst/>
          </a:prstGeom>
        </p:spPr>
      </p:pic>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120"/>
              <a:t>Working</a:t>
            </a:r>
          </a:p>
        </p:txBody>
      </p:sp>
      <p:sp>
        <p:nvSpPr>
          <p:cNvPr id="4" name="object 4"/>
          <p:cNvSpPr txBox="1"/>
          <p:nvPr/>
        </p:nvSpPr>
        <p:spPr>
          <a:xfrm>
            <a:off x="3676650" y="2343150"/>
            <a:ext cx="1809750" cy="1762125"/>
          </a:xfrm>
          <a:prstGeom prst="rect">
            <a:avLst/>
          </a:prstGeom>
          <a:solidFill>
            <a:srgbClr val="4F81BC"/>
          </a:solidFill>
          <a:ln w="38100">
            <a:solidFill>
              <a:srgbClr val="1F487C"/>
            </a:solidFill>
          </a:ln>
        </p:spPr>
        <p:txBody>
          <a:bodyPr vert="horz" wrap="square" lIns="0" tIns="49530" rIns="0" bIns="0" rtlCol="0">
            <a:spAutoFit/>
          </a:bodyPr>
          <a:lstStyle/>
          <a:p>
            <a:pPr>
              <a:lnSpc>
                <a:spcPct val="100000"/>
              </a:lnSpc>
              <a:spcBef>
                <a:spcPts val="390"/>
              </a:spcBef>
            </a:pPr>
            <a:endParaRPr sz="1800">
              <a:latin typeface="Times New Roman"/>
              <a:cs typeface="Times New Roman"/>
            </a:endParaRPr>
          </a:p>
          <a:p>
            <a:pPr marL="467359" marR="347345" indent="-113030">
              <a:lnSpc>
                <a:spcPts val="2100"/>
              </a:lnSpc>
            </a:pPr>
            <a:r>
              <a:rPr sz="1800" spc="-10">
                <a:solidFill>
                  <a:srgbClr val="FFFFFF"/>
                </a:solidFill>
                <a:latin typeface="Trebuchet MS"/>
                <a:cs typeface="Trebuchet MS"/>
              </a:rPr>
              <a:t>Pretrained </a:t>
            </a:r>
            <a:r>
              <a:rPr sz="1800" spc="65">
                <a:solidFill>
                  <a:srgbClr val="FFFFFF"/>
                </a:solidFill>
                <a:latin typeface="Trebuchet MS"/>
                <a:cs typeface="Trebuchet MS"/>
              </a:rPr>
              <a:t>Weights</a:t>
            </a:r>
            <a:endParaRPr sz="1800">
              <a:latin typeface="Trebuchet MS"/>
              <a:cs typeface="Trebuchet MS"/>
            </a:endParaRPr>
          </a:p>
          <a:p>
            <a:pPr marL="411480">
              <a:lnSpc>
                <a:spcPct val="100000"/>
              </a:lnSpc>
              <a:spcBef>
                <a:spcPts val="1040"/>
              </a:spcBef>
            </a:pPr>
            <a:r>
              <a:rPr sz="3000" baseline="-20833">
                <a:solidFill>
                  <a:srgbClr val="FFFFFF"/>
                </a:solidFill>
                <a:latin typeface="Cambria Math"/>
                <a:cs typeface="Cambria Math"/>
              </a:rPr>
              <a:t>W</a:t>
            </a:r>
            <a:r>
              <a:rPr sz="3000" spc="-37" baseline="-20833">
                <a:solidFill>
                  <a:srgbClr val="FFFFFF"/>
                </a:solidFill>
                <a:latin typeface="Cambria Math"/>
                <a:cs typeface="Cambria Math"/>
              </a:rPr>
              <a:t> </a:t>
            </a:r>
            <a:r>
              <a:rPr sz="3000" baseline="-20833">
                <a:solidFill>
                  <a:srgbClr val="FFFFFF"/>
                </a:solidFill>
                <a:latin typeface="Cambria Math"/>
                <a:cs typeface="Cambria Math"/>
              </a:rPr>
              <a:t>ε </a:t>
            </a:r>
            <a:r>
              <a:rPr sz="3000" spc="-30" baseline="-20833">
                <a:solidFill>
                  <a:srgbClr val="FFFFFF"/>
                </a:solidFill>
                <a:latin typeface="Cambria Math"/>
                <a:cs typeface="Cambria Math"/>
              </a:rPr>
              <a:t>ℝ</a:t>
            </a:r>
            <a:r>
              <a:rPr sz="1500" spc="-20">
                <a:solidFill>
                  <a:srgbClr val="FFFFFF"/>
                </a:solidFill>
                <a:latin typeface="Cambria Math"/>
                <a:cs typeface="Cambria Math"/>
              </a:rPr>
              <a:t>𝑑×𝑑</a:t>
            </a:r>
            <a:endParaRPr sz="1500">
              <a:latin typeface="Cambria Math"/>
              <a:cs typeface="Cambria Math"/>
            </a:endParaRPr>
          </a:p>
        </p:txBody>
      </p:sp>
      <p:grpSp>
        <p:nvGrpSpPr>
          <p:cNvPr id="5" name="object 5"/>
          <p:cNvGrpSpPr/>
          <p:nvPr/>
        </p:nvGrpSpPr>
        <p:grpSpPr>
          <a:xfrm>
            <a:off x="4448175" y="4600511"/>
            <a:ext cx="3329304" cy="557530"/>
            <a:chOff x="4448175" y="4600511"/>
            <a:chExt cx="3329304" cy="557530"/>
          </a:xfrm>
        </p:grpSpPr>
        <p:pic>
          <p:nvPicPr>
            <p:cNvPr id="6" name="object 6"/>
            <p:cNvPicPr/>
            <p:nvPr/>
          </p:nvPicPr>
          <p:blipFill>
            <a:blip r:embed="rId3" cstate="print"/>
            <a:stretch>
              <a:fillRect/>
            </a:stretch>
          </p:blipFill>
          <p:spPr>
            <a:xfrm>
              <a:off x="4448175" y="4781486"/>
              <a:ext cx="3290951" cy="376237"/>
            </a:xfrm>
            <a:prstGeom prst="rect">
              <a:avLst/>
            </a:prstGeom>
          </p:spPr>
        </p:pic>
        <p:sp>
          <p:nvSpPr>
            <p:cNvPr id="7" name="object 7"/>
            <p:cNvSpPr/>
            <p:nvPr/>
          </p:nvSpPr>
          <p:spPr>
            <a:xfrm>
              <a:off x="4524375" y="4838699"/>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8" name="object 8"/>
            <p:cNvSpPr/>
            <p:nvPr/>
          </p:nvSpPr>
          <p:spPr>
            <a:xfrm>
              <a:off x="4524375" y="4838699"/>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9" name="object 9"/>
            <p:cNvPicPr/>
            <p:nvPr/>
          </p:nvPicPr>
          <p:blipFill>
            <a:blip r:embed="rId4" cstate="print"/>
            <a:stretch>
              <a:fillRect/>
            </a:stretch>
          </p:blipFill>
          <p:spPr>
            <a:xfrm>
              <a:off x="4495800" y="4600511"/>
              <a:ext cx="3281426" cy="261937"/>
            </a:xfrm>
            <a:prstGeom prst="rect">
              <a:avLst/>
            </a:prstGeom>
          </p:spPr>
        </p:pic>
        <p:sp>
          <p:nvSpPr>
            <p:cNvPr id="10" name="object 10"/>
            <p:cNvSpPr/>
            <p:nvPr/>
          </p:nvSpPr>
          <p:spPr>
            <a:xfrm>
              <a:off x="4567301" y="4653025"/>
              <a:ext cx="3143250" cy="133350"/>
            </a:xfrm>
            <a:custGeom>
              <a:avLst/>
              <a:gdLst/>
              <a:ahLst/>
              <a:cxnLst/>
              <a:rect l="l" t="t" r="r" b="b"/>
              <a:pathLst>
                <a:path w="3143250" h="133350">
                  <a:moveTo>
                    <a:pt x="0" y="133350"/>
                  </a:moveTo>
                  <a:lnTo>
                    <a:pt x="869" y="107394"/>
                  </a:lnTo>
                  <a:lnTo>
                    <a:pt x="3238" y="86201"/>
                  </a:lnTo>
                  <a:lnTo>
                    <a:pt x="6750" y="71913"/>
                  </a:lnTo>
                  <a:lnTo>
                    <a:pt x="11049" y="66675"/>
                  </a:lnTo>
                  <a:lnTo>
                    <a:pt x="1560449" y="66675"/>
                  </a:lnTo>
                  <a:lnTo>
                    <a:pt x="1564767" y="61418"/>
                  </a:lnTo>
                  <a:lnTo>
                    <a:pt x="1568323" y="47101"/>
                  </a:lnTo>
                  <a:lnTo>
                    <a:pt x="1570736" y="25902"/>
                  </a:lnTo>
                  <a:lnTo>
                    <a:pt x="1571625" y="0"/>
                  </a:lnTo>
                  <a:lnTo>
                    <a:pt x="1572494" y="25902"/>
                  </a:lnTo>
                  <a:lnTo>
                    <a:pt x="1574863" y="47101"/>
                  </a:lnTo>
                  <a:lnTo>
                    <a:pt x="1578375" y="61418"/>
                  </a:lnTo>
                  <a:lnTo>
                    <a:pt x="1582674" y="66675"/>
                  </a:lnTo>
                  <a:lnTo>
                    <a:pt x="3132074" y="66675"/>
                  </a:lnTo>
                  <a:lnTo>
                    <a:pt x="3136392" y="71913"/>
                  </a:lnTo>
                  <a:lnTo>
                    <a:pt x="3139948" y="86201"/>
                  </a:lnTo>
                  <a:lnTo>
                    <a:pt x="3142360" y="107394"/>
                  </a:lnTo>
                  <a:lnTo>
                    <a:pt x="3143250" y="133350"/>
                  </a:lnTo>
                </a:path>
              </a:pathLst>
            </a:custGeom>
            <a:ln w="25400">
              <a:solidFill>
                <a:srgbClr val="4F81BC"/>
              </a:solidFill>
            </a:ln>
          </p:spPr>
          <p:txBody>
            <a:bodyPr wrap="square" lIns="0" tIns="0" rIns="0" bIns="0" rtlCol="0"/>
            <a:lstStyle/>
            <a:p>
              <a:endParaRPr/>
            </a:p>
          </p:txBody>
        </p:sp>
      </p:grpSp>
      <p:sp>
        <p:nvSpPr>
          <p:cNvPr id="11" name="object 11"/>
          <p:cNvSpPr txBox="1"/>
          <p:nvPr/>
        </p:nvSpPr>
        <p:spPr>
          <a:xfrm>
            <a:off x="4229734" y="4753673"/>
            <a:ext cx="17272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X</a:t>
            </a:r>
            <a:endParaRPr sz="2000">
              <a:latin typeface="Cambria Math"/>
              <a:cs typeface="Cambria Math"/>
            </a:endParaRPr>
          </a:p>
        </p:txBody>
      </p:sp>
      <p:sp>
        <p:nvSpPr>
          <p:cNvPr id="12" name="object 12"/>
          <p:cNvSpPr txBox="1"/>
          <p:nvPr/>
        </p:nvSpPr>
        <p:spPr>
          <a:xfrm>
            <a:off x="6069710" y="4301807"/>
            <a:ext cx="175260"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𝑑</a:t>
            </a:r>
            <a:endParaRPr sz="2000">
              <a:latin typeface="Cambria Math"/>
              <a:cs typeface="Cambria Math"/>
            </a:endParaRPr>
          </a:p>
        </p:txBody>
      </p:sp>
      <p:grpSp>
        <p:nvGrpSpPr>
          <p:cNvPr id="13" name="object 13"/>
          <p:cNvGrpSpPr/>
          <p:nvPr/>
        </p:nvGrpSpPr>
        <p:grpSpPr>
          <a:xfrm>
            <a:off x="4448175" y="457073"/>
            <a:ext cx="7743825" cy="4300855"/>
            <a:chOff x="4448175" y="457073"/>
            <a:chExt cx="7743825" cy="4300855"/>
          </a:xfrm>
        </p:grpSpPr>
        <p:pic>
          <p:nvPicPr>
            <p:cNvPr id="14" name="object 14"/>
            <p:cNvPicPr/>
            <p:nvPr/>
          </p:nvPicPr>
          <p:blipFill>
            <a:blip r:embed="rId5" cstate="print"/>
            <a:stretch>
              <a:fillRect/>
            </a:stretch>
          </p:blipFill>
          <p:spPr>
            <a:xfrm>
              <a:off x="4676775" y="4181411"/>
              <a:ext cx="538162" cy="557212"/>
            </a:xfrm>
            <a:prstGeom prst="rect">
              <a:avLst/>
            </a:prstGeom>
          </p:spPr>
        </p:pic>
        <p:pic>
          <p:nvPicPr>
            <p:cNvPr id="15" name="object 15"/>
            <p:cNvPicPr/>
            <p:nvPr/>
          </p:nvPicPr>
          <p:blipFill>
            <a:blip r:embed="rId6" cstate="print"/>
            <a:stretch>
              <a:fillRect/>
            </a:stretch>
          </p:blipFill>
          <p:spPr>
            <a:xfrm>
              <a:off x="4734813" y="4224146"/>
              <a:ext cx="422401" cy="437895"/>
            </a:xfrm>
            <a:prstGeom prst="rect">
              <a:avLst/>
            </a:prstGeom>
          </p:spPr>
        </p:pic>
        <p:sp>
          <p:nvSpPr>
            <p:cNvPr id="16" name="object 16"/>
            <p:cNvSpPr/>
            <p:nvPr/>
          </p:nvSpPr>
          <p:spPr>
            <a:xfrm>
              <a:off x="4734813" y="4224146"/>
              <a:ext cx="422909" cy="438150"/>
            </a:xfrm>
            <a:custGeom>
              <a:avLst/>
              <a:gdLst/>
              <a:ahLst/>
              <a:cxnLst/>
              <a:rect l="l" t="t" r="r" b="b"/>
              <a:pathLst>
                <a:path w="422910" h="438150">
                  <a:moveTo>
                    <a:pt x="29337" y="0"/>
                  </a:moveTo>
                  <a:lnTo>
                    <a:pt x="358139" y="29336"/>
                  </a:lnTo>
                  <a:lnTo>
                    <a:pt x="268605" y="104139"/>
                  </a:lnTo>
                  <a:lnTo>
                    <a:pt x="422401" y="288163"/>
                  </a:lnTo>
                  <a:lnTo>
                    <a:pt x="243332" y="437895"/>
                  </a:lnTo>
                  <a:lnTo>
                    <a:pt x="89535" y="253872"/>
                  </a:lnTo>
                  <a:lnTo>
                    <a:pt x="0" y="328675"/>
                  </a:lnTo>
                  <a:lnTo>
                    <a:pt x="29337" y="0"/>
                  </a:lnTo>
                  <a:close/>
                </a:path>
              </a:pathLst>
            </a:custGeom>
            <a:ln w="9524">
              <a:solidFill>
                <a:srgbClr val="497DBA"/>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6905625" y="1743011"/>
              <a:ext cx="547687" cy="557212"/>
            </a:xfrm>
            <a:prstGeom prst="rect">
              <a:avLst/>
            </a:prstGeom>
          </p:spPr>
        </p:pic>
        <p:pic>
          <p:nvPicPr>
            <p:cNvPr id="18" name="object 18"/>
            <p:cNvPicPr/>
            <p:nvPr/>
          </p:nvPicPr>
          <p:blipFill>
            <a:blip r:embed="rId8" cstate="print"/>
            <a:stretch>
              <a:fillRect/>
            </a:stretch>
          </p:blipFill>
          <p:spPr>
            <a:xfrm>
              <a:off x="6969125" y="1779143"/>
              <a:ext cx="422401" cy="437896"/>
            </a:xfrm>
            <a:prstGeom prst="rect">
              <a:avLst/>
            </a:prstGeom>
          </p:spPr>
        </p:pic>
        <p:sp>
          <p:nvSpPr>
            <p:cNvPr id="19" name="object 19"/>
            <p:cNvSpPr/>
            <p:nvPr/>
          </p:nvSpPr>
          <p:spPr>
            <a:xfrm>
              <a:off x="6969125" y="1779143"/>
              <a:ext cx="422909" cy="438150"/>
            </a:xfrm>
            <a:custGeom>
              <a:avLst/>
              <a:gdLst/>
              <a:ahLst/>
              <a:cxnLst/>
              <a:rect l="l" t="t" r="r" b="b"/>
              <a:pathLst>
                <a:path w="422909" h="438150">
                  <a:moveTo>
                    <a:pt x="29336" y="0"/>
                  </a:moveTo>
                  <a:lnTo>
                    <a:pt x="358140" y="29464"/>
                  </a:lnTo>
                  <a:lnTo>
                    <a:pt x="268604" y="104267"/>
                  </a:lnTo>
                  <a:lnTo>
                    <a:pt x="422401" y="288290"/>
                  </a:lnTo>
                  <a:lnTo>
                    <a:pt x="243331" y="437896"/>
                  </a:lnTo>
                  <a:lnTo>
                    <a:pt x="89534" y="253873"/>
                  </a:lnTo>
                  <a:lnTo>
                    <a:pt x="0" y="328803"/>
                  </a:lnTo>
                  <a:lnTo>
                    <a:pt x="29336" y="0"/>
                  </a:lnTo>
                  <a:close/>
                </a:path>
              </a:pathLst>
            </a:custGeom>
            <a:ln w="9525">
              <a:solidFill>
                <a:srgbClr val="497DBA"/>
              </a:solidFill>
            </a:ln>
          </p:spPr>
          <p:txBody>
            <a:bodyPr wrap="square" lIns="0" tIns="0" rIns="0" bIns="0" rtlCol="0"/>
            <a:lstStyle/>
            <a:p>
              <a:endParaRPr/>
            </a:p>
          </p:txBody>
        </p:sp>
        <p:pic>
          <p:nvPicPr>
            <p:cNvPr id="20" name="object 20"/>
            <p:cNvPicPr/>
            <p:nvPr/>
          </p:nvPicPr>
          <p:blipFill>
            <a:blip r:embed="rId9" cstate="print"/>
            <a:stretch>
              <a:fillRect/>
            </a:stretch>
          </p:blipFill>
          <p:spPr>
            <a:xfrm>
              <a:off x="6724650" y="4190936"/>
              <a:ext cx="547687" cy="566737"/>
            </a:xfrm>
            <a:prstGeom prst="rect">
              <a:avLst/>
            </a:prstGeom>
          </p:spPr>
        </p:pic>
        <p:pic>
          <p:nvPicPr>
            <p:cNvPr id="21" name="object 21"/>
            <p:cNvPicPr/>
            <p:nvPr/>
          </p:nvPicPr>
          <p:blipFill>
            <a:blip r:embed="rId10" cstate="print"/>
            <a:stretch>
              <a:fillRect/>
            </a:stretch>
          </p:blipFill>
          <p:spPr>
            <a:xfrm>
              <a:off x="6790308" y="4230369"/>
              <a:ext cx="423545" cy="444881"/>
            </a:xfrm>
            <a:prstGeom prst="rect">
              <a:avLst/>
            </a:prstGeom>
          </p:spPr>
        </p:pic>
        <p:sp>
          <p:nvSpPr>
            <p:cNvPr id="22" name="object 22"/>
            <p:cNvSpPr/>
            <p:nvPr/>
          </p:nvSpPr>
          <p:spPr>
            <a:xfrm>
              <a:off x="6790308" y="4230369"/>
              <a:ext cx="423545" cy="445134"/>
            </a:xfrm>
            <a:custGeom>
              <a:avLst/>
              <a:gdLst/>
              <a:ahLst/>
              <a:cxnLst/>
              <a:rect l="l" t="t" r="r" b="b"/>
              <a:pathLst>
                <a:path w="423545" h="445135">
                  <a:moveTo>
                    <a:pt x="382905" y="0"/>
                  </a:moveTo>
                  <a:lnTo>
                    <a:pt x="423545" y="327532"/>
                  </a:lnTo>
                  <a:lnTo>
                    <a:pt x="331470" y="255777"/>
                  </a:lnTo>
                  <a:lnTo>
                    <a:pt x="184023" y="444880"/>
                  </a:lnTo>
                  <a:lnTo>
                    <a:pt x="0" y="301370"/>
                  </a:lnTo>
                  <a:lnTo>
                    <a:pt x="147447" y="112267"/>
                  </a:lnTo>
                  <a:lnTo>
                    <a:pt x="55372" y="40512"/>
                  </a:lnTo>
                  <a:lnTo>
                    <a:pt x="382905" y="0"/>
                  </a:lnTo>
                  <a:close/>
                </a:path>
              </a:pathLst>
            </a:custGeom>
            <a:ln w="9525">
              <a:solidFill>
                <a:srgbClr val="497DBA"/>
              </a:solidFill>
            </a:ln>
          </p:spPr>
          <p:txBody>
            <a:bodyPr wrap="square" lIns="0" tIns="0" rIns="0" bIns="0" rtlCol="0"/>
            <a:lstStyle/>
            <a:p>
              <a:endParaRPr/>
            </a:p>
          </p:txBody>
        </p:sp>
        <p:pic>
          <p:nvPicPr>
            <p:cNvPr id="23" name="object 23"/>
            <p:cNvPicPr/>
            <p:nvPr/>
          </p:nvPicPr>
          <p:blipFill>
            <a:blip r:embed="rId11" cstate="print"/>
            <a:stretch>
              <a:fillRect/>
            </a:stretch>
          </p:blipFill>
          <p:spPr>
            <a:xfrm>
              <a:off x="4810125" y="1723961"/>
              <a:ext cx="538162" cy="557212"/>
            </a:xfrm>
            <a:prstGeom prst="rect">
              <a:avLst/>
            </a:prstGeom>
          </p:spPr>
        </p:pic>
        <p:pic>
          <p:nvPicPr>
            <p:cNvPr id="24" name="object 24"/>
            <p:cNvPicPr/>
            <p:nvPr/>
          </p:nvPicPr>
          <p:blipFill>
            <a:blip r:embed="rId12" cstate="print"/>
            <a:stretch>
              <a:fillRect/>
            </a:stretch>
          </p:blipFill>
          <p:spPr>
            <a:xfrm>
              <a:off x="4869941" y="1764792"/>
              <a:ext cx="421894" cy="435737"/>
            </a:xfrm>
            <a:prstGeom prst="rect">
              <a:avLst/>
            </a:prstGeom>
          </p:spPr>
        </p:pic>
        <p:sp>
          <p:nvSpPr>
            <p:cNvPr id="25" name="object 25"/>
            <p:cNvSpPr/>
            <p:nvPr/>
          </p:nvSpPr>
          <p:spPr>
            <a:xfrm>
              <a:off x="4869941" y="1764792"/>
              <a:ext cx="422275" cy="436245"/>
            </a:xfrm>
            <a:custGeom>
              <a:avLst/>
              <a:gdLst/>
              <a:ahLst/>
              <a:cxnLst/>
              <a:rect l="l" t="t" r="r" b="b"/>
              <a:pathLst>
                <a:path w="422275" h="436244">
                  <a:moveTo>
                    <a:pt x="395732" y="0"/>
                  </a:moveTo>
                  <a:lnTo>
                    <a:pt x="421894" y="328930"/>
                  </a:lnTo>
                  <a:lnTo>
                    <a:pt x="333121" y="253237"/>
                  </a:lnTo>
                  <a:lnTo>
                    <a:pt x="177546" y="435737"/>
                  </a:lnTo>
                  <a:lnTo>
                    <a:pt x="0" y="284353"/>
                  </a:lnTo>
                  <a:lnTo>
                    <a:pt x="155448" y="101854"/>
                  </a:lnTo>
                  <a:lnTo>
                    <a:pt x="66675" y="26162"/>
                  </a:lnTo>
                  <a:lnTo>
                    <a:pt x="395732" y="0"/>
                  </a:lnTo>
                  <a:close/>
                </a:path>
              </a:pathLst>
            </a:custGeom>
            <a:ln w="9525">
              <a:solidFill>
                <a:srgbClr val="497DBA"/>
              </a:solidFill>
            </a:ln>
          </p:spPr>
          <p:txBody>
            <a:bodyPr wrap="square" lIns="0" tIns="0" rIns="0" bIns="0" rtlCol="0"/>
            <a:lstStyle/>
            <a:p>
              <a:endParaRPr/>
            </a:p>
          </p:txBody>
        </p:sp>
        <p:pic>
          <p:nvPicPr>
            <p:cNvPr id="26" name="object 26"/>
            <p:cNvPicPr/>
            <p:nvPr/>
          </p:nvPicPr>
          <p:blipFill>
            <a:blip r:embed="rId13" cstate="print"/>
            <a:stretch>
              <a:fillRect/>
            </a:stretch>
          </p:blipFill>
          <p:spPr>
            <a:xfrm>
              <a:off x="5829300" y="1723961"/>
              <a:ext cx="538162" cy="528637"/>
            </a:xfrm>
            <a:prstGeom prst="rect">
              <a:avLst/>
            </a:prstGeom>
          </p:spPr>
        </p:pic>
        <p:pic>
          <p:nvPicPr>
            <p:cNvPr id="27" name="object 27"/>
            <p:cNvPicPr/>
            <p:nvPr/>
          </p:nvPicPr>
          <p:blipFill>
            <a:blip r:embed="rId14" cstate="print"/>
            <a:stretch>
              <a:fillRect/>
            </a:stretch>
          </p:blipFill>
          <p:spPr>
            <a:xfrm>
              <a:off x="5890767" y="1764030"/>
              <a:ext cx="419989" cy="406400"/>
            </a:xfrm>
            <a:prstGeom prst="rect">
              <a:avLst/>
            </a:prstGeom>
          </p:spPr>
        </p:pic>
        <p:sp>
          <p:nvSpPr>
            <p:cNvPr id="28" name="object 28"/>
            <p:cNvSpPr/>
            <p:nvPr/>
          </p:nvSpPr>
          <p:spPr>
            <a:xfrm>
              <a:off x="5890767" y="1763903"/>
              <a:ext cx="420370" cy="406400"/>
            </a:xfrm>
            <a:custGeom>
              <a:avLst/>
              <a:gdLst/>
              <a:ahLst/>
              <a:cxnLst/>
              <a:rect l="l" t="t" r="r" b="b"/>
              <a:pathLst>
                <a:path w="420370" h="406400">
                  <a:moveTo>
                    <a:pt x="0" y="138049"/>
                  </a:moveTo>
                  <a:lnTo>
                    <a:pt x="145034" y="138049"/>
                  </a:lnTo>
                  <a:lnTo>
                    <a:pt x="145034" y="0"/>
                  </a:lnTo>
                  <a:lnTo>
                    <a:pt x="274955" y="0"/>
                  </a:lnTo>
                  <a:lnTo>
                    <a:pt x="274955" y="138049"/>
                  </a:lnTo>
                  <a:lnTo>
                    <a:pt x="419989" y="138049"/>
                  </a:lnTo>
                  <a:lnTo>
                    <a:pt x="419989" y="267970"/>
                  </a:lnTo>
                  <a:lnTo>
                    <a:pt x="274955" y="267970"/>
                  </a:lnTo>
                  <a:lnTo>
                    <a:pt x="274955" y="406019"/>
                  </a:lnTo>
                  <a:lnTo>
                    <a:pt x="145034" y="406019"/>
                  </a:lnTo>
                  <a:lnTo>
                    <a:pt x="145034" y="267970"/>
                  </a:lnTo>
                  <a:lnTo>
                    <a:pt x="0" y="267970"/>
                  </a:lnTo>
                  <a:lnTo>
                    <a:pt x="0" y="138049"/>
                  </a:lnTo>
                  <a:close/>
                </a:path>
              </a:pathLst>
            </a:custGeom>
            <a:ln w="9524">
              <a:solidFill>
                <a:srgbClr val="497DBA"/>
              </a:solidFill>
            </a:ln>
          </p:spPr>
          <p:txBody>
            <a:bodyPr wrap="square" lIns="0" tIns="0" rIns="0" bIns="0" rtlCol="0"/>
            <a:lstStyle/>
            <a:p>
              <a:endParaRPr/>
            </a:p>
          </p:txBody>
        </p:sp>
        <p:pic>
          <p:nvPicPr>
            <p:cNvPr id="29" name="object 29"/>
            <p:cNvPicPr/>
            <p:nvPr/>
          </p:nvPicPr>
          <p:blipFill>
            <a:blip r:embed="rId3" cstate="print"/>
            <a:stretch>
              <a:fillRect/>
            </a:stretch>
          </p:blipFill>
          <p:spPr>
            <a:xfrm>
              <a:off x="4448175" y="1323911"/>
              <a:ext cx="3290951" cy="376237"/>
            </a:xfrm>
            <a:prstGeom prst="rect">
              <a:avLst/>
            </a:prstGeom>
          </p:spPr>
        </p:pic>
        <p:sp>
          <p:nvSpPr>
            <p:cNvPr id="30" name="object 30"/>
            <p:cNvSpPr/>
            <p:nvPr/>
          </p:nvSpPr>
          <p:spPr>
            <a:xfrm>
              <a:off x="4524375" y="1381125"/>
              <a:ext cx="3143250" cy="228600"/>
            </a:xfrm>
            <a:custGeom>
              <a:avLst/>
              <a:gdLst/>
              <a:ahLst/>
              <a:cxnLst/>
              <a:rect l="l" t="t" r="r" b="b"/>
              <a:pathLst>
                <a:path w="3143250" h="228600">
                  <a:moveTo>
                    <a:pt x="3143250" y="0"/>
                  </a:moveTo>
                  <a:lnTo>
                    <a:pt x="0" y="0"/>
                  </a:lnTo>
                  <a:lnTo>
                    <a:pt x="0" y="228600"/>
                  </a:lnTo>
                  <a:lnTo>
                    <a:pt x="3143250" y="228600"/>
                  </a:lnTo>
                  <a:lnTo>
                    <a:pt x="3143250" y="0"/>
                  </a:lnTo>
                  <a:close/>
                </a:path>
              </a:pathLst>
            </a:custGeom>
            <a:solidFill>
              <a:srgbClr val="C0504D"/>
            </a:solidFill>
          </p:spPr>
          <p:txBody>
            <a:bodyPr wrap="square" lIns="0" tIns="0" rIns="0" bIns="0" rtlCol="0"/>
            <a:lstStyle/>
            <a:p>
              <a:endParaRPr/>
            </a:p>
          </p:txBody>
        </p:sp>
        <p:sp>
          <p:nvSpPr>
            <p:cNvPr id="31" name="object 31"/>
            <p:cNvSpPr/>
            <p:nvPr/>
          </p:nvSpPr>
          <p:spPr>
            <a:xfrm>
              <a:off x="4524375" y="1381125"/>
              <a:ext cx="3143250" cy="228600"/>
            </a:xfrm>
            <a:custGeom>
              <a:avLst/>
              <a:gdLst/>
              <a:ahLst/>
              <a:cxnLst/>
              <a:rect l="l" t="t" r="r" b="b"/>
              <a:pathLst>
                <a:path w="3143250" h="228600">
                  <a:moveTo>
                    <a:pt x="0" y="228600"/>
                  </a:moveTo>
                  <a:lnTo>
                    <a:pt x="3143250" y="228600"/>
                  </a:lnTo>
                  <a:lnTo>
                    <a:pt x="3143250" y="0"/>
                  </a:lnTo>
                  <a:lnTo>
                    <a:pt x="0" y="0"/>
                  </a:lnTo>
                  <a:lnTo>
                    <a:pt x="0" y="228600"/>
                  </a:lnTo>
                  <a:close/>
                </a:path>
              </a:pathLst>
            </a:custGeom>
            <a:ln w="38100">
              <a:solidFill>
                <a:srgbClr val="622422"/>
              </a:solidFill>
            </a:ln>
          </p:spPr>
          <p:txBody>
            <a:bodyPr wrap="square" lIns="0" tIns="0" rIns="0" bIns="0" rtlCol="0"/>
            <a:lstStyle/>
            <a:p>
              <a:endParaRPr/>
            </a:p>
          </p:txBody>
        </p:sp>
        <p:pic>
          <p:nvPicPr>
            <p:cNvPr id="32" name="object 32"/>
            <p:cNvPicPr/>
            <p:nvPr/>
          </p:nvPicPr>
          <p:blipFill>
            <a:blip r:embed="rId15" cstate="print"/>
            <a:stretch>
              <a:fillRect/>
            </a:stretch>
          </p:blipFill>
          <p:spPr>
            <a:xfrm>
              <a:off x="8143875" y="457073"/>
              <a:ext cx="4048125" cy="2948051"/>
            </a:xfrm>
            <a:prstGeom prst="rect">
              <a:avLst/>
            </a:prstGeom>
          </p:spPr>
        </p:pic>
        <p:pic>
          <p:nvPicPr>
            <p:cNvPr id="33" name="object 33"/>
            <p:cNvPicPr/>
            <p:nvPr/>
          </p:nvPicPr>
          <p:blipFill>
            <a:blip r:embed="rId16" cstate="print"/>
            <a:stretch>
              <a:fillRect/>
            </a:stretch>
          </p:blipFill>
          <p:spPr>
            <a:xfrm>
              <a:off x="9344025" y="885698"/>
              <a:ext cx="2262251" cy="2005076"/>
            </a:xfrm>
            <a:prstGeom prst="rect">
              <a:avLst/>
            </a:prstGeom>
          </p:spPr>
        </p:pic>
        <p:sp>
          <p:nvSpPr>
            <p:cNvPr id="34" name="object 34"/>
            <p:cNvSpPr/>
            <p:nvPr/>
          </p:nvSpPr>
          <p:spPr>
            <a:xfrm>
              <a:off x="8984144" y="509815"/>
              <a:ext cx="3166745" cy="2800985"/>
            </a:xfrm>
            <a:custGeom>
              <a:avLst/>
              <a:gdLst/>
              <a:ahLst/>
              <a:cxnLst/>
              <a:rect l="l" t="t" r="r" b="b"/>
              <a:pathLst>
                <a:path w="3166745" h="2800985">
                  <a:moveTo>
                    <a:pt x="2449486" y="101"/>
                  </a:moveTo>
                  <a:lnTo>
                    <a:pt x="2407654" y="4253"/>
                  </a:lnTo>
                  <a:lnTo>
                    <a:pt x="2366463" y="14290"/>
                  </a:lnTo>
                  <a:lnTo>
                    <a:pt x="2326380" y="30166"/>
                  </a:lnTo>
                  <a:lnTo>
                    <a:pt x="2287876" y="51831"/>
                  </a:lnTo>
                  <a:lnTo>
                    <a:pt x="2251419" y="79239"/>
                  </a:lnTo>
                  <a:lnTo>
                    <a:pt x="2217477" y="112341"/>
                  </a:lnTo>
                  <a:lnTo>
                    <a:pt x="2186521" y="151092"/>
                  </a:lnTo>
                  <a:lnTo>
                    <a:pt x="2162758" y="117653"/>
                  </a:lnTo>
                  <a:lnTo>
                    <a:pt x="2136054" y="87798"/>
                  </a:lnTo>
                  <a:lnTo>
                    <a:pt x="2106707" y="61777"/>
                  </a:lnTo>
                  <a:lnTo>
                    <a:pt x="2075015" y="39840"/>
                  </a:lnTo>
                  <a:lnTo>
                    <a:pt x="2034926" y="19649"/>
                  </a:lnTo>
                  <a:lnTo>
                    <a:pt x="1993929" y="6438"/>
                  </a:lnTo>
                  <a:lnTo>
                    <a:pt x="1952537" y="0"/>
                  </a:lnTo>
                  <a:lnTo>
                    <a:pt x="1911260" y="126"/>
                  </a:lnTo>
                  <a:lnTo>
                    <a:pt x="1870609" y="6612"/>
                  </a:lnTo>
                  <a:lnTo>
                    <a:pt x="1831095" y="19250"/>
                  </a:lnTo>
                  <a:lnTo>
                    <a:pt x="1793230" y="37833"/>
                  </a:lnTo>
                  <a:lnTo>
                    <a:pt x="1757524" y="62154"/>
                  </a:lnTo>
                  <a:lnTo>
                    <a:pt x="1724489" y="92007"/>
                  </a:lnTo>
                  <a:lnTo>
                    <a:pt x="1694635" y="127185"/>
                  </a:lnTo>
                  <a:lnTo>
                    <a:pt x="1668474" y="167480"/>
                  </a:lnTo>
                  <a:lnTo>
                    <a:pt x="1646517" y="212687"/>
                  </a:lnTo>
                  <a:lnTo>
                    <a:pt x="1625669" y="189698"/>
                  </a:lnTo>
                  <a:lnTo>
                    <a:pt x="1580259" y="149482"/>
                  </a:lnTo>
                  <a:lnTo>
                    <a:pt x="1514382" y="109451"/>
                  </a:lnTo>
                  <a:lnTo>
                    <a:pt x="1471917" y="92743"/>
                  </a:lnTo>
                  <a:lnTo>
                    <a:pt x="1428841" y="82153"/>
                  </a:lnTo>
                  <a:lnTo>
                    <a:pt x="1385549" y="77534"/>
                  </a:lnTo>
                  <a:lnTo>
                    <a:pt x="1342438" y="78740"/>
                  </a:lnTo>
                  <a:lnTo>
                    <a:pt x="1299904" y="85623"/>
                  </a:lnTo>
                  <a:lnTo>
                    <a:pt x="1258341" y="98038"/>
                  </a:lnTo>
                  <a:lnTo>
                    <a:pt x="1218148" y="115837"/>
                  </a:lnTo>
                  <a:lnTo>
                    <a:pt x="1179719" y="138873"/>
                  </a:lnTo>
                  <a:lnTo>
                    <a:pt x="1143450" y="167002"/>
                  </a:lnTo>
                  <a:lnTo>
                    <a:pt x="1109738" y="200074"/>
                  </a:lnTo>
                  <a:lnTo>
                    <a:pt x="1078978" y="237945"/>
                  </a:lnTo>
                  <a:lnTo>
                    <a:pt x="1051567" y="280468"/>
                  </a:lnTo>
                  <a:lnTo>
                    <a:pt x="1027900" y="327495"/>
                  </a:lnTo>
                  <a:lnTo>
                    <a:pt x="986049" y="301093"/>
                  </a:lnTo>
                  <a:lnTo>
                    <a:pt x="942563" y="279739"/>
                  </a:lnTo>
                  <a:lnTo>
                    <a:pt x="897751" y="263503"/>
                  </a:lnTo>
                  <a:lnTo>
                    <a:pt x="851922" y="252457"/>
                  </a:lnTo>
                  <a:lnTo>
                    <a:pt x="805383" y="246672"/>
                  </a:lnTo>
                  <a:lnTo>
                    <a:pt x="758445" y="246218"/>
                  </a:lnTo>
                  <a:lnTo>
                    <a:pt x="711416" y="251168"/>
                  </a:lnTo>
                  <a:lnTo>
                    <a:pt x="669398" y="260259"/>
                  </a:lnTo>
                  <a:lnTo>
                    <a:pt x="628854" y="273403"/>
                  </a:lnTo>
                  <a:lnTo>
                    <a:pt x="589911" y="290397"/>
                  </a:lnTo>
                  <a:lnTo>
                    <a:pt x="552695" y="311040"/>
                  </a:lnTo>
                  <a:lnTo>
                    <a:pt x="517334" y="335132"/>
                  </a:lnTo>
                  <a:lnTo>
                    <a:pt x="483955" y="362470"/>
                  </a:lnTo>
                  <a:lnTo>
                    <a:pt x="452684" y="392854"/>
                  </a:lnTo>
                  <a:lnTo>
                    <a:pt x="423649" y="426081"/>
                  </a:lnTo>
                  <a:lnTo>
                    <a:pt x="396976" y="461952"/>
                  </a:lnTo>
                  <a:lnTo>
                    <a:pt x="372793" y="500264"/>
                  </a:lnTo>
                  <a:lnTo>
                    <a:pt x="351226" y="540817"/>
                  </a:lnTo>
                  <a:lnTo>
                    <a:pt x="332403" y="583408"/>
                  </a:lnTo>
                  <a:lnTo>
                    <a:pt x="316450" y="627837"/>
                  </a:lnTo>
                  <a:lnTo>
                    <a:pt x="303495" y="673902"/>
                  </a:lnTo>
                  <a:lnTo>
                    <a:pt x="293664" y="721403"/>
                  </a:lnTo>
                  <a:lnTo>
                    <a:pt x="287085" y="770137"/>
                  </a:lnTo>
                  <a:lnTo>
                    <a:pt x="283884" y="819903"/>
                  </a:lnTo>
                  <a:lnTo>
                    <a:pt x="284188" y="870500"/>
                  </a:lnTo>
                  <a:lnTo>
                    <a:pt x="288125" y="921728"/>
                  </a:lnTo>
                  <a:lnTo>
                    <a:pt x="285458" y="930491"/>
                  </a:lnTo>
                  <a:lnTo>
                    <a:pt x="243038" y="939338"/>
                  </a:lnTo>
                  <a:lnTo>
                    <a:pt x="202429" y="954850"/>
                  </a:lnTo>
                  <a:lnTo>
                    <a:pt x="164120" y="976647"/>
                  </a:lnTo>
                  <a:lnTo>
                    <a:pt x="128598" y="1004349"/>
                  </a:lnTo>
                  <a:lnTo>
                    <a:pt x="96354" y="1037576"/>
                  </a:lnTo>
                  <a:lnTo>
                    <a:pt x="67875" y="1075948"/>
                  </a:lnTo>
                  <a:lnTo>
                    <a:pt x="43650" y="1119086"/>
                  </a:lnTo>
                  <a:lnTo>
                    <a:pt x="24344" y="1165984"/>
                  </a:lnTo>
                  <a:lnTo>
                    <a:pt x="10725" y="1214440"/>
                  </a:lnTo>
                  <a:lnTo>
                    <a:pt x="2655" y="1263824"/>
                  </a:lnTo>
                  <a:lnTo>
                    <a:pt x="0" y="1313509"/>
                  </a:lnTo>
                  <a:lnTo>
                    <a:pt x="2624" y="1362865"/>
                  </a:lnTo>
                  <a:lnTo>
                    <a:pt x="10392" y="1411265"/>
                  </a:lnTo>
                  <a:lnTo>
                    <a:pt x="23168" y="1458080"/>
                  </a:lnTo>
                  <a:lnTo>
                    <a:pt x="40818" y="1502682"/>
                  </a:lnTo>
                  <a:lnTo>
                    <a:pt x="63206" y="1544443"/>
                  </a:lnTo>
                  <a:lnTo>
                    <a:pt x="90196" y="1582733"/>
                  </a:lnTo>
                  <a:lnTo>
                    <a:pt x="121653" y="1616925"/>
                  </a:lnTo>
                  <a:lnTo>
                    <a:pt x="157442" y="1646390"/>
                  </a:lnTo>
                  <a:lnTo>
                    <a:pt x="131978" y="1683454"/>
                  </a:lnTo>
                  <a:lnTo>
                    <a:pt x="110764" y="1723648"/>
                  </a:lnTo>
                  <a:lnTo>
                    <a:pt x="93944" y="1766448"/>
                  </a:lnTo>
                  <a:lnTo>
                    <a:pt x="81662" y="1811330"/>
                  </a:lnTo>
                  <a:lnTo>
                    <a:pt x="74064" y="1857769"/>
                  </a:lnTo>
                  <a:lnTo>
                    <a:pt x="71294" y="1905241"/>
                  </a:lnTo>
                  <a:lnTo>
                    <a:pt x="73495" y="1953222"/>
                  </a:lnTo>
                  <a:lnTo>
                    <a:pt x="81415" y="2004516"/>
                  </a:lnTo>
                  <a:lnTo>
                    <a:pt x="94669" y="2052913"/>
                  </a:lnTo>
                  <a:lnTo>
                    <a:pt x="112835" y="2098012"/>
                  </a:lnTo>
                  <a:lnTo>
                    <a:pt x="135490" y="2139413"/>
                  </a:lnTo>
                  <a:lnTo>
                    <a:pt x="162210" y="2176717"/>
                  </a:lnTo>
                  <a:lnTo>
                    <a:pt x="192573" y="2209524"/>
                  </a:lnTo>
                  <a:lnTo>
                    <a:pt x="226156" y="2237433"/>
                  </a:lnTo>
                  <a:lnTo>
                    <a:pt x="262537" y="2260044"/>
                  </a:lnTo>
                  <a:lnTo>
                    <a:pt x="301291" y="2276959"/>
                  </a:lnTo>
                  <a:lnTo>
                    <a:pt x="341997" y="2287776"/>
                  </a:lnTo>
                  <a:lnTo>
                    <a:pt x="384231" y="2292095"/>
                  </a:lnTo>
                  <a:lnTo>
                    <a:pt x="427571" y="2289518"/>
                  </a:lnTo>
                  <a:lnTo>
                    <a:pt x="433540" y="2301837"/>
                  </a:lnTo>
                  <a:lnTo>
                    <a:pt x="457765" y="2346549"/>
                  </a:lnTo>
                  <a:lnTo>
                    <a:pt x="484351" y="2388233"/>
                  </a:lnTo>
                  <a:lnTo>
                    <a:pt x="513125" y="2426835"/>
                  </a:lnTo>
                  <a:lnTo>
                    <a:pt x="543917" y="2462304"/>
                  </a:lnTo>
                  <a:lnTo>
                    <a:pt x="576552" y="2494588"/>
                  </a:lnTo>
                  <a:lnTo>
                    <a:pt x="610861" y="2523635"/>
                  </a:lnTo>
                  <a:lnTo>
                    <a:pt x="646669" y="2549393"/>
                  </a:lnTo>
                  <a:lnTo>
                    <a:pt x="683806" y="2571809"/>
                  </a:lnTo>
                  <a:lnTo>
                    <a:pt x="722099" y="2590833"/>
                  </a:lnTo>
                  <a:lnTo>
                    <a:pt x="761376" y="2606411"/>
                  </a:lnTo>
                  <a:lnTo>
                    <a:pt x="801464" y="2618492"/>
                  </a:lnTo>
                  <a:lnTo>
                    <a:pt x="842193" y="2627023"/>
                  </a:lnTo>
                  <a:lnTo>
                    <a:pt x="883388" y="2631954"/>
                  </a:lnTo>
                  <a:lnTo>
                    <a:pt x="924879" y="2633232"/>
                  </a:lnTo>
                  <a:lnTo>
                    <a:pt x="966494" y="2630804"/>
                  </a:lnTo>
                  <a:lnTo>
                    <a:pt x="1008059" y="2624619"/>
                  </a:lnTo>
                  <a:lnTo>
                    <a:pt x="1049404" y="2614625"/>
                  </a:lnTo>
                  <a:lnTo>
                    <a:pt x="1090355" y="2600770"/>
                  </a:lnTo>
                  <a:lnTo>
                    <a:pt x="1130741" y="2583001"/>
                  </a:lnTo>
                  <a:lnTo>
                    <a:pt x="1170390" y="2561268"/>
                  </a:lnTo>
                  <a:lnTo>
                    <a:pt x="1209129" y="2535517"/>
                  </a:lnTo>
                  <a:lnTo>
                    <a:pt x="1238201" y="2582882"/>
                  </a:lnTo>
                  <a:lnTo>
                    <a:pt x="1270798" y="2626293"/>
                  </a:lnTo>
                  <a:lnTo>
                    <a:pt x="1306637" y="2665496"/>
                  </a:lnTo>
                  <a:lnTo>
                    <a:pt x="1345433" y="2700238"/>
                  </a:lnTo>
                  <a:lnTo>
                    <a:pt x="1386901" y="2730266"/>
                  </a:lnTo>
                  <a:lnTo>
                    <a:pt x="1430758" y="2755326"/>
                  </a:lnTo>
                  <a:lnTo>
                    <a:pt x="1476718" y="2775166"/>
                  </a:lnTo>
                  <a:lnTo>
                    <a:pt x="1520358" y="2788590"/>
                  </a:lnTo>
                  <a:lnTo>
                    <a:pt x="1564053" y="2797080"/>
                  </a:lnTo>
                  <a:lnTo>
                    <a:pt x="1607585" y="2800776"/>
                  </a:lnTo>
                  <a:lnTo>
                    <a:pt x="1650738" y="2799818"/>
                  </a:lnTo>
                  <a:lnTo>
                    <a:pt x="1693292" y="2794349"/>
                  </a:lnTo>
                  <a:lnTo>
                    <a:pt x="1735031" y="2784507"/>
                  </a:lnTo>
                  <a:lnTo>
                    <a:pt x="1775737" y="2770435"/>
                  </a:lnTo>
                  <a:lnTo>
                    <a:pt x="1815192" y="2752272"/>
                  </a:lnTo>
                  <a:lnTo>
                    <a:pt x="1853178" y="2730160"/>
                  </a:lnTo>
                  <a:lnTo>
                    <a:pt x="1889477" y="2704239"/>
                  </a:lnTo>
                  <a:lnTo>
                    <a:pt x="1923873" y="2674650"/>
                  </a:lnTo>
                  <a:lnTo>
                    <a:pt x="1956148" y="2641534"/>
                  </a:lnTo>
                  <a:lnTo>
                    <a:pt x="1986083" y="2605030"/>
                  </a:lnTo>
                  <a:lnTo>
                    <a:pt x="2013460" y="2565281"/>
                  </a:lnTo>
                  <a:lnTo>
                    <a:pt x="2038064" y="2522427"/>
                  </a:lnTo>
                  <a:lnTo>
                    <a:pt x="2059675" y="2476608"/>
                  </a:lnTo>
                  <a:lnTo>
                    <a:pt x="2078076" y="2427966"/>
                  </a:lnTo>
                  <a:lnTo>
                    <a:pt x="2093049" y="2376640"/>
                  </a:lnTo>
                  <a:lnTo>
                    <a:pt x="2133976" y="2403727"/>
                  </a:lnTo>
                  <a:lnTo>
                    <a:pt x="2176934" y="2425152"/>
                  </a:lnTo>
                  <a:lnTo>
                    <a:pt x="2221513" y="2440767"/>
                  </a:lnTo>
                  <a:lnTo>
                    <a:pt x="2267305" y="2450426"/>
                  </a:lnTo>
                  <a:lnTo>
                    <a:pt x="2313902" y="2453983"/>
                  </a:lnTo>
                  <a:lnTo>
                    <a:pt x="2357205" y="2451772"/>
                  </a:lnTo>
                  <a:lnTo>
                    <a:pt x="2399293" y="2444452"/>
                  </a:lnTo>
                  <a:lnTo>
                    <a:pt x="2439952" y="2432278"/>
                  </a:lnTo>
                  <a:lnTo>
                    <a:pt x="2478966" y="2415504"/>
                  </a:lnTo>
                  <a:lnTo>
                    <a:pt x="2516122" y="2394385"/>
                  </a:lnTo>
                  <a:lnTo>
                    <a:pt x="2551204" y="2369175"/>
                  </a:lnTo>
                  <a:lnTo>
                    <a:pt x="2583998" y="2340130"/>
                  </a:lnTo>
                  <a:lnTo>
                    <a:pt x="2614289" y="2307504"/>
                  </a:lnTo>
                  <a:lnTo>
                    <a:pt x="2641862" y="2271552"/>
                  </a:lnTo>
                  <a:lnTo>
                    <a:pt x="2666503" y="2232528"/>
                  </a:lnTo>
                  <a:lnTo>
                    <a:pt x="2687997" y="2190687"/>
                  </a:lnTo>
                  <a:lnTo>
                    <a:pt x="2706129" y="2146284"/>
                  </a:lnTo>
                  <a:lnTo>
                    <a:pt x="2720686" y="2099573"/>
                  </a:lnTo>
                  <a:lnTo>
                    <a:pt x="2731451" y="2050809"/>
                  </a:lnTo>
                  <a:lnTo>
                    <a:pt x="2738210" y="2000247"/>
                  </a:lnTo>
                  <a:lnTo>
                    <a:pt x="2740749" y="1948142"/>
                  </a:lnTo>
                  <a:lnTo>
                    <a:pt x="2790799" y="1936300"/>
                  </a:lnTo>
                  <a:lnTo>
                    <a:pt x="2839368" y="1918424"/>
                  </a:lnTo>
                  <a:lnTo>
                    <a:pt x="2886102" y="1894695"/>
                  </a:lnTo>
                  <a:lnTo>
                    <a:pt x="2930647" y="1865297"/>
                  </a:lnTo>
                  <a:lnTo>
                    <a:pt x="2972651" y="1830413"/>
                  </a:lnTo>
                  <a:lnTo>
                    <a:pt x="3005471" y="1797264"/>
                  </a:lnTo>
                  <a:lnTo>
                    <a:pt x="3035335" y="1761474"/>
                  </a:lnTo>
                  <a:lnTo>
                    <a:pt x="3062213" y="1723292"/>
                  </a:lnTo>
                  <a:lnTo>
                    <a:pt x="3086079" y="1682970"/>
                  </a:lnTo>
                  <a:lnTo>
                    <a:pt x="3106904" y="1640760"/>
                  </a:lnTo>
                  <a:lnTo>
                    <a:pt x="3124663" y="1596913"/>
                  </a:lnTo>
                  <a:lnTo>
                    <a:pt x="3139326" y="1551681"/>
                  </a:lnTo>
                  <a:lnTo>
                    <a:pt x="3150866" y="1505315"/>
                  </a:lnTo>
                  <a:lnTo>
                    <a:pt x="3159257" y="1458066"/>
                  </a:lnTo>
                  <a:lnTo>
                    <a:pt x="3164469" y="1410185"/>
                  </a:lnTo>
                  <a:lnTo>
                    <a:pt x="3166476" y="1361925"/>
                  </a:lnTo>
                  <a:lnTo>
                    <a:pt x="3165251" y="1313537"/>
                  </a:lnTo>
                  <a:lnTo>
                    <a:pt x="3160765" y="1265271"/>
                  </a:lnTo>
                  <a:lnTo>
                    <a:pt x="3152991" y="1217380"/>
                  </a:lnTo>
                  <a:lnTo>
                    <a:pt x="3141901" y="1170115"/>
                  </a:lnTo>
                  <a:lnTo>
                    <a:pt x="3127469" y="1123727"/>
                  </a:lnTo>
                  <a:lnTo>
                    <a:pt x="3109665" y="1078467"/>
                  </a:lnTo>
                  <a:lnTo>
                    <a:pt x="3088464" y="1034588"/>
                  </a:lnTo>
                  <a:lnTo>
                    <a:pt x="3063837" y="992340"/>
                  </a:lnTo>
                  <a:lnTo>
                    <a:pt x="3068957" y="977175"/>
                  </a:lnTo>
                  <a:lnTo>
                    <a:pt x="3081744" y="930491"/>
                  </a:lnTo>
                  <a:lnTo>
                    <a:pt x="3090709" y="880202"/>
                  </a:lnTo>
                  <a:lnTo>
                    <a:pt x="3095059" y="830053"/>
                  </a:lnTo>
                  <a:lnTo>
                    <a:pt x="3094962" y="780398"/>
                  </a:lnTo>
                  <a:lnTo>
                    <a:pt x="3090584" y="731591"/>
                  </a:lnTo>
                  <a:lnTo>
                    <a:pt x="3082092" y="683984"/>
                  </a:lnTo>
                  <a:lnTo>
                    <a:pt x="3069653" y="637932"/>
                  </a:lnTo>
                  <a:lnTo>
                    <a:pt x="3053435" y="593787"/>
                  </a:lnTo>
                  <a:lnTo>
                    <a:pt x="3033605" y="551905"/>
                  </a:lnTo>
                  <a:lnTo>
                    <a:pt x="3010329" y="512637"/>
                  </a:lnTo>
                  <a:lnTo>
                    <a:pt x="2983775" y="476339"/>
                  </a:lnTo>
                  <a:lnTo>
                    <a:pt x="2954110" y="443362"/>
                  </a:lnTo>
                  <a:lnTo>
                    <a:pt x="2921500" y="414062"/>
                  </a:lnTo>
                  <a:lnTo>
                    <a:pt x="2886114" y="388791"/>
                  </a:lnTo>
                  <a:lnTo>
                    <a:pt x="2848117" y="367903"/>
                  </a:lnTo>
                  <a:lnTo>
                    <a:pt x="2807678" y="351752"/>
                  </a:lnTo>
                  <a:lnTo>
                    <a:pt x="2798038" y="303753"/>
                  </a:lnTo>
                  <a:lnTo>
                    <a:pt x="2783985" y="257701"/>
                  </a:lnTo>
                  <a:lnTo>
                    <a:pt x="2765720" y="214020"/>
                  </a:lnTo>
                  <a:lnTo>
                    <a:pt x="2743444" y="173133"/>
                  </a:lnTo>
                  <a:lnTo>
                    <a:pt x="2717358" y="135464"/>
                  </a:lnTo>
                  <a:lnTo>
                    <a:pt x="2687663" y="101435"/>
                  </a:lnTo>
                  <a:lnTo>
                    <a:pt x="2651837" y="69279"/>
                  </a:lnTo>
                  <a:lnTo>
                    <a:pt x="2613838" y="43293"/>
                  </a:lnTo>
                  <a:lnTo>
                    <a:pt x="2574134" y="23429"/>
                  </a:lnTo>
                  <a:lnTo>
                    <a:pt x="2533195" y="9641"/>
                  </a:lnTo>
                  <a:lnTo>
                    <a:pt x="2491489" y="1881"/>
                  </a:lnTo>
                  <a:lnTo>
                    <a:pt x="2449486" y="101"/>
                  </a:lnTo>
                  <a:close/>
                </a:path>
              </a:pathLst>
            </a:custGeom>
            <a:solidFill>
              <a:srgbClr val="4F81BC"/>
            </a:solidFill>
          </p:spPr>
          <p:txBody>
            <a:bodyPr wrap="square" lIns="0" tIns="0" rIns="0" bIns="0" rtlCol="0"/>
            <a:lstStyle/>
            <a:p>
              <a:endParaRPr/>
            </a:p>
          </p:txBody>
        </p:sp>
        <p:pic>
          <p:nvPicPr>
            <p:cNvPr id="35" name="object 35"/>
            <p:cNvPicPr/>
            <p:nvPr/>
          </p:nvPicPr>
          <p:blipFill>
            <a:blip r:embed="rId17" cstate="print"/>
            <a:stretch>
              <a:fillRect/>
            </a:stretch>
          </p:blipFill>
          <p:spPr>
            <a:xfrm>
              <a:off x="8210677" y="2798952"/>
              <a:ext cx="155575" cy="155575"/>
            </a:xfrm>
            <a:prstGeom prst="rect">
              <a:avLst/>
            </a:prstGeom>
          </p:spPr>
        </p:pic>
        <p:sp>
          <p:nvSpPr>
            <p:cNvPr id="36" name="object 36"/>
            <p:cNvSpPr/>
            <p:nvPr/>
          </p:nvSpPr>
          <p:spPr>
            <a:xfrm>
              <a:off x="8370697" y="2378455"/>
              <a:ext cx="769620" cy="552450"/>
            </a:xfrm>
            <a:custGeom>
              <a:avLst/>
              <a:gdLst/>
              <a:ahLst/>
              <a:cxnLst/>
              <a:rect l="l" t="t" r="r" b="b"/>
              <a:pathLst>
                <a:path w="769620" h="552450">
                  <a:moveTo>
                    <a:pt x="311150" y="396494"/>
                  </a:moveTo>
                  <a:lnTo>
                    <a:pt x="303199" y="347306"/>
                  </a:lnTo>
                  <a:lnTo>
                    <a:pt x="281101" y="304596"/>
                  </a:lnTo>
                  <a:lnTo>
                    <a:pt x="247421" y="270929"/>
                  </a:lnTo>
                  <a:lnTo>
                    <a:pt x="204711" y="248856"/>
                  </a:lnTo>
                  <a:lnTo>
                    <a:pt x="155575" y="240919"/>
                  </a:lnTo>
                  <a:lnTo>
                    <a:pt x="106375" y="248856"/>
                  </a:lnTo>
                  <a:lnTo>
                    <a:pt x="63665" y="270929"/>
                  </a:lnTo>
                  <a:lnTo>
                    <a:pt x="29997" y="304596"/>
                  </a:lnTo>
                  <a:lnTo>
                    <a:pt x="7924" y="347306"/>
                  </a:lnTo>
                  <a:lnTo>
                    <a:pt x="0" y="396494"/>
                  </a:lnTo>
                  <a:lnTo>
                    <a:pt x="7924" y="445643"/>
                  </a:lnTo>
                  <a:lnTo>
                    <a:pt x="29997" y="488353"/>
                  </a:lnTo>
                  <a:lnTo>
                    <a:pt x="63665" y="522033"/>
                  </a:lnTo>
                  <a:lnTo>
                    <a:pt x="106375" y="544131"/>
                  </a:lnTo>
                  <a:lnTo>
                    <a:pt x="155575" y="552069"/>
                  </a:lnTo>
                  <a:lnTo>
                    <a:pt x="204711" y="544131"/>
                  </a:lnTo>
                  <a:lnTo>
                    <a:pt x="247421" y="522033"/>
                  </a:lnTo>
                  <a:lnTo>
                    <a:pt x="281101" y="488353"/>
                  </a:lnTo>
                  <a:lnTo>
                    <a:pt x="303199" y="445643"/>
                  </a:lnTo>
                  <a:lnTo>
                    <a:pt x="311150" y="396494"/>
                  </a:lnTo>
                  <a:close/>
                </a:path>
                <a:path w="769620" h="552450">
                  <a:moveTo>
                    <a:pt x="769620" y="233426"/>
                  </a:moveTo>
                  <a:lnTo>
                    <a:pt x="764870" y="186397"/>
                  </a:lnTo>
                  <a:lnTo>
                    <a:pt x="751268" y="142582"/>
                  </a:lnTo>
                  <a:lnTo>
                    <a:pt x="729742" y="102933"/>
                  </a:lnTo>
                  <a:lnTo>
                    <a:pt x="701243" y="68376"/>
                  </a:lnTo>
                  <a:lnTo>
                    <a:pt x="666686" y="39878"/>
                  </a:lnTo>
                  <a:lnTo>
                    <a:pt x="627037" y="18351"/>
                  </a:lnTo>
                  <a:lnTo>
                    <a:pt x="583222" y="4749"/>
                  </a:lnTo>
                  <a:lnTo>
                    <a:pt x="536194" y="0"/>
                  </a:lnTo>
                  <a:lnTo>
                    <a:pt x="489191" y="4749"/>
                  </a:lnTo>
                  <a:lnTo>
                    <a:pt x="445401" y="18351"/>
                  </a:lnTo>
                  <a:lnTo>
                    <a:pt x="405777" y="39878"/>
                  </a:lnTo>
                  <a:lnTo>
                    <a:pt x="371246" y="68376"/>
                  </a:lnTo>
                  <a:lnTo>
                    <a:pt x="342747" y="102933"/>
                  </a:lnTo>
                  <a:lnTo>
                    <a:pt x="321233" y="142582"/>
                  </a:lnTo>
                  <a:lnTo>
                    <a:pt x="307632" y="186397"/>
                  </a:lnTo>
                  <a:lnTo>
                    <a:pt x="302895" y="233426"/>
                  </a:lnTo>
                  <a:lnTo>
                    <a:pt x="307632" y="280428"/>
                  </a:lnTo>
                  <a:lnTo>
                    <a:pt x="321233" y="324218"/>
                  </a:lnTo>
                  <a:lnTo>
                    <a:pt x="342747" y="363842"/>
                  </a:lnTo>
                  <a:lnTo>
                    <a:pt x="371246" y="398373"/>
                  </a:lnTo>
                  <a:lnTo>
                    <a:pt x="405777" y="426872"/>
                  </a:lnTo>
                  <a:lnTo>
                    <a:pt x="445401" y="448386"/>
                  </a:lnTo>
                  <a:lnTo>
                    <a:pt x="489191" y="461987"/>
                  </a:lnTo>
                  <a:lnTo>
                    <a:pt x="536194" y="466725"/>
                  </a:lnTo>
                  <a:lnTo>
                    <a:pt x="583222" y="461987"/>
                  </a:lnTo>
                  <a:lnTo>
                    <a:pt x="627037" y="448386"/>
                  </a:lnTo>
                  <a:lnTo>
                    <a:pt x="666686" y="426872"/>
                  </a:lnTo>
                  <a:lnTo>
                    <a:pt x="701243" y="398373"/>
                  </a:lnTo>
                  <a:lnTo>
                    <a:pt x="729742" y="363842"/>
                  </a:lnTo>
                  <a:lnTo>
                    <a:pt x="751268" y="324218"/>
                  </a:lnTo>
                  <a:lnTo>
                    <a:pt x="764870" y="280428"/>
                  </a:lnTo>
                  <a:lnTo>
                    <a:pt x="769620" y="233426"/>
                  </a:lnTo>
                  <a:close/>
                </a:path>
              </a:pathLst>
            </a:custGeom>
            <a:solidFill>
              <a:srgbClr val="4F81BC"/>
            </a:solidFill>
          </p:spPr>
          <p:txBody>
            <a:bodyPr wrap="square" lIns="0" tIns="0" rIns="0" bIns="0" rtlCol="0"/>
            <a:lstStyle/>
            <a:p>
              <a:endParaRPr/>
            </a:p>
          </p:txBody>
        </p:sp>
        <p:sp>
          <p:nvSpPr>
            <p:cNvPr id="37" name="object 37"/>
            <p:cNvSpPr/>
            <p:nvPr/>
          </p:nvSpPr>
          <p:spPr>
            <a:xfrm>
              <a:off x="8984144" y="509815"/>
              <a:ext cx="3166745" cy="2800985"/>
            </a:xfrm>
            <a:custGeom>
              <a:avLst/>
              <a:gdLst/>
              <a:ahLst/>
              <a:cxnLst/>
              <a:rect l="l" t="t" r="r" b="b"/>
              <a:pathLst>
                <a:path w="3166745" h="2800985">
                  <a:moveTo>
                    <a:pt x="288125" y="921728"/>
                  </a:moveTo>
                  <a:lnTo>
                    <a:pt x="284188" y="870500"/>
                  </a:lnTo>
                  <a:lnTo>
                    <a:pt x="283884" y="819903"/>
                  </a:lnTo>
                  <a:lnTo>
                    <a:pt x="287085" y="770137"/>
                  </a:lnTo>
                  <a:lnTo>
                    <a:pt x="293664" y="721403"/>
                  </a:lnTo>
                  <a:lnTo>
                    <a:pt x="303495" y="673902"/>
                  </a:lnTo>
                  <a:lnTo>
                    <a:pt x="316450" y="627837"/>
                  </a:lnTo>
                  <a:lnTo>
                    <a:pt x="332403" y="583408"/>
                  </a:lnTo>
                  <a:lnTo>
                    <a:pt x="351226" y="540817"/>
                  </a:lnTo>
                  <a:lnTo>
                    <a:pt x="372793" y="500264"/>
                  </a:lnTo>
                  <a:lnTo>
                    <a:pt x="396976" y="461952"/>
                  </a:lnTo>
                  <a:lnTo>
                    <a:pt x="423649" y="426081"/>
                  </a:lnTo>
                  <a:lnTo>
                    <a:pt x="452684" y="392854"/>
                  </a:lnTo>
                  <a:lnTo>
                    <a:pt x="483955" y="362470"/>
                  </a:lnTo>
                  <a:lnTo>
                    <a:pt x="517334" y="335132"/>
                  </a:lnTo>
                  <a:lnTo>
                    <a:pt x="552695" y="311040"/>
                  </a:lnTo>
                  <a:lnTo>
                    <a:pt x="589911" y="290397"/>
                  </a:lnTo>
                  <a:lnTo>
                    <a:pt x="628854" y="273403"/>
                  </a:lnTo>
                  <a:lnTo>
                    <a:pt x="669398" y="260259"/>
                  </a:lnTo>
                  <a:lnTo>
                    <a:pt x="711416" y="251168"/>
                  </a:lnTo>
                  <a:lnTo>
                    <a:pt x="758445" y="246218"/>
                  </a:lnTo>
                  <a:lnTo>
                    <a:pt x="805383" y="246672"/>
                  </a:lnTo>
                  <a:lnTo>
                    <a:pt x="851922" y="252457"/>
                  </a:lnTo>
                  <a:lnTo>
                    <a:pt x="897751" y="263503"/>
                  </a:lnTo>
                  <a:lnTo>
                    <a:pt x="942563" y="279739"/>
                  </a:lnTo>
                  <a:lnTo>
                    <a:pt x="986049" y="301093"/>
                  </a:lnTo>
                  <a:lnTo>
                    <a:pt x="1027900" y="327495"/>
                  </a:lnTo>
                  <a:lnTo>
                    <a:pt x="1051567" y="280468"/>
                  </a:lnTo>
                  <a:lnTo>
                    <a:pt x="1078978" y="237945"/>
                  </a:lnTo>
                  <a:lnTo>
                    <a:pt x="1109738" y="200074"/>
                  </a:lnTo>
                  <a:lnTo>
                    <a:pt x="1143450" y="167002"/>
                  </a:lnTo>
                  <a:lnTo>
                    <a:pt x="1179719" y="138873"/>
                  </a:lnTo>
                  <a:lnTo>
                    <a:pt x="1218148" y="115837"/>
                  </a:lnTo>
                  <a:lnTo>
                    <a:pt x="1258341" y="98038"/>
                  </a:lnTo>
                  <a:lnTo>
                    <a:pt x="1299904" y="85623"/>
                  </a:lnTo>
                  <a:lnTo>
                    <a:pt x="1342438" y="78740"/>
                  </a:lnTo>
                  <a:lnTo>
                    <a:pt x="1385549" y="77534"/>
                  </a:lnTo>
                  <a:lnTo>
                    <a:pt x="1428841" y="82153"/>
                  </a:lnTo>
                  <a:lnTo>
                    <a:pt x="1471917" y="92743"/>
                  </a:lnTo>
                  <a:lnTo>
                    <a:pt x="1514382" y="109451"/>
                  </a:lnTo>
                  <a:lnTo>
                    <a:pt x="1555839" y="132423"/>
                  </a:lnTo>
                  <a:lnTo>
                    <a:pt x="1603559" y="168602"/>
                  </a:lnTo>
                  <a:lnTo>
                    <a:pt x="1646517" y="212687"/>
                  </a:lnTo>
                  <a:lnTo>
                    <a:pt x="1668474" y="167480"/>
                  </a:lnTo>
                  <a:lnTo>
                    <a:pt x="1694635" y="127185"/>
                  </a:lnTo>
                  <a:lnTo>
                    <a:pt x="1724489" y="92007"/>
                  </a:lnTo>
                  <a:lnTo>
                    <a:pt x="1757524" y="62154"/>
                  </a:lnTo>
                  <a:lnTo>
                    <a:pt x="1793230" y="37833"/>
                  </a:lnTo>
                  <a:lnTo>
                    <a:pt x="1831095" y="19250"/>
                  </a:lnTo>
                  <a:lnTo>
                    <a:pt x="1870609" y="6612"/>
                  </a:lnTo>
                  <a:lnTo>
                    <a:pt x="1911260" y="126"/>
                  </a:lnTo>
                  <a:lnTo>
                    <a:pt x="1952537" y="0"/>
                  </a:lnTo>
                  <a:lnTo>
                    <a:pt x="1993929" y="6438"/>
                  </a:lnTo>
                  <a:lnTo>
                    <a:pt x="2034926" y="19649"/>
                  </a:lnTo>
                  <a:lnTo>
                    <a:pt x="2075015" y="39840"/>
                  </a:lnTo>
                  <a:lnTo>
                    <a:pt x="2106707" y="61777"/>
                  </a:lnTo>
                  <a:lnTo>
                    <a:pt x="2136054" y="87798"/>
                  </a:lnTo>
                  <a:lnTo>
                    <a:pt x="2162758" y="117653"/>
                  </a:lnTo>
                  <a:lnTo>
                    <a:pt x="2186521" y="151092"/>
                  </a:lnTo>
                  <a:lnTo>
                    <a:pt x="2217477" y="112341"/>
                  </a:lnTo>
                  <a:lnTo>
                    <a:pt x="2251419" y="79239"/>
                  </a:lnTo>
                  <a:lnTo>
                    <a:pt x="2287876" y="51831"/>
                  </a:lnTo>
                  <a:lnTo>
                    <a:pt x="2326380" y="30166"/>
                  </a:lnTo>
                  <a:lnTo>
                    <a:pt x="2366463" y="14290"/>
                  </a:lnTo>
                  <a:lnTo>
                    <a:pt x="2407654" y="4253"/>
                  </a:lnTo>
                  <a:lnTo>
                    <a:pt x="2449486" y="101"/>
                  </a:lnTo>
                  <a:lnTo>
                    <a:pt x="2491489" y="1881"/>
                  </a:lnTo>
                  <a:lnTo>
                    <a:pt x="2533195" y="9641"/>
                  </a:lnTo>
                  <a:lnTo>
                    <a:pt x="2574134" y="23429"/>
                  </a:lnTo>
                  <a:lnTo>
                    <a:pt x="2613838" y="43293"/>
                  </a:lnTo>
                  <a:lnTo>
                    <a:pt x="2651837" y="69279"/>
                  </a:lnTo>
                  <a:lnTo>
                    <a:pt x="2687663" y="101435"/>
                  </a:lnTo>
                  <a:lnTo>
                    <a:pt x="2717358" y="135464"/>
                  </a:lnTo>
                  <a:lnTo>
                    <a:pt x="2743444" y="173133"/>
                  </a:lnTo>
                  <a:lnTo>
                    <a:pt x="2765720" y="214020"/>
                  </a:lnTo>
                  <a:lnTo>
                    <a:pt x="2783985" y="257701"/>
                  </a:lnTo>
                  <a:lnTo>
                    <a:pt x="2798038" y="303753"/>
                  </a:lnTo>
                  <a:lnTo>
                    <a:pt x="2807678" y="351752"/>
                  </a:lnTo>
                  <a:lnTo>
                    <a:pt x="2848117" y="367903"/>
                  </a:lnTo>
                  <a:lnTo>
                    <a:pt x="2886114" y="388791"/>
                  </a:lnTo>
                  <a:lnTo>
                    <a:pt x="2921500" y="414062"/>
                  </a:lnTo>
                  <a:lnTo>
                    <a:pt x="2954110" y="443362"/>
                  </a:lnTo>
                  <a:lnTo>
                    <a:pt x="2983775" y="476339"/>
                  </a:lnTo>
                  <a:lnTo>
                    <a:pt x="3010329" y="512637"/>
                  </a:lnTo>
                  <a:lnTo>
                    <a:pt x="3033605" y="551905"/>
                  </a:lnTo>
                  <a:lnTo>
                    <a:pt x="3053435" y="593787"/>
                  </a:lnTo>
                  <a:lnTo>
                    <a:pt x="3069653" y="637932"/>
                  </a:lnTo>
                  <a:lnTo>
                    <a:pt x="3082092" y="683984"/>
                  </a:lnTo>
                  <a:lnTo>
                    <a:pt x="3090584" y="731591"/>
                  </a:lnTo>
                  <a:lnTo>
                    <a:pt x="3094962" y="780398"/>
                  </a:lnTo>
                  <a:lnTo>
                    <a:pt x="3095059" y="830053"/>
                  </a:lnTo>
                  <a:lnTo>
                    <a:pt x="3090709" y="880202"/>
                  </a:lnTo>
                  <a:lnTo>
                    <a:pt x="3081744" y="930491"/>
                  </a:lnTo>
                  <a:lnTo>
                    <a:pt x="3068957" y="977175"/>
                  </a:lnTo>
                  <a:lnTo>
                    <a:pt x="3063837" y="992340"/>
                  </a:lnTo>
                  <a:lnTo>
                    <a:pt x="3088464" y="1034588"/>
                  </a:lnTo>
                  <a:lnTo>
                    <a:pt x="3109665" y="1078467"/>
                  </a:lnTo>
                  <a:lnTo>
                    <a:pt x="3127469" y="1123727"/>
                  </a:lnTo>
                  <a:lnTo>
                    <a:pt x="3141901" y="1170115"/>
                  </a:lnTo>
                  <a:lnTo>
                    <a:pt x="3152991" y="1217380"/>
                  </a:lnTo>
                  <a:lnTo>
                    <a:pt x="3160765" y="1265271"/>
                  </a:lnTo>
                  <a:lnTo>
                    <a:pt x="3165251" y="1313537"/>
                  </a:lnTo>
                  <a:lnTo>
                    <a:pt x="3166476" y="1361925"/>
                  </a:lnTo>
                  <a:lnTo>
                    <a:pt x="3164469" y="1410185"/>
                  </a:lnTo>
                  <a:lnTo>
                    <a:pt x="3159257" y="1458066"/>
                  </a:lnTo>
                  <a:lnTo>
                    <a:pt x="3150866" y="1505315"/>
                  </a:lnTo>
                  <a:lnTo>
                    <a:pt x="3139326" y="1551681"/>
                  </a:lnTo>
                  <a:lnTo>
                    <a:pt x="3124663" y="1596913"/>
                  </a:lnTo>
                  <a:lnTo>
                    <a:pt x="3106904" y="1640760"/>
                  </a:lnTo>
                  <a:lnTo>
                    <a:pt x="3086079" y="1682970"/>
                  </a:lnTo>
                  <a:lnTo>
                    <a:pt x="3062213" y="1723292"/>
                  </a:lnTo>
                  <a:lnTo>
                    <a:pt x="3035335" y="1761474"/>
                  </a:lnTo>
                  <a:lnTo>
                    <a:pt x="3005471" y="1797264"/>
                  </a:lnTo>
                  <a:lnTo>
                    <a:pt x="2972651" y="1830413"/>
                  </a:lnTo>
                  <a:lnTo>
                    <a:pt x="2930647" y="1865297"/>
                  </a:lnTo>
                  <a:lnTo>
                    <a:pt x="2886102" y="1894695"/>
                  </a:lnTo>
                  <a:lnTo>
                    <a:pt x="2839368" y="1918424"/>
                  </a:lnTo>
                  <a:lnTo>
                    <a:pt x="2790799" y="1936300"/>
                  </a:lnTo>
                  <a:lnTo>
                    <a:pt x="2740749" y="1948142"/>
                  </a:lnTo>
                  <a:lnTo>
                    <a:pt x="2738210" y="2000247"/>
                  </a:lnTo>
                  <a:lnTo>
                    <a:pt x="2731451" y="2050809"/>
                  </a:lnTo>
                  <a:lnTo>
                    <a:pt x="2720686" y="2099573"/>
                  </a:lnTo>
                  <a:lnTo>
                    <a:pt x="2706129" y="2146284"/>
                  </a:lnTo>
                  <a:lnTo>
                    <a:pt x="2687997" y="2190687"/>
                  </a:lnTo>
                  <a:lnTo>
                    <a:pt x="2666503" y="2232528"/>
                  </a:lnTo>
                  <a:lnTo>
                    <a:pt x="2641862" y="2271552"/>
                  </a:lnTo>
                  <a:lnTo>
                    <a:pt x="2614289" y="2307504"/>
                  </a:lnTo>
                  <a:lnTo>
                    <a:pt x="2583998" y="2340130"/>
                  </a:lnTo>
                  <a:lnTo>
                    <a:pt x="2551204" y="2369175"/>
                  </a:lnTo>
                  <a:lnTo>
                    <a:pt x="2516122" y="2394385"/>
                  </a:lnTo>
                  <a:lnTo>
                    <a:pt x="2478966" y="2415504"/>
                  </a:lnTo>
                  <a:lnTo>
                    <a:pt x="2439952" y="2432278"/>
                  </a:lnTo>
                  <a:lnTo>
                    <a:pt x="2399293" y="2444452"/>
                  </a:lnTo>
                  <a:lnTo>
                    <a:pt x="2357205" y="2451772"/>
                  </a:lnTo>
                  <a:lnTo>
                    <a:pt x="2313902" y="2453983"/>
                  </a:lnTo>
                  <a:lnTo>
                    <a:pt x="2267305" y="2450426"/>
                  </a:lnTo>
                  <a:lnTo>
                    <a:pt x="2221513" y="2440767"/>
                  </a:lnTo>
                  <a:lnTo>
                    <a:pt x="2176934" y="2425152"/>
                  </a:lnTo>
                  <a:lnTo>
                    <a:pt x="2133976" y="2403727"/>
                  </a:lnTo>
                  <a:lnTo>
                    <a:pt x="2093049" y="2376640"/>
                  </a:lnTo>
                  <a:lnTo>
                    <a:pt x="2078076" y="2427966"/>
                  </a:lnTo>
                  <a:lnTo>
                    <a:pt x="2059675" y="2476608"/>
                  </a:lnTo>
                  <a:lnTo>
                    <a:pt x="2038064" y="2522427"/>
                  </a:lnTo>
                  <a:lnTo>
                    <a:pt x="2013460" y="2565281"/>
                  </a:lnTo>
                  <a:lnTo>
                    <a:pt x="1986083" y="2605030"/>
                  </a:lnTo>
                  <a:lnTo>
                    <a:pt x="1956148" y="2641534"/>
                  </a:lnTo>
                  <a:lnTo>
                    <a:pt x="1923873" y="2674650"/>
                  </a:lnTo>
                  <a:lnTo>
                    <a:pt x="1889477" y="2704239"/>
                  </a:lnTo>
                  <a:lnTo>
                    <a:pt x="1853178" y="2730160"/>
                  </a:lnTo>
                  <a:lnTo>
                    <a:pt x="1815192" y="2752272"/>
                  </a:lnTo>
                  <a:lnTo>
                    <a:pt x="1775737" y="2770435"/>
                  </a:lnTo>
                  <a:lnTo>
                    <a:pt x="1735031" y="2784507"/>
                  </a:lnTo>
                  <a:lnTo>
                    <a:pt x="1693292" y="2794349"/>
                  </a:lnTo>
                  <a:lnTo>
                    <a:pt x="1650738" y="2799818"/>
                  </a:lnTo>
                  <a:lnTo>
                    <a:pt x="1607585" y="2800776"/>
                  </a:lnTo>
                  <a:lnTo>
                    <a:pt x="1564053" y="2797080"/>
                  </a:lnTo>
                  <a:lnTo>
                    <a:pt x="1520358" y="2788590"/>
                  </a:lnTo>
                  <a:lnTo>
                    <a:pt x="1476718" y="2775166"/>
                  </a:lnTo>
                  <a:lnTo>
                    <a:pt x="1430758" y="2755326"/>
                  </a:lnTo>
                  <a:lnTo>
                    <a:pt x="1386901" y="2730266"/>
                  </a:lnTo>
                  <a:lnTo>
                    <a:pt x="1345433" y="2700238"/>
                  </a:lnTo>
                  <a:lnTo>
                    <a:pt x="1306637" y="2665496"/>
                  </a:lnTo>
                  <a:lnTo>
                    <a:pt x="1270798" y="2626293"/>
                  </a:lnTo>
                  <a:lnTo>
                    <a:pt x="1238201" y="2582882"/>
                  </a:lnTo>
                  <a:lnTo>
                    <a:pt x="1209129" y="2535517"/>
                  </a:lnTo>
                  <a:lnTo>
                    <a:pt x="1170390" y="2561268"/>
                  </a:lnTo>
                  <a:lnTo>
                    <a:pt x="1130741" y="2583001"/>
                  </a:lnTo>
                  <a:lnTo>
                    <a:pt x="1090355" y="2600770"/>
                  </a:lnTo>
                  <a:lnTo>
                    <a:pt x="1049404" y="2614625"/>
                  </a:lnTo>
                  <a:lnTo>
                    <a:pt x="1008059" y="2624619"/>
                  </a:lnTo>
                  <a:lnTo>
                    <a:pt x="966494" y="2630804"/>
                  </a:lnTo>
                  <a:lnTo>
                    <a:pt x="924879" y="2633232"/>
                  </a:lnTo>
                  <a:lnTo>
                    <a:pt x="883388" y="2631954"/>
                  </a:lnTo>
                  <a:lnTo>
                    <a:pt x="842193" y="2627023"/>
                  </a:lnTo>
                  <a:lnTo>
                    <a:pt x="801464" y="2618492"/>
                  </a:lnTo>
                  <a:lnTo>
                    <a:pt x="761376" y="2606411"/>
                  </a:lnTo>
                  <a:lnTo>
                    <a:pt x="722099" y="2590833"/>
                  </a:lnTo>
                  <a:lnTo>
                    <a:pt x="683806" y="2571809"/>
                  </a:lnTo>
                  <a:lnTo>
                    <a:pt x="646669" y="2549393"/>
                  </a:lnTo>
                  <a:lnTo>
                    <a:pt x="610861" y="2523635"/>
                  </a:lnTo>
                  <a:lnTo>
                    <a:pt x="576552" y="2494588"/>
                  </a:lnTo>
                  <a:lnTo>
                    <a:pt x="543917" y="2462304"/>
                  </a:lnTo>
                  <a:lnTo>
                    <a:pt x="513125" y="2426835"/>
                  </a:lnTo>
                  <a:lnTo>
                    <a:pt x="484351" y="2388233"/>
                  </a:lnTo>
                  <a:lnTo>
                    <a:pt x="457765" y="2346549"/>
                  </a:lnTo>
                  <a:lnTo>
                    <a:pt x="433540" y="2301837"/>
                  </a:lnTo>
                  <a:lnTo>
                    <a:pt x="429603" y="2293582"/>
                  </a:lnTo>
                  <a:lnTo>
                    <a:pt x="427571" y="2289518"/>
                  </a:lnTo>
                  <a:lnTo>
                    <a:pt x="384231" y="2292095"/>
                  </a:lnTo>
                  <a:lnTo>
                    <a:pt x="341997" y="2287776"/>
                  </a:lnTo>
                  <a:lnTo>
                    <a:pt x="301291" y="2276959"/>
                  </a:lnTo>
                  <a:lnTo>
                    <a:pt x="262537" y="2260044"/>
                  </a:lnTo>
                  <a:lnTo>
                    <a:pt x="226156" y="2237433"/>
                  </a:lnTo>
                  <a:lnTo>
                    <a:pt x="192573" y="2209524"/>
                  </a:lnTo>
                  <a:lnTo>
                    <a:pt x="162210" y="2176717"/>
                  </a:lnTo>
                  <a:lnTo>
                    <a:pt x="135490" y="2139413"/>
                  </a:lnTo>
                  <a:lnTo>
                    <a:pt x="112835" y="2098012"/>
                  </a:lnTo>
                  <a:lnTo>
                    <a:pt x="94669" y="2052913"/>
                  </a:lnTo>
                  <a:lnTo>
                    <a:pt x="81415" y="2004516"/>
                  </a:lnTo>
                  <a:lnTo>
                    <a:pt x="73495" y="1953222"/>
                  </a:lnTo>
                  <a:lnTo>
                    <a:pt x="71294" y="1905241"/>
                  </a:lnTo>
                  <a:lnTo>
                    <a:pt x="74064" y="1857769"/>
                  </a:lnTo>
                  <a:lnTo>
                    <a:pt x="81662" y="1811330"/>
                  </a:lnTo>
                  <a:lnTo>
                    <a:pt x="93944" y="1766448"/>
                  </a:lnTo>
                  <a:lnTo>
                    <a:pt x="110764" y="1723648"/>
                  </a:lnTo>
                  <a:lnTo>
                    <a:pt x="131978" y="1683454"/>
                  </a:lnTo>
                  <a:lnTo>
                    <a:pt x="157442" y="1646390"/>
                  </a:lnTo>
                  <a:lnTo>
                    <a:pt x="121653" y="1616925"/>
                  </a:lnTo>
                  <a:lnTo>
                    <a:pt x="90196" y="1582733"/>
                  </a:lnTo>
                  <a:lnTo>
                    <a:pt x="63206" y="1544443"/>
                  </a:lnTo>
                  <a:lnTo>
                    <a:pt x="40818" y="1502682"/>
                  </a:lnTo>
                  <a:lnTo>
                    <a:pt x="23168" y="1458080"/>
                  </a:lnTo>
                  <a:lnTo>
                    <a:pt x="10392" y="1411265"/>
                  </a:lnTo>
                  <a:lnTo>
                    <a:pt x="2624" y="1362865"/>
                  </a:lnTo>
                  <a:lnTo>
                    <a:pt x="0" y="1313509"/>
                  </a:lnTo>
                  <a:lnTo>
                    <a:pt x="2655" y="1263824"/>
                  </a:lnTo>
                  <a:lnTo>
                    <a:pt x="10725" y="1214440"/>
                  </a:lnTo>
                  <a:lnTo>
                    <a:pt x="24344" y="1165984"/>
                  </a:lnTo>
                  <a:lnTo>
                    <a:pt x="43650" y="1119086"/>
                  </a:lnTo>
                  <a:lnTo>
                    <a:pt x="67875" y="1075948"/>
                  </a:lnTo>
                  <a:lnTo>
                    <a:pt x="96354" y="1037576"/>
                  </a:lnTo>
                  <a:lnTo>
                    <a:pt x="128598" y="1004349"/>
                  </a:lnTo>
                  <a:lnTo>
                    <a:pt x="164120" y="976647"/>
                  </a:lnTo>
                  <a:lnTo>
                    <a:pt x="202429" y="954850"/>
                  </a:lnTo>
                  <a:lnTo>
                    <a:pt x="243038" y="939338"/>
                  </a:lnTo>
                  <a:lnTo>
                    <a:pt x="285458" y="930491"/>
                  </a:lnTo>
                  <a:lnTo>
                    <a:pt x="288125" y="921728"/>
                  </a:lnTo>
                  <a:close/>
                </a:path>
              </a:pathLst>
            </a:custGeom>
            <a:ln w="28575">
              <a:solidFill>
                <a:srgbClr val="244060"/>
              </a:solidFill>
            </a:ln>
          </p:spPr>
          <p:txBody>
            <a:bodyPr wrap="square" lIns="0" tIns="0" rIns="0" bIns="0" rtlCol="0"/>
            <a:lstStyle/>
            <a:p>
              <a:endParaRPr/>
            </a:p>
          </p:txBody>
        </p:sp>
        <p:pic>
          <p:nvPicPr>
            <p:cNvPr id="38" name="object 38"/>
            <p:cNvPicPr/>
            <p:nvPr/>
          </p:nvPicPr>
          <p:blipFill>
            <a:blip r:embed="rId18" cstate="print"/>
            <a:stretch>
              <a:fillRect/>
            </a:stretch>
          </p:blipFill>
          <p:spPr>
            <a:xfrm>
              <a:off x="8196389" y="2784665"/>
              <a:ext cx="184150" cy="184150"/>
            </a:xfrm>
            <a:prstGeom prst="rect">
              <a:avLst/>
            </a:prstGeom>
          </p:spPr>
        </p:pic>
        <p:sp>
          <p:nvSpPr>
            <p:cNvPr id="39" name="object 39"/>
            <p:cNvSpPr/>
            <p:nvPr/>
          </p:nvSpPr>
          <p:spPr>
            <a:xfrm>
              <a:off x="8370696" y="651764"/>
              <a:ext cx="3676015" cy="2382520"/>
            </a:xfrm>
            <a:custGeom>
              <a:avLst/>
              <a:gdLst/>
              <a:ahLst/>
              <a:cxnLst/>
              <a:rect l="l" t="t" r="r" b="b"/>
              <a:pathLst>
                <a:path w="3676015" h="2382520">
                  <a:moveTo>
                    <a:pt x="311150" y="2123186"/>
                  </a:moveTo>
                  <a:lnTo>
                    <a:pt x="303211" y="2172332"/>
                  </a:lnTo>
                  <a:lnTo>
                    <a:pt x="281112" y="2215036"/>
                  </a:lnTo>
                  <a:lnTo>
                    <a:pt x="247425" y="2248723"/>
                  </a:lnTo>
                  <a:lnTo>
                    <a:pt x="204721" y="2270822"/>
                  </a:lnTo>
                  <a:lnTo>
                    <a:pt x="155575" y="2278761"/>
                  </a:lnTo>
                  <a:lnTo>
                    <a:pt x="106379" y="2270822"/>
                  </a:lnTo>
                  <a:lnTo>
                    <a:pt x="63669" y="2248723"/>
                  </a:lnTo>
                  <a:lnTo>
                    <a:pt x="30000" y="2215036"/>
                  </a:lnTo>
                  <a:lnTo>
                    <a:pt x="7925" y="2172332"/>
                  </a:lnTo>
                  <a:lnTo>
                    <a:pt x="0" y="2123186"/>
                  </a:lnTo>
                  <a:lnTo>
                    <a:pt x="7925" y="2073990"/>
                  </a:lnTo>
                  <a:lnTo>
                    <a:pt x="30000" y="2031280"/>
                  </a:lnTo>
                  <a:lnTo>
                    <a:pt x="63669" y="1997611"/>
                  </a:lnTo>
                  <a:lnTo>
                    <a:pt x="106379" y="1975536"/>
                  </a:lnTo>
                  <a:lnTo>
                    <a:pt x="155575" y="1967611"/>
                  </a:lnTo>
                  <a:lnTo>
                    <a:pt x="204721" y="1975536"/>
                  </a:lnTo>
                  <a:lnTo>
                    <a:pt x="247425" y="1997611"/>
                  </a:lnTo>
                  <a:lnTo>
                    <a:pt x="281112" y="2031280"/>
                  </a:lnTo>
                  <a:lnTo>
                    <a:pt x="303211" y="2073990"/>
                  </a:lnTo>
                  <a:lnTo>
                    <a:pt x="311150" y="2123186"/>
                  </a:lnTo>
                  <a:close/>
                </a:path>
                <a:path w="3676015" h="2382520">
                  <a:moveTo>
                    <a:pt x="769620" y="1960118"/>
                  </a:moveTo>
                  <a:lnTo>
                    <a:pt x="764877" y="2007115"/>
                  </a:lnTo>
                  <a:lnTo>
                    <a:pt x="751274" y="2050899"/>
                  </a:lnTo>
                  <a:lnTo>
                    <a:pt x="729751" y="2090527"/>
                  </a:lnTo>
                  <a:lnTo>
                    <a:pt x="701246" y="2125059"/>
                  </a:lnTo>
                  <a:lnTo>
                    <a:pt x="666699" y="2153554"/>
                  </a:lnTo>
                  <a:lnTo>
                    <a:pt x="627048" y="2175073"/>
                  </a:lnTo>
                  <a:lnTo>
                    <a:pt x="583233" y="2188674"/>
                  </a:lnTo>
                  <a:lnTo>
                    <a:pt x="536194" y="2193416"/>
                  </a:lnTo>
                  <a:lnTo>
                    <a:pt x="489196" y="2188674"/>
                  </a:lnTo>
                  <a:lnTo>
                    <a:pt x="445412" y="2175073"/>
                  </a:lnTo>
                  <a:lnTo>
                    <a:pt x="405784" y="2153554"/>
                  </a:lnTo>
                  <a:lnTo>
                    <a:pt x="371252" y="2125059"/>
                  </a:lnTo>
                  <a:lnTo>
                    <a:pt x="342757" y="2090527"/>
                  </a:lnTo>
                  <a:lnTo>
                    <a:pt x="321238" y="2050899"/>
                  </a:lnTo>
                  <a:lnTo>
                    <a:pt x="307637" y="2007115"/>
                  </a:lnTo>
                  <a:lnTo>
                    <a:pt x="302895" y="1960118"/>
                  </a:lnTo>
                  <a:lnTo>
                    <a:pt x="307637" y="1913078"/>
                  </a:lnTo>
                  <a:lnTo>
                    <a:pt x="321238" y="1869263"/>
                  </a:lnTo>
                  <a:lnTo>
                    <a:pt x="342757" y="1829612"/>
                  </a:lnTo>
                  <a:lnTo>
                    <a:pt x="371252" y="1795065"/>
                  </a:lnTo>
                  <a:lnTo>
                    <a:pt x="405784" y="1766560"/>
                  </a:lnTo>
                  <a:lnTo>
                    <a:pt x="445412" y="1745037"/>
                  </a:lnTo>
                  <a:lnTo>
                    <a:pt x="489196" y="1731434"/>
                  </a:lnTo>
                  <a:lnTo>
                    <a:pt x="536194" y="1726691"/>
                  </a:lnTo>
                  <a:lnTo>
                    <a:pt x="583233" y="1731434"/>
                  </a:lnTo>
                  <a:lnTo>
                    <a:pt x="627048" y="1745037"/>
                  </a:lnTo>
                  <a:lnTo>
                    <a:pt x="666699" y="1766560"/>
                  </a:lnTo>
                  <a:lnTo>
                    <a:pt x="701246" y="1795065"/>
                  </a:lnTo>
                  <a:lnTo>
                    <a:pt x="729751" y="1829612"/>
                  </a:lnTo>
                  <a:lnTo>
                    <a:pt x="751274" y="1869263"/>
                  </a:lnTo>
                  <a:lnTo>
                    <a:pt x="764877" y="1913078"/>
                  </a:lnTo>
                  <a:lnTo>
                    <a:pt x="769620" y="1960118"/>
                  </a:lnTo>
                  <a:close/>
                </a:path>
                <a:path w="3676015" h="2382520">
                  <a:moveTo>
                    <a:pt x="959611" y="1545209"/>
                  </a:moveTo>
                  <a:lnTo>
                    <a:pt x="911244" y="1545294"/>
                  </a:lnTo>
                  <a:lnTo>
                    <a:pt x="863663" y="1536557"/>
                  </a:lnTo>
                  <a:lnTo>
                    <a:pt x="817701" y="1519223"/>
                  </a:lnTo>
                  <a:lnTo>
                    <a:pt x="774192" y="1493520"/>
                  </a:lnTo>
                </a:path>
                <a:path w="3676015" h="2382520">
                  <a:moveTo>
                    <a:pt x="1123314" y="2110613"/>
                  </a:moveTo>
                  <a:lnTo>
                    <a:pt x="1103562" y="2119159"/>
                  </a:lnTo>
                  <a:lnTo>
                    <a:pt x="1083405" y="2126122"/>
                  </a:lnTo>
                  <a:lnTo>
                    <a:pt x="1062914" y="2131490"/>
                  </a:lnTo>
                  <a:lnTo>
                    <a:pt x="1042161" y="2135251"/>
                  </a:lnTo>
                </a:path>
                <a:path w="3676015" h="2382520">
                  <a:moveTo>
                    <a:pt x="1822323" y="2382266"/>
                  </a:moveTo>
                  <a:lnTo>
                    <a:pt x="1808253" y="2355250"/>
                  </a:lnTo>
                  <a:lnTo>
                    <a:pt x="1795399" y="2327402"/>
                  </a:lnTo>
                  <a:lnTo>
                    <a:pt x="1783782" y="2298791"/>
                  </a:lnTo>
                  <a:lnTo>
                    <a:pt x="1773427" y="2269490"/>
                  </a:lnTo>
                </a:path>
                <a:path w="3676015" h="2382520">
                  <a:moveTo>
                    <a:pt x="2726308" y="2100961"/>
                  </a:moveTo>
                  <a:lnTo>
                    <a:pt x="2723449" y="2132310"/>
                  </a:lnTo>
                  <a:lnTo>
                    <a:pt x="2719244" y="2163445"/>
                  </a:lnTo>
                  <a:lnTo>
                    <a:pt x="2713682" y="2194294"/>
                  </a:lnTo>
                  <a:lnTo>
                    <a:pt x="2706751" y="2224786"/>
                  </a:lnTo>
                </a:path>
                <a:path w="3676015" h="2382520">
                  <a:moveTo>
                    <a:pt x="3114421" y="1336294"/>
                  </a:moveTo>
                  <a:lnTo>
                    <a:pt x="3153054" y="1362014"/>
                  </a:lnTo>
                  <a:lnTo>
                    <a:pt x="3188826" y="1392047"/>
                  </a:lnTo>
                  <a:lnTo>
                    <a:pt x="3221557" y="1426042"/>
                  </a:lnTo>
                  <a:lnTo>
                    <a:pt x="3251067" y="1463651"/>
                  </a:lnTo>
                  <a:lnTo>
                    <a:pt x="3277178" y="1504526"/>
                  </a:lnTo>
                  <a:lnTo>
                    <a:pt x="3299710" y="1548318"/>
                  </a:lnTo>
                  <a:lnTo>
                    <a:pt x="3318484" y="1594678"/>
                  </a:lnTo>
                  <a:lnTo>
                    <a:pt x="3333322" y="1643258"/>
                  </a:lnTo>
                  <a:lnTo>
                    <a:pt x="3344042" y="1693708"/>
                  </a:lnTo>
                  <a:lnTo>
                    <a:pt x="3350468" y="1745681"/>
                  </a:lnTo>
                  <a:lnTo>
                    <a:pt x="3352419" y="1798827"/>
                  </a:lnTo>
                </a:path>
                <a:path w="3676015" h="2382520">
                  <a:moveTo>
                    <a:pt x="3675760" y="843534"/>
                  </a:moveTo>
                  <a:lnTo>
                    <a:pt x="3655657" y="892250"/>
                  </a:lnTo>
                  <a:lnTo>
                    <a:pt x="3631136" y="937704"/>
                  </a:lnTo>
                  <a:lnTo>
                    <a:pt x="3602448" y="979443"/>
                  </a:lnTo>
                  <a:lnTo>
                    <a:pt x="3569843" y="1017015"/>
                  </a:lnTo>
                </a:path>
                <a:path w="3676015" h="2382520">
                  <a:moveTo>
                    <a:pt x="3421506" y="200025"/>
                  </a:moveTo>
                  <a:lnTo>
                    <a:pt x="3424148" y="220378"/>
                  </a:lnTo>
                  <a:lnTo>
                    <a:pt x="3425967" y="240839"/>
                  </a:lnTo>
                  <a:lnTo>
                    <a:pt x="3426954" y="261371"/>
                  </a:lnTo>
                  <a:lnTo>
                    <a:pt x="3427095" y="281939"/>
                  </a:lnTo>
                </a:path>
                <a:path w="3676015" h="2382520">
                  <a:moveTo>
                    <a:pt x="2744724" y="104521"/>
                  </a:moveTo>
                  <a:lnTo>
                    <a:pt x="2755858" y="76652"/>
                  </a:lnTo>
                  <a:lnTo>
                    <a:pt x="2768647" y="49879"/>
                  </a:lnTo>
                  <a:lnTo>
                    <a:pt x="2783032" y="24296"/>
                  </a:lnTo>
                  <a:lnTo>
                    <a:pt x="2798953" y="0"/>
                  </a:lnTo>
                </a:path>
                <a:path w="3676015" h="2382520">
                  <a:moveTo>
                    <a:pt x="2236851" y="154305"/>
                  </a:moveTo>
                  <a:lnTo>
                    <a:pt x="2241708" y="131054"/>
                  </a:lnTo>
                  <a:lnTo>
                    <a:pt x="2247709" y="108219"/>
                  </a:lnTo>
                  <a:lnTo>
                    <a:pt x="2254853" y="85885"/>
                  </a:lnTo>
                  <a:lnTo>
                    <a:pt x="2263139" y="64135"/>
                  </a:lnTo>
                </a:path>
                <a:path w="3676015" h="2382520">
                  <a:moveTo>
                    <a:pt x="1640967" y="184912"/>
                  </a:moveTo>
                  <a:lnTo>
                    <a:pt x="1666367" y="204118"/>
                  </a:lnTo>
                  <a:lnTo>
                    <a:pt x="1690719" y="225123"/>
                  </a:lnTo>
                  <a:lnTo>
                    <a:pt x="1713976" y="247866"/>
                  </a:lnTo>
                  <a:lnTo>
                    <a:pt x="1736089" y="272288"/>
                  </a:lnTo>
                </a:path>
                <a:path w="3676015" h="2382520">
                  <a:moveTo>
                    <a:pt x="918209" y="871727"/>
                  </a:moveTo>
                  <a:lnTo>
                    <a:pt x="912951" y="849110"/>
                  </a:lnTo>
                  <a:lnTo>
                    <a:pt x="908430" y="826230"/>
                  </a:lnTo>
                  <a:lnTo>
                    <a:pt x="904672" y="803112"/>
                  </a:lnTo>
                  <a:lnTo>
                    <a:pt x="901700" y="779780"/>
                  </a:lnTo>
                </a:path>
              </a:pathLst>
            </a:custGeom>
            <a:ln w="28575">
              <a:solidFill>
                <a:srgbClr val="244060"/>
              </a:solidFill>
            </a:ln>
          </p:spPr>
          <p:txBody>
            <a:bodyPr wrap="square" lIns="0" tIns="0" rIns="0" bIns="0" rtlCol="0"/>
            <a:lstStyle/>
            <a:p>
              <a:endParaRPr/>
            </a:p>
          </p:txBody>
        </p:sp>
      </p:grpSp>
      <p:sp>
        <p:nvSpPr>
          <p:cNvPr id="40" name="object 40"/>
          <p:cNvSpPr txBox="1"/>
          <p:nvPr/>
        </p:nvSpPr>
        <p:spPr>
          <a:xfrm>
            <a:off x="4225925" y="1310703"/>
            <a:ext cx="16827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ℎ</a:t>
            </a:r>
            <a:endParaRPr sz="2000">
              <a:latin typeface="Cambria Math"/>
              <a:cs typeface="Cambria Math"/>
            </a:endParaRPr>
          </a:p>
        </p:txBody>
      </p:sp>
      <p:sp>
        <p:nvSpPr>
          <p:cNvPr id="41" name="object 41"/>
          <p:cNvSpPr txBox="1"/>
          <p:nvPr/>
        </p:nvSpPr>
        <p:spPr>
          <a:xfrm>
            <a:off x="9518268" y="960437"/>
            <a:ext cx="1880235" cy="1734820"/>
          </a:xfrm>
          <a:prstGeom prst="rect">
            <a:avLst/>
          </a:prstGeom>
        </p:spPr>
        <p:txBody>
          <a:bodyPr vert="horz" wrap="square" lIns="0" tIns="7620" rIns="0" bIns="0" rtlCol="0">
            <a:spAutoFit/>
          </a:bodyPr>
          <a:lstStyle/>
          <a:p>
            <a:pPr marL="12700" marR="5080" indent="-2540" algn="ctr">
              <a:lnSpc>
                <a:spcPct val="103600"/>
              </a:lnSpc>
              <a:spcBef>
                <a:spcPts val="60"/>
              </a:spcBef>
            </a:pPr>
            <a:r>
              <a:rPr sz="1550">
                <a:solidFill>
                  <a:srgbClr val="FFFFFF"/>
                </a:solidFill>
                <a:latin typeface="Trebuchet MS"/>
                <a:cs typeface="Trebuchet MS"/>
              </a:rPr>
              <a:t>At</a:t>
            </a:r>
            <a:r>
              <a:rPr sz="1550" spc="55">
                <a:solidFill>
                  <a:srgbClr val="FFFFFF"/>
                </a:solidFill>
                <a:latin typeface="Trebuchet MS"/>
                <a:cs typeface="Trebuchet MS"/>
              </a:rPr>
              <a:t> </a:t>
            </a:r>
            <a:r>
              <a:rPr sz="1550">
                <a:solidFill>
                  <a:srgbClr val="FFFFFF"/>
                </a:solidFill>
                <a:latin typeface="Trebuchet MS"/>
                <a:cs typeface="Trebuchet MS"/>
              </a:rPr>
              <a:t>inference</a:t>
            </a:r>
            <a:r>
              <a:rPr sz="1550" spc="75">
                <a:solidFill>
                  <a:srgbClr val="FFFFFF"/>
                </a:solidFill>
                <a:latin typeface="Trebuchet MS"/>
                <a:cs typeface="Trebuchet MS"/>
              </a:rPr>
              <a:t> </a:t>
            </a:r>
            <a:r>
              <a:rPr sz="1550" spc="-20">
                <a:solidFill>
                  <a:srgbClr val="FFFFFF"/>
                </a:solidFill>
                <a:latin typeface="Trebuchet MS"/>
                <a:cs typeface="Trebuchet MS"/>
              </a:rPr>
              <a:t>time, </a:t>
            </a:r>
            <a:r>
              <a:rPr sz="1550">
                <a:solidFill>
                  <a:srgbClr val="FFFFFF"/>
                </a:solidFill>
                <a:latin typeface="Trebuchet MS"/>
                <a:cs typeface="Trebuchet MS"/>
              </a:rPr>
              <a:t>the</a:t>
            </a:r>
            <a:r>
              <a:rPr sz="1550" spc="150">
                <a:solidFill>
                  <a:srgbClr val="FFFFFF"/>
                </a:solidFill>
                <a:latin typeface="Trebuchet MS"/>
                <a:cs typeface="Trebuchet MS"/>
              </a:rPr>
              <a:t> </a:t>
            </a:r>
            <a:r>
              <a:rPr sz="1550">
                <a:solidFill>
                  <a:srgbClr val="FFFFFF"/>
                </a:solidFill>
                <a:latin typeface="Trebuchet MS"/>
                <a:cs typeface="Trebuchet MS"/>
              </a:rPr>
              <a:t>update</a:t>
            </a:r>
            <a:r>
              <a:rPr sz="1550" spc="155">
                <a:solidFill>
                  <a:srgbClr val="FFFFFF"/>
                </a:solidFill>
                <a:latin typeface="Trebuchet MS"/>
                <a:cs typeface="Trebuchet MS"/>
              </a:rPr>
              <a:t> </a:t>
            </a:r>
            <a:r>
              <a:rPr sz="1550" spc="50">
                <a:solidFill>
                  <a:srgbClr val="FFFFFF"/>
                </a:solidFill>
                <a:latin typeface="Trebuchet MS"/>
                <a:cs typeface="Trebuchet MS"/>
              </a:rPr>
              <a:t>matrix </a:t>
            </a:r>
            <a:r>
              <a:rPr sz="1550" spc="80">
                <a:solidFill>
                  <a:srgbClr val="FFFFFF"/>
                </a:solidFill>
                <a:latin typeface="Trebuchet MS"/>
                <a:cs typeface="Trebuchet MS"/>
              </a:rPr>
              <a:t>can</a:t>
            </a:r>
            <a:r>
              <a:rPr sz="1550" spc="-60">
                <a:solidFill>
                  <a:srgbClr val="FFFFFF"/>
                </a:solidFill>
                <a:latin typeface="Trebuchet MS"/>
                <a:cs typeface="Trebuchet MS"/>
              </a:rPr>
              <a:t> </a:t>
            </a:r>
            <a:r>
              <a:rPr sz="1550">
                <a:solidFill>
                  <a:srgbClr val="FFFFFF"/>
                </a:solidFill>
                <a:latin typeface="Trebuchet MS"/>
                <a:cs typeface="Trebuchet MS"/>
              </a:rPr>
              <a:t>be</a:t>
            </a:r>
            <a:r>
              <a:rPr sz="1550" spc="15">
                <a:solidFill>
                  <a:srgbClr val="FFFFFF"/>
                </a:solidFill>
                <a:latin typeface="Trebuchet MS"/>
                <a:cs typeface="Trebuchet MS"/>
              </a:rPr>
              <a:t> </a:t>
            </a:r>
            <a:r>
              <a:rPr sz="1550" spc="55">
                <a:solidFill>
                  <a:srgbClr val="FFFFFF"/>
                </a:solidFill>
                <a:latin typeface="Trebuchet MS"/>
                <a:cs typeface="Trebuchet MS"/>
              </a:rPr>
              <a:t>merged</a:t>
            </a:r>
            <a:r>
              <a:rPr sz="1550" spc="-40">
                <a:solidFill>
                  <a:srgbClr val="FFFFFF"/>
                </a:solidFill>
                <a:latin typeface="Trebuchet MS"/>
                <a:cs typeface="Trebuchet MS"/>
              </a:rPr>
              <a:t> </a:t>
            </a:r>
            <a:r>
              <a:rPr sz="1550" spc="30">
                <a:solidFill>
                  <a:srgbClr val="FFFFFF"/>
                </a:solidFill>
                <a:latin typeface="Trebuchet MS"/>
                <a:cs typeface="Trebuchet MS"/>
              </a:rPr>
              <a:t>with </a:t>
            </a:r>
            <a:r>
              <a:rPr sz="1550">
                <a:solidFill>
                  <a:srgbClr val="FFFFFF"/>
                </a:solidFill>
                <a:latin typeface="Trebuchet MS"/>
                <a:cs typeface="Trebuchet MS"/>
              </a:rPr>
              <a:t>the</a:t>
            </a:r>
            <a:r>
              <a:rPr sz="1550" spc="15">
                <a:solidFill>
                  <a:srgbClr val="FFFFFF"/>
                </a:solidFill>
                <a:latin typeface="Trebuchet MS"/>
                <a:cs typeface="Trebuchet MS"/>
              </a:rPr>
              <a:t> </a:t>
            </a:r>
            <a:r>
              <a:rPr sz="1550" spc="55">
                <a:solidFill>
                  <a:srgbClr val="FFFFFF"/>
                </a:solidFill>
                <a:latin typeface="Trebuchet MS"/>
                <a:cs typeface="Trebuchet MS"/>
              </a:rPr>
              <a:t>original</a:t>
            </a:r>
            <a:r>
              <a:rPr sz="1550" spc="-75">
                <a:solidFill>
                  <a:srgbClr val="FFFFFF"/>
                </a:solidFill>
                <a:latin typeface="Trebuchet MS"/>
                <a:cs typeface="Trebuchet MS"/>
              </a:rPr>
              <a:t> </a:t>
            </a:r>
            <a:r>
              <a:rPr sz="1550" spc="40">
                <a:solidFill>
                  <a:srgbClr val="FFFFFF"/>
                </a:solidFill>
                <a:latin typeface="Trebuchet MS"/>
                <a:cs typeface="Trebuchet MS"/>
              </a:rPr>
              <a:t>model </a:t>
            </a:r>
            <a:r>
              <a:rPr sz="1550" spc="70">
                <a:solidFill>
                  <a:srgbClr val="FFFFFF"/>
                </a:solidFill>
                <a:latin typeface="Trebuchet MS"/>
                <a:cs typeface="Trebuchet MS"/>
              </a:rPr>
              <a:t>weights</a:t>
            </a:r>
            <a:r>
              <a:rPr sz="1550" spc="-55">
                <a:solidFill>
                  <a:srgbClr val="FFFFFF"/>
                </a:solidFill>
                <a:latin typeface="Trebuchet MS"/>
                <a:cs typeface="Trebuchet MS"/>
              </a:rPr>
              <a:t> </a:t>
            </a:r>
            <a:r>
              <a:rPr sz="1550">
                <a:solidFill>
                  <a:srgbClr val="FFFFFF"/>
                </a:solidFill>
                <a:latin typeface="Trebuchet MS"/>
                <a:cs typeface="Trebuchet MS"/>
              </a:rPr>
              <a:t>to</a:t>
            </a:r>
            <a:r>
              <a:rPr sz="1550" spc="-15">
                <a:solidFill>
                  <a:srgbClr val="FFFFFF"/>
                </a:solidFill>
                <a:latin typeface="Trebuchet MS"/>
                <a:cs typeface="Trebuchet MS"/>
              </a:rPr>
              <a:t> </a:t>
            </a:r>
            <a:r>
              <a:rPr sz="1550" spc="70">
                <a:solidFill>
                  <a:srgbClr val="FFFFFF"/>
                </a:solidFill>
                <a:latin typeface="Trebuchet MS"/>
                <a:cs typeface="Trebuchet MS"/>
              </a:rPr>
              <a:t>make </a:t>
            </a:r>
            <a:r>
              <a:rPr sz="1550">
                <a:solidFill>
                  <a:srgbClr val="FFFFFF"/>
                </a:solidFill>
                <a:latin typeface="Trebuchet MS"/>
                <a:cs typeface="Trebuchet MS"/>
              </a:rPr>
              <a:t>the</a:t>
            </a:r>
            <a:r>
              <a:rPr sz="1550" spc="40">
                <a:solidFill>
                  <a:srgbClr val="FFFFFF"/>
                </a:solidFill>
                <a:latin typeface="Trebuchet MS"/>
                <a:cs typeface="Trebuchet MS"/>
              </a:rPr>
              <a:t> </a:t>
            </a:r>
            <a:r>
              <a:rPr sz="1550" spc="70">
                <a:solidFill>
                  <a:srgbClr val="FFFFFF"/>
                </a:solidFill>
                <a:latin typeface="Trebuchet MS"/>
                <a:cs typeface="Trebuchet MS"/>
              </a:rPr>
              <a:t>process </a:t>
            </a:r>
            <a:r>
              <a:rPr sz="1550" spc="-10">
                <a:solidFill>
                  <a:srgbClr val="FFFFFF"/>
                </a:solidFill>
                <a:latin typeface="Trebuchet MS"/>
                <a:cs typeface="Trebuchet MS"/>
              </a:rPr>
              <a:t>efficient.</a:t>
            </a:r>
            <a:endParaRPr sz="1550">
              <a:latin typeface="Trebuchet MS"/>
              <a:cs typeface="Trebuchet MS"/>
            </a:endParaRPr>
          </a:p>
        </p:txBody>
      </p:sp>
      <p:grpSp>
        <p:nvGrpSpPr>
          <p:cNvPr id="42" name="object 42"/>
          <p:cNvGrpSpPr/>
          <p:nvPr/>
        </p:nvGrpSpPr>
        <p:grpSpPr>
          <a:xfrm>
            <a:off x="6477000" y="3362261"/>
            <a:ext cx="1710055" cy="748030"/>
            <a:chOff x="6477000" y="3362261"/>
            <a:chExt cx="1710055" cy="748030"/>
          </a:xfrm>
        </p:grpSpPr>
        <p:pic>
          <p:nvPicPr>
            <p:cNvPr id="43" name="object 43"/>
            <p:cNvPicPr/>
            <p:nvPr/>
          </p:nvPicPr>
          <p:blipFill>
            <a:blip r:embed="rId19" cstate="print"/>
            <a:stretch>
              <a:fillRect/>
            </a:stretch>
          </p:blipFill>
          <p:spPr>
            <a:xfrm>
              <a:off x="6477000" y="3362261"/>
              <a:ext cx="1709801" cy="747712"/>
            </a:xfrm>
            <a:prstGeom prst="rect">
              <a:avLst/>
            </a:prstGeom>
          </p:spPr>
        </p:pic>
        <p:sp>
          <p:nvSpPr>
            <p:cNvPr id="44" name="object 44"/>
            <p:cNvSpPr/>
            <p:nvPr/>
          </p:nvSpPr>
          <p:spPr>
            <a:xfrm>
              <a:off x="6553200" y="3419474"/>
              <a:ext cx="1562100" cy="600075"/>
            </a:xfrm>
            <a:custGeom>
              <a:avLst/>
              <a:gdLst/>
              <a:ahLst/>
              <a:cxnLst/>
              <a:rect l="l" t="t" r="r" b="b"/>
              <a:pathLst>
                <a:path w="1562100" h="600075">
                  <a:moveTo>
                    <a:pt x="1462024" y="0"/>
                  </a:moveTo>
                  <a:lnTo>
                    <a:pt x="100075" y="0"/>
                  </a:lnTo>
                  <a:lnTo>
                    <a:pt x="0" y="100075"/>
                  </a:lnTo>
                  <a:lnTo>
                    <a:pt x="0" y="600075"/>
                  </a:lnTo>
                  <a:lnTo>
                    <a:pt x="1562100" y="600075"/>
                  </a:lnTo>
                  <a:lnTo>
                    <a:pt x="1562100" y="100075"/>
                  </a:lnTo>
                  <a:lnTo>
                    <a:pt x="1462024" y="0"/>
                  </a:lnTo>
                  <a:close/>
                </a:path>
              </a:pathLst>
            </a:custGeom>
            <a:solidFill>
              <a:srgbClr val="F79546"/>
            </a:solidFill>
          </p:spPr>
          <p:txBody>
            <a:bodyPr wrap="square" lIns="0" tIns="0" rIns="0" bIns="0" rtlCol="0"/>
            <a:lstStyle/>
            <a:p>
              <a:endParaRPr/>
            </a:p>
          </p:txBody>
        </p:sp>
        <p:sp>
          <p:nvSpPr>
            <p:cNvPr id="45" name="object 45"/>
            <p:cNvSpPr/>
            <p:nvPr/>
          </p:nvSpPr>
          <p:spPr>
            <a:xfrm>
              <a:off x="6553200" y="3419474"/>
              <a:ext cx="1562100" cy="600075"/>
            </a:xfrm>
            <a:custGeom>
              <a:avLst/>
              <a:gdLst/>
              <a:ahLst/>
              <a:cxnLst/>
              <a:rect l="l" t="t" r="r" b="b"/>
              <a:pathLst>
                <a:path w="1562100" h="600075">
                  <a:moveTo>
                    <a:pt x="100075" y="0"/>
                  </a:moveTo>
                  <a:lnTo>
                    <a:pt x="1462024" y="0"/>
                  </a:lnTo>
                  <a:lnTo>
                    <a:pt x="1562100" y="100075"/>
                  </a:lnTo>
                  <a:lnTo>
                    <a:pt x="1562100" y="600075"/>
                  </a:lnTo>
                  <a:lnTo>
                    <a:pt x="0" y="600075"/>
                  </a:lnTo>
                  <a:lnTo>
                    <a:pt x="0" y="100075"/>
                  </a:lnTo>
                  <a:lnTo>
                    <a:pt x="100075" y="0"/>
                  </a:lnTo>
                  <a:close/>
                </a:path>
              </a:pathLst>
            </a:custGeom>
            <a:ln w="38100">
              <a:solidFill>
                <a:srgbClr val="974707"/>
              </a:solidFill>
            </a:ln>
          </p:spPr>
          <p:txBody>
            <a:bodyPr wrap="square" lIns="0" tIns="0" rIns="0" bIns="0" rtlCol="0"/>
            <a:lstStyle/>
            <a:p>
              <a:endParaRPr/>
            </a:p>
          </p:txBody>
        </p:sp>
      </p:grpSp>
      <p:sp>
        <p:nvSpPr>
          <p:cNvPr id="46" name="object 46"/>
          <p:cNvSpPr txBox="1"/>
          <p:nvPr/>
        </p:nvSpPr>
        <p:spPr>
          <a:xfrm>
            <a:off x="6731634" y="3613848"/>
            <a:ext cx="1203960" cy="266065"/>
          </a:xfrm>
          <a:prstGeom prst="rect">
            <a:avLst/>
          </a:prstGeom>
        </p:spPr>
        <p:txBody>
          <a:bodyPr vert="horz" wrap="square" lIns="0" tIns="15875" rIns="0" bIns="0" rtlCol="0">
            <a:spAutoFit/>
          </a:bodyPr>
          <a:lstStyle/>
          <a:p>
            <a:pPr marL="38100">
              <a:lnSpc>
                <a:spcPct val="100000"/>
              </a:lnSpc>
              <a:spcBef>
                <a:spcPts val="125"/>
              </a:spcBef>
            </a:pPr>
            <a:r>
              <a:rPr sz="1550">
                <a:solidFill>
                  <a:srgbClr val="FFFFFF"/>
                </a:solidFill>
                <a:latin typeface="Cambria Math"/>
                <a:cs typeface="Cambria Math"/>
              </a:rPr>
              <a:t>A</a:t>
            </a:r>
            <a:r>
              <a:rPr sz="1550" spc="175">
                <a:solidFill>
                  <a:srgbClr val="FFFFFF"/>
                </a:solidFill>
                <a:latin typeface="Cambria Math"/>
                <a:cs typeface="Cambria Math"/>
              </a:rPr>
              <a:t> </a:t>
            </a:r>
            <a:r>
              <a:rPr sz="1550">
                <a:solidFill>
                  <a:srgbClr val="FFFFFF"/>
                </a:solidFill>
                <a:latin typeface="Cambria Math"/>
                <a:cs typeface="Cambria Math"/>
              </a:rPr>
              <a:t>=</a:t>
            </a:r>
            <a:r>
              <a:rPr sz="1550" spc="185">
                <a:solidFill>
                  <a:srgbClr val="FFFFFF"/>
                </a:solidFill>
                <a:latin typeface="Cambria Math"/>
                <a:cs typeface="Cambria Math"/>
              </a:rPr>
              <a:t> </a:t>
            </a:r>
            <a:r>
              <a:rPr sz="1550">
                <a:solidFill>
                  <a:srgbClr val="FFFFFF"/>
                </a:solidFill>
                <a:latin typeface="Cambria Math"/>
                <a:cs typeface="Cambria Math"/>
              </a:rPr>
              <a:t>𝛮(0,</a:t>
            </a:r>
            <a:r>
              <a:rPr sz="1550" spc="-45">
                <a:solidFill>
                  <a:srgbClr val="FFFFFF"/>
                </a:solidFill>
                <a:latin typeface="Cambria Math"/>
                <a:cs typeface="Cambria Math"/>
              </a:rPr>
              <a:t> </a:t>
            </a:r>
            <a:r>
              <a:rPr sz="1550" spc="55">
                <a:solidFill>
                  <a:srgbClr val="FFFFFF"/>
                </a:solidFill>
                <a:latin typeface="Cambria Math"/>
                <a:cs typeface="Cambria Math"/>
              </a:rPr>
              <a:t>𝜎</a:t>
            </a:r>
            <a:r>
              <a:rPr sz="1650" spc="82" baseline="30303">
                <a:solidFill>
                  <a:srgbClr val="FFFFFF"/>
                </a:solidFill>
                <a:latin typeface="Cambria Math"/>
                <a:cs typeface="Cambria Math"/>
              </a:rPr>
              <a:t>2</a:t>
            </a:r>
            <a:r>
              <a:rPr sz="1550" spc="55">
                <a:solidFill>
                  <a:srgbClr val="FFFFFF"/>
                </a:solidFill>
                <a:latin typeface="Cambria Math"/>
                <a:cs typeface="Cambria Math"/>
              </a:rPr>
              <a:t>)</a:t>
            </a:r>
            <a:endParaRPr sz="1550">
              <a:latin typeface="Cambria Math"/>
              <a:cs typeface="Cambria Math"/>
            </a:endParaRPr>
          </a:p>
        </p:txBody>
      </p:sp>
      <p:grpSp>
        <p:nvGrpSpPr>
          <p:cNvPr id="47" name="object 47"/>
          <p:cNvGrpSpPr/>
          <p:nvPr/>
        </p:nvGrpSpPr>
        <p:grpSpPr>
          <a:xfrm>
            <a:off x="6477000" y="2209736"/>
            <a:ext cx="1710055" cy="1243330"/>
            <a:chOff x="6477000" y="2209736"/>
            <a:chExt cx="1710055" cy="1243330"/>
          </a:xfrm>
        </p:grpSpPr>
        <p:pic>
          <p:nvPicPr>
            <p:cNvPr id="48" name="object 48"/>
            <p:cNvPicPr/>
            <p:nvPr/>
          </p:nvPicPr>
          <p:blipFill>
            <a:blip r:embed="rId20" cstate="print"/>
            <a:stretch>
              <a:fillRect/>
            </a:stretch>
          </p:blipFill>
          <p:spPr>
            <a:xfrm>
              <a:off x="6477000" y="2209736"/>
              <a:ext cx="1709801" cy="747712"/>
            </a:xfrm>
            <a:prstGeom prst="rect">
              <a:avLst/>
            </a:prstGeom>
          </p:spPr>
        </p:pic>
        <p:sp>
          <p:nvSpPr>
            <p:cNvPr id="49" name="object 49"/>
            <p:cNvSpPr/>
            <p:nvPr/>
          </p:nvSpPr>
          <p:spPr>
            <a:xfrm>
              <a:off x="6553200" y="2266949"/>
              <a:ext cx="1562100" cy="600075"/>
            </a:xfrm>
            <a:custGeom>
              <a:avLst/>
              <a:gdLst/>
              <a:ahLst/>
              <a:cxnLst/>
              <a:rect l="l" t="t" r="r" b="b"/>
              <a:pathLst>
                <a:path w="1562100" h="600075">
                  <a:moveTo>
                    <a:pt x="1562100" y="0"/>
                  </a:moveTo>
                  <a:lnTo>
                    <a:pt x="0" y="0"/>
                  </a:lnTo>
                  <a:lnTo>
                    <a:pt x="0" y="499999"/>
                  </a:lnTo>
                  <a:lnTo>
                    <a:pt x="100075" y="600075"/>
                  </a:lnTo>
                  <a:lnTo>
                    <a:pt x="1462024" y="600075"/>
                  </a:lnTo>
                  <a:lnTo>
                    <a:pt x="1562100" y="499999"/>
                  </a:lnTo>
                  <a:lnTo>
                    <a:pt x="1562100" y="0"/>
                  </a:lnTo>
                  <a:close/>
                </a:path>
              </a:pathLst>
            </a:custGeom>
            <a:solidFill>
              <a:srgbClr val="F79546"/>
            </a:solidFill>
          </p:spPr>
          <p:txBody>
            <a:bodyPr wrap="square" lIns="0" tIns="0" rIns="0" bIns="0" rtlCol="0"/>
            <a:lstStyle/>
            <a:p>
              <a:endParaRPr/>
            </a:p>
          </p:txBody>
        </p:sp>
        <p:sp>
          <p:nvSpPr>
            <p:cNvPr id="50" name="object 50"/>
            <p:cNvSpPr/>
            <p:nvPr/>
          </p:nvSpPr>
          <p:spPr>
            <a:xfrm>
              <a:off x="6553200" y="2266949"/>
              <a:ext cx="1562100" cy="600075"/>
            </a:xfrm>
            <a:custGeom>
              <a:avLst/>
              <a:gdLst/>
              <a:ahLst/>
              <a:cxnLst/>
              <a:rect l="l" t="t" r="r" b="b"/>
              <a:pathLst>
                <a:path w="1562100" h="600075">
                  <a:moveTo>
                    <a:pt x="1462024" y="600075"/>
                  </a:moveTo>
                  <a:lnTo>
                    <a:pt x="100075" y="600075"/>
                  </a:lnTo>
                  <a:lnTo>
                    <a:pt x="0" y="499999"/>
                  </a:lnTo>
                  <a:lnTo>
                    <a:pt x="0" y="0"/>
                  </a:lnTo>
                  <a:lnTo>
                    <a:pt x="1562100" y="0"/>
                  </a:lnTo>
                  <a:lnTo>
                    <a:pt x="1562100" y="499999"/>
                  </a:lnTo>
                  <a:lnTo>
                    <a:pt x="1462024" y="600075"/>
                  </a:lnTo>
                  <a:close/>
                </a:path>
              </a:pathLst>
            </a:custGeom>
            <a:ln w="38100">
              <a:solidFill>
                <a:srgbClr val="974707"/>
              </a:solidFill>
            </a:ln>
          </p:spPr>
          <p:txBody>
            <a:bodyPr wrap="square" lIns="0" tIns="0" rIns="0" bIns="0" rtlCol="0"/>
            <a:lstStyle/>
            <a:p>
              <a:endParaRPr/>
            </a:p>
          </p:txBody>
        </p:sp>
        <p:pic>
          <p:nvPicPr>
            <p:cNvPr id="51" name="object 51"/>
            <p:cNvPicPr/>
            <p:nvPr/>
          </p:nvPicPr>
          <p:blipFill>
            <a:blip r:embed="rId21" cstate="print"/>
            <a:stretch>
              <a:fillRect/>
            </a:stretch>
          </p:blipFill>
          <p:spPr>
            <a:xfrm>
              <a:off x="6610350" y="3200336"/>
              <a:ext cx="1452499" cy="252412"/>
            </a:xfrm>
            <a:prstGeom prst="rect">
              <a:avLst/>
            </a:prstGeom>
          </p:spPr>
        </p:pic>
        <p:sp>
          <p:nvSpPr>
            <p:cNvPr id="52" name="object 52"/>
            <p:cNvSpPr/>
            <p:nvPr/>
          </p:nvSpPr>
          <p:spPr>
            <a:xfrm>
              <a:off x="6681850" y="3252723"/>
              <a:ext cx="1314450" cy="124460"/>
            </a:xfrm>
            <a:custGeom>
              <a:avLst/>
              <a:gdLst/>
              <a:ahLst/>
              <a:cxnLst/>
              <a:rect l="l" t="t" r="r" b="b"/>
              <a:pathLst>
                <a:path w="1314450" h="124460">
                  <a:moveTo>
                    <a:pt x="0" y="123951"/>
                  </a:moveTo>
                  <a:lnTo>
                    <a:pt x="803" y="99802"/>
                  </a:lnTo>
                  <a:lnTo>
                    <a:pt x="3000" y="80105"/>
                  </a:lnTo>
                  <a:lnTo>
                    <a:pt x="6268" y="66837"/>
                  </a:lnTo>
                  <a:lnTo>
                    <a:pt x="10287" y="61975"/>
                  </a:lnTo>
                  <a:lnTo>
                    <a:pt x="646810" y="61975"/>
                  </a:lnTo>
                  <a:lnTo>
                    <a:pt x="650849" y="57114"/>
                  </a:lnTo>
                  <a:lnTo>
                    <a:pt x="654161" y="43846"/>
                  </a:lnTo>
                  <a:lnTo>
                    <a:pt x="656401" y="24149"/>
                  </a:lnTo>
                  <a:lnTo>
                    <a:pt x="657225" y="0"/>
                  </a:lnTo>
                  <a:lnTo>
                    <a:pt x="658028" y="24149"/>
                  </a:lnTo>
                  <a:lnTo>
                    <a:pt x="660225" y="43846"/>
                  </a:lnTo>
                  <a:lnTo>
                    <a:pt x="663493" y="57114"/>
                  </a:lnTo>
                  <a:lnTo>
                    <a:pt x="667512" y="61975"/>
                  </a:lnTo>
                  <a:lnTo>
                    <a:pt x="1304035" y="61975"/>
                  </a:lnTo>
                  <a:lnTo>
                    <a:pt x="1308074" y="66837"/>
                  </a:lnTo>
                  <a:lnTo>
                    <a:pt x="1311386" y="80105"/>
                  </a:lnTo>
                  <a:lnTo>
                    <a:pt x="1313626" y="99802"/>
                  </a:lnTo>
                  <a:lnTo>
                    <a:pt x="1314450" y="123951"/>
                  </a:lnTo>
                </a:path>
              </a:pathLst>
            </a:custGeom>
            <a:ln w="25400">
              <a:solidFill>
                <a:srgbClr val="4F81BC"/>
              </a:solidFill>
            </a:ln>
          </p:spPr>
          <p:txBody>
            <a:bodyPr wrap="square" lIns="0" tIns="0" rIns="0" bIns="0" rtlCol="0"/>
            <a:lstStyle/>
            <a:p>
              <a:endParaRPr/>
            </a:p>
          </p:txBody>
        </p:sp>
      </p:grpSp>
      <p:sp>
        <p:nvSpPr>
          <p:cNvPr id="53" name="object 53"/>
          <p:cNvSpPr txBox="1"/>
          <p:nvPr/>
        </p:nvSpPr>
        <p:spPr>
          <a:xfrm>
            <a:off x="7263765" y="2935287"/>
            <a:ext cx="147955" cy="334645"/>
          </a:xfrm>
          <a:prstGeom prst="rect">
            <a:avLst/>
          </a:prstGeom>
        </p:spPr>
        <p:txBody>
          <a:bodyPr vert="horz" wrap="square" lIns="0" tIns="15875" rIns="0" bIns="0" rtlCol="0">
            <a:spAutoFit/>
          </a:bodyPr>
          <a:lstStyle/>
          <a:p>
            <a:pPr marL="12700">
              <a:lnSpc>
                <a:spcPct val="100000"/>
              </a:lnSpc>
              <a:spcBef>
                <a:spcPts val="125"/>
              </a:spcBef>
            </a:pPr>
            <a:r>
              <a:rPr sz="2000" spc="-50">
                <a:latin typeface="Cambria Math"/>
                <a:cs typeface="Cambria Math"/>
              </a:rPr>
              <a:t>𝑟</a:t>
            </a:r>
            <a:endParaRPr sz="2000">
              <a:latin typeface="Cambria Math"/>
              <a:cs typeface="Cambria Math"/>
            </a:endParaRPr>
          </a:p>
        </p:txBody>
      </p:sp>
      <p:sp>
        <p:nvSpPr>
          <p:cNvPr id="54" name="object 54"/>
          <p:cNvSpPr txBox="1"/>
          <p:nvPr/>
        </p:nvSpPr>
        <p:spPr>
          <a:xfrm>
            <a:off x="7024369" y="2449131"/>
            <a:ext cx="541020" cy="266065"/>
          </a:xfrm>
          <a:prstGeom prst="rect">
            <a:avLst/>
          </a:prstGeom>
        </p:spPr>
        <p:txBody>
          <a:bodyPr vert="horz" wrap="square" lIns="0" tIns="15875" rIns="0" bIns="0" rtlCol="0">
            <a:spAutoFit/>
          </a:bodyPr>
          <a:lstStyle/>
          <a:p>
            <a:pPr marL="12700">
              <a:lnSpc>
                <a:spcPct val="100000"/>
              </a:lnSpc>
              <a:spcBef>
                <a:spcPts val="125"/>
              </a:spcBef>
            </a:pPr>
            <a:r>
              <a:rPr sz="1550">
                <a:solidFill>
                  <a:srgbClr val="FFFFFF"/>
                </a:solidFill>
                <a:latin typeface="Cambria Math"/>
                <a:cs typeface="Cambria Math"/>
              </a:rPr>
              <a:t>𝐵</a:t>
            </a:r>
            <a:r>
              <a:rPr sz="1550" spc="175">
                <a:solidFill>
                  <a:srgbClr val="FFFFFF"/>
                </a:solidFill>
                <a:latin typeface="Cambria Math"/>
                <a:cs typeface="Cambria Math"/>
              </a:rPr>
              <a:t> </a:t>
            </a:r>
            <a:r>
              <a:rPr sz="1550">
                <a:solidFill>
                  <a:srgbClr val="FFFFFF"/>
                </a:solidFill>
                <a:latin typeface="Cambria Math"/>
                <a:cs typeface="Cambria Math"/>
              </a:rPr>
              <a:t>=</a:t>
            </a:r>
            <a:r>
              <a:rPr sz="1550" spc="140">
                <a:solidFill>
                  <a:srgbClr val="FFFFFF"/>
                </a:solidFill>
                <a:latin typeface="Cambria Math"/>
                <a:cs typeface="Cambria Math"/>
              </a:rPr>
              <a:t> </a:t>
            </a:r>
            <a:r>
              <a:rPr sz="1550" spc="-50">
                <a:solidFill>
                  <a:srgbClr val="FFFFFF"/>
                </a:solidFill>
                <a:latin typeface="Cambria Math"/>
                <a:cs typeface="Cambria Math"/>
              </a:rPr>
              <a:t>0</a:t>
            </a:r>
            <a:endParaRPr sz="1550">
              <a:latin typeface="Cambria Math"/>
              <a:cs typeface="Cambria Math"/>
            </a:endParaRPr>
          </a:p>
        </p:txBody>
      </p:sp>
      <p:grpSp>
        <p:nvGrpSpPr>
          <p:cNvPr id="55" name="object 55"/>
          <p:cNvGrpSpPr/>
          <p:nvPr/>
        </p:nvGrpSpPr>
        <p:grpSpPr>
          <a:xfrm>
            <a:off x="6610350" y="2876486"/>
            <a:ext cx="1452880" cy="243204"/>
            <a:chOff x="6610350" y="2876486"/>
            <a:chExt cx="1452880" cy="243204"/>
          </a:xfrm>
        </p:grpSpPr>
        <p:pic>
          <p:nvPicPr>
            <p:cNvPr id="56" name="object 56"/>
            <p:cNvPicPr/>
            <p:nvPr/>
          </p:nvPicPr>
          <p:blipFill>
            <a:blip r:embed="rId22" cstate="print"/>
            <a:stretch>
              <a:fillRect/>
            </a:stretch>
          </p:blipFill>
          <p:spPr>
            <a:xfrm>
              <a:off x="6610350" y="2876486"/>
              <a:ext cx="1452499" cy="242887"/>
            </a:xfrm>
            <a:prstGeom prst="rect">
              <a:avLst/>
            </a:prstGeom>
          </p:spPr>
        </p:pic>
        <p:sp>
          <p:nvSpPr>
            <p:cNvPr id="57" name="object 57"/>
            <p:cNvSpPr/>
            <p:nvPr/>
          </p:nvSpPr>
          <p:spPr>
            <a:xfrm>
              <a:off x="6681851" y="2909950"/>
              <a:ext cx="1314450" cy="123825"/>
            </a:xfrm>
            <a:custGeom>
              <a:avLst/>
              <a:gdLst/>
              <a:ahLst/>
              <a:cxnLst/>
              <a:rect l="l" t="t" r="r" b="b"/>
              <a:pathLst>
                <a:path w="1314450" h="123825">
                  <a:moveTo>
                    <a:pt x="1314450" y="0"/>
                  </a:moveTo>
                  <a:lnTo>
                    <a:pt x="1313626" y="24076"/>
                  </a:lnTo>
                  <a:lnTo>
                    <a:pt x="1311386" y="43735"/>
                  </a:lnTo>
                  <a:lnTo>
                    <a:pt x="1308074" y="56989"/>
                  </a:lnTo>
                  <a:lnTo>
                    <a:pt x="1304035" y="61849"/>
                  </a:lnTo>
                  <a:lnTo>
                    <a:pt x="667512" y="61849"/>
                  </a:lnTo>
                  <a:lnTo>
                    <a:pt x="663493" y="66710"/>
                  </a:lnTo>
                  <a:lnTo>
                    <a:pt x="660225" y="79978"/>
                  </a:lnTo>
                  <a:lnTo>
                    <a:pt x="658028" y="99675"/>
                  </a:lnTo>
                  <a:lnTo>
                    <a:pt x="657225" y="123825"/>
                  </a:lnTo>
                  <a:lnTo>
                    <a:pt x="656401" y="99675"/>
                  </a:lnTo>
                  <a:lnTo>
                    <a:pt x="654161" y="79978"/>
                  </a:lnTo>
                  <a:lnTo>
                    <a:pt x="650849" y="66710"/>
                  </a:lnTo>
                  <a:lnTo>
                    <a:pt x="646810" y="61849"/>
                  </a:lnTo>
                  <a:lnTo>
                    <a:pt x="10287" y="61849"/>
                  </a:lnTo>
                  <a:lnTo>
                    <a:pt x="6268" y="56989"/>
                  </a:lnTo>
                  <a:lnTo>
                    <a:pt x="3000" y="43735"/>
                  </a:lnTo>
                  <a:lnTo>
                    <a:pt x="803" y="24076"/>
                  </a:lnTo>
                  <a:lnTo>
                    <a:pt x="0" y="0"/>
                  </a:lnTo>
                </a:path>
              </a:pathLst>
            </a:custGeom>
            <a:ln w="25400">
              <a:solidFill>
                <a:srgbClr val="4F81BC"/>
              </a:solidFill>
            </a:ln>
          </p:spPr>
          <p:txBody>
            <a:bodyPr wrap="square" lIns="0" tIns="0" rIns="0" bIns="0" rtlCol="0"/>
            <a:lstStyle/>
            <a:p>
              <a:endParaRPr/>
            </a:p>
          </p:txBody>
        </p:sp>
      </p:grpSp>
      <p:sp>
        <p:nvSpPr>
          <p:cNvPr id="58" name="object 58"/>
          <p:cNvSpPr txBox="1"/>
          <p:nvPr/>
        </p:nvSpPr>
        <p:spPr>
          <a:xfrm>
            <a:off x="292100" y="5578251"/>
            <a:ext cx="10273665" cy="1059815"/>
          </a:xfrm>
          <a:prstGeom prst="rect">
            <a:avLst/>
          </a:prstGeom>
        </p:spPr>
        <p:txBody>
          <a:bodyPr vert="horz" wrap="square" lIns="0" tIns="0" rIns="0" bIns="0" rtlCol="0">
            <a:spAutoFit/>
          </a:bodyPr>
          <a:lstStyle/>
          <a:p>
            <a:pPr marL="148590">
              <a:lnSpc>
                <a:spcPts val="3200"/>
              </a:lnSpc>
            </a:pPr>
            <a:r>
              <a:rPr sz="2750" spc="55">
                <a:solidFill>
                  <a:srgbClr val="464646"/>
                </a:solidFill>
                <a:latin typeface="Trebuchet MS"/>
                <a:cs typeface="Trebuchet MS"/>
              </a:rPr>
              <a:t>Notice</a:t>
            </a:r>
            <a:r>
              <a:rPr sz="2750" spc="-10">
                <a:solidFill>
                  <a:srgbClr val="464646"/>
                </a:solidFill>
                <a:latin typeface="Trebuchet MS"/>
                <a:cs typeface="Trebuchet MS"/>
              </a:rPr>
              <a:t> </a:t>
            </a:r>
            <a:r>
              <a:rPr sz="2750" spc="70">
                <a:solidFill>
                  <a:srgbClr val="464646"/>
                </a:solidFill>
                <a:latin typeface="Trebuchet MS"/>
                <a:cs typeface="Trebuchet MS"/>
              </a:rPr>
              <a:t>how</a:t>
            </a:r>
            <a:r>
              <a:rPr sz="2750" spc="-10">
                <a:solidFill>
                  <a:srgbClr val="464646"/>
                </a:solidFill>
                <a:latin typeface="Trebuchet MS"/>
                <a:cs typeface="Trebuchet MS"/>
              </a:rPr>
              <a:t> </a:t>
            </a:r>
            <a:r>
              <a:rPr sz="2750">
                <a:solidFill>
                  <a:srgbClr val="464646"/>
                </a:solidFill>
                <a:latin typeface="Trebuchet MS"/>
                <a:cs typeface="Trebuchet MS"/>
              </a:rPr>
              <a:t>the</a:t>
            </a:r>
            <a:r>
              <a:rPr sz="2750" spc="-5">
                <a:solidFill>
                  <a:srgbClr val="464646"/>
                </a:solidFill>
                <a:latin typeface="Trebuchet MS"/>
                <a:cs typeface="Trebuchet MS"/>
              </a:rPr>
              <a:t> </a:t>
            </a:r>
            <a:r>
              <a:rPr sz="2750" spc="55">
                <a:solidFill>
                  <a:srgbClr val="464646"/>
                </a:solidFill>
                <a:latin typeface="Trebuchet MS"/>
                <a:cs typeface="Trebuchet MS"/>
              </a:rPr>
              <a:t>reparameterization</a:t>
            </a:r>
            <a:r>
              <a:rPr sz="2750" spc="-40">
                <a:solidFill>
                  <a:srgbClr val="464646"/>
                </a:solidFill>
                <a:latin typeface="Trebuchet MS"/>
                <a:cs typeface="Trebuchet MS"/>
              </a:rPr>
              <a:t> </a:t>
            </a:r>
            <a:r>
              <a:rPr sz="2750">
                <a:solidFill>
                  <a:srgbClr val="464646"/>
                </a:solidFill>
                <a:latin typeface="Trebuchet MS"/>
                <a:cs typeface="Trebuchet MS"/>
              </a:rPr>
              <a:t>(LoRA)</a:t>
            </a:r>
            <a:r>
              <a:rPr sz="2750" spc="-60">
                <a:solidFill>
                  <a:srgbClr val="464646"/>
                </a:solidFill>
                <a:latin typeface="Trebuchet MS"/>
                <a:cs typeface="Trebuchet MS"/>
              </a:rPr>
              <a:t> </a:t>
            </a:r>
            <a:r>
              <a:rPr sz="2750" spc="180">
                <a:solidFill>
                  <a:srgbClr val="464646"/>
                </a:solidFill>
                <a:latin typeface="Trebuchet MS"/>
                <a:cs typeface="Trebuchet MS"/>
              </a:rPr>
              <a:t>runs</a:t>
            </a:r>
            <a:r>
              <a:rPr sz="2750" spc="-30">
                <a:solidFill>
                  <a:srgbClr val="464646"/>
                </a:solidFill>
                <a:latin typeface="Trebuchet MS"/>
                <a:cs typeface="Trebuchet MS"/>
              </a:rPr>
              <a:t> </a:t>
            </a:r>
            <a:r>
              <a:rPr sz="2750">
                <a:solidFill>
                  <a:srgbClr val="464646"/>
                </a:solidFill>
                <a:latin typeface="Trebuchet MS"/>
                <a:cs typeface="Trebuchet MS"/>
              </a:rPr>
              <a:t>parallel</a:t>
            </a:r>
            <a:r>
              <a:rPr sz="2750" spc="-50">
                <a:solidFill>
                  <a:srgbClr val="464646"/>
                </a:solidFill>
                <a:latin typeface="Trebuchet MS"/>
                <a:cs typeface="Trebuchet MS"/>
              </a:rPr>
              <a:t> </a:t>
            </a:r>
            <a:r>
              <a:rPr sz="2750">
                <a:solidFill>
                  <a:srgbClr val="464646"/>
                </a:solidFill>
                <a:latin typeface="Trebuchet MS"/>
                <a:cs typeface="Trebuchet MS"/>
              </a:rPr>
              <a:t>to</a:t>
            </a:r>
            <a:r>
              <a:rPr sz="2750" spc="-30">
                <a:solidFill>
                  <a:srgbClr val="464646"/>
                </a:solidFill>
                <a:latin typeface="Trebuchet MS"/>
                <a:cs typeface="Trebuchet MS"/>
              </a:rPr>
              <a:t> </a:t>
            </a:r>
            <a:r>
              <a:rPr sz="2750" spc="-25">
                <a:solidFill>
                  <a:srgbClr val="464646"/>
                </a:solidFill>
                <a:latin typeface="Trebuchet MS"/>
                <a:cs typeface="Trebuchet MS"/>
              </a:rPr>
              <a:t>the</a:t>
            </a:r>
            <a:endParaRPr sz="2750">
              <a:latin typeface="Trebuchet MS"/>
              <a:cs typeface="Trebuchet MS"/>
            </a:endParaRPr>
          </a:p>
          <a:p>
            <a:pPr marL="148590">
              <a:lnSpc>
                <a:spcPct val="100000"/>
              </a:lnSpc>
              <a:spcBef>
                <a:spcPts val="80"/>
              </a:spcBef>
            </a:pPr>
            <a:r>
              <a:rPr sz="2750" spc="85">
                <a:solidFill>
                  <a:srgbClr val="464646"/>
                </a:solidFill>
                <a:latin typeface="Trebuchet MS"/>
                <a:cs typeface="Trebuchet MS"/>
              </a:rPr>
              <a:t>original</a:t>
            </a:r>
            <a:r>
              <a:rPr sz="2750" spc="-110">
                <a:solidFill>
                  <a:srgbClr val="464646"/>
                </a:solidFill>
                <a:latin typeface="Trebuchet MS"/>
                <a:cs typeface="Trebuchet MS"/>
              </a:rPr>
              <a:t> </a:t>
            </a:r>
            <a:r>
              <a:rPr sz="2750" spc="-10">
                <a:solidFill>
                  <a:srgbClr val="464646"/>
                </a:solidFill>
                <a:latin typeface="Trebuchet MS"/>
                <a:cs typeface="Trebuchet MS"/>
              </a:rPr>
              <a:t>model.</a:t>
            </a:r>
            <a:endParaRPr sz="2750">
              <a:latin typeface="Trebuchet MS"/>
              <a:cs typeface="Trebuchet MS"/>
            </a:endParaRPr>
          </a:p>
          <a:p>
            <a:pPr marL="12700">
              <a:lnSpc>
                <a:spcPct val="100000"/>
              </a:lnSpc>
              <a:spcBef>
                <a:spcPts val="280"/>
              </a:spcBef>
            </a:pPr>
            <a:r>
              <a:rPr sz="1100" cap="small" spc="-10">
                <a:solidFill>
                  <a:srgbClr val="7E7E7E"/>
                </a:solidFill>
                <a:latin typeface="Trebuchet MS"/>
                <a:cs typeface="Trebuchet MS"/>
              </a:rPr>
              <a:t>Protopapas</a:t>
            </a:r>
            <a:endParaRPr sz="1100">
              <a:latin typeface="Trebuchet MS"/>
              <a:cs typeface="Trebuchet MS"/>
            </a:endParaRP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98425">
              <a:lnSpc>
                <a:spcPct val="100000"/>
              </a:lnSpc>
            </a:pPr>
            <a:r>
              <a:rPr spc="35"/>
              <a:t>46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sp>
        <p:nvSpPr>
          <p:cNvPr id="3" name="object 3"/>
          <p:cNvSpPr txBox="1"/>
          <p:nvPr/>
        </p:nvSpPr>
        <p:spPr>
          <a:xfrm>
            <a:off x="352425" y="904875"/>
            <a:ext cx="3448050" cy="1352550"/>
          </a:xfrm>
          <a:prstGeom prst="rect">
            <a:avLst/>
          </a:prstGeom>
          <a:solidFill>
            <a:srgbClr val="C0504D"/>
          </a:solidFill>
          <a:ln w="38100">
            <a:solidFill>
              <a:srgbClr val="622422"/>
            </a:solidFill>
          </a:ln>
        </p:spPr>
        <p:txBody>
          <a:bodyPr vert="horz" wrap="square" lIns="0" tIns="22860" rIns="0" bIns="0" rtlCol="0">
            <a:spAutoFit/>
          </a:bodyPr>
          <a:lstStyle/>
          <a:p>
            <a:pPr marL="123825" marR="113664" algn="ctr">
              <a:lnSpc>
                <a:spcPct val="102400"/>
              </a:lnSpc>
              <a:spcBef>
                <a:spcPts val="180"/>
              </a:spcBef>
            </a:pPr>
            <a:r>
              <a:rPr sz="2750" spc="-20">
                <a:solidFill>
                  <a:srgbClr val="FFFFFF"/>
                </a:solidFill>
                <a:latin typeface="Trebuchet MS"/>
                <a:cs typeface="Trebuchet MS"/>
              </a:rPr>
              <a:t>There</a:t>
            </a:r>
            <a:r>
              <a:rPr sz="2750" spc="-160">
                <a:solidFill>
                  <a:srgbClr val="FFFFFF"/>
                </a:solidFill>
                <a:latin typeface="Trebuchet MS"/>
                <a:cs typeface="Trebuchet MS"/>
              </a:rPr>
              <a:t> </a:t>
            </a:r>
            <a:r>
              <a:rPr sz="2750">
                <a:solidFill>
                  <a:srgbClr val="FFFFFF"/>
                </a:solidFill>
                <a:latin typeface="Trebuchet MS"/>
                <a:cs typeface="Trebuchet MS"/>
              </a:rPr>
              <a:t>are</a:t>
            </a:r>
            <a:r>
              <a:rPr sz="2750" spc="-90">
                <a:solidFill>
                  <a:srgbClr val="FFFFFF"/>
                </a:solidFill>
                <a:latin typeface="Trebuchet MS"/>
                <a:cs typeface="Trebuchet MS"/>
              </a:rPr>
              <a:t> </a:t>
            </a:r>
            <a:r>
              <a:rPr sz="2750" spc="200">
                <a:solidFill>
                  <a:srgbClr val="FFFFFF"/>
                </a:solidFill>
                <a:latin typeface="Trebuchet MS"/>
                <a:cs typeface="Trebuchet MS"/>
              </a:rPr>
              <a:t>2</a:t>
            </a:r>
            <a:r>
              <a:rPr sz="2750" spc="-140">
                <a:solidFill>
                  <a:srgbClr val="FFFFFF"/>
                </a:solidFill>
                <a:latin typeface="Trebuchet MS"/>
                <a:cs typeface="Trebuchet MS"/>
              </a:rPr>
              <a:t> </a:t>
            </a:r>
            <a:r>
              <a:rPr sz="2750" spc="80">
                <a:solidFill>
                  <a:srgbClr val="FFFFFF"/>
                </a:solidFill>
                <a:latin typeface="Trebuchet MS"/>
                <a:cs typeface="Trebuchet MS"/>
              </a:rPr>
              <a:t>types</a:t>
            </a:r>
            <a:r>
              <a:rPr sz="2750" spc="-110">
                <a:solidFill>
                  <a:srgbClr val="FFFFFF"/>
                </a:solidFill>
                <a:latin typeface="Trebuchet MS"/>
                <a:cs typeface="Trebuchet MS"/>
              </a:rPr>
              <a:t> </a:t>
            </a:r>
            <a:r>
              <a:rPr sz="2750" spc="-35">
                <a:solidFill>
                  <a:srgbClr val="FFFFFF"/>
                </a:solidFill>
                <a:latin typeface="Trebuchet MS"/>
                <a:cs typeface="Trebuchet MS"/>
              </a:rPr>
              <a:t>of </a:t>
            </a:r>
            <a:r>
              <a:rPr sz="2750">
                <a:solidFill>
                  <a:srgbClr val="FFFFFF"/>
                </a:solidFill>
                <a:latin typeface="Trebuchet MS"/>
                <a:cs typeface="Trebuchet MS"/>
              </a:rPr>
              <a:t>fine-</a:t>
            </a:r>
            <a:r>
              <a:rPr sz="2750" spc="150">
                <a:solidFill>
                  <a:srgbClr val="FFFFFF"/>
                </a:solidFill>
                <a:latin typeface="Trebuchet MS"/>
                <a:cs typeface="Trebuchet MS"/>
              </a:rPr>
              <a:t>tuning</a:t>
            </a:r>
            <a:r>
              <a:rPr sz="2750" spc="-70">
                <a:solidFill>
                  <a:srgbClr val="FFFFFF"/>
                </a:solidFill>
                <a:latin typeface="Trebuchet MS"/>
                <a:cs typeface="Trebuchet MS"/>
              </a:rPr>
              <a:t> </a:t>
            </a:r>
            <a:r>
              <a:rPr sz="2750" spc="85">
                <a:solidFill>
                  <a:srgbClr val="FFFFFF"/>
                </a:solidFill>
                <a:latin typeface="Trebuchet MS"/>
                <a:cs typeface="Trebuchet MS"/>
              </a:rPr>
              <a:t>that</a:t>
            </a:r>
            <a:r>
              <a:rPr sz="2750" spc="-70">
                <a:solidFill>
                  <a:srgbClr val="FFFFFF"/>
                </a:solidFill>
                <a:latin typeface="Trebuchet MS"/>
                <a:cs typeface="Trebuchet MS"/>
              </a:rPr>
              <a:t> </a:t>
            </a:r>
            <a:r>
              <a:rPr sz="2750" spc="-25">
                <a:solidFill>
                  <a:srgbClr val="FFFFFF"/>
                </a:solidFill>
                <a:latin typeface="Trebuchet MS"/>
                <a:cs typeface="Trebuchet MS"/>
              </a:rPr>
              <a:t>we </a:t>
            </a:r>
            <a:r>
              <a:rPr sz="2750" spc="140">
                <a:solidFill>
                  <a:srgbClr val="FFFFFF"/>
                </a:solidFill>
                <a:latin typeface="Trebuchet MS"/>
                <a:cs typeface="Trebuchet MS"/>
              </a:rPr>
              <a:t>can</a:t>
            </a:r>
            <a:r>
              <a:rPr sz="2750" spc="-130">
                <a:solidFill>
                  <a:srgbClr val="FFFFFF"/>
                </a:solidFill>
                <a:latin typeface="Trebuchet MS"/>
                <a:cs typeface="Trebuchet MS"/>
              </a:rPr>
              <a:t> </a:t>
            </a:r>
            <a:r>
              <a:rPr sz="2750" spc="-25">
                <a:solidFill>
                  <a:srgbClr val="FFFFFF"/>
                </a:solidFill>
                <a:latin typeface="Trebuchet MS"/>
                <a:cs typeface="Trebuchet MS"/>
              </a:rPr>
              <a:t>do.</a:t>
            </a:r>
            <a:endParaRPr sz="2750">
              <a:latin typeface="Trebuchet MS"/>
              <a:cs typeface="Trebuchet MS"/>
            </a:endParaRPr>
          </a:p>
        </p:txBody>
      </p:sp>
      <p:grpSp>
        <p:nvGrpSpPr>
          <p:cNvPr id="4" name="object 4"/>
          <p:cNvGrpSpPr/>
          <p:nvPr/>
        </p:nvGrpSpPr>
        <p:grpSpPr>
          <a:xfrm>
            <a:off x="4810125" y="1085722"/>
            <a:ext cx="2576830" cy="2576830"/>
            <a:chOff x="4810125" y="1085722"/>
            <a:chExt cx="2576830" cy="2576830"/>
          </a:xfrm>
        </p:grpSpPr>
        <p:pic>
          <p:nvPicPr>
            <p:cNvPr id="5" name="object 5"/>
            <p:cNvPicPr/>
            <p:nvPr/>
          </p:nvPicPr>
          <p:blipFill>
            <a:blip r:embed="rId3" cstate="print"/>
            <a:stretch>
              <a:fillRect/>
            </a:stretch>
          </p:blipFill>
          <p:spPr>
            <a:xfrm>
              <a:off x="4810125" y="1085722"/>
              <a:ext cx="2576576" cy="2576576"/>
            </a:xfrm>
            <a:prstGeom prst="rect">
              <a:avLst/>
            </a:prstGeom>
          </p:spPr>
        </p:pic>
        <p:sp>
          <p:nvSpPr>
            <p:cNvPr id="6" name="object 6"/>
            <p:cNvSpPr/>
            <p:nvPr/>
          </p:nvSpPr>
          <p:spPr>
            <a:xfrm>
              <a:off x="4872101" y="1128775"/>
              <a:ext cx="2457450" cy="2457450"/>
            </a:xfrm>
            <a:custGeom>
              <a:avLst/>
              <a:gdLst/>
              <a:ahLst/>
              <a:cxnLst/>
              <a:rect l="l" t="t" r="r" b="b"/>
              <a:pathLst>
                <a:path w="2457450" h="2457450">
                  <a:moveTo>
                    <a:pt x="1228725" y="0"/>
                  </a:moveTo>
                  <a:lnTo>
                    <a:pt x="1180471" y="929"/>
                  </a:lnTo>
                  <a:lnTo>
                    <a:pt x="1132690" y="3696"/>
                  </a:lnTo>
                  <a:lnTo>
                    <a:pt x="1085414" y="8265"/>
                  </a:lnTo>
                  <a:lnTo>
                    <a:pt x="1038678" y="14602"/>
                  </a:lnTo>
                  <a:lnTo>
                    <a:pt x="992517" y="22674"/>
                  </a:lnTo>
                  <a:lnTo>
                    <a:pt x="946963" y="32447"/>
                  </a:lnTo>
                  <a:lnTo>
                    <a:pt x="902052" y="43885"/>
                  </a:lnTo>
                  <a:lnTo>
                    <a:pt x="857818" y="56955"/>
                  </a:lnTo>
                  <a:lnTo>
                    <a:pt x="814294" y="71624"/>
                  </a:lnTo>
                  <a:lnTo>
                    <a:pt x="771514" y="87856"/>
                  </a:lnTo>
                  <a:lnTo>
                    <a:pt x="729514" y="105617"/>
                  </a:lnTo>
                  <a:lnTo>
                    <a:pt x="688327" y="124874"/>
                  </a:lnTo>
                  <a:lnTo>
                    <a:pt x="647986" y="145593"/>
                  </a:lnTo>
                  <a:lnTo>
                    <a:pt x="608527" y="167738"/>
                  </a:lnTo>
                  <a:lnTo>
                    <a:pt x="569983" y="191277"/>
                  </a:lnTo>
                  <a:lnTo>
                    <a:pt x="532389" y="216175"/>
                  </a:lnTo>
                  <a:lnTo>
                    <a:pt x="495778" y="242397"/>
                  </a:lnTo>
                  <a:lnTo>
                    <a:pt x="460185" y="269911"/>
                  </a:lnTo>
                  <a:lnTo>
                    <a:pt x="425644" y="298681"/>
                  </a:lnTo>
                  <a:lnTo>
                    <a:pt x="392189" y="328673"/>
                  </a:lnTo>
                  <a:lnTo>
                    <a:pt x="359854" y="359854"/>
                  </a:lnTo>
                  <a:lnTo>
                    <a:pt x="328673" y="392189"/>
                  </a:lnTo>
                  <a:lnTo>
                    <a:pt x="298681" y="425644"/>
                  </a:lnTo>
                  <a:lnTo>
                    <a:pt x="269911" y="460185"/>
                  </a:lnTo>
                  <a:lnTo>
                    <a:pt x="242397" y="495778"/>
                  </a:lnTo>
                  <a:lnTo>
                    <a:pt x="216175" y="532389"/>
                  </a:lnTo>
                  <a:lnTo>
                    <a:pt x="191277" y="569983"/>
                  </a:lnTo>
                  <a:lnTo>
                    <a:pt x="167738" y="608527"/>
                  </a:lnTo>
                  <a:lnTo>
                    <a:pt x="145593" y="647986"/>
                  </a:lnTo>
                  <a:lnTo>
                    <a:pt x="124874" y="688327"/>
                  </a:lnTo>
                  <a:lnTo>
                    <a:pt x="105617" y="729514"/>
                  </a:lnTo>
                  <a:lnTo>
                    <a:pt x="87856" y="771514"/>
                  </a:lnTo>
                  <a:lnTo>
                    <a:pt x="71624" y="814294"/>
                  </a:lnTo>
                  <a:lnTo>
                    <a:pt x="56955" y="857818"/>
                  </a:lnTo>
                  <a:lnTo>
                    <a:pt x="43885" y="902052"/>
                  </a:lnTo>
                  <a:lnTo>
                    <a:pt x="32447" y="946963"/>
                  </a:lnTo>
                  <a:lnTo>
                    <a:pt x="22674" y="992517"/>
                  </a:lnTo>
                  <a:lnTo>
                    <a:pt x="14602" y="1038678"/>
                  </a:lnTo>
                  <a:lnTo>
                    <a:pt x="8265" y="1085414"/>
                  </a:lnTo>
                  <a:lnTo>
                    <a:pt x="3696" y="1132690"/>
                  </a:lnTo>
                  <a:lnTo>
                    <a:pt x="929" y="1180471"/>
                  </a:lnTo>
                  <a:lnTo>
                    <a:pt x="0" y="1228725"/>
                  </a:lnTo>
                  <a:lnTo>
                    <a:pt x="929" y="1276969"/>
                  </a:lnTo>
                  <a:lnTo>
                    <a:pt x="3696" y="1324743"/>
                  </a:lnTo>
                  <a:lnTo>
                    <a:pt x="8265" y="1372011"/>
                  </a:lnTo>
                  <a:lnTo>
                    <a:pt x="14602" y="1418741"/>
                  </a:lnTo>
                  <a:lnTo>
                    <a:pt x="22674" y="1464897"/>
                  </a:lnTo>
                  <a:lnTo>
                    <a:pt x="32447" y="1510446"/>
                  </a:lnTo>
                  <a:lnTo>
                    <a:pt x="43885" y="1555353"/>
                  </a:lnTo>
                  <a:lnTo>
                    <a:pt x="56955" y="1599584"/>
                  </a:lnTo>
                  <a:lnTo>
                    <a:pt x="71624" y="1643105"/>
                  </a:lnTo>
                  <a:lnTo>
                    <a:pt x="87856" y="1685882"/>
                  </a:lnTo>
                  <a:lnTo>
                    <a:pt x="105617" y="1727881"/>
                  </a:lnTo>
                  <a:lnTo>
                    <a:pt x="124874" y="1769067"/>
                  </a:lnTo>
                  <a:lnTo>
                    <a:pt x="145593" y="1809407"/>
                  </a:lnTo>
                  <a:lnTo>
                    <a:pt x="167738" y="1848865"/>
                  </a:lnTo>
                  <a:lnTo>
                    <a:pt x="191277" y="1887409"/>
                  </a:lnTo>
                  <a:lnTo>
                    <a:pt x="216175" y="1925004"/>
                  </a:lnTo>
                  <a:lnTo>
                    <a:pt x="242397" y="1961616"/>
                  </a:lnTo>
                  <a:lnTo>
                    <a:pt x="269911" y="1997210"/>
                  </a:lnTo>
                  <a:lnTo>
                    <a:pt x="298681" y="2031753"/>
                  </a:lnTo>
                  <a:lnTo>
                    <a:pt x="328673" y="2065210"/>
                  </a:lnTo>
                  <a:lnTo>
                    <a:pt x="359854" y="2097547"/>
                  </a:lnTo>
                  <a:lnTo>
                    <a:pt x="392189" y="2128731"/>
                  </a:lnTo>
                  <a:lnTo>
                    <a:pt x="425644" y="2158726"/>
                  </a:lnTo>
                  <a:lnTo>
                    <a:pt x="460185" y="2187498"/>
                  </a:lnTo>
                  <a:lnTo>
                    <a:pt x="495778" y="2215014"/>
                  </a:lnTo>
                  <a:lnTo>
                    <a:pt x="532389" y="2241240"/>
                  </a:lnTo>
                  <a:lnTo>
                    <a:pt x="569983" y="2266141"/>
                  </a:lnTo>
                  <a:lnTo>
                    <a:pt x="608527" y="2289682"/>
                  </a:lnTo>
                  <a:lnTo>
                    <a:pt x="647986" y="2311831"/>
                  </a:lnTo>
                  <a:lnTo>
                    <a:pt x="688327" y="2332553"/>
                  </a:lnTo>
                  <a:lnTo>
                    <a:pt x="729514" y="2351813"/>
                  </a:lnTo>
                  <a:lnTo>
                    <a:pt x="771514" y="2369577"/>
                  </a:lnTo>
                  <a:lnTo>
                    <a:pt x="814294" y="2385812"/>
                  </a:lnTo>
                  <a:lnTo>
                    <a:pt x="857818" y="2400482"/>
                  </a:lnTo>
                  <a:lnTo>
                    <a:pt x="902052" y="2413555"/>
                  </a:lnTo>
                  <a:lnTo>
                    <a:pt x="946963" y="2424996"/>
                  </a:lnTo>
                  <a:lnTo>
                    <a:pt x="992517" y="2434770"/>
                  </a:lnTo>
                  <a:lnTo>
                    <a:pt x="1038678" y="2442843"/>
                  </a:lnTo>
                  <a:lnTo>
                    <a:pt x="1085414" y="2449182"/>
                  </a:lnTo>
                  <a:lnTo>
                    <a:pt x="1132690" y="2453752"/>
                  </a:lnTo>
                  <a:lnTo>
                    <a:pt x="1180471" y="2456520"/>
                  </a:lnTo>
                  <a:lnTo>
                    <a:pt x="1228725" y="2457450"/>
                  </a:lnTo>
                  <a:lnTo>
                    <a:pt x="1276969" y="2456520"/>
                  </a:lnTo>
                  <a:lnTo>
                    <a:pt x="1324743" y="2453752"/>
                  </a:lnTo>
                  <a:lnTo>
                    <a:pt x="1372011" y="2449182"/>
                  </a:lnTo>
                  <a:lnTo>
                    <a:pt x="1418741" y="2442843"/>
                  </a:lnTo>
                  <a:lnTo>
                    <a:pt x="1464897" y="2434770"/>
                  </a:lnTo>
                  <a:lnTo>
                    <a:pt x="1510446" y="2424996"/>
                  </a:lnTo>
                  <a:lnTo>
                    <a:pt x="1555353" y="2413555"/>
                  </a:lnTo>
                  <a:lnTo>
                    <a:pt x="1599584" y="2400482"/>
                  </a:lnTo>
                  <a:lnTo>
                    <a:pt x="1643105" y="2385812"/>
                  </a:lnTo>
                  <a:lnTo>
                    <a:pt x="1685882" y="2369577"/>
                  </a:lnTo>
                  <a:lnTo>
                    <a:pt x="1727881" y="2351813"/>
                  </a:lnTo>
                  <a:lnTo>
                    <a:pt x="1769067" y="2332553"/>
                  </a:lnTo>
                  <a:lnTo>
                    <a:pt x="1809407" y="2311831"/>
                  </a:lnTo>
                  <a:lnTo>
                    <a:pt x="1848866" y="2289683"/>
                  </a:lnTo>
                  <a:lnTo>
                    <a:pt x="1887409" y="2266141"/>
                  </a:lnTo>
                  <a:lnTo>
                    <a:pt x="1925004" y="2241240"/>
                  </a:lnTo>
                  <a:lnTo>
                    <a:pt x="1961616" y="2215014"/>
                  </a:lnTo>
                  <a:lnTo>
                    <a:pt x="1997210" y="2187498"/>
                  </a:lnTo>
                  <a:lnTo>
                    <a:pt x="2031753" y="2158726"/>
                  </a:lnTo>
                  <a:lnTo>
                    <a:pt x="2065210" y="2128731"/>
                  </a:lnTo>
                  <a:lnTo>
                    <a:pt x="2097547" y="2097547"/>
                  </a:lnTo>
                  <a:lnTo>
                    <a:pt x="2128731" y="2065210"/>
                  </a:lnTo>
                  <a:lnTo>
                    <a:pt x="2158726" y="2031753"/>
                  </a:lnTo>
                  <a:lnTo>
                    <a:pt x="2187498" y="1997210"/>
                  </a:lnTo>
                  <a:lnTo>
                    <a:pt x="2215014" y="1961616"/>
                  </a:lnTo>
                  <a:lnTo>
                    <a:pt x="2241240" y="1925004"/>
                  </a:lnTo>
                  <a:lnTo>
                    <a:pt x="2266141" y="1887409"/>
                  </a:lnTo>
                  <a:lnTo>
                    <a:pt x="2289683" y="1848866"/>
                  </a:lnTo>
                  <a:lnTo>
                    <a:pt x="2311831" y="1809407"/>
                  </a:lnTo>
                  <a:lnTo>
                    <a:pt x="2332553" y="1769067"/>
                  </a:lnTo>
                  <a:lnTo>
                    <a:pt x="2351813" y="1727881"/>
                  </a:lnTo>
                  <a:lnTo>
                    <a:pt x="2369577" y="1685882"/>
                  </a:lnTo>
                  <a:lnTo>
                    <a:pt x="2385812" y="1643105"/>
                  </a:lnTo>
                  <a:lnTo>
                    <a:pt x="2400482" y="1599584"/>
                  </a:lnTo>
                  <a:lnTo>
                    <a:pt x="2413555" y="1555353"/>
                  </a:lnTo>
                  <a:lnTo>
                    <a:pt x="2424996" y="1510446"/>
                  </a:lnTo>
                  <a:lnTo>
                    <a:pt x="2434770" y="1464897"/>
                  </a:lnTo>
                  <a:lnTo>
                    <a:pt x="2442843" y="1418741"/>
                  </a:lnTo>
                  <a:lnTo>
                    <a:pt x="2449182" y="1372011"/>
                  </a:lnTo>
                  <a:lnTo>
                    <a:pt x="2453752" y="1324743"/>
                  </a:lnTo>
                  <a:lnTo>
                    <a:pt x="2456520" y="1276969"/>
                  </a:lnTo>
                  <a:lnTo>
                    <a:pt x="2457450" y="1228725"/>
                  </a:lnTo>
                  <a:lnTo>
                    <a:pt x="2456520" y="1180471"/>
                  </a:lnTo>
                  <a:lnTo>
                    <a:pt x="2453752" y="1132690"/>
                  </a:lnTo>
                  <a:lnTo>
                    <a:pt x="2449182" y="1085414"/>
                  </a:lnTo>
                  <a:lnTo>
                    <a:pt x="2442843" y="1038678"/>
                  </a:lnTo>
                  <a:lnTo>
                    <a:pt x="2434770" y="992517"/>
                  </a:lnTo>
                  <a:lnTo>
                    <a:pt x="2424996" y="946963"/>
                  </a:lnTo>
                  <a:lnTo>
                    <a:pt x="2413555" y="902052"/>
                  </a:lnTo>
                  <a:lnTo>
                    <a:pt x="2400482" y="857818"/>
                  </a:lnTo>
                  <a:lnTo>
                    <a:pt x="2385812" y="814294"/>
                  </a:lnTo>
                  <a:lnTo>
                    <a:pt x="2369577" y="771514"/>
                  </a:lnTo>
                  <a:lnTo>
                    <a:pt x="2351813" y="729514"/>
                  </a:lnTo>
                  <a:lnTo>
                    <a:pt x="2332553" y="688327"/>
                  </a:lnTo>
                  <a:lnTo>
                    <a:pt x="2311831" y="647986"/>
                  </a:lnTo>
                  <a:lnTo>
                    <a:pt x="2289683" y="608527"/>
                  </a:lnTo>
                  <a:lnTo>
                    <a:pt x="2266141" y="569983"/>
                  </a:lnTo>
                  <a:lnTo>
                    <a:pt x="2241240" y="532389"/>
                  </a:lnTo>
                  <a:lnTo>
                    <a:pt x="2215014" y="495778"/>
                  </a:lnTo>
                  <a:lnTo>
                    <a:pt x="2187498" y="460185"/>
                  </a:lnTo>
                  <a:lnTo>
                    <a:pt x="2158726" y="425644"/>
                  </a:lnTo>
                  <a:lnTo>
                    <a:pt x="2128731" y="392189"/>
                  </a:lnTo>
                  <a:lnTo>
                    <a:pt x="2097547" y="359854"/>
                  </a:lnTo>
                  <a:lnTo>
                    <a:pt x="2065210" y="328673"/>
                  </a:lnTo>
                  <a:lnTo>
                    <a:pt x="2031753" y="298681"/>
                  </a:lnTo>
                  <a:lnTo>
                    <a:pt x="1997210" y="269911"/>
                  </a:lnTo>
                  <a:lnTo>
                    <a:pt x="1961616" y="242397"/>
                  </a:lnTo>
                  <a:lnTo>
                    <a:pt x="1925004" y="216175"/>
                  </a:lnTo>
                  <a:lnTo>
                    <a:pt x="1887409" y="191277"/>
                  </a:lnTo>
                  <a:lnTo>
                    <a:pt x="1848866" y="167738"/>
                  </a:lnTo>
                  <a:lnTo>
                    <a:pt x="1809407" y="145593"/>
                  </a:lnTo>
                  <a:lnTo>
                    <a:pt x="1769067" y="124874"/>
                  </a:lnTo>
                  <a:lnTo>
                    <a:pt x="1727881" y="105617"/>
                  </a:lnTo>
                  <a:lnTo>
                    <a:pt x="1685882" y="87856"/>
                  </a:lnTo>
                  <a:lnTo>
                    <a:pt x="1643105" y="71624"/>
                  </a:lnTo>
                  <a:lnTo>
                    <a:pt x="1599584" y="56955"/>
                  </a:lnTo>
                  <a:lnTo>
                    <a:pt x="1555353" y="43885"/>
                  </a:lnTo>
                  <a:lnTo>
                    <a:pt x="1510446" y="32447"/>
                  </a:lnTo>
                  <a:lnTo>
                    <a:pt x="1464897" y="22674"/>
                  </a:lnTo>
                  <a:lnTo>
                    <a:pt x="1418741" y="14602"/>
                  </a:lnTo>
                  <a:lnTo>
                    <a:pt x="1372011" y="8265"/>
                  </a:lnTo>
                  <a:lnTo>
                    <a:pt x="1324743" y="3696"/>
                  </a:lnTo>
                  <a:lnTo>
                    <a:pt x="1276969" y="929"/>
                  </a:lnTo>
                  <a:lnTo>
                    <a:pt x="1228725" y="0"/>
                  </a:lnTo>
                  <a:close/>
                </a:path>
              </a:pathLst>
            </a:custGeom>
            <a:solidFill>
              <a:srgbClr val="9BBA58"/>
            </a:solidFill>
          </p:spPr>
          <p:txBody>
            <a:bodyPr wrap="square" lIns="0" tIns="0" rIns="0" bIns="0" rtlCol="0"/>
            <a:lstStyle/>
            <a:p>
              <a:endParaRPr/>
            </a:p>
          </p:txBody>
        </p:sp>
        <p:sp>
          <p:nvSpPr>
            <p:cNvPr id="7" name="object 7"/>
            <p:cNvSpPr/>
            <p:nvPr/>
          </p:nvSpPr>
          <p:spPr>
            <a:xfrm>
              <a:off x="4872101" y="1128775"/>
              <a:ext cx="2457450" cy="2457450"/>
            </a:xfrm>
            <a:custGeom>
              <a:avLst/>
              <a:gdLst/>
              <a:ahLst/>
              <a:cxnLst/>
              <a:rect l="l" t="t" r="r" b="b"/>
              <a:pathLst>
                <a:path w="2457450" h="2457450">
                  <a:moveTo>
                    <a:pt x="0" y="1228725"/>
                  </a:moveTo>
                  <a:lnTo>
                    <a:pt x="929" y="1180471"/>
                  </a:lnTo>
                  <a:lnTo>
                    <a:pt x="3696" y="1132690"/>
                  </a:lnTo>
                  <a:lnTo>
                    <a:pt x="8265" y="1085414"/>
                  </a:lnTo>
                  <a:lnTo>
                    <a:pt x="14602" y="1038678"/>
                  </a:lnTo>
                  <a:lnTo>
                    <a:pt x="22674" y="992517"/>
                  </a:lnTo>
                  <a:lnTo>
                    <a:pt x="32447" y="946963"/>
                  </a:lnTo>
                  <a:lnTo>
                    <a:pt x="43885" y="902052"/>
                  </a:lnTo>
                  <a:lnTo>
                    <a:pt x="56955" y="857818"/>
                  </a:lnTo>
                  <a:lnTo>
                    <a:pt x="71624" y="814294"/>
                  </a:lnTo>
                  <a:lnTo>
                    <a:pt x="87856" y="771514"/>
                  </a:lnTo>
                  <a:lnTo>
                    <a:pt x="105617" y="729514"/>
                  </a:lnTo>
                  <a:lnTo>
                    <a:pt x="124874" y="688327"/>
                  </a:lnTo>
                  <a:lnTo>
                    <a:pt x="145593" y="647986"/>
                  </a:lnTo>
                  <a:lnTo>
                    <a:pt x="167738" y="608527"/>
                  </a:lnTo>
                  <a:lnTo>
                    <a:pt x="191277" y="569983"/>
                  </a:lnTo>
                  <a:lnTo>
                    <a:pt x="216175" y="532389"/>
                  </a:lnTo>
                  <a:lnTo>
                    <a:pt x="242397" y="495778"/>
                  </a:lnTo>
                  <a:lnTo>
                    <a:pt x="269911" y="460185"/>
                  </a:lnTo>
                  <a:lnTo>
                    <a:pt x="298681" y="425644"/>
                  </a:lnTo>
                  <a:lnTo>
                    <a:pt x="328673" y="392189"/>
                  </a:lnTo>
                  <a:lnTo>
                    <a:pt x="359854" y="359854"/>
                  </a:lnTo>
                  <a:lnTo>
                    <a:pt x="392189" y="328673"/>
                  </a:lnTo>
                  <a:lnTo>
                    <a:pt x="425644" y="298681"/>
                  </a:lnTo>
                  <a:lnTo>
                    <a:pt x="460185" y="269911"/>
                  </a:lnTo>
                  <a:lnTo>
                    <a:pt x="495778" y="242397"/>
                  </a:lnTo>
                  <a:lnTo>
                    <a:pt x="532389" y="216175"/>
                  </a:lnTo>
                  <a:lnTo>
                    <a:pt x="569983" y="191277"/>
                  </a:lnTo>
                  <a:lnTo>
                    <a:pt x="608527" y="167738"/>
                  </a:lnTo>
                  <a:lnTo>
                    <a:pt x="647986" y="145593"/>
                  </a:lnTo>
                  <a:lnTo>
                    <a:pt x="688327" y="124874"/>
                  </a:lnTo>
                  <a:lnTo>
                    <a:pt x="729514" y="105617"/>
                  </a:lnTo>
                  <a:lnTo>
                    <a:pt x="771514" y="87856"/>
                  </a:lnTo>
                  <a:lnTo>
                    <a:pt x="814294" y="71624"/>
                  </a:lnTo>
                  <a:lnTo>
                    <a:pt x="857818" y="56955"/>
                  </a:lnTo>
                  <a:lnTo>
                    <a:pt x="902052" y="43885"/>
                  </a:lnTo>
                  <a:lnTo>
                    <a:pt x="946963" y="32447"/>
                  </a:lnTo>
                  <a:lnTo>
                    <a:pt x="992517" y="22674"/>
                  </a:lnTo>
                  <a:lnTo>
                    <a:pt x="1038678" y="14602"/>
                  </a:lnTo>
                  <a:lnTo>
                    <a:pt x="1085414" y="8265"/>
                  </a:lnTo>
                  <a:lnTo>
                    <a:pt x="1132690" y="3696"/>
                  </a:lnTo>
                  <a:lnTo>
                    <a:pt x="1180471" y="929"/>
                  </a:lnTo>
                  <a:lnTo>
                    <a:pt x="1228725" y="0"/>
                  </a:lnTo>
                  <a:lnTo>
                    <a:pt x="1276969" y="929"/>
                  </a:lnTo>
                  <a:lnTo>
                    <a:pt x="1324743" y="3696"/>
                  </a:lnTo>
                  <a:lnTo>
                    <a:pt x="1372011" y="8265"/>
                  </a:lnTo>
                  <a:lnTo>
                    <a:pt x="1418741" y="14602"/>
                  </a:lnTo>
                  <a:lnTo>
                    <a:pt x="1464897" y="22674"/>
                  </a:lnTo>
                  <a:lnTo>
                    <a:pt x="1510446" y="32447"/>
                  </a:lnTo>
                  <a:lnTo>
                    <a:pt x="1555353" y="43885"/>
                  </a:lnTo>
                  <a:lnTo>
                    <a:pt x="1599584" y="56955"/>
                  </a:lnTo>
                  <a:lnTo>
                    <a:pt x="1643105" y="71624"/>
                  </a:lnTo>
                  <a:lnTo>
                    <a:pt x="1685882" y="87856"/>
                  </a:lnTo>
                  <a:lnTo>
                    <a:pt x="1727881" y="105617"/>
                  </a:lnTo>
                  <a:lnTo>
                    <a:pt x="1769067" y="124874"/>
                  </a:lnTo>
                  <a:lnTo>
                    <a:pt x="1809407" y="145593"/>
                  </a:lnTo>
                  <a:lnTo>
                    <a:pt x="1848866" y="167738"/>
                  </a:lnTo>
                  <a:lnTo>
                    <a:pt x="1887409" y="191277"/>
                  </a:lnTo>
                  <a:lnTo>
                    <a:pt x="1925004" y="216175"/>
                  </a:lnTo>
                  <a:lnTo>
                    <a:pt x="1961616" y="242397"/>
                  </a:lnTo>
                  <a:lnTo>
                    <a:pt x="1997210" y="269911"/>
                  </a:lnTo>
                  <a:lnTo>
                    <a:pt x="2031753" y="298681"/>
                  </a:lnTo>
                  <a:lnTo>
                    <a:pt x="2065210" y="328673"/>
                  </a:lnTo>
                  <a:lnTo>
                    <a:pt x="2097547" y="359854"/>
                  </a:lnTo>
                  <a:lnTo>
                    <a:pt x="2128731" y="392189"/>
                  </a:lnTo>
                  <a:lnTo>
                    <a:pt x="2158726" y="425644"/>
                  </a:lnTo>
                  <a:lnTo>
                    <a:pt x="2187498" y="460185"/>
                  </a:lnTo>
                  <a:lnTo>
                    <a:pt x="2215014" y="495778"/>
                  </a:lnTo>
                  <a:lnTo>
                    <a:pt x="2241240" y="532389"/>
                  </a:lnTo>
                  <a:lnTo>
                    <a:pt x="2266141" y="569983"/>
                  </a:lnTo>
                  <a:lnTo>
                    <a:pt x="2289683" y="608527"/>
                  </a:lnTo>
                  <a:lnTo>
                    <a:pt x="2311831" y="647986"/>
                  </a:lnTo>
                  <a:lnTo>
                    <a:pt x="2332553" y="688327"/>
                  </a:lnTo>
                  <a:lnTo>
                    <a:pt x="2351813" y="729514"/>
                  </a:lnTo>
                  <a:lnTo>
                    <a:pt x="2369577" y="771514"/>
                  </a:lnTo>
                  <a:lnTo>
                    <a:pt x="2385812" y="814294"/>
                  </a:lnTo>
                  <a:lnTo>
                    <a:pt x="2400482" y="857818"/>
                  </a:lnTo>
                  <a:lnTo>
                    <a:pt x="2413555" y="902052"/>
                  </a:lnTo>
                  <a:lnTo>
                    <a:pt x="2424996" y="946963"/>
                  </a:lnTo>
                  <a:lnTo>
                    <a:pt x="2434770" y="992517"/>
                  </a:lnTo>
                  <a:lnTo>
                    <a:pt x="2442843" y="1038678"/>
                  </a:lnTo>
                  <a:lnTo>
                    <a:pt x="2449182" y="1085414"/>
                  </a:lnTo>
                  <a:lnTo>
                    <a:pt x="2453752" y="1132690"/>
                  </a:lnTo>
                  <a:lnTo>
                    <a:pt x="2456520" y="1180471"/>
                  </a:lnTo>
                  <a:lnTo>
                    <a:pt x="2457450" y="1228725"/>
                  </a:lnTo>
                  <a:lnTo>
                    <a:pt x="2456520" y="1276969"/>
                  </a:lnTo>
                  <a:lnTo>
                    <a:pt x="2453752" y="1324743"/>
                  </a:lnTo>
                  <a:lnTo>
                    <a:pt x="2449182" y="1372011"/>
                  </a:lnTo>
                  <a:lnTo>
                    <a:pt x="2442843" y="1418741"/>
                  </a:lnTo>
                  <a:lnTo>
                    <a:pt x="2434770" y="1464897"/>
                  </a:lnTo>
                  <a:lnTo>
                    <a:pt x="2424996" y="1510446"/>
                  </a:lnTo>
                  <a:lnTo>
                    <a:pt x="2413555" y="1555353"/>
                  </a:lnTo>
                  <a:lnTo>
                    <a:pt x="2400482" y="1599584"/>
                  </a:lnTo>
                  <a:lnTo>
                    <a:pt x="2385812" y="1643105"/>
                  </a:lnTo>
                  <a:lnTo>
                    <a:pt x="2369577" y="1685882"/>
                  </a:lnTo>
                  <a:lnTo>
                    <a:pt x="2351813" y="1727881"/>
                  </a:lnTo>
                  <a:lnTo>
                    <a:pt x="2332553" y="1769067"/>
                  </a:lnTo>
                  <a:lnTo>
                    <a:pt x="2311831" y="1809407"/>
                  </a:lnTo>
                  <a:lnTo>
                    <a:pt x="2289683" y="1848866"/>
                  </a:lnTo>
                  <a:lnTo>
                    <a:pt x="2266141" y="1887409"/>
                  </a:lnTo>
                  <a:lnTo>
                    <a:pt x="2241240" y="1925004"/>
                  </a:lnTo>
                  <a:lnTo>
                    <a:pt x="2215014" y="1961616"/>
                  </a:lnTo>
                  <a:lnTo>
                    <a:pt x="2187498" y="1997210"/>
                  </a:lnTo>
                  <a:lnTo>
                    <a:pt x="2158726" y="2031753"/>
                  </a:lnTo>
                  <a:lnTo>
                    <a:pt x="2128731" y="2065210"/>
                  </a:lnTo>
                  <a:lnTo>
                    <a:pt x="2097547" y="2097547"/>
                  </a:lnTo>
                  <a:lnTo>
                    <a:pt x="2065210" y="2128731"/>
                  </a:lnTo>
                  <a:lnTo>
                    <a:pt x="2031753" y="2158726"/>
                  </a:lnTo>
                  <a:lnTo>
                    <a:pt x="1997210" y="2187498"/>
                  </a:lnTo>
                  <a:lnTo>
                    <a:pt x="1961616" y="2215014"/>
                  </a:lnTo>
                  <a:lnTo>
                    <a:pt x="1925004" y="2241240"/>
                  </a:lnTo>
                  <a:lnTo>
                    <a:pt x="1887409" y="2266141"/>
                  </a:lnTo>
                  <a:lnTo>
                    <a:pt x="1848866" y="2289683"/>
                  </a:lnTo>
                  <a:lnTo>
                    <a:pt x="1809407" y="2311831"/>
                  </a:lnTo>
                  <a:lnTo>
                    <a:pt x="1769067" y="2332553"/>
                  </a:lnTo>
                  <a:lnTo>
                    <a:pt x="1727881" y="2351813"/>
                  </a:lnTo>
                  <a:lnTo>
                    <a:pt x="1685882" y="2369577"/>
                  </a:lnTo>
                  <a:lnTo>
                    <a:pt x="1643105" y="2385812"/>
                  </a:lnTo>
                  <a:lnTo>
                    <a:pt x="1599584" y="2400482"/>
                  </a:lnTo>
                  <a:lnTo>
                    <a:pt x="1555353" y="2413555"/>
                  </a:lnTo>
                  <a:lnTo>
                    <a:pt x="1510446" y="2424996"/>
                  </a:lnTo>
                  <a:lnTo>
                    <a:pt x="1464897" y="2434770"/>
                  </a:lnTo>
                  <a:lnTo>
                    <a:pt x="1418741" y="2442843"/>
                  </a:lnTo>
                  <a:lnTo>
                    <a:pt x="1372011" y="2449182"/>
                  </a:lnTo>
                  <a:lnTo>
                    <a:pt x="1324743" y="2453752"/>
                  </a:lnTo>
                  <a:lnTo>
                    <a:pt x="1276969" y="2456520"/>
                  </a:lnTo>
                  <a:lnTo>
                    <a:pt x="1228725" y="2457450"/>
                  </a:lnTo>
                  <a:lnTo>
                    <a:pt x="1180471" y="2456520"/>
                  </a:lnTo>
                  <a:lnTo>
                    <a:pt x="1132690" y="2453752"/>
                  </a:lnTo>
                  <a:lnTo>
                    <a:pt x="1085414" y="2449182"/>
                  </a:lnTo>
                  <a:lnTo>
                    <a:pt x="1038678" y="2442843"/>
                  </a:lnTo>
                  <a:lnTo>
                    <a:pt x="992517" y="2434770"/>
                  </a:lnTo>
                  <a:lnTo>
                    <a:pt x="946963" y="2424996"/>
                  </a:lnTo>
                  <a:lnTo>
                    <a:pt x="902052" y="2413555"/>
                  </a:lnTo>
                  <a:lnTo>
                    <a:pt x="857818" y="2400482"/>
                  </a:lnTo>
                  <a:lnTo>
                    <a:pt x="814294" y="2385812"/>
                  </a:lnTo>
                  <a:lnTo>
                    <a:pt x="771514" y="2369577"/>
                  </a:lnTo>
                  <a:lnTo>
                    <a:pt x="729514" y="2351813"/>
                  </a:lnTo>
                  <a:lnTo>
                    <a:pt x="688327" y="2332553"/>
                  </a:lnTo>
                  <a:lnTo>
                    <a:pt x="647986" y="2311831"/>
                  </a:lnTo>
                  <a:lnTo>
                    <a:pt x="608527" y="2289682"/>
                  </a:lnTo>
                  <a:lnTo>
                    <a:pt x="569983" y="2266141"/>
                  </a:lnTo>
                  <a:lnTo>
                    <a:pt x="532389" y="2241240"/>
                  </a:lnTo>
                  <a:lnTo>
                    <a:pt x="495778" y="2215014"/>
                  </a:lnTo>
                  <a:lnTo>
                    <a:pt x="460185" y="2187498"/>
                  </a:lnTo>
                  <a:lnTo>
                    <a:pt x="425644" y="2158726"/>
                  </a:lnTo>
                  <a:lnTo>
                    <a:pt x="392189" y="2128731"/>
                  </a:lnTo>
                  <a:lnTo>
                    <a:pt x="359854" y="2097547"/>
                  </a:lnTo>
                  <a:lnTo>
                    <a:pt x="328673" y="2065210"/>
                  </a:lnTo>
                  <a:lnTo>
                    <a:pt x="298681" y="2031753"/>
                  </a:lnTo>
                  <a:lnTo>
                    <a:pt x="269911" y="1997210"/>
                  </a:lnTo>
                  <a:lnTo>
                    <a:pt x="242397" y="1961616"/>
                  </a:lnTo>
                  <a:lnTo>
                    <a:pt x="216175" y="1925004"/>
                  </a:lnTo>
                  <a:lnTo>
                    <a:pt x="191277" y="1887409"/>
                  </a:lnTo>
                  <a:lnTo>
                    <a:pt x="167738" y="1848865"/>
                  </a:lnTo>
                  <a:lnTo>
                    <a:pt x="145593" y="1809407"/>
                  </a:lnTo>
                  <a:lnTo>
                    <a:pt x="124874" y="1769067"/>
                  </a:lnTo>
                  <a:lnTo>
                    <a:pt x="105617" y="1727881"/>
                  </a:lnTo>
                  <a:lnTo>
                    <a:pt x="87856" y="1685882"/>
                  </a:lnTo>
                  <a:lnTo>
                    <a:pt x="71624" y="1643105"/>
                  </a:lnTo>
                  <a:lnTo>
                    <a:pt x="56955" y="1599584"/>
                  </a:lnTo>
                  <a:lnTo>
                    <a:pt x="43885" y="1555353"/>
                  </a:lnTo>
                  <a:lnTo>
                    <a:pt x="32447" y="1510446"/>
                  </a:lnTo>
                  <a:lnTo>
                    <a:pt x="22674" y="1464897"/>
                  </a:lnTo>
                  <a:lnTo>
                    <a:pt x="14602" y="1418741"/>
                  </a:lnTo>
                  <a:lnTo>
                    <a:pt x="8265" y="1372011"/>
                  </a:lnTo>
                  <a:lnTo>
                    <a:pt x="3696" y="1324743"/>
                  </a:lnTo>
                  <a:lnTo>
                    <a:pt x="929" y="1276969"/>
                  </a:lnTo>
                  <a:lnTo>
                    <a:pt x="0" y="1228725"/>
                  </a:lnTo>
                  <a:close/>
                </a:path>
              </a:pathLst>
            </a:custGeom>
            <a:ln w="9525">
              <a:solidFill>
                <a:srgbClr val="000000"/>
              </a:solidFill>
            </a:ln>
          </p:spPr>
          <p:txBody>
            <a:bodyPr wrap="square" lIns="0" tIns="0" rIns="0" bIns="0" rtlCol="0"/>
            <a:lstStyle/>
            <a:p>
              <a:endParaRPr/>
            </a:p>
          </p:txBody>
        </p:sp>
      </p:grpSp>
      <p:sp>
        <p:nvSpPr>
          <p:cNvPr id="8" name="object 8"/>
          <p:cNvSpPr txBox="1"/>
          <p:nvPr/>
        </p:nvSpPr>
        <p:spPr>
          <a:xfrm>
            <a:off x="5635244" y="2199703"/>
            <a:ext cx="929640" cy="300355"/>
          </a:xfrm>
          <a:prstGeom prst="rect">
            <a:avLst/>
          </a:prstGeom>
        </p:spPr>
        <p:txBody>
          <a:bodyPr vert="horz" wrap="square" lIns="0" tIns="12700" rIns="0" bIns="0" rtlCol="0">
            <a:spAutoFit/>
          </a:bodyPr>
          <a:lstStyle/>
          <a:p>
            <a:pPr marL="12700">
              <a:lnSpc>
                <a:spcPct val="100000"/>
              </a:lnSpc>
              <a:spcBef>
                <a:spcPts val="100"/>
              </a:spcBef>
            </a:pPr>
            <a:r>
              <a:rPr sz="1800" b="1" spc="55">
                <a:solidFill>
                  <a:srgbClr val="FFFFFF"/>
                </a:solidFill>
                <a:latin typeface="Trebuchet MS"/>
                <a:cs typeface="Trebuchet MS"/>
              </a:rPr>
              <a:t>Instruct</a:t>
            </a:r>
            <a:endParaRPr sz="1800">
              <a:latin typeface="Trebuchet MS"/>
              <a:cs typeface="Trebuchet MS"/>
            </a:endParaRPr>
          </a:p>
        </p:txBody>
      </p:sp>
      <p:grpSp>
        <p:nvGrpSpPr>
          <p:cNvPr id="9" name="object 9"/>
          <p:cNvGrpSpPr/>
          <p:nvPr/>
        </p:nvGrpSpPr>
        <p:grpSpPr>
          <a:xfrm>
            <a:off x="7696200" y="4152900"/>
            <a:ext cx="2362200" cy="742950"/>
            <a:chOff x="7696200" y="4152900"/>
            <a:chExt cx="2362200" cy="742950"/>
          </a:xfrm>
        </p:grpSpPr>
        <p:sp>
          <p:nvSpPr>
            <p:cNvPr id="10" name="object 10"/>
            <p:cNvSpPr/>
            <p:nvPr/>
          </p:nvSpPr>
          <p:spPr>
            <a:xfrm>
              <a:off x="7715250" y="4171950"/>
              <a:ext cx="2324100" cy="704850"/>
            </a:xfrm>
            <a:custGeom>
              <a:avLst/>
              <a:gdLst/>
              <a:ahLst/>
              <a:cxnLst/>
              <a:rect l="l" t="t" r="r" b="b"/>
              <a:pathLst>
                <a:path w="2324100" h="704850">
                  <a:moveTo>
                    <a:pt x="2324100" y="0"/>
                  </a:moveTo>
                  <a:lnTo>
                    <a:pt x="0" y="0"/>
                  </a:lnTo>
                  <a:lnTo>
                    <a:pt x="0" y="704850"/>
                  </a:lnTo>
                  <a:lnTo>
                    <a:pt x="2324100" y="704850"/>
                  </a:lnTo>
                  <a:lnTo>
                    <a:pt x="2324100" y="0"/>
                  </a:lnTo>
                  <a:close/>
                </a:path>
              </a:pathLst>
            </a:custGeom>
            <a:solidFill>
              <a:srgbClr val="C3D59B"/>
            </a:solidFill>
          </p:spPr>
          <p:txBody>
            <a:bodyPr wrap="square" lIns="0" tIns="0" rIns="0" bIns="0" rtlCol="0"/>
            <a:lstStyle/>
            <a:p>
              <a:endParaRPr/>
            </a:p>
          </p:txBody>
        </p:sp>
        <p:sp>
          <p:nvSpPr>
            <p:cNvPr id="11" name="object 11"/>
            <p:cNvSpPr/>
            <p:nvPr/>
          </p:nvSpPr>
          <p:spPr>
            <a:xfrm>
              <a:off x="7715250" y="4171950"/>
              <a:ext cx="2324100" cy="704850"/>
            </a:xfrm>
            <a:custGeom>
              <a:avLst/>
              <a:gdLst/>
              <a:ahLst/>
              <a:cxnLst/>
              <a:rect l="l" t="t" r="r" b="b"/>
              <a:pathLst>
                <a:path w="2324100" h="704850">
                  <a:moveTo>
                    <a:pt x="0" y="704850"/>
                  </a:moveTo>
                  <a:lnTo>
                    <a:pt x="2324100" y="704850"/>
                  </a:lnTo>
                  <a:lnTo>
                    <a:pt x="2324100" y="0"/>
                  </a:lnTo>
                  <a:lnTo>
                    <a:pt x="0" y="0"/>
                  </a:lnTo>
                  <a:lnTo>
                    <a:pt x="0" y="704850"/>
                  </a:lnTo>
                  <a:close/>
                </a:path>
              </a:pathLst>
            </a:custGeom>
            <a:ln w="38100">
              <a:solidFill>
                <a:srgbClr val="4F6128"/>
              </a:solidFill>
            </a:ln>
          </p:spPr>
          <p:txBody>
            <a:bodyPr wrap="square" lIns="0" tIns="0" rIns="0" bIns="0" rtlCol="0"/>
            <a:lstStyle/>
            <a:p>
              <a:endParaRPr/>
            </a:p>
          </p:txBody>
        </p:sp>
      </p:grpSp>
      <p:sp>
        <p:nvSpPr>
          <p:cNvPr id="12" name="object 12"/>
          <p:cNvSpPr txBox="1"/>
          <p:nvPr/>
        </p:nvSpPr>
        <p:spPr>
          <a:xfrm>
            <a:off x="7900034" y="4188142"/>
            <a:ext cx="1969770" cy="640080"/>
          </a:xfrm>
          <a:prstGeom prst="rect">
            <a:avLst/>
          </a:prstGeom>
        </p:spPr>
        <p:txBody>
          <a:bodyPr vert="horz" wrap="square" lIns="0" tIns="15875" rIns="0" bIns="0" rtlCol="0">
            <a:spAutoFit/>
          </a:bodyPr>
          <a:lstStyle/>
          <a:p>
            <a:pPr marL="339090" marR="5080" indent="-326390">
              <a:lnSpc>
                <a:spcPct val="100000"/>
              </a:lnSpc>
              <a:spcBef>
                <a:spcPts val="125"/>
              </a:spcBef>
            </a:pPr>
            <a:r>
              <a:rPr sz="2000" spc="95">
                <a:solidFill>
                  <a:srgbClr val="404040"/>
                </a:solidFill>
                <a:latin typeface="Trebuchet MS"/>
                <a:cs typeface="Trebuchet MS"/>
              </a:rPr>
              <a:t>Domain</a:t>
            </a:r>
            <a:r>
              <a:rPr sz="2000" spc="-95">
                <a:solidFill>
                  <a:srgbClr val="404040"/>
                </a:solidFill>
                <a:latin typeface="Trebuchet MS"/>
                <a:cs typeface="Trebuchet MS"/>
              </a:rPr>
              <a:t> </a:t>
            </a:r>
            <a:r>
              <a:rPr sz="2000" spc="40">
                <a:solidFill>
                  <a:srgbClr val="404040"/>
                </a:solidFill>
                <a:latin typeface="Trebuchet MS"/>
                <a:cs typeface="Trebuchet MS"/>
              </a:rPr>
              <a:t>Specific </a:t>
            </a:r>
            <a:r>
              <a:rPr sz="2000" spc="55">
                <a:solidFill>
                  <a:srgbClr val="404040"/>
                </a:solidFill>
                <a:latin typeface="Trebuchet MS"/>
                <a:cs typeface="Trebuchet MS"/>
              </a:rPr>
              <a:t>Finetuning</a:t>
            </a:r>
            <a:endParaRPr sz="2000">
              <a:latin typeface="Trebuchet MS"/>
              <a:cs typeface="Trebuchet MS"/>
            </a:endParaRPr>
          </a:p>
        </p:txBody>
      </p:sp>
      <p:grpSp>
        <p:nvGrpSpPr>
          <p:cNvPr id="13" name="object 13"/>
          <p:cNvGrpSpPr/>
          <p:nvPr/>
        </p:nvGrpSpPr>
        <p:grpSpPr>
          <a:xfrm>
            <a:off x="2133600" y="4152900"/>
            <a:ext cx="2362200" cy="742950"/>
            <a:chOff x="2133600" y="4152900"/>
            <a:chExt cx="2362200" cy="742950"/>
          </a:xfrm>
        </p:grpSpPr>
        <p:sp>
          <p:nvSpPr>
            <p:cNvPr id="14" name="object 14"/>
            <p:cNvSpPr/>
            <p:nvPr/>
          </p:nvSpPr>
          <p:spPr>
            <a:xfrm>
              <a:off x="2152650" y="4171950"/>
              <a:ext cx="2324100" cy="704850"/>
            </a:xfrm>
            <a:custGeom>
              <a:avLst/>
              <a:gdLst/>
              <a:ahLst/>
              <a:cxnLst/>
              <a:rect l="l" t="t" r="r" b="b"/>
              <a:pathLst>
                <a:path w="2324100" h="704850">
                  <a:moveTo>
                    <a:pt x="2324100" y="0"/>
                  </a:moveTo>
                  <a:lnTo>
                    <a:pt x="0" y="0"/>
                  </a:lnTo>
                  <a:lnTo>
                    <a:pt x="0" y="704850"/>
                  </a:lnTo>
                  <a:lnTo>
                    <a:pt x="2324100" y="704850"/>
                  </a:lnTo>
                  <a:lnTo>
                    <a:pt x="2324100" y="0"/>
                  </a:lnTo>
                  <a:close/>
                </a:path>
              </a:pathLst>
            </a:custGeom>
            <a:solidFill>
              <a:srgbClr val="C3D59B"/>
            </a:solidFill>
          </p:spPr>
          <p:txBody>
            <a:bodyPr wrap="square" lIns="0" tIns="0" rIns="0" bIns="0" rtlCol="0"/>
            <a:lstStyle/>
            <a:p>
              <a:endParaRPr/>
            </a:p>
          </p:txBody>
        </p:sp>
        <p:sp>
          <p:nvSpPr>
            <p:cNvPr id="15" name="object 15"/>
            <p:cNvSpPr/>
            <p:nvPr/>
          </p:nvSpPr>
          <p:spPr>
            <a:xfrm>
              <a:off x="2152650" y="4171950"/>
              <a:ext cx="2324100" cy="704850"/>
            </a:xfrm>
            <a:custGeom>
              <a:avLst/>
              <a:gdLst/>
              <a:ahLst/>
              <a:cxnLst/>
              <a:rect l="l" t="t" r="r" b="b"/>
              <a:pathLst>
                <a:path w="2324100" h="704850">
                  <a:moveTo>
                    <a:pt x="0" y="704850"/>
                  </a:moveTo>
                  <a:lnTo>
                    <a:pt x="2324100" y="704850"/>
                  </a:lnTo>
                  <a:lnTo>
                    <a:pt x="2324100" y="0"/>
                  </a:lnTo>
                  <a:lnTo>
                    <a:pt x="0" y="0"/>
                  </a:lnTo>
                  <a:lnTo>
                    <a:pt x="0" y="704850"/>
                  </a:lnTo>
                  <a:close/>
                </a:path>
              </a:pathLst>
            </a:custGeom>
            <a:ln w="38100">
              <a:solidFill>
                <a:srgbClr val="4F6128"/>
              </a:solidFill>
            </a:ln>
          </p:spPr>
          <p:txBody>
            <a:bodyPr wrap="square" lIns="0" tIns="0" rIns="0" bIns="0" rtlCol="0"/>
            <a:lstStyle/>
            <a:p>
              <a:endParaRPr/>
            </a:p>
          </p:txBody>
        </p:sp>
      </p:grpSp>
      <p:sp>
        <p:nvSpPr>
          <p:cNvPr id="16" name="object 16"/>
          <p:cNvSpPr txBox="1"/>
          <p:nvPr/>
        </p:nvSpPr>
        <p:spPr>
          <a:xfrm>
            <a:off x="2519679" y="4188142"/>
            <a:ext cx="1597660" cy="640080"/>
          </a:xfrm>
          <a:prstGeom prst="rect">
            <a:avLst/>
          </a:prstGeom>
        </p:spPr>
        <p:txBody>
          <a:bodyPr vert="horz" wrap="square" lIns="0" tIns="15875" rIns="0" bIns="0" rtlCol="0">
            <a:spAutoFit/>
          </a:bodyPr>
          <a:lstStyle/>
          <a:p>
            <a:pPr marL="150495" marR="5080" indent="-138430">
              <a:lnSpc>
                <a:spcPct val="100000"/>
              </a:lnSpc>
              <a:spcBef>
                <a:spcPts val="125"/>
              </a:spcBef>
            </a:pPr>
            <a:r>
              <a:rPr sz="2000" spc="80">
                <a:solidFill>
                  <a:srgbClr val="404040"/>
                </a:solidFill>
                <a:latin typeface="Trebuchet MS"/>
                <a:cs typeface="Trebuchet MS"/>
              </a:rPr>
              <a:t>Task</a:t>
            </a:r>
            <a:r>
              <a:rPr sz="2000" spc="-114">
                <a:solidFill>
                  <a:srgbClr val="404040"/>
                </a:solidFill>
                <a:latin typeface="Trebuchet MS"/>
                <a:cs typeface="Trebuchet MS"/>
              </a:rPr>
              <a:t> </a:t>
            </a:r>
            <a:r>
              <a:rPr sz="2000" spc="45">
                <a:solidFill>
                  <a:srgbClr val="404040"/>
                </a:solidFill>
                <a:latin typeface="Trebuchet MS"/>
                <a:cs typeface="Trebuchet MS"/>
              </a:rPr>
              <a:t>Specific </a:t>
            </a:r>
            <a:r>
              <a:rPr sz="2000" spc="55">
                <a:solidFill>
                  <a:srgbClr val="404040"/>
                </a:solidFill>
                <a:latin typeface="Trebuchet MS"/>
                <a:cs typeface="Trebuchet MS"/>
              </a:rPr>
              <a:t>Finetuning</a:t>
            </a:r>
            <a:endParaRPr sz="2000">
              <a:latin typeface="Trebuchet MS"/>
              <a:cs typeface="Trebuchet MS"/>
            </a:endParaRPr>
          </a:p>
        </p:txBody>
      </p:sp>
      <p:grpSp>
        <p:nvGrpSpPr>
          <p:cNvPr id="17" name="object 17"/>
          <p:cNvGrpSpPr/>
          <p:nvPr/>
        </p:nvGrpSpPr>
        <p:grpSpPr>
          <a:xfrm>
            <a:off x="3143250" y="2295398"/>
            <a:ext cx="5901055" cy="2052955"/>
            <a:chOff x="3143250" y="2295398"/>
            <a:chExt cx="5901055" cy="2052955"/>
          </a:xfrm>
        </p:grpSpPr>
        <p:pic>
          <p:nvPicPr>
            <p:cNvPr id="18" name="object 18"/>
            <p:cNvPicPr/>
            <p:nvPr/>
          </p:nvPicPr>
          <p:blipFill>
            <a:blip r:embed="rId4" cstate="print"/>
            <a:stretch>
              <a:fillRect/>
            </a:stretch>
          </p:blipFill>
          <p:spPr>
            <a:xfrm>
              <a:off x="3143250" y="2295398"/>
              <a:ext cx="1776476" cy="2052701"/>
            </a:xfrm>
            <a:prstGeom prst="rect">
              <a:avLst/>
            </a:prstGeom>
          </p:spPr>
        </p:pic>
        <p:sp>
          <p:nvSpPr>
            <p:cNvPr id="19" name="object 19"/>
            <p:cNvSpPr/>
            <p:nvPr/>
          </p:nvSpPr>
          <p:spPr>
            <a:xfrm>
              <a:off x="3257550" y="2333625"/>
              <a:ext cx="1611630" cy="1831339"/>
            </a:xfrm>
            <a:custGeom>
              <a:avLst/>
              <a:gdLst/>
              <a:ahLst/>
              <a:cxnLst/>
              <a:rect l="l" t="t" r="r" b="b"/>
              <a:pathLst>
                <a:path w="1611629" h="1831339">
                  <a:moveTo>
                    <a:pt x="38100" y="1717039"/>
                  </a:moveTo>
                  <a:lnTo>
                    <a:pt x="0" y="1717039"/>
                  </a:lnTo>
                  <a:lnTo>
                    <a:pt x="57150" y="1831339"/>
                  </a:lnTo>
                  <a:lnTo>
                    <a:pt x="104775" y="1736089"/>
                  </a:lnTo>
                  <a:lnTo>
                    <a:pt x="38100" y="1736089"/>
                  </a:lnTo>
                  <a:lnTo>
                    <a:pt x="38100" y="1717039"/>
                  </a:lnTo>
                  <a:close/>
                </a:path>
                <a:path w="1611629" h="1831339">
                  <a:moveTo>
                    <a:pt x="1611376" y="0"/>
                  </a:moveTo>
                  <a:lnTo>
                    <a:pt x="57150" y="0"/>
                  </a:lnTo>
                  <a:lnTo>
                    <a:pt x="49726" y="1494"/>
                  </a:lnTo>
                  <a:lnTo>
                    <a:pt x="43672" y="5572"/>
                  </a:lnTo>
                  <a:lnTo>
                    <a:pt x="39594" y="11626"/>
                  </a:lnTo>
                  <a:lnTo>
                    <a:pt x="38100" y="19050"/>
                  </a:lnTo>
                  <a:lnTo>
                    <a:pt x="38100" y="1736089"/>
                  </a:lnTo>
                  <a:lnTo>
                    <a:pt x="76200" y="1736089"/>
                  </a:lnTo>
                  <a:lnTo>
                    <a:pt x="76200" y="38100"/>
                  </a:lnTo>
                  <a:lnTo>
                    <a:pt x="57150" y="38100"/>
                  </a:lnTo>
                  <a:lnTo>
                    <a:pt x="76200" y="19050"/>
                  </a:lnTo>
                  <a:lnTo>
                    <a:pt x="1611376" y="19050"/>
                  </a:lnTo>
                  <a:lnTo>
                    <a:pt x="1611376" y="0"/>
                  </a:lnTo>
                  <a:close/>
                </a:path>
                <a:path w="1611629" h="1831339">
                  <a:moveTo>
                    <a:pt x="114300" y="1717039"/>
                  </a:moveTo>
                  <a:lnTo>
                    <a:pt x="76200" y="1717039"/>
                  </a:lnTo>
                  <a:lnTo>
                    <a:pt x="76200" y="1736089"/>
                  </a:lnTo>
                  <a:lnTo>
                    <a:pt x="104775" y="1736089"/>
                  </a:lnTo>
                  <a:lnTo>
                    <a:pt x="114300" y="1717039"/>
                  </a:lnTo>
                  <a:close/>
                </a:path>
                <a:path w="1611629" h="1831339">
                  <a:moveTo>
                    <a:pt x="76200" y="19050"/>
                  </a:moveTo>
                  <a:lnTo>
                    <a:pt x="57150" y="38100"/>
                  </a:lnTo>
                  <a:lnTo>
                    <a:pt x="76200" y="38100"/>
                  </a:lnTo>
                  <a:lnTo>
                    <a:pt x="76200" y="19050"/>
                  </a:lnTo>
                  <a:close/>
                </a:path>
                <a:path w="1611629" h="1831339">
                  <a:moveTo>
                    <a:pt x="1611376" y="19050"/>
                  </a:moveTo>
                  <a:lnTo>
                    <a:pt x="76200" y="19050"/>
                  </a:lnTo>
                  <a:lnTo>
                    <a:pt x="76200" y="38100"/>
                  </a:lnTo>
                  <a:lnTo>
                    <a:pt x="1611376" y="38100"/>
                  </a:lnTo>
                  <a:lnTo>
                    <a:pt x="1611376" y="19050"/>
                  </a:lnTo>
                  <a:close/>
                </a:path>
              </a:pathLst>
            </a:custGeom>
            <a:solidFill>
              <a:srgbClr val="404040"/>
            </a:solidFill>
          </p:spPr>
          <p:txBody>
            <a:bodyPr wrap="square" lIns="0" tIns="0" rIns="0" bIns="0" rtlCol="0"/>
            <a:lstStyle/>
            <a:p>
              <a:endParaRPr/>
            </a:p>
          </p:txBody>
        </p:sp>
        <p:pic>
          <p:nvPicPr>
            <p:cNvPr id="20" name="object 20"/>
            <p:cNvPicPr/>
            <p:nvPr/>
          </p:nvPicPr>
          <p:blipFill>
            <a:blip r:embed="rId5" cstate="print"/>
            <a:stretch>
              <a:fillRect/>
            </a:stretch>
          </p:blipFill>
          <p:spPr>
            <a:xfrm>
              <a:off x="7267575" y="2295398"/>
              <a:ext cx="1776476" cy="2052701"/>
            </a:xfrm>
            <a:prstGeom prst="rect">
              <a:avLst/>
            </a:prstGeom>
          </p:spPr>
        </p:pic>
        <p:sp>
          <p:nvSpPr>
            <p:cNvPr id="21" name="object 21"/>
            <p:cNvSpPr/>
            <p:nvPr/>
          </p:nvSpPr>
          <p:spPr>
            <a:xfrm>
              <a:off x="7324725" y="2333625"/>
              <a:ext cx="1611630" cy="1831339"/>
            </a:xfrm>
            <a:custGeom>
              <a:avLst/>
              <a:gdLst/>
              <a:ahLst/>
              <a:cxnLst/>
              <a:rect l="l" t="t" r="r" b="b"/>
              <a:pathLst>
                <a:path w="1611629" h="1831339">
                  <a:moveTo>
                    <a:pt x="1535176" y="1717039"/>
                  </a:moveTo>
                  <a:lnTo>
                    <a:pt x="1497076" y="1717039"/>
                  </a:lnTo>
                  <a:lnTo>
                    <a:pt x="1554226" y="1831339"/>
                  </a:lnTo>
                  <a:lnTo>
                    <a:pt x="1601851" y="1736089"/>
                  </a:lnTo>
                  <a:lnTo>
                    <a:pt x="1535176" y="1736089"/>
                  </a:lnTo>
                  <a:lnTo>
                    <a:pt x="1535176" y="1717039"/>
                  </a:lnTo>
                  <a:close/>
                </a:path>
                <a:path w="1611629" h="1831339">
                  <a:moveTo>
                    <a:pt x="1535176" y="19050"/>
                  </a:moveTo>
                  <a:lnTo>
                    <a:pt x="1535176" y="1736089"/>
                  </a:lnTo>
                  <a:lnTo>
                    <a:pt x="1573276" y="1736089"/>
                  </a:lnTo>
                  <a:lnTo>
                    <a:pt x="1573276" y="38100"/>
                  </a:lnTo>
                  <a:lnTo>
                    <a:pt x="1554226" y="38100"/>
                  </a:lnTo>
                  <a:lnTo>
                    <a:pt x="1535176" y="19050"/>
                  </a:lnTo>
                  <a:close/>
                </a:path>
                <a:path w="1611629" h="1831339">
                  <a:moveTo>
                    <a:pt x="1611376" y="1717039"/>
                  </a:moveTo>
                  <a:lnTo>
                    <a:pt x="1573276" y="1717039"/>
                  </a:lnTo>
                  <a:lnTo>
                    <a:pt x="1573276" y="1736089"/>
                  </a:lnTo>
                  <a:lnTo>
                    <a:pt x="1601851" y="1736089"/>
                  </a:lnTo>
                  <a:lnTo>
                    <a:pt x="1611376" y="1717039"/>
                  </a:lnTo>
                  <a:close/>
                </a:path>
                <a:path w="1611629" h="1831339">
                  <a:moveTo>
                    <a:pt x="1554226" y="0"/>
                  </a:moveTo>
                  <a:lnTo>
                    <a:pt x="0" y="0"/>
                  </a:lnTo>
                  <a:lnTo>
                    <a:pt x="0" y="38100"/>
                  </a:lnTo>
                  <a:lnTo>
                    <a:pt x="1535176" y="38100"/>
                  </a:lnTo>
                  <a:lnTo>
                    <a:pt x="1535176" y="19050"/>
                  </a:lnTo>
                  <a:lnTo>
                    <a:pt x="1573276" y="19050"/>
                  </a:lnTo>
                  <a:lnTo>
                    <a:pt x="1571781" y="11626"/>
                  </a:lnTo>
                  <a:lnTo>
                    <a:pt x="1567703" y="5572"/>
                  </a:lnTo>
                  <a:lnTo>
                    <a:pt x="1561649" y="1494"/>
                  </a:lnTo>
                  <a:lnTo>
                    <a:pt x="1554226" y="0"/>
                  </a:lnTo>
                  <a:close/>
                </a:path>
                <a:path w="1611629" h="1831339">
                  <a:moveTo>
                    <a:pt x="1573276" y="19050"/>
                  </a:moveTo>
                  <a:lnTo>
                    <a:pt x="1535176" y="19050"/>
                  </a:lnTo>
                  <a:lnTo>
                    <a:pt x="1554226" y="38100"/>
                  </a:lnTo>
                  <a:lnTo>
                    <a:pt x="1573276" y="38100"/>
                  </a:lnTo>
                  <a:lnTo>
                    <a:pt x="1573276" y="19050"/>
                  </a:lnTo>
                  <a:close/>
                </a:path>
              </a:pathLst>
            </a:custGeom>
            <a:solidFill>
              <a:srgbClr val="404040"/>
            </a:solidFill>
          </p:spPr>
          <p:txBody>
            <a:bodyPr wrap="square" lIns="0" tIns="0" rIns="0" bIns="0" rtlCol="0"/>
            <a:lstStyle/>
            <a:p>
              <a:endParaRPr/>
            </a:p>
          </p:txBody>
        </p:sp>
      </p:grpSp>
      <p:sp>
        <p:nvSpPr>
          <p:cNvPr id="22" name="object 22"/>
          <p:cNvSpPr txBox="1"/>
          <p:nvPr/>
        </p:nvSpPr>
        <p:spPr>
          <a:xfrm>
            <a:off x="1021397" y="5556250"/>
            <a:ext cx="1499235" cy="266065"/>
          </a:xfrm>
          <a:prstGeom prst="rect">
            <a:avLst/>
          </a:prstGeom>
        </p:spPr>
        <p:txBody>
          <a:bodyPr vert="horz" wrap="square" lIns="0" tIns="15875" rIns="0" bIns="0" rtlCol="0">
            <a:spAutoFit/>
          </a:bodyPr>
          <a:lstStyle/>
          <a:p>
            <a:pPr marL="12700">
              <a:lnSpc>
                <a:spcPct val="100000"/>
              </a:lnSpc>
              <a:spcBef>
                <a:spcPts val="125"/>
              </a:spcBef>
            </a:pPr>
            <a:r>
              <a:rPr sz="1550" spc="80">
                <a:solidFill>
                  <a:srgbClr val="404040"/>
                </a:solidFill>
                <a:latin typeface="Trebuchet MS"/>
                <a:cs typeface="Trebuchet MS"/>
              </a:rPr>
              <a:t>Summarization</a:t>
            </a:r>
            <a:endParaRPr sz="1550">
              <a:latin typeface="Trebuchet MS"/>
              <a:cs typeface="Trebuchet MS"/>
            </a:endParaRPr>
          </a:p>
        </p:txBody>
      </p:sp>
      <p:sp>
        <p:nvSpPr>
          <p:cNvPr id="23" name="object 23"/>
          <p:cNvSpPr txBox="1"/>
          <p:nvPr/>
        </p:nvSpPr>
        <p:spPr>
          <a:xfrm>
            <a:off x="2648204" y="5556250"/>
            <a:ext cx="1337945" cy="266065"/>
          </a:xfrm>
          <a:prstGeom prst="rect">
            <a:avLst/>
          </a:prstGeom>
        </p:spPr>
        <p:txBody>
          <a:bodyPr vert="horz" wrap="square" lIns="0" tIns="15875" rIns="0" bIns="0" rtlCol="0">
            <a:spAutoFit/>
          </a:bodyPr>
          <a:lstStyle/>
          <a:p>
            <a:pPr marL="12700">
              <a:lnSpc>
                <a:spcPct val="100000"/>
              </a:lnSpc>
              <a:spcBef>
                <a:spcPts val="125"/>
              </a:spcBef>
            </a:pPr>
            <a:r>
              <a:rPr sz="1550" spc="60">
                <a:solidFill>
                  <a:srgbClr val="404040"/>
                </a:solidFill>
                <a:latin typeface="Trebuchet MS"/>
                <a:cs typeface="Trebuchet MS"/>
              </a:rPr>
              <a:t>Classification</a:t>
            </a:r>
            <a:endParaRPr sz="1550">
              <a:latin typeface="Trebuchet MS"/>
              <a:cs typeface="Trebuchet MS"/>
            </a:endParaRPr>
          </a:p>
        </p:txBody>
      </p:sp>
      <p:sp>
        <p:nvSpPr>
          <p:cNvPr id="24" name="object 24"/>
          <p:cNvSpPr txBox="1"/>
          <p:nvPr/>
        </p:nvSpPr>
        <p:spPr>
          <a:xfrm>
            <a:off x="4405629" y="5552757"/>
            <a:ext cx="1016000" cy="514350"/>
          </a:xfrm>
          <a:prstGeom prst="rect">
            <a:avLst/>
          </a:prstGeom>
        </p:spPr>
        <p:txBody>
          <a:bodyPr vert="horz" wrap="square" lIns="0" tIns="4445" rIns="0" bIns="0" rtlCol="0">
            <a:spAutoFit/>
          </a:bodyPr>
          <a:lstStyle/>
          <a:p>
            <a:pPr marL="114300" marR="5080" indent="-101600">
              <a:lnSpc>
                <a:spcPct val="105000"/>
              </a:lnSpc>
              <a:spcBef>
                <a:spcPts val="35"/>
              </a:spcBef>
            </a:pPr>
            <a:r>
              <a:rPr sz="1550" spc="60">
                <a:solidFill>
                  <a:srgbClr val="404040"/>
                </a:solidFill>
                <a:latin typeface="Trebuchet MS"/>
                <a:cs typeface="Trebuchet MS"/>
              </a:rPr>
              <a:t>Sentiment </a:t>
            </a:r>
            <a:r>
              <a:rPr sz="1550" spc="75">
                <a:solidFill>
                  <a:srgbClr val="404040"/>
                </a:solidFill>
                <a:latin typeface="Trebuchet MS"/>
                <a:cs typeface="Trebuchet MS"/>
              </a:rPr>
              <a:t>Analysis</a:t>
            </a:r>
            <a:endParaRPr sz="1550">
              <a:latin typeface="Trebuchet MS"/>
              <a:cs typeface="Trebuchet MS"/>
            </a:endParaRPr>
          </a:p>
        </p:txBody>
      </p:sp>
      <p:grpSp>
        <p:nvGrpSpPr>
          <p:cNvPr id="25" name="object 25"/>
          <p:cNvGrpSpPr/>
          <p:nvPr/>
        </p:nvGrpSpPr>
        <p:grpSpPr>
          <a:xfrm>
            <a:off x="1638300" y="4829175"/>
            <a:ext cx="3405504" cy="852805"/>
            <a:chOff x="1638300" y="4829175"/>
            <a:chExt cx="3405504" cy="852805"/>
          </a:xfrm>
        </p:grpSpPr>
        <p:pic>
          <p:nvPicPr>
            <p:cNvPr id="26" name="object 26"/>
            <p:cNvPicPr/>
            <p:nvPr/>
          </p:nvPicPr>
          <p:blipFill>
            <a:blip r:embed="rId6" cstate="print"/>
            <a:stretch>
              <a:fillRect/>
            </a:stretch>
          </p:blipFill>
          <p:spPr>
            <a:xfrm>
              <a:off x="1638300" y="4829175"/>
              <a:ext cx="1738376" cy="852487"/>
            </a:xfrm>
            <a:prstGeom prst="rect">
              <a:avLst/>
            </a:prstGeom>
          </p:spPr>
        </p:pic>
        <p:sp>
          <p:nvSpPr>
            <p:cNvPr id="27" name="object 27"/>
            <p:cNvSpPr/>
            <p:nvPr/>
          </p:nvSpPr>
          <p:spPr>
            <a:xfrm>
              <a:off x="1776476" y="4869815"/>
              <a:ext cx="1547495" cy="666750"/>
            </a:xfrm>
            <a:custGeom>
              <a:avLst/>
              <a:gdLst/>
              <a:ahLst/>
              <a:cxnLst/>
              <a:rect l="l" t="t" r="r" b="b"/>
              <a:pathLst>
                <a:path w="1547495" h="666750">
                  <a:moveTo>
                    <a:pt x="55372" y="596011"/>
                  </a:moveTo>
                  <a:lnTo>
                    <a:pt x="0" y="660654"/>
                  </a:lnTo>
                  <a:lnTo>
                    <a:pt x="84962" y="666242"/>
                  </a:lnTo>
                  <a:lnTo>
                    <a:pt x="77150" y="647700"/>
                  </a:lnTo>
                  <a:lnTo>
                    <a:pt x="63373" y="647700"/>
                  </a:lnTo>
                  <a:lnTo>
                    <a:pt x="53593" y="624332"/>
                  </a:lnTo>
                  <a:lnTo>
                    <a:pt x="65240" y="619431"/>
                  </a:lnTo>
                  <a:lnTo>
                    <a:pt x="55372" y="596011"/>
                  </a:lnTo>
                  <a:close/>
                </a:path>
                <a:path w="1547495" h="666750">
                  <a:moveTo>
                    <a:pt x="65240" y="619431"/>
                  </a:moveTo>
                  <a:lnTo>
                    <a:pt x="53593" y="624332"/>
                  </a:lnTo>
                  <a:lnTo>
                    <a:pt x="63373" y="647700"/>
                  </a:lnTo>
                  <a:lnTo>
                    <a:pt x="75076" y="642777"/>
                  </a:lnTo>
                  <a:lnTo>
                    <a:pt x="65240" y="619431"/>
                  </a:lnTo>
                  <a:close/>
                </a:path>
                <a:path w="1547495" h="666750">
                  <a:moveTo>
                    <a:pt x="75076" y="642777"/>
                  </a:moveTo>
                  <a:lnTo>
                    <a:pt x="63373" y="647700"/>
                  </a:lnTo>
                  <a:lnTo>
                    <a:pt x="77150" y="647700"/>
                  </a:lnTo>
                  <a:lnTo>
                    <a:pt x="75076" y="642777"/>
                  </a:lnTo>
                  <a:close/>
                </a:path>
                <a:path w="1547495" h="666750">
                  <a:moveTo>
                    <a:pt x="1537462" y="0"/>
                  </a:moveTo>
                  <a:lnTo>
                    <a:pt x="65240" y="619431"/>
                  </a:lnTo>
                  <a:lnTo>
                    <a:pt x="75076" y="642777"/>
                  </a:lnTo>
                  <a:lnTo>
                    <a:pt x="1547368" y="23495"/>
                  </a:lnTo>
                  <a:lnTo>
                    <a:pt x="1537462" y="0"/>
                  </a:lnTo>
                  <a:close/>
                </a:path>
              </a:pathLst>
            </a:custGeom>
            <a:solidFill>
              <a:srgbClr val="404040"/>
            </a:solidFill>
          </p:spPr>
          <p:txBody>
            <a:bodyPr wrap="square" lIns="0" tIns="0" rIns="0" bIns="0" rtlCol="0"/>
            <a:lstStyle/>
            <a:p>
              <a:endParaRPr/>
            </a:p>
          </p:txBody>
        </p:sp>
        <p:pic>
          <p:nvPicPr>
            <p:cNvPr id="28" name="object 28"/>
            <p:cNvPicPr/>
            <p:nvPr/>
          </p:nvPicPr>
          <p:blipFill>
            <a:blip r:embed="rId7" cstate="print"/>
            <a:stretch>
              <a:fillRect/>
            </a:stretch>
          </p:blipFill>
          <p:spPr>
            <a:xfrm>
              <a:off x="3181350" y="4848225"/>
              <a:ext cx="271462" cy="833437"/>
            </a:xfrm>
            <a:prstGeom prst="rect">
              <a:avLst/>
            </a:prstGeom>
          </p:spPr>
        </p:pic>
        <p:sp>
          <p:nvSpPr>
            <p:cNvPr id="29" name="object 29"/>
            <p:cNvSpPr/>
            <p:nvPr/>
          </p:nvSpPr>
          <p:spPr>
            <a:xfrm>
              <a:off x="3281426" y="4881498"/>
              <a:ext cx="76200" cy="648970"/>
            </a:xfrm>
            <a:custGeom>
              <a:avLst/>
              <a:gdLst/>
              <a:ahLst/>
              <a:cxnLst/>
              <a:rect l="l" t="t" r="r" b="b"/>
              <a:pathLst>
                <a:path w="76200" h="648970">
                  <a:moveTo>
                    <a:pt x="25400" y="572769"/>
                  </a:moveTo>
                  <a:lnTo>
                    <a:pt x="0" y="572769"/>
                  </a:lnTo>
                  <a:lnTo>
                    <a:pt x="37973" y="648969"/>
                  </a:lnTo>
                  <a:lnTo>
                    <a:pt x="69828" y="585469"/>
                  </a:lnTo>
                  <a:lnTo>
                    <a:pt x="25400" y="585469"/>
                  </a:lnTo>
                  <a:lnTo>
                    <a:pt x="25400" y="572769"/>
                  </a:lnTo>
                  <a:close/>
                </a:path>
                <a:path w="76200" h="648970">
                  <a:moveTo>
                    <a:pt x="50800" y="0"/>
                  </a:moveTo>
                  <a:lnTo>
                    <a:pt x="25400" y="0"/>
                  </a:lnTo>
                  <a:lnTo>
                    <a:pt x="25400" y="585469"/>
                  </a:lnTo>
                  <a:lnTo>
                    <a:pt x="50800" y="585469"/>
                  </a:lnTo>
                  <a:lnTo>
                    <a:pt x="50800" y="0"/>
                  </a:lnTo>
                  <a:close/>
                </a:path>
                <a:path w="76200" h="648970">
                  <a:moveTo>
                    <a:pt x="76200" y="572769"/>
                  </a:moveTo>
                  <a:lnTo>
                    <a:pt x="50800" y="572769"/>
                  </a:lnTo>
                  <a:lnTo>
                    <a:pt x="50800" y="585469"/>
                  </a:lnTo>
                  <a:lnTo>
                    <a:pt x="69828" y="585469"/>
                  </a:lnTo>
                  <a:lnTo>
                    <a:pt x="76200" y="572769"/>
                  </a:lnTo>
                  <a:close/>
                </a:path>
              </a:pathLst>
            </a:custGeom>
            <a:solidFill>
              <a:srgbClr val="404040"/>
            </a:solidFill>
          </p:spPr>
          <p:txBody>
            <a:bodyPr wrap="square" lIns="0" tIns="0" rIns="0" bIns="0" rtlCol="0"/>
            <a:lstStyle/>
            <a:p>
              <a:endParaRPr/>
            </a:p>
          </p:txBody>
        </p:sp>
        <p:pic>
          <p:nvPicPr>
            <p:cNvPr id="30" name="object 30"/>
            <p:cNvPicPr/>
            <p:nvPr/>
          </p:nvPicPr>
          <p:blipFill>
            <a:blip r:embed="rId8" cstate="print"/>
            <a:stretch>
              <a:fillRect/>
            </a:stretch>
          </p:blipFill>
          <p:spPr>
            <a:xfrm>
              <a:off x="3257550" y="4829175"/>
              <a:ext cx="1786001" cy="842962"/>
            </a:xfrm>
            <a:prstGeom prst="rect">
              <a:avLst/>
            </a:prstGeom>
          </p:spPr>
        </p:pic>
        <p:sp>
          <p:nvSpPr>
            <p:cNvPr id="31" name="object 31"/>
            <p:cNvSpPr/>
            <p:nvPr/>
          </p:nvSpPr>
          <p:spPr>
            <a:xfrm>
              <a:off x="3314700" y="4869815"/>
              <a:ext cx="1604010" cy="664210"/>
            </a:xfrm>
            <a:custGeom>
              <a:avLst/>
              <a:gdLst/>
              <a:ahLst/>
              <a:cxnLst/>
              <a:rect l="l" t="t" r="r" b="b"/>
              <a:pathLst>
                <a:path w="1604010" h="664210">
                  <a:moveTo>
                    <a:pt x="1528073" y="640395"/>
                  </a:moveTo>
                  <a:lnTo>
                    <a:pt x="1518539" y="663956"/>
                  </a:lnTo>
                  <a:lnTo>
                    <a:pt x="1603502" y="657098"/>
                  </a:lnTo>
                  <a:lnTo>
                    <a:pt x="1592943" y="645160"/>
                  </a:lnTo>
                  <a:lnTo>
                    <a:pt x="1539875" y="645160"/>
                  </a:lnTo>
                  <a:lnTo>
                    <a:pt x="1528073" y="640395"/>
                  </a:lnTo>
                  <a:close/>
                </a:path>
                <a:path w="1604010" h="664210">
                  <a:moveTo>
                    <a:pt x="1537583" y="616894"/>
                  </a:moveTo>
                  <a:lnTo>
                    <a:pt x="1528073" y="640395"/>
                  </a:lnTo>
                  <a:lnTo>
                    <a:pt x="1539875" y="645160"/>
                  </a:lnTo>
                  <a:lnTo>
                    <a:pt x="1549400" y="621665"/>
                  </a:lnTo>
                  <a:lnTo>
                    <a:pt x="1537583" y="616894"/>
                  </a:lnTo>
                  <a:close/>
                </a:path>
                <a:path w="1604010" h="664210">
                  <a:moveTo>
                    <a:pt x="1547114" y="593344"/>
                  </a:moveTo>
                  <a:lnTo>
                    <a:pt x="1537583" y="616894"/>
                  </a:lnTo>
                  <a:lnTo>
                    <a:pt x="1549400" y="621665"/>
                  </a:lnTo>
                  <a:lnTo>
                    <a:pt x="1539875" y="645160"/>
                  </a:lnTo>
                  <a:lnTo>
                    <a:pt x="1592943" y="645160"/>
                  </a:lnTo>
                  <a:lnTo>
                    <a:pt x="1547114" y="593344"/>
                  </a:lnTo>
                  <a:close/>
                </a:path>
                <a:path w="1604010" h="664210">
                  <a:moveTo>
                    <a:pt x="9525" y="0"/>
                  </a:moveTo>
                  <a:lnTo>
                    <a:pt x="0" y="23495"/>
                  </a:lnTo>
                  <a:lnTo>
                    <a:pt x="1528073" y="640395"/>
                  </a:lnTo>
                  <a:lnTo>
                    <a:pt x="1537583" y="616894"/>
                  </a:lnTo>
                  <a:lnTo>
                    <a:pt x="9525" y="0"/>
                  </a:lnTo>
                  <a:close/>
                </a:path>
              </a:pathLst>
            </a:custGeom>
            <a:solidFill>
              <a:srgbClr val="404040"/>
            </a:solidFill>
          </p:spPr>
          <p:txBody>
            <a:bodyPr wrap="square" lIns="0" tIns="0" rIns="0" bIns="0" rtlCol="0"/>
            <a:lstStyle/>
            <a:p>
              <a:endParaRPr/>
            </a:p>
          </p:txBody>
        </p:sp>
      </p:grpSp>
      <p:sp>
        <p:nvSpPr>
          <p:cNvPr id="32" name="object 32"/>
          <p:cNvSpPr txBox="1"/>
          <p:nvPr/>
        </p:nvSpPr>
        <p:spPr>
          <a:xfrm>
            <a:off x="7193533" y="5556250"/>
            <a:ext cx="892810" cy="266065"/>
          </a:xfrm>
          <a:prstGeom prst="rect">
            <a:avLst/>
          </a:prstGeom>
        </p:spPr>
        <p:txBody>
          <a:bodyPr vert="horz" wrap="square" lIns="0" tIns="15875" rIns="0" bIns="0" rtlCol="0">
            <a:spAutoFit/>
          </a:bodyPr>
          <a:lstStyle/>
          <a:p>
            <a:pPr marL="12700">
              <a:lnSpc>
                <a:spcPct val="100000"/>
              </a:lnSpc>
              <a:spcBef>
                <a:spcPts val="125"/>
              </a:spcBef>
            </a:pPr>
            <a:r>
              <a:rPr sz="1550" spc="65">
                <a:solidFill>
                  <a:srgbClr val="404040"/>
                </a:solidFill>
                <a:latin typeface="Trebuchet MS"/>
                <a:cs typeface="Trebuchet MS"/>
              </a:rPr>
              <a:t>Medicine</a:t>
            </a:r>
            <a:endParaRPr sz="1550">
              <a:latin typeface="Trebuchet MS"/>
              <a:cs typeface="Trebuchet MS"/>
            </a:endParaRPr>
          </a:p>
        </p:txBody>
      </p:sp>
      <p:sp>
        <p:nvSpPr>
          <p:cNvPr id="33" name="object 33"/>
          <p:cNvSpPr txBox="1"/>
          <p:nvPr/>
        </p:nvSpPr>
        <p:spPr>
          <a:xfrm>
            <a:off x="8498840" y="5556250"/>
            <a:ext cx="768985" cy="266065"/>
          </a:xfrm>
          <a:prstGeom prst="rect">
            <a:avLst/>
          </a:prstGeom>
        </p:spPr>
        <p:txBody>
          <a:bodyPr vert="horz" wrap="square" lIns="0" tIns="15875" rIns="0" bIns="0" rtlCol="0">
            <a:spAutoFit/>
          </a:bodyPr>
          <a:lstStyle/>
          <a:p>
            <a:pPr marL="12700">
              <a:lnSpc>
                <a:spcPct val="100000"/>
              </a:lnSpc>
              <a:spcBef>
                <a:spcPts val="125"/>
              </a:spcBef>
            </a:pPr>
            <a:r>
              <a:rPr sz="1550" spc="50">
                <a:solidFill>
                  <a:srgbClr val="404040"/>
                </a:solidFill>
                <a:latin typeface="Trebuchet MS"/>
                <a:cs typeface="Trebuchet MS"/>
              </a:rPr>
              <a:t>Finance</a:t>
            </a:r>
            <a:endParaRPr sz="1550">
              <a:latin typeface="Trebuchet MS"/>
              <a:cs typeface="Trebuchet MS"/>
            </a:endParaRPr>
          </a:p>
        </p:txBody>
      </p:sp>
      <p:sp>
        <p:nvSpPr>
          <p:cNvPr id="34" name="object 34"/>
          <p:cNvSpPr txBox="1"/>
          <p:nvPr/>
        </p:nvSpPr>
        <p:spPr>
          <a:xfrm>
            <a:off x="10074656" y="5556250"/>
            <a:ext cx="521334" cy="266065"/>
          </a:xfrm>
          <a:prstGeom prst="rect">
            <a:avLst/>
          </a:prstGeom>
        </p:spPr>
        <p:txBody>
          <a:bodyPr vert="horz" wrap="square" lIns="0" tIns="15875" rIns="0" bIns="0" rtlCol="0">
            <a:spAutoFit/>
          </a:bodyPr>
          <a:lstStyle/>
          <a:p>
            <a:pPr marL="12700">
              <a:lnSpc>
                <a:spcPct val="100000"/>
              </a:lnSpc>
              <a:spcBef>
                <a:spcPts val="125"/>
              </a:spcBef>
            </a:pPr>
            <a:r>
              <a:rPr sz="1550" spc="-10">
                <a:solidFill>
                  <a:srgbClr val="404040"/>
                </a:solidFill>
                <a:latin typeface="Trebuchet MS"/>
                <a:cs typeface="Trebuchet MS"/>
              </a:rPr>
              <a:t>Legal</a:t>
            </a:r>
            <a:endParaRPr sz="1550">
              <a:latin typeface="Trebuchet MS"/>
              <a:cs typeface="Trebuchet MS"/>
            </a:endParaRPr>
          </a:p>
        </p:txBody>
      </p:sp>
      <p:grpSp>
        <p:nvGrpSpPr>
          <p:cNvPr id="35" name="object 35"/>
          <p:cNvGrpSpPr/>
          <p:nvPr/>
        </p:nvGrpSpPr>
        <p:grpSpPr>
          <a:xfrm>
            <a:off x="7496175" y="4829175"/>
            <a:ext cx="2967355" cy="852805"/>
            <a:chOff x="7496175" y="4829175"/>
            <a:chExt cx="2967355" cy="852805"/>
          </a:xfrm>
        </p:grpSpPr>
        <p:pic>
          <p:nvPicPr>
            <p:cNvPr id="36" name="object 36"/>
            <p:cNvPicPr/>
            <p:nvPr/>
          </p:nvPicPr>
          <p:blipFill>
            <a:blip r:embed="rId7" cstate="print"/>
            <a:stretch>
              <a:fillRect/>
            </a:stretch>
          </p:blipFill>
          <p:spPr>
            <a:xfrm>
              <a:off x="8743950" y="4848225"/>
              <a:ext cx="271462" cy="833437"/>
            </a:xfrm>
            <a:prstGeom prst="rect">
              <a:avLst/>
            </a:prstGeom>
          </p:spPr>
        </p:pic>
        <p:sp>
          <p:nvSpPr>
            <p:cNvPr id="37" name="object 37"/>
            <p:cNvSpPr/>
            <p:nvPr/>
          </p:nvSpPr>
          <p:spPr>
            <a:xfrm>
              <a:off x="8843899" y="4881498"/>
              <a:ext cx="76200" cy="648970"/>
            </a:xfrm>
            <a:custGeom>
              <a:avLst/>
              <a:gdLst/>
              <a:ahLst/>
              <a:cxnLst/>
              <a:rect l="l" t="t" r="r" b="b"/>
              <a:pathLst>
                <a:path w="76200" h="648970">
                  <a:moveTo>
                    <a:pt x="25400" y="572769"/>
                  </a:moveTo>
                  <a:lnTo>
                    <a:pt x="0" y="572769"/>
                  </a:lnTo>
                  <a:lnTo>
                    <a:pt x="38100" y="648969"/>
                  </a:lnTo>
                  <a:lnTo>
                    <a:pt x="69850" y="585469"/>
                  </a:lnTo>
                  <a:lnTo>
                    <a:pt x="25400" y="585469"/>
                  </a:lnTo>
                  <a:lnTo>
                    <a:pt x="25400" y="572769"/>
                  </a:lnTo>
                  <a:close/>
                </a:path>
                <a:path w="76200" h="648970">
                  <a:moveTo>
                    <a:pt x="50800" y="0"/>
                  </a:moveTo>
                  <a:lnTo>
                    <a:pt x="25400" y="0"/>
                  </a:lnTo>
                  <a:lnTo>
                    <a:pt x="25400" y="585469"/>
                  </a:lnTo>
                  <a:lnTo>
                    <a:pt x="50800" y="585469"/>
                  </a:lnTo>
                  <a:lnTo>
                    <a:pt x="50800" y="0"/>
                  </a:lnTo>
                  <a:close/>
                </a:path>
                <a:path w="76200" h="648970">
                  <a:moveTo>
                    <a:pt x="76200" y="572769"/>
                  </a:moveTo>
                  <a:lnTo>
                    <a:pt x="50800" y="572769"/>
                  </a:lnTo>
                  <a:lnTo>
                    <a:pt x="50800" y="585469"/>
                  </a:lnTo>
                  <a:lnTo>
                    <a:pt x="69850" y="585469"/>
                  </a:lnTo>
                  <a:lnTo>
                    <a:pt x="76200" y="572769"/>
                  </a:lnTo>
                  <a:close/>
                </a:path>
              </a:pathLst>
            </a:custGeom>
            <a:solidFill>
              <a:srgbClr val="404040"/>
            </a:solidFill>
          </p:spPr>
          <p:txBody>
            <a:bodyPr wrap="square" lIns="0" tIns="0" rIns="0" bIns="0" rtlCol="0"/>
            <a:lstStyle/>
            <a:p>
              <a:endParaRPr/>
            </a:p>
          </p:txBody>
        </p:sp>
        <p:pic>
          <p:nvPicPr>
            <p:cNvPr id="38" name="object 38"/>
            <p:cNvPicPr/>
            <p:nvPr/>
          </p:nvPicPr>
          <p:blipFill>
            <a:blip r:embed="rId9" cstate="print"/>
            <a:stretch>
              <a:fillRect/>
            </a:stretch>
          </p:blipFill>
          <p:spPr>
            <a:xfrm>
              <a:off x="7496175" y="4829175"/>
              <a:ext cx="1442974" cy="852487"/>
            </a:xfrm>
            <a:prstGeom prst="rect">
              <a:avLst/>
            </a:prstGeom>
          </p:spPr>
        </p:pic>
        <p:sp>
          <p:nvSpPr>
            <p:cNvPr id="39" name="object 39"/>
            <p:cNvSpPr/>
            <p:nvPr/>
          </p:nvSpPr>
          <p:spPr>
            <a:xfrm>
              <a:off x="7634351" y="4870323"/>
              <a:ext cx="1250315" cy="660400"/>
            </a:xfrm>
            <a:custGeom>
              <a:avLst/>
              <a:gdLst/>
              <a:ahLst/>
              <a:cxnLst/>
              <a:rect l="l" t="t" r="r" b="b"/>
              <a:pathLst>
                <a:path w="1250315" h="660400">
                  <a:moveTo>
                    <a:pt x="49910" y="591057"/>
                  </a:moveTo>
                  <a:lnTo>
                    <a:pt x="0" y="660145"/>
                  </a:lnTo>
                  <a:lnTo>
                    <a:pt x="85090" y="658621"/>
                  </a:lnTo>
                  <a:lnTo>
                    <a:pt x="76427" y="641985"/>
                  </a:lnTo>
                  <a:lnTo>
                    <a:pt x="62102" y="641985"/>
                  </a:lnTo>
                  <a:lnTo>
                    <a:pt x="50419" y="619505"/>
                  </a:lnTo>
                  <a:lnTo>
                    <a:pt x="61667" y="613637"/>
                  </a:lnTo>
                  <a:lnTo>
                    <a:pt x="49910" y="591057"/>
                  </a:lnTo>
                  <a:close/>
                </a:path>
                <a:path w="1250315" h="660400">
                  <a:moveTo>
                    <a:pt x="61667" y="613637"/>
                  </a:moveTo>
                  <a:lnTo>
                    <a:pt x="50419" y="619505"/>
                  </a:lnTo>
                  <a:lnTo>
                    <a:pt x="62102" y="641985"/>
                  </a:lnTo>
                  <a:lnTo>
                    <a:pt x="73368" y="636109"/>
                  </a:lnTo>
                  <a:lnTo>
                    <a:pt x="61667" y="613637"/>
                  </a:lnTo>
                  <a:close/>
                </a:path>
                <a:path w="1250315" h="660400">
                  <a:moveTo>
                    <a:pt x="73368" y="636109"/>
                  </a:moveTo>
                  <a:lnTo>
                    <a:pt x="62102" y="641985"/>
                  </a:lnTo>
                  <a:lnTo>
                    <a:pt x="76427" y="641985"/>
                  </a:lnTo>
                  <a:lnTo>
                    <a:pt x="73368" y="636109"/>
                  </a:lnTo>
                  <a:close/>
                </a:path>
                <a:path w="1250315" h="660400">
                  <a:moveTo>
                    <a:pt x="1237996" y="0"/>
                  </a:moveTo>
                  <a:lnTo>
                    <a:pt x="61667" y="613637"/>
                  </a:lnTo>
                  <a:lnTo>
                    <a:pt x="73368" y="636109"/>
                  </a:lnTo>
                  <a:lnTo>
                    <a:pt x="1249806" y="22478"/>
                  </a:lnTo>
                  <a:lnTo>
                    <a:pt x="1237996" y="0"/>
                  </a:lnTo>
                  <a:close/>
                </a:path>
              </a:pathLst>
            </a:custGeom>
            <a:solidFill>
              <a:srgbClr val="404040"/>
            </a:solidFill>
          </p:spPr>
          <p:txBody>
            <a:bodyPr wrap="square" lIns="0" tIns="0" rIns="0" bIns="0" rtlCol="0"/>
            <a:lstStyle/>
            <a:p>
              <a:endParaRPr/>
            </a:p>
          </p:txBody>
        </p:sp>
        <p:pic>
          <p:nvPicPr>
            <p:cNvPr id="40" name="object 40"/>
            <p:cNvPicPr/>
            <p:nvPr/>
          </p:nvPicPr>
          <p:blipFill>
            <a:blip r:embed="rId10" cstate="print"/>
            <a:stretch>
              <a:fillRect/>
            </a:stretch>
          </p:blipFill>
          <p:spPr>
            <a:xfrm>
              <a:off x="8820150" y="4829175"/>
              <a:ext cx="1643126" cy="852487"/>
            </a:xfrm>
            <a:prstGeom prst="rect">
              <a:avLst/>
            </a:prstGeom>
          </p:spPr>
        </p:pic>
        <p:sp>
          <p:nvSpPr>
            <p:cNvPr id="41" name="object 41"/>
            <p:cNvSpPr/>
            <p:nvPr/>
          </p:nvSpPr>
          <p:spPr>
            <a:xfrm>
              <a:off x="8876919" y="4869942"/>
              <a:ext cx="1452880" cy="664210"/>
            </a:xfrm>
            <a:custGeom>
              <a:avLst/>
              <a:gdLst/>
              <a:ahLst/>
              <a:cxnLst/>
              <a:rect l="l" t="t" r="r" b="b"/>
              <a:pathLst>
                <a:path w="1452879" h="664210">
                  <a:moveTo>
                    <a:pt x="1377844" y="640878"/>
                  </a:moveTo>
                  <a:lnTo>
                    <a:pt x="1367408" y="664082"/>
                  </a:lnTo>
                  <a:lnTo>
                    <a:pt x="1452499" y="660526"/>
                  </a:lnTo>
                  <a:lnTo>
                    <a:pt x="1440671" y="646048"/>
                  </a:lnTo>
                  <a:lnTo>
                    <a:pt x="1389379" y="646048"/>
                  </a:lnTo>
                  <a:lnTo>
                    <a:pt x="1377844" y="640878"/>
                  </a:lnTo>
                  <a:close/>
                </a:path>
                <a:path w="1452879" h="664210">
                  <a:moveTo>
                    <a:pt x="1388243" y="617756"/>
                  </a:moveTo>
                  <a:lnTo>
                    <a:pt x="1377844" y="640878"/>
                  </a:lnTo>
                  <a:lnTo>
                    <a:pt x="1389379" y="646048"/>
                  </a:lnTo>
                  <a:lnTo>
                    <a:pt x="1399794" y="622934"/>
                  </a:lnTo>
                  <a:lnTo>
                    <a:pt x="1388243" y="617756"/>
                  </a:lnTo>
                  <a:close/>
                </a:path>
                <a:path w="1452879" h="664210">
                  <a:moveTo>
                    <a:pt x="1398651" y="594613"/>
                  </a:moveTo>
                  <a:lnTo>
                    <a:pt x="1388243" y="617756"/>
                  </a:lnTo>
                  <a:lnTo>
                    <a:pt x="1399794" y="622934"/>
                  </a:lnTo>
                  <a:lnTo>
                    <a:pt x="1389379" y="646048"/>
                  </a:lnTo>
                  <a:lnTo>
                    <a:pt x="1440671" y="646048"/>
                  </a:lnTo>
                  <a:lnTo>
                    <a:pt x="1398651" y="594613"/>
                  </a:lnTo>
                  <a:close/>
                </a:path>
                <a:path w="1452879" h="664210">
                  <a:moveTo>
                    <a:pt x="10286" y="0"/>
                  </a:moveTo>
                  <a:lnTo>
                    <a:pt x="0" y="23240"/>
                  </a:lnTo>
                  <a:lnTo>
                    <a:pt x="1377844" y="640878"/>
                  </a:lnTo>
                  <a:lnTo>
                    <a:pt x="1388243" y="617756"/>
                  </a:lnTo>
                  <a:lnTo>
                    <a:pt x="10286" y="0"/>
                  </a:lnTo>
                  <a:close/>
                </a:path>
              </a:pathLst>
            </a:custGeom>
            <a:solidFill>
              <a:srgbClr val="404040"/>
            </a:solidFill>
          </p:spPr>
          <p:txBody>
            <a:bodyPr wrap="square" lIns="0" tIns="0" rIns="0" bIns="0" rtlCol="0"/>
            <a:lstStyle/>
            <a:p>
              <a:endParaRPr/>
            </a:p>
          </p:txBody>
        </p:sp>
      </p:grpSp>
      <p:sp>
        <p:nvSpPr>
          <p:cNvPr id="42" name="object 42"/>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43" name="object 43"/>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8</a:t>
            </a:fld>
            <a:endParaRPr spc="-25"/>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grpSp>
        <p:nvGrpSpPr>
          <p:cNvPr id="3" name="object 3"/>
          <p:cNvGrpSpPr/>
          <p:nvPr/>
        </p:nvGrpSpPr>
        <p:grpSpPr>
          <a:xfrm>
            <a:off x="1238250" y="2523998"/>
            <a:ext cx="9711055" cy="1910080"/>
            <a:chOff x="1238250" y="2523998"/>
            <a:chExt cx="9711055" cy="1910080"/>
          </a:xfrm>
        </p:grpSpPr>
        <p:pic>
          <p:nvPicPr>
            <p:cNvPr id="4" name="object 4"/>
            <p:cNvPicPr/>
            <p:nvPr/>
          </p:nvPicPr>
          <p:blipFill>
            <a:blip r:embed="rId2" cstate="print"/>
            <a:stretch>
              <a:fillRect/>
            </a:stretch>
          </p:blipFill>
          <p:spPr>
            <a:xfrm>
              <a:off x="1238250" y="2523998"/>
              <a:ext cx="9710801" cy="1909826"/>
            </a:xfrm>
            <a:prstGeom prst="rect">
              <a:avLst/>
            </a:prstGeom>
          </p:spPr>
        </p:pic>
        <p:pic>
          <p:nvPicPr>
            <p:cNvPr id="5" name="object 5"/>
            <p:cNvPicPr/>
            <p:nvPr/>
          </p:nvPicPr>
          <p:blipFill>
            <a:blip r:embed="rId3" cstate="print"/>
            <a:stretch>
              <a:fillRect/>
            </a:stretch>
          </p:blipFill>
          <p:spPr>
            <a:xfrm>
              <a:off x="1419225" y="2676398"/>
              <a:ext cx="9520301" cy="1709801"/>
            </a:xfrm>
            <a:prstGeom prst="rect">
              <a:avLst/>
            </a:prstGeom>
          </p:spPr>
        </p:pic>
        <p:sp>
          <p:nvSpPr>
            <p:cNvPr id="6" name="object 6"/>
            <p:cNvSpPr/>
            <p:nvPr/>
          </p:nvSpPr>
          <p:spPr>
            <a:xfrm>
              <a:off x="1314450" y="2581275"/>
              <a:ext cx="9563100" cy="1762125"/>
            </a:xfrm>
            <a:custGeom>
              <a:avLst/>
              <a:gdLst/>
              <a:ahLst/>
              <a:cxnLst/>
              <a:rect l="l" t="t" r="r" b="b"/>
              <a:pathLst>
                <a:path w="9563100" h="1762125">
                  <a:moveTo>
                    <a:pt x="9269349" y="0"/>
                  </a:moveTo>
                  <a:lnTo>
                    <a:pt x="293750" y="0"/>
                  </a:lnTo>
                  <a:lnTo>
                    <a:pt x="246085" y="3842"/>
                  </a:lnTo>
                  <a:lnTo>
                    <a:pt x="200875" y="14968"/>
                  </a:lnTo>
                  <a:lnTo>
                    <a:pt x="158723" y="32774"/>
                  </a:lnTo>
                  <a:lnTo>
                    <a:pt x="120234" y="56656"/>
                  </a:lnTo>
                  <a:lnTo>
                    <a:pt x="86010" y="86010"/>
                  </a:lnTo>
                  <a:lnTo>
                    <a:pt x="56656" y="120234"/>
                  </a:lnTo>
                  <a:lnTo>
                    <a:pt x="32774" y="158723"/>
                  </a:lnTo>
                  <a:lnTo>
                    <a:pt x="14968" y="200875"/>
                  </a:lnTo>
                  <a:lnTo>
                    <a:pt x="3842" y="246085"/>
                  </a:lnTo>
                  <a:lnTo>
                    <a:pt x="0" y="293750"/>
                  </a:lnTo>
                  <a:lnTo>
                    <a:pt x="0" y="1468374"/>
                  </a:lnTo>
                  <a:lnTo>
                    <a:pt x="3842" y="1516039"/>
                  </a:lnTo>
                  <a:lnTo>
                    <a:pt x="14968" y="1561249"/>
                  </a:lnTo>
                  <a:lnTo>
                    <a:pt x="32774" y="1603401"/>
                  </a:lnTo>
                  <a:lnTo>
                    <a:pt x="56656" y="1641890"/>
                  </a:lnTo>
                  <a:lnTo>
                    <a:pt x="86010" y="1676114"/>
                  </a:lnTo>
                  <a:lnTo>
                    <a:pt x="120234" y="1705468"/>
                  </a:lnTo>
                  <a:lnTo>
                    <a:pt x="158723" y="1729350"/>
                  </a:lnTo>
                  <a:lnTo>
                    <a:pt x="200875" y="1747156"/>
                  </a:lnTo>
                  <a:lnTo>
                    <a:pt x="246085" y="1758282"/>
                  </a:lnTo>
                  <a:lnTo>
                    <a:pt x="293750" y="1762125"/>
                  </a:lnTo>
                  <a:lnTo>
                    <a:pt x="9269349" y="1762125"/>
                  </a:lnTo>
                  <a:lnTo>
                    <a:pt x="9317014" y="1758282"/>
                  </a:lnTo>
                  <a:lnTo>
                    <a:pt x="9362224" y="1747156"/>
                  </a:lnTo>
                  <a:lnTo>
                    <a:pt x="9404376" y="1729350"/>
                  </a:lnTo>
                  <a:lnTo>
                    <a:pt x="9442865" y="1705468"/>
                  </a:lnTo>
                  <a:lnTo>
                    <a:pt x="9477089" y="1676114"/>
                  </a:lnTo>
                  <a:lnTo>
                    <a:pt x="9506443" y="1641890"/>
                  </a:lnTo>
                  <a:lnTo>
                    <a:pt x="9530325" y="1603401"/>
                  </a:lnTo>
                  <a:lnTo>
                    <a:pt x="9548131" y="1561249"/>
                  </a:lnTo>
                  <a:lnTo>
                    <a:pt x="9559257" y="1516039"/>
                  </a:lnTo>
                  <a:lnTo>
                    <a:pt x="9563100" y="1468374"/>
                  </a:lnTo>
                  <a:lnTo>
                    <a:pt x="9563100" y="293750"/>
                  </a:lnTo>
                  <a:lnTo>
                    <a:pt x="9559257" y="246085"/>
                  </a:lnTo>
                  <a:lnTo>
                    <a:pt x="9548131" y="200875"/>
                  </a:lnTo>
                  <a:lnTo>
                    <a:pt x="9530325" y="158723"/>
                  </a:lnTo>
                  <a:lnTo>
                    <a:pt x="9506443" y="120234"/>
                  </a:lnTo>
                  <a:lnTo>
                    <a:pt x="9477089" y="86010"/>
                  </a:lnTo>
                  <a:lnTo>
                    <a:pt x="9442865" y="56656"/>
                  </a:lnTo>
                  <a:lnTo>
                    <a:pt x="9404376" y="32774"/>
                  </a:lnTo>
                  <a:lnTo>
                    <a:pt x="9362224" y="14968"/>
                  </a:lnTo>
                  <a:lnTo>
                    <a:pt x="9317014" y="3842"/>
                  </a:lnTo>
                  <a:lnTo>
                    <a:pt x="9269349" y="0"/>
                  </a:lnTo>
                  <a:close/>
                </a:path>
              </a:pathLst>
            </a:custGeom>
            <a:solidFill>
              <a:srgbClr val="4F81BC"/>
            </a:solidFill>
          </p:spPr>
          <p:txBody>
            <a:bodyPr wrap="square" lIns="0" tIns="0" rIns="0" bIns="0" rtlCol="0"/>
            <a:lstStyle/>
            <a:p>
              <a:endParaRPr/>
            </a:p>
          </p:txBody>
        </p:sp>
        <p:sp>
          <p:nvSpPr>
            <p:cNvPr id="7" name="object 7"/>
            <p:cNvSpPr/>
            <p:nvPr/>
          </p:nvSpPr>
          <p:spPr>
            <a:xfrm>
              <a:off x="1314450" y="2581275"/>
              <a:ext cx="9563100" cy="1762125"/>
            </a:xfrm>
            <a:custGeom>
              <a:avLst/>
              <a:gdLst/>
              <a:ahLst/>
              <a:cxnLst/>
              <a:rect l="l" t="t" r="r" b="b"/>
              <a:pathLst>
                <a:path w="9563100" h="1762125">
                  <a:moveTo>
                    <a:pt x="0" y="293750"/>
                  </a:moveTo>
                  <a:lnTo>
                    <a:pt x="3842" y="246085"/>
                  </a:lnTo>
                  <a:lnTo>
                    <a:pt x="14968" y="200875"/>
                  </a:lnTo>
                  <a:lnTo>
                    <a:pt x="32774" y="158723"/>
                  </a:lnTo>
                  <a:lnTo>
                    <a:pt x="56656" y="120234"/>
                  </a:lnTo>
                  <a:lnTo>
                    <a:pt x="86010" y="86010"/>
                  </a:lnTo>
                  <a:lnTo>
                    <a:pt x="120234" y="56656"/>
                  </a:lnTo>
                  <a:lnTo>
                    <a:pt x="158723" y="32774"/>
                  </a:lnTo>
                  <a:lnTo>
                    <a:pt x="200875" y="14968"/>
                  </a:lnTo>
                  <a:lnTo>
                    <a:pt x="246085" y="3842"/>
                  </a:lnTo>
                  <a:lnTo>
                    <a:pt x="293750" y="0"/>
                  </a:lnTo>
                  <a:lnTo>
                    <a:pt x="1593850" y="0"/>
                  </a:lnTo>
                  <a:lnTo>
                    <a:pt x="3984625" y="0"/>
                  </a:lnTo>
                  <a:lnTo>
                    <a:pt x="9269349" y="0"/>
                  </a:lnTo>
                  <a:lnTo>
                    <a:pt x="9317014" y="3842"/>
                  </a:lnTo>
                  <a:lnTo>
                    <a:pt x="9362224" y="14968"/>
                  </a:lnTo>
                  <a:lnTo>
                    <a:pt x="9404376" y="32774"/>
                  </a:lnTo>
                  <a:lnTo>
                    <a:pt x="9442865" y="56656"/>
                  </a:lnTo>
                  <a:lnTo>
                    <a:pt x="9477089" y="86010"/>
                  </a:lnTo>
                  <a:lnTo>
                    <a:pt x="9506443" y="120234"/>
                  </a:lnTo>
                  <a:lnTo>
                    <a:pt x="9530325" y="158723"/>
                  </a:lnTo>
                  <a:lnTo>
                    <a:pt x="9548131" y="200875"/>
                  </a:lnTo>
                  <a:lnTo>
                    <a:pt x="9559257" y="246085"/>
                  </a:lnTo>
                  <a:lnTo>
                    <a:pt x="9563100" y="293750"/>
                  </a:lnTo>
                  <a:lnTo>
                    <a:pt x="9563100" y="734187"/>
                  </a:lnTo>
                  <a:lnTo>
                    <a:pt x="9563100" y="1468374"/>
                  </a:lnTo>
                  <a:lnTo>
                    <a:pt x="9559257" y="1516039"/>
                  </a:lnTo>
                  <a:lnTo>
                    <a:pt x="9548131" y="1561249"/>
                  </a:lnTo>
                  <a:lnTo>
                    <a:pt x="9530325" y="1603401"/>
                  </a:lnTo>
                  <a:lnTo>
                    <a:pt x="9506443" y="1641890"/>
                  </a:lnTo>
                  <a:lnTo>
                    <a:pt x="9477089" y="1676114"/>
                  </a:lnTo>
                  <a:lnTo>
                    <a:pt x="9442865" y="1705468"/>
                  </a:lnTo>
                  <a:lnTo>
                    <a:pt x="9404376" y="1729350"/>
                  </a:lnTo>
                  <a:lnTo>
                    <a:pt x="9362224" y="1747156"/>
                  </a:lnTo>
                  <a:lnTo>
                    <a:pt x="9317014" y="1758282"/>
                  </a:lnTo>
                  <a:lnTo>
                    <a:pt x="9269349" y="1762125"/>
                  </a:lnTo>
                  <a:lnTo>
                    <a:pt x="3984625" y="1762125"/>
                  </a:lnTo>
                  <a:lnTo>
                    <a:pt x="1593850" y="1762125"/>
                  </a:lnTo>
                  <a:lnTo>
                    <a:pt x="293750" y="1762125"/>
                  </a:lnTo>
                  <a:lnTo>
                    <a:pt x="246085" y="1758282"/>
                  </a:lnTo>
                  <a:lnTo>
                    <a:pt x="200875" y="1747156"/>
                  </a:lnTo>
                  <a:lnTo>
                    <a:pt x="158723" y="1729350"/>
                  </a:lnTo>
                  <a:lnTo>
                    <a:pt x="120234" y="1705468"/>
                  </a:lnTo>
                  <a:lnTo>
                    <a:pt x="86010" y="1676114"/>
                  </a:lnTo>
                  <a:lnTo>
                    <a:pt x="56656" y="1641890"/>
                  </a:lnTo>
                  <a:lnTo>
                    <a:pt x="32774" y="1603401"/>
                  </a:lnTo>
                  <a:lnTo>
                    <a:pt x="14968" y="1561249"/>
                  </a:lnTo>
                  <a:lnTo>
                    <a:pt x="3842" y="1516039"/>
                  </a:lnTo>
                  <a:lnTo>
                    <a:pt x="0" y="1468374"/>
                  </a:lnTo>
                  <a:lnTo>
                    <a:pt x="0" y="734187"/>
                  </a:lnTo>
                  <a:lnTo>
                    <a:pt x="0" y="848233"/>
                  </a:lnTo>
                  <a:lnTo>
                    <a:pt x="0" y="293750"/>
                  </a:lnTo>
                  <a:close/>
                </a:path>
              </a:pathLst>
            </a:custGeom>
            <a:ln w="38100">
              <a:solidFill>
                <a:srgbClr val="1F487C"/>
              </a:solidFill>
            </a:ln>
          </p:spPr>
          <p:txBody>
            <a:bodyPr wrap="square" lIns="0" tIns="0" rIns="0" bIns="0" rtlCol="0"/>
            <a:lstStyle/>
            <a:p>
              <a:endParaRPr/>
            </a:p>
          </p:txBody>
        </p:sp>
      </p:grpSp>
      <p:sp>
        <p:nvSpPr>
          <p:cNvPr id="8" name="object 8"/>
          <p:cNvSpPr txBox="1"/>
          <p:nvPr/>
        </p:nvSpPr>
        <p:spPr>
          <a:xfrm>
            <a:off x="1679320" y="2789936"/>
            <a:ext cx="8841740" cy="1308100"/>
          </a:xfrm>
          <a:prstGeom prst="rect">
            <a:avLst/>
          </a:prstGeom>
        </p:spPr>
        <p:txBody>
          <a:bodyPr vert="horz" wrap="square" lIns="0" tIns="6350" rIns="0" bIns="0" rtlCol="0">
            <a:spAutoFit/>
          </a:bodyPr>
          <a:lstStyle/>
          <a:p>
            <a:pPr marL="12700" marR="5080" algn="ctr">
              <a:lnSpc>
                <a:spcPct val="102400"/>
              </a:lnSpc>
              <a:spcBef>
                <a:spcPts val="50"/>
              </a:spcBef>
            </a:pPr>
            <a:r>
              <a:rPr sz="2750" spc="-25">
                <a:solidFill>
                  <a:srgbClr val="FFFFFF"/>
                </a:solidFill>
                <a:latin typeface="Trebuchet MS"/>
                <a:cs typeface="Trebuchet MS"/>
              </a:rPr>
              <a:t>Let’s</a:t>
            </a:r>
            <a:r>
              <a:rPr sz="2750" spc="-155">
                <a:solidFill>
                  <a:srgbClr val="FFFFFF"/>
                </a:solidFill>
                <a:latin typeface="Trebuchet MS"/>
                <a:cs typeface="Trebuchet MS"/>
              </a:rPr>
              <a:t> </a:t>
            </a:r>
            <a:r>
              <a:rPr sz="2750">
                <a:solidFill>
                  <a:srgbClr val="FFFFFF"/>
                </a:solidFill>
                <a:latin typeface="Trebuchet MS"/>
                <a:cs typeface="Trebuchet MS"/>
              </a:rPr>
              <a:t>explore</a:t>
            </a:r>
            <a:r>
              <a:rPr sz="2750" spc="-55">
                <a:solidFill>
                  <a:srgbClr val="FFFFFF"/>
                </a:solidFill>
                <a:latin typeface="Trebuchet MS"/>
                <a:cs typeface="Trebuchet MS"/>
              </a:rPr>
              <a:t> </a:t>
            </a:r>
            <a:r>
              <a:rPr sz="2750">
                <a:solidFill>
                  <a:srgbClr val="FFFFFF"/>
                </a:solidFill>
                <a:latin typeface="Trebuchet MS"/>
                <a:cs typeface="Trebuchet MS"/>
              </a:rPr>
              <a:t>the</a:t>
            </a:r>
            <a:r>
              <a:rPr sz="2750" spc="-55">
                <a:solidFill>
                  <a:srgbClr val="FFFFFF"/>
                </a:solidFill>
                <a:latin typeface="Trebuchet MS"/>
                <a:cs typeface="Trebuchet MS"/>
              </a:rPr>
              <a:t> </a:t>
            </a:r>
            <a:r>
              <a:rPr sz="2750" spc="100">
                <a:solidFill>
                  <a:srgbClr val="FFFFFF"/>
                </a:solidFill>
                <a:latin typeface="Trebuchet MS"/>
                <a:cs typeface="Trebuchet MS"/>
              </a:rPr>
              <a:t>scale</a:t>
            </a:r>
            <a:r>
              <a:rPr sz="2750" spc="-60">
                <a:solidFill>
                  <a:srgbClr val="FFFFFF"/>
                </a:solidFill>
                <a:latin typeface="Trebuchet MS"/>
                <a:cs typeface="Trebuchet MS"/>
              </a:rPr>
              <a:t> </a:t>
            </a:r>
            <a:r>
              <a:rPr sz="2750">
                <a:solidFill>
                  <a:srgbClr val="FFFFFF"/>
                </a:solidFill>
                <a:latin typeface="Trebuchet MS"/>
                <a:cs typeface="Trebuchet MS"/>
              </a:rPr>
              <a:t>at</a:t>
            </a:r>
            <a:r>
              <a:rPr sz="2750" spc="-125">
                <a:solidFill>
                  <a:srgbClr val="FFFFFF"/>
                </a:solidFill>
                <a:latin typeface="Trebuchet MS"/>
                <a:cs typeface="Trebuchet MS"/>
              </a:rPr>
              <a:t> </a:t>
            </a:r>
            <a:r>
              <a:rPr sz="2750" spc="120">
                <a:solidFill>
                  <a:srgbClr val="FFFFFF"/>
                </a:solidFill>
                <a:latin typeface="Trebuchet MS"/>
                <a:cs typeface="Trebuchet MS"/>
              </a:rPr>
              <a:t>which</a:t>
            </a:r>
            <a:r>
              <a:rPr sz="2750" spc="-65">
                <a:solidFill>
                  <a:srgbClr val="FFFFFF"/>
                </a:solidFill>
                <a:latin typeface="Trebuchet MS"/>
                <a:cs typeface="Trebuchet MS"/>
              </a:rPr>
              <a:t> </a:t>
            </a:r>
            <a:r>
              <a:rPr sz="2750" b="1" spc="95">
                <a:solidFill>
                  <a:srgbClr val="FFFFFF"/>
                </a:solidFill>
                <a:latin typeface="Trebuchet MS"/>
                <a:cs typeface="Trebuchet MS"/>
              </a:rPr>
              <a:t>LoRA</a:t>
            </a:r>
            <a:r>
              <a:rPr sz="2750" b="1" spc="-120">
                <a:solidFill>
                  <a:srgbClr val="FFFFFF"/>
                </a:solidFill>
                <a:latin typeface="Trebuchet MS"/>
                <a:cs typeface="Trebuchet MS"/>
              </a:rPr>
              <a:t> </a:t>
            </a:r>
            <a:r>
              <a:rPr sz="2750" spc="140">
                <a:solidFill>
                  <a:srgbClr val="FFFFFF"/>
                </a:solidFill>
                <a:latin typeface="Trebuchet MS"/>
                <a:cs typeface="Trebuchet MS"/>
              </a:rPr>
              <a:t>can</a:t>
            </a:r>
            <a:r>
              <a:rPr sz="2750" spc="-80">
                <a:solidFill>
                  <a:srgbClr val="FFFFFF"/>
                </a:solidFill>
                <a:latin typeface="Trebuchet MS"/>
                <a:cs typeface="Trebuchet MS"/>
              </a:rPr>
              <a:t> </a:t>
            </a:r>
            <a:r>
              <a:rPr sz="2750" spc="55">
                <a:solidFill>
                  <a:srgbClr val="FFFFFF"/>
                </a:solidFill>
                <a:latin typeface="Trebuchet MS"/>
                <a:cs typeface="Trebuchet MS"/>
              </a:rPr>
              <a:t>help</a:t>
            </a:r>
            <a:r>
              <a:rPr sz="2750" spc="-114">
                <a:solidFill>
                  <a:srgbClr val="FFFFFF"/>
                </a:solidFill>
                <a:latin typeface="Trebuchet MS"/>
                <a:cs typeface="Trebuchet MS"/>
              </a:rPr>
              <a:t> </a:t>
            </a:r>
            <a:r>
              <a:rPr sz="2750" spc="40">
                <a:solidFill>
                  <a:srgbClr val="FFFFFF"/>
                </a:solidFill>
                <a:latin typeface="Trebuchet MS"/>
                <a:cs typeface="Trebuchet MS"/>
              </a:rPr>
              <a:t>reduce </a:t>
            </a:r>
            <a:r>
              <a:rPr sz="2750">
                <a:solidFill>
                  <a:srgbClr val="FFFFFF"/>
                </a:solidFill>
                <a:latin typeface="Trebuchet MS"/>
                <a:cs typeface="Trebuchet MS"/>
              </a:rPr>
              <a:t>the</a:t>
            </a:r>
            <a:r>
              <a:rPr sz="2750" spc="-50">
                <a:solidFill>
                  <a:srgbClr val="FFFFFF"/>
                </a:solidFill>
                <a:latin typeface="Trebuchet MS"/>
                <a:cs typeface="Trebuchet MS"/>
              </a:rPr>
              <a:t> </a:t>
            </a:r>
            <a:r>
              <a:rPr sz="2750" spc="130">
                <a:solidFill>
                  <a:srgbClr val="FFFFFF"/>
                </a:solidFill>
                <a:latin typeface="Trebuchet MS"/>
                <a:cs typeface="Trebuchet MS"/>
              </a:rPr>
              <a:t>number</a:t>
            </a:r>
            <a:r>
              <a:rPr sz="2750" spc="-100">
                <a:solidFill>
                  <a:srgbClr val="FFFFFF"/>
                </a:solidFill>
                <a:latin typeface="Trebuchet MS"/>
                <a:cs typeface="Trebuchet MS"/>
              </a:rPr>
              <a:t> </a:t>
            </a:r>
            <a:r>
              <a:rPr sz="2750">
                <a:solidFill>
                  <a:srgbClr val="FFFFFF"/>
                </a:solidFill>
                <a:latin typeface="Trebuchet MS"/>
                <a:cs typeface="Trebuchet MS"/>
              </a:rPr>
              <a:t>of</a:t>
            </a:r>
            <a:r>
              <a:rPr sz="2750" spc="-110">
                <a:solidFill>
                  <a:srgbClr val="FFFFFF"/>
                </a:solidFill>
                <a:latin typeface="Trebuchet MS"/>
                <a:cs typeface="Trebuchet MS"/>
              </a:rPr>
              <a:t> </a:t>
            </a:r>
            <a:r>
              <a:rPr sz="2750" spc="85">
                <a:solidFill>
                  <a:srgbClr val="FFFFFF"/>
                </a:solidFill>
                <a:latin typeface="Trebuchet MS"/>
                <a:cs typeface="Trebuchet MS"/>
              </a:rPr>
              <a:t>parameters</a:t>
            </a:r>
            <a:r>
              <a:rPr sz="2750" spc="-55">
                <a:solidFill>
                  <a:srgbClr val="FFFFFF"/>
                </a:solidFill>
                <a:latin typeface="Trebuchet MS"/>
                <a:cs typeface="Trebuchet MS"/>
              </a:rPr>
              <a:t> </a:t>
            </a:r>
            <a:r>
              <a:rPr sz="2750" spc="50">
                <a:solidFill>
                  <a:srgbClr val="FFFFFF"/>
                </a:solidFill>
                <a:latin typeface="Trebuchet MS"/>
                <a:cs typeface="Trebuchet MS"/>
              </a:rPr>
              <a:t>needed</a:t>
            </a:r>
            <a:r>
              <a:rPr sz="2750" spc="-125">
                <a:solidFill>
                  <a:srgbClr val="FFFFFF"/>
                </a:solidFill>
                <a:latin typeface="Trebuchet MS"/>
                <a:cs typeface="Trebuchet MS"/>
              </a:rPr>
              <a:t> </a:t>
            </a:r>
            <a:r>
              <a:rPr sz="2750">
                <a:solidFill>
                  <a:srgbClr val="FFFFFF"/>
                </a:solidFill>
                <a:latin typeface="Trebuchet MS"/>
                <a:cs typeface="Trebuchet MS"/>
              </a:rPr>
              <a:t>to</a:t>
            </a:r>
            <a:r>
              <a:rPr sz="2750" spc="-75">
                <a:solidFill>
                  <a:srgbClr val="FFFFFF"/>
                </a:solidFill>
                <a:latin typeface="Trebuchet MS"/>
                <a:cs typeface="Trebuchet MS"/>
              </a:rPr>
              <a:t> </a:t>
            </a:r>
            <a:r>
              <a:rPr sz="2750" spc="45">
                <a:solidFill>
                  <a:srgbClr val="FFFFFF"/>
                </a:solidFill>
                <a:latin typeface="Trebuchet MS"/>
                <a:cs typeface="Trebuchet MS"/>
              </a:rPr>
              <a:t>achieve </a:t>
            </a:r>
            <a:r>
              <a:rPr sz="2750" spc="85">
                <a:solidFill>
                  <a:srgbClr val="FFFFFF"/>
                </a:solidFill>
                <a:latin typeface="Trebuchet MS"/>
                <a:cs typeface="Trebuchet MS"/>
              </a:rPr>
              <a:t>comparable</a:t>
            </a:r>
            <a:r>
              <a:rPr sz="2750" spc="-55">
                <a:solidFill>
                  <a:srgbClr val="FFFFFF"/>
                </a:solidFill>
                <a:latin typeface="Trebuchet MS"/>
                <a:cs typeface="Trebuchet MS"/>
              </a:rPr>
              <a:t> </a:t>
            </a:r>
            <a:r>
              <a:rPr sz="2750" spc="35">
                <a:solidFill>
                  <a:srgbClr val="FFFFFF"/>
                </a:solidFill>
                <a:latin typeface="Trebuchet MS"/>
                <a:cs typeface="Trebuchet MS"/>
              </a:rPr>
              <a:t>performance!</a:t>
            </a:r>
            <a:endParaRPr sz="2750">
              <a:latin typeface="Trebuchet MS"/>
              <a:cs typeface="Trebuchet MS"/>
            </a:endParaRPr>
          </a:p>
        </p:txBody>
      </p:sp>
      <p:sp>
        <p:nvSpPr>
          <p:cNvPr id="9" name="object 9"/>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48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912812" y="1193164"/>
            <a:ext cx="5365115" cy="449580"/>
          </a:xfrm>
          <a:prstGeom prst="rect">
            <a:avLst/>
          </a:prstGeom>
        </p:spPr>
        <p:txBody>
          <a:bodyPr vert="horz" wrap="square" lIns="0" tIns="16510" rIns="0" bIns="0" rtlCol="0">
            <a:spAutoFit/>
          </a:bodyPr>
          <a:lstStyle/>
          <a:p>
            <a:pPr marL="12700">
              <a:lnSpc>
                <a:spcPct val="100000"/>
              </a:lnSpc>
              <a:spcBef>
                <a:spcPts val="130"/>
              </a:spcBef>
            </a:pPr>
            <a:r>
              <a:rPr sz="2750" spc="125">
                <a:solidFill>
                  <a:srgbClr val="464646"/>
                </a:solidFill>
                <a:latin typeface="Trebuchet MS"/>
                <a:cs typeface="Trebuchet MS"/>
              </a:rPr>
              <a:t>Number</a:t>
            </a:r>
            <a:r>
              <a:rPr sz="2750" spc="-125">
                <a:solidFill>
                  <a:srgbClr val="464646"/>
                </a:solidFill>
                <a:latin typeface="Trebuchet MS"/>
                <a:cs typeface="Trebuchet MS"/>
              </a:rPr>
              <a:t> </a:t>
            </a:r>
            <a:r>
              <a:rPr sz="2750">
                <a:solidFill>
                  <a:srgbClr val="464646"/>
                </a:solidFill>
                <a:latin typeface="Trebuchet MS"/>
                <a:cs typeface="Trebuchet MS"/>
              </a:rPr>
              <a:t>of</a:t>
            </a:r>
            <a:r>
              <a:rPr sz="2750" spc="-140">
                <a:solidFill>
                  <a:srgbClr val="464646"/>
                </a:solidFill>
                <a:latin typeface="Trebuchet MS"/>
                <a:cs typeface="Trebuchet MS"/>
              </a:rPr>
              <a:t> </a:t>
            </a:r>
            <a:r>
              <a:rPr sz="2750" spc="65">
                <a:solidFill>
                  <a:srgbClr val="464646"/>
                </a:solidFill>
                <a:latin typeface="Trebuchet MS"/>
                <a:cs typeface="Trebuchet MS"/>
              </a:rPr>
              <a:t>trainable</a:t>
            </a:r>
            <a:r>
              <a:rPr sz="2750" spc="-80">
                <a:solidFill>
                  <a:srgbClr val="464646"/>
                </a:solidFill>
                <a:latin typeface="Trebuchet MS"/>
                <a:cs typeface="Trebuchet MS"/>
              </a:rPr>
              <a:t> </a:t>
            </a:r>
            <a:r>
              <a:rPr sz="2750" spc="80">
                <a:solidFill>
                  <a:srgbClr val="464646"/>
                </a:solidFill>
                <a:latin typeface="Trebuchet MS"/>
                <a:cs typeface="Trebuchet MS"/>
              </a:rPr>
              <a:t>parameters</a:t>
            </a:r>
            <a:endParaRPr sz="2750">
              <a:latin typeface="Trebuchet MS"/>
              <a:cs typeface="Trebuchet MS"/>
            </a:endParaRPr>
          </a:p>
        </p:txBody>
      </p:sp>
      <p:graphicFrame>
        <p:nvGraphicFramePr>
          <p:cNvPr id="4" name="object 4"/>
          <p:cNvGraphicFramePr>
            <a:graphicFrameLocks noGrp="1"/>
          </p:cNvGraphicFramePr>
          <p:nvPr/>
        </p:nvGraphicFramePr>
        <p:xfrm>
          <a:off x="1886330" y="2219960"/>
          <a:ext cx="8128000" cy="3340735"/>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205">
                <a:tc>
                  <a:txBody>
                    <a:bodyPr/>
                    <a:lstStyle/>
                    <a:p>
                      <a:pPr marL="92710">
                        <a:lnSpc>
                          <a:spcPct val="100000"/>
                        </a:lnSpc>
                        <a:spcBef>
                          <a:spcPts val="235"/>
                        </a:spcBef>
                      </a:pPr>
                      <a:r>
                        <a:rPr sz="1800" b="1" spc="-20">
                          <a:solidFill>
                            <a:srgbClr val="FFFFFF"/>
                          </a:solidFill>
                          <a:latin typeface="Calibri"/>
                          <a:cs typeface="Calibri"/>
                        </a:rPr>
                        <a:t>Rank</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398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525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13B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652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779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0">
                          <a:solidFill>
                            <a:srgbClr val="FFFFFF"/>
                          </a:solidFill>
                          <a:latin typeface="Calibri"/>
                          <a:cs typeface="Calibri"/>
                        </a:rPr>
                        <a:t>180B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64490">
                <a:tc>
                  <a:txBody>
                    <a:bodyPr/>
                    <a:lstStyle/>
                    <a:p>
                      <a:pPr marL="92710">
                        <a:lnSpc>
                          <a:spcPct val="100000"/>
                        </a:lnSpc>
                        <a:spcBef>
                          <a:spcPts val="240"/>
                        </a:spcBef>
                      </a:pPr>
                      <a:r>
                        <a:rPr sz="1800" spc="-50">
                          <a:latin typeface="Calibri"/>
                          <a:cs typeface="Calibri"/>
                        </a:rPr>
                        <a:t>1</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3175">
                      <a:solidFill>
                        <a:srgbClr val="FFFFFF"/>
                      </a:solidFill>
                      <a:prstDash val="solid"/>
                    </a:lnB>
                    <a:solidFill>
                      <a:srgbClr val="D0D7E8"/>
                    </a:solidFill>
                  </a:tcPr>
                </a:tc>
                <a:tc>
                  <a:txBody>
                    <a:bodyPr/>
                    <a:lstStyle/>
                    <a:p>
                      <a:pPr marL="93980">
                        <a:lnSpc>
                          <a:spcPct val="100000"/>
                        </a:lnSpc>
                        <a:spcBef>
                          <a:spcPts val="240"/>
                        </a:spcBef>
                      </a:pPr>
                      <a:r>
                        <a:rPr sz="1800" spc="-20">
                          <a:latin typeface="Calibri"/>
                          <a:cs typeface="Calibri"/>
                        </a:rPr>
                        <a:t>167K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3175">
                      <a:solidFill>
                        <a:srgbClr val="FFFFFF"/>
                      </a:solidFill>
                      <a:prstDash val="solid"/>
                    </a:lnB>
                    <a:solidFill>
                      <a:srgbClr val="D0D7E8"/>
                    </a:solidFill>
                  </a:tcPr>
                </a:tc>
                <a:tc>
                  <a:txBody>
                    <a:bodyPr/>
                    <a:lstStyle/>
                    <a:p>
                      <a:pPr marL="95250">
                        <a:lnSpc>
                          <a:spcPct val="100000"/>
                        </a:lnSpc>
                        <a:spcBef>
                          <a:spcPts val="240"/>
                        </a:spcBef>
                      </a:pPr>
                      <a:r>
                        <a:rPr sz="1800" spc="-20">
                          <a:latin typeface="Calibri"/>
                          <a:cs typeface="Calibri"/>
                        </a:rPr>
                        <a:t>228K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3175">
                      <a:solidFill>
                        <a:srgbClr val="FFFFFF"/>
                      </a:solidFill>
                      <a:prstDash val="solid"/>
                    </a:lnB>
                    <a:solidFill>
                      <a:srgbClr val="D0D7E8"/>
                    </a:solidFill>
                  </a:tcPr>
                </a:tc>
                <a:tc>
                  <a:txBody>
                    <a:bodyPr/>
                    <a:lstStyle/>
                    <a:p>
                      <a:pPr marL="96520">
                        <a:lnSpc>
                          <a:spcPct val="100000"/>
                        </a:lnSpc>
                        <a:spcBef>
                          <a:spcPts val="240"/>
                        </a:spcBef>
                      </a:pPr>
                      <a:r>
                        <a:rPr sz="1800" spc="-20">
                          <a:latin typeface="Calibri"/>
                          <a:cs typeface="Calibri"/>
                        </a:rPr>
                        <a:t>529K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3175">
                      <a:solidFill>
                        <a:srgbClr val="FFFFFF"/>
                      </a:solidFill>
                      <a:prstDash val="solid"/>
                    </a:lnB>
                    <a:solidFill>
                      <a:srgbClr val="D0D7E8"/>
                    </a:solidFill>
                  </a:tcPr>
                </a:tc>
                <a:tc>
                  <a:txBody>
                    <a:bodyPr/>
                    <a:lstStyle/>
                    <a:p>
                      <a:pPr marL="97790">
                        <a:lnSpc>
                          <a:spcPct val="100000"/>
                        </a:lnSpc>
                        <a:spcBef>
                          <a:spcPts val="240"/>
                        </a:spcBef>
                      </a:pPr>
                      <a:r>
                        <a:rPr sz="1800" spc="-20">
                          <a:latin typeface="Calibri"/>
                          <a:cs typeface="Calibri"/>
                        </a:rPr>
                        <a:t>849K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3175">
                      <a:solidFill>
                        <a:srgbClr val="FFFFFF"/>
                      </a:solidFill>
                      <a:prstDash val="solid"/>
                    </a:lnB>
                    <a:solidFill>
                      <a:srgbClr val="D0D7E8"/>
                    </a:solidFill>
                  </a:tcPr>
                </a:tc>
                <a:extLst>
                  <a:ext uri="{0D108BD9-81ED-4DB2-BD59-A6C34878D82A}">
                    <a16:rowId xmlns:a16="http://schemas.microsoft.com/office/drawing/2014/main" val="10001"/>
                  </a:ext>
                </a:extLst>
              </a:tr>
              <a:tr h="35687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T w="3175">
                      <a:solidFill>
                        <a:srgbClr val="FFFFFF"/>
                      </a:solidFill>
                      <a:prstDash val="solid"/>
                    </a:lnT>
                    <a:lnB w="9525">
                      <a:solidFill>
                        <a:srgbClr val="E9ECF4"/>
                      </a:solidFill>
                      <a:prstDash val="solid"/>
                    </a:lnB>
                  </a:tcPr>
                </a:tc>
                <a:tc>
                  <a:txBody>
                    <a:bodyPr/>
                    <a:lstStyle/>
                    <a:p>
                      <a:pPr>
                        <a:lnSpc>
                          <a:spcPct val="100000"/>
                        </a:lnSpc>
                      </a:pPr>
                      <a:endParaRPr sz="2100">
                        <a:latin typeface="Times New Roman"/>
                        <a:cs typeface="Times New Roman"/>
                      </a:endParaRPr>
                    </a:p>
                  </a:txBody>
                  <a:tcPr marL="0" marR="0" marT="0" marB="0">
                    <a:lnT w="3175">
                      <a:solidFill>
                        <a:srgbClr val="FFFFFF"/>
                      </a:solidFill>
                      <a:prstDash val="solid"/>
                    </a:lnT>
                    <a:lnB w="9525">
                      <a:solidFill>
                        <a:srgbClr val="E9ECF4"/>
                      </a:solidFill>
                      <a:prstDash val="solid"/>
                    </a:lnB>
                  </a:tcPr>
                </a:tc>
                <a:tc>
                  <a:txBody>
                    <a:bodyPr/>
                    <a:lstStyle/>
                    <a:p>
                      <a:pPr>
                        <a:lnSpc>
                          <a:spcPct val="100000"/>
                        </a:lnSpc>
                      </a:pPr>
                      <a:endParaRPr sz="2100">
                        <a:latin typeface="Times New Roman"/>
                        <a:cs typeface="Times New Roman"/>
                      </a:endParaRPr>
                    </a:p>
                  </a:txBody>
                  <a:tcPr marL="0" marR="0" marT="0" marB="0">
                    <a:lnT w="3175">
                      <a:solidFill>
                        <a:srgbClr val="FFFFFF"/>
                      </a:solidFill>
                      <a:prstDash val="solid"/>
                    </a:lnT>
                    <a:lnB w="9525">
                      <a:solidFill>
                        <a:srgbClr val="E9ECF4"/>
                      </a:solidFill>
                      <a:prstDash val="solid"/>
                    </a:lnB>
                  </a:tcPr>
                </a:tc>
                <a:tc>
                  <a:txBody>
                    <a:bodyPr/>
                    <a:lstStyle/>
                    <a:p>
                      <a:pPr>
                        <a:lnSpc>
                          <a:spcPct val="100000"/>
                        </a:lnSpc>
                      </a:pPr>
                      <a:endParaRPr sz="2100">
                        <a:latin typeface="Times New Roman"/>
                        <a:cs typeface="Times New Roman"/>
                      </a:endParaRPr>
                    </a:p>
                  </a:txBody>
                  <a:tcPr marL="0" marR="0" marT="0" marB="0">
                    <a:lnT w="3175">
                      <a:solidFill>
                        <a:srgbClr val="FFFFFF"/>
                      </a:solidFill>
                      <a:prstDash val="solid"/>
                    </a:lnT>
                    <a:lnB w="9525">
                      <a:solidFill>
                        <a:srgbClr val="E9ECF4"/>
                      </a:solidFill>
                      <a:prstDash val="solid"/>
                    </a:lnB>
                  </a:tcPr>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lnT w="3175">
                      <a:solidFill>
                        <a:srgbClr val="FFFFFF"/>
                      </a:solidFill>
                      <a:prstDash val="solid"/>
                    </a:lnT>
                    <a:lnB w="9525">
                      <a:solidFill>
                        <a:srgbClr val="E9ECF4"/>
                      </a:solidFill>
                      <a:prstDash val="solid"/>
                    </a:lnB>
                  </a:tcPr>
                </a:tc>
                <a:extLst>
                  <a:ext uri="{0D108BD9-81ED-4DB2-BD59-A6C34878D82A}">
                    <a16:rowId xmlns:a16="http://schemas.microsoft.com/office/drawing/2014/main" val="10002"/>
                  </a:ext>
                </a:extLst>
              </a:tr>
              <a:tr h="40767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T w="9525">
                      <a:solidFill>
                        <a:srgbClr val="E9ECF4"/>
                      </a:solidFill>
                      <a:prstDash val="solid"/>
                    </a:lnT>
                  </a:tcPr>
                </a:tc>
                <a:tc>
                  <a:txBody>
                    <a:bodyPr/>
                    <a:lstStyle/>
                    <a:p>
                      <a:pPr>
                        <a:lnSpc>
                          <a:spcPct val="100000"/>
                        </a:lnSpc>
                      </a:pPr>
                      <a:endParaRPr sz="2100">
                        <a:latin typeface="Times New Roman"/>
                        <a:cs typeface="Times New Roman"/>
                      </a:endParaRPr>
                    </a:p>
                  </a:txBody>
                  <a:tcPr marL="0" marR="0" marT="0" marB="0">
                    <a:lnT w="9525">
                      <a:solidFill>
                        <a:srgbClr val="E9ECF4"/>
                      </a:solidFill>
                      <a:prstDash val="solid"/>
                    </a:lnT>
                  </a:tcPr>
                </a:tc>
                <a:tc>
                  <a:txBody>
                    <a:bodyPr/>
                    <a:lstStyle/>
                    <a:p>
                      <a:pPr>
                        <a:lnSpc>
                          <a:spcPct val="100000"/>
                        </a:lnSpc>
                      </a:pPr>
                      <a:endParaRPr sz="2100">
                        <a:latin typeface="Times New Roman"/>
                        <a:cs typeface="Times New Roman"/>
                      </a:endParaRPr>
                    </a:p>
                  </a:txBody>
                  <a:tcPr marL="0" marR="0" marT="0" marB="0">
                    <a:lnT w="9525">
                      <a:solidFill>
                        <a:srgbClr val="E9ECF4"/>
                      </a:solidFill>
                      <a:prstDash val="solid"/>
                    </a:lnT>
                  </a:tcPr>
                </a:tc>
                <a:tc>
                  <a:txBody>
                    <a:bodyPr/>
                    <a:lstStyle/>
                    <a:p>
                      <a:pPr>
                        <a:lnSpc>
                          <a:spcPct val="100000"/>
                        </a:lnSpc>
                      </a:pPr>
                      <a:endParaRPr sz="2100">
                        <a:latin typeface="Times New Roman"/>
                        <a:cs typeface="Times New Roman"/>
                      </a:endParaRPr>
                    </a:p>
                  </a:txBody>
                  <a:tcPr marL="0" marR="0" marT="0" marB="0">
                    <a:lnT w="9525">
                      <a:solidFill>
                        <a:srgbClr val="E9ECF4"/>
                      </a:solidFill>
                      <a:prstDash val="solid"/>
                    </a:lnT>
                  </a:tcPr>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lnT w="9525">
                      <a:solidFill>
                        <a:srgbClr val="E9ECF4"/>
                      </a:solidFill>
                      <a:prstDash val="solid"/>
                    </a:lnT>
                  </a:tcPr>
                </a:tc>
                <a:extLst>
                  <a:ext uri="{0D108BD9-81ED-4DB2-BD59-A6C34878D82A}">
                    <a16:rowId xmlns:a16="http://schemas.microsoft.com/office/drawing/2014/main" val="10003"/>
                  </a:ext>
                </a:extLst>
              </a:tr>
              <a:tr h="37147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4"/>
                  </a:ext>
                </a:extLst>
              </a:tr>
              <a:tr h="37084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5"/>
                  </a:ext>
                </a:extLst>
              </a:tr>
              <a:tr h="37084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6"/>
                  </a:ext>
                </a:extLst>
              </a:tr>
              <a:tr h="37147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7"/>
                  </a:ext>
                </a:extLst>
              </a:tr>
              <a:tr h="35687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solidFill>
                      <a:srgbClr val="F8F8F8"/>
                    </a:solidFill>
                  </a:tcPr>
                </a:tc>
                <a:extLst>
                  <a:ext uri="{0D108BD9-81ED-4DB2-BD59-A6C34878D82A}">
                    <a16:rowId xmlns:a16="http://schemas.microsoft.com/office/drawing/2014/main" val="10008"/>
                  </a:ext>
                </a:extLst>
              </a:tr>
            </a:tbl>
          </a:graphicData>
        </a:graphic>
      </p:graphicFrame>
      <p:sp>
        <p:nvSpPr>
          <p:cNvPr id="5" name="object 5"/>
          <p:cNvSpPr/>
          <p:nvPr/>
        </p:nvSpPr>
        <p:spPr>
          <a:xfrm>
            <a:off x="3511930" y="3319462"/>
            <a:ext cx="4889500" cy="0"/>
          </a:xfrm>
          <a:custGeom>
            <a:avLst/>
            <a:gdLst/>
            <a:ahLst/>
            <a:cxnLst/>
            <a:rect l="l" t="t" r="r" b="b"/>
            <a:pathLst>
              <a:path w="4889500">
                <a:moveTo>
                  <a:pt x="0" y="0"/>
                </a:moveTo>
                <a:lnTo>
                  <a:pt x="12700" y="0"/>
                </a:lnTo>
              </a:path>
              <a:path w="4889500">
                <a:moveTo>
                  <a:pt x="1625600" y="0"/>
                </a:moveTo>
                <a:lnTo>
                  <a:pt x="1638300" y="0"/>
                </a:lnTo>
              </a:path>
              <a:path w="4889500">
                <a:moveTo>
                  <a:pt x="3251200" y="0"/>
                </a:moveTo>
                <a:lnTo>
                  <a:pt x="3263900" y="0"/>
                </a:lnTo>
              </a:path>
              <a:path w="4889500">
                <a:moveTo>
                  <a:pt x="4876800" y="0"/>
                </a:moveTo>
                <a:lnTo>
                  <a:pt x="4889500" y="0"/>
                </a:lnTo>
              </a:path>
            </a:pathLst>
          </a:custGeom>
          <a:ln w="9525">
            <a:solidFill>
              <a:srgbClr val="FFFFFF"/>
            </a:solidFill>
          </a:ln>
        </p:spPr>
        <p:txBody>
          <a:bodyPr wrap="square" lIns="0" tIns="0" rIns="0" bIns="0" rtlCol="0"/>
          <a:lstStyle/>
          <a:p>
            <a:endParaRPr/>
          </a:p>
        </p:txBody>
      </p:sp>
      <p:sp>
        <p:nvSpPr>
          <p:cNvPr id="6" name="object 6"/>
          <p:cNvSpPr txBox="1"/>
          <p:nvPr/>
        </p:nvSpPr>
        <p:spPr>
          <a:xfrm>
            <a:off x="1985645" y="3056016"/>
            <a:ext cx="68160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50">
                <a:latin typeface="Calibri"/>
                <a:cs typeface="Calibri"/>
              </a:rPr>
              <a:t>2</a:t>
            </a:r>
            <a:r>
              <a:rPr sz="1800">
                <a:latin typeface="Calibri"/>
                <a:cs typeface="Calibri"/>
              </a:rPr>
              <a:t>	</a:t>
            </a:r>
            <a:r>
              <a:rPr sz="1800" spc="-20">
                <a:latin typeface="Calibri"/>
                <a:cs typeface="Calibri"/>
              </a:rPr>
              <a:t>334k</a:t>
            </a:r>
            <a:r>
              <a:rPr sz="1800">
                <a:latin typeface="Calibri"/>
                <a:cs typeface="Calibri"/>
              </a:rPr>
              <a:t>	</a:t>
            </a:r>
            <a:r>
              <a:rPr sz="1800" spc="-20">
                <a:latin typeface="Calibri"/>
                <a:cs typeface="Calibri"/>
              </a:rPr>
              <a:t>456k</a:t>
            </a:r>
            <a:r>
              <a:rPr sz="1800">
                <a:latin typeface="Calibri"/>
                <a:cs typeface="Calibri"/>
              </a:rPr>
              <a:t>	</a:t>
            </a:r>
            <a:r>
              <a:rPr sz="1800" spc="-25">
                <a:latin typeface="Calibri"/>
                <a:cs typeface="Calibri"/>
              </a:rPr>
              <a:t>1M</a:t>
            </a:r>
            <a:r>
              <a:rPr sz="1800">
                <a:latin typeface="Calibri"/>
                <a:cs typeface="Calibri"/>
              </a:rPr>
              <a:t>	</a:t>
            </a:r>
            <a:r>
              <a:rPr sz="1800" spc="-40">
                <a:latin typeface="Calibri"/>
                <a:cs typeface="Calibri"/>
              </a:rPr>
              <a:t>2M</a:t>
            </a:r>
            <a:endParaRPr sz="1800">
              <a:latin typeface="Calibri"/>
              <a:cs typeface="Calibri"/>
            </a:endParaRPr>
          </a:p>
        </p:txBody>
      </p:sp>
      <p:sp>
        <p:nvSpPr>
          <p:cNvPr id="7" name="object 7"/>
          <p:cNvSpPr txBox="1"/>
          <p:nvPr/>
        </p:nvSpPr>
        <p:spPr>
          <a:xfrm>
            <a:off x="1985645" y="3427110"/>
            <a:ext cx="68160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50">
                <a:latin typeface="Calibri"/>
                <a:cs typeface="Calibri"/>
              </a:rPr>
              <a:t>8</a:t>
            </a:r>
            <a:r>
              <a:rPr sz="1800">
                <a:latin typeface="Calibri"/>
                <a:cs typeface="Calibri"/>
              </a:rPr>
              <a:t>	</a:t>
            </a:r>
            <a:r>
              <a:rPr sz="1800" spc="-25">
                <a:latin typeface="Calibri"/>
                <a:cs typeface="Calibri"/>
              </a:rPr>
              <a:t>1M</a:t>
            </a:r>
            <a:r>
              <a:rPr sz="1800">
                <a:latin typeface="Calibri"/>
                <a:cs typeface="Calibri"/>
              </a:rPr>
              <a:t>	</a:t>
            </a:r>
            <a:r>
              <a:rPr sz="1800" spc="-25">
                <a:latin typeface="Calibri"/>
                <a:cs typeface="Calibri"/>
              </a:rPr>
              <a:t>2M</a:t>
            </a:r>
            <a:r>
              <a:rPr sz="1800">
                <a:latin typeface="Calibri"/>
                <a:cs typeface="Calibri"/>
              </a:rPr>
              <a:t>	</a:t>
            </a:r>
            <a:r>
              <a:rPr sz="1800" spc="-25">
                <a:latin typeface="Calibri"/>
                <a:cs typeface="Calibri"/>
              </a:rPr>
              <a:t>4M</a:t>
            </a:r>
            <a:r>
              <a:rPr sz="1800">
                <a:latin typeface="Calibri"/>
                <a:cs typeface="Calibri"/>
              </a:rPr>
              <a:t>	</a:t>
            </a:r>
            <a:r>
              <a:rPr sz="1800" spc="-40">
                <a:latin typeface="Calibri"/>
                <a:cs typeface="Calibri"/>
              </a:rPr>
              <a:t>7M</a:t>
            </a:r>
            <a:endParaRPr sz="1800">
              <a:latin typeface="Calibri"/>
              <a:cs typeface="Calibri"/>
            </a:endParaRPr>
          </a:p>
        </p:txBody>
      </p:sp>
      <p:sp>
        <p:nvSpPr>
          <p:cNvPr id="8" name="object 8"/>
          <p:cNvSpPr txBox="1"/>
          <p:nvPr/>
        </p:nvSpPr>
        <p:spPr>
          <a:xfrm>
            <a:off x="1985645" y="3798585"/>
            <a:ext cx="69303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16</a:t>
            </a:r>
            <a:r>
              <a:rPr sz="1800">
                <a:latin typeface="Calibri"/>
                <a:cs typeface="Calibri"/>
              </a:rPr>
              <a:t>	</a:t>
            </a:r>
            <a:r>
              <a:rPr sz="1800" spc="-25">
                <a:latin typeface="Calibri"/>
                <a:cs typeface="Calibri"/>
              </a:rPr>
              <a:t>3M</a:t>
            </a:r>
            <a:r>
              <a:rPr sz="1800">
                <a:latin typeface="Calibri"/>
                <a:cs typeface="Calibri"/>
              </a:rPr>
              <a:t>	</a:t>
            </a:r>
            <a:r>
              <a:rPr sz="1800" spc="-25">
                <a:latin typeface="Calibri"/>
                <a:cs typeface="Calibri"/>
              </a:rPr>
              <a:t>4M</a:t>
            </a:r>
            <a:r>
              <a:rPr sz="1800">
                <a:latin typeface="Calibri"/>
                <a:cs typeface="Calibri"/>
              </a:rPr>
              <a:t>	</a:t>
            </a:r>
            <a:r>
              <a:rPr sz="1800" spc="-25">
                <a:latin typeface="Calibri"/>
                <a:cs typeface="Calibri"/>
              </a:rPr>
              <a:t>8M</a:t>
            </a:r>
            <a:r>
              <a:rPr sz="1800">
                <a:latin typeface="Calibri"/>
                <a:cs typeface="Calibri"/>
              </a:rPr>
              <a:t>	</a:t>
            </a:r>
            <a:r>
              <a:rPr sz="1800" spc="-35">
                <a:latin typeface="Calibri"/>
                <a:cs typeface="Calibri"/>
              </a:rPr>
              <a:t>14M</a:t>
            </a:r>
            <a:endParaRPr sz="1800">
              <a:latin typeface="Calibri"/>
              <a:cs typeface="Calibri"/>
            </a:endParaRPr>
          </a:p>
        </p:txBody>
      </p:sp>
      <p:sp>
        <p:nvSpPr>
          <p:cNvPr id="9" name="object 9"/>
          <p:cNvSpPr txBox="1"/>
          <p:nvPr/>
        </p:nvSpPr>
        <p:spPr>
          <a:xfrm>
            <a:off x="1985645" y="4170060"/>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512</a:t>
            </a:r>
            <a:r>
              <a:rPr sz="1800">
                <a:latin typeface="Calibri"/>
                <a:cs typeface="Calibri"/>
              </a:rPr>
              <a:t>	</a:t>
            </a:r>
            <a:r>
              <a:rPr sz="1800" spc="-25">
                <a:latin typeface="Calibri"/>
                <a:cs typeface="Calibri"/>
              </a:rPr>
              <a:t>86M</a:t>
            </a:r>
            <a:r>
              <a:rPr sz="1800">
                <a:latin typeface="Calibri"/>
                <a:cs typeface="Calibri"/>
              </a:rPr>
              <a:t>	</a:t>
            </a:r>
            <a:r>
              <a:rPr sz="1800" spc="-20">
                <a:latin typeface="Calibri"/>
                <a:cs typeface="Calibri"/>
              </a:rPr>
              <a:t>117M</a:t>
            </a:r>
            <a:r>
              <a:rPr sz="1800">
                <a:latin typeface="Calibri"/>
                <a:cs typeface="Calibri"/>
              </a:rPr>
              <a:t>	</a:t>
            </a:r>
            <a:r>
              <a:rPr sz="1800" spc="-20">
                <a:latin typeface="Calibri"/>
                <a:cs typeface="Calibri"/>
              </a:rPr>
              <a:t>270M</a:t>
            </a:r>
            <a:r>
              <a:rPr sz="1800">
                <a:latin typeface="Calibri"/>
                <a:cs typeface="Calibri"/>
              </a:rPr>
              <a:t>	</a:t>
            </a:r>
            <a:r>
              <a:rPr sz="1800" spc="-20">
                <a:latin typeface="Calibri"/>
                <a:cs typeface="Calibri"/>
              </a:rPr>
              <a:t>434M</a:t>
            </a:r>
            <a:endParaRPr sz="1800">
              <a:latin typeface="Calibri"/>
              <a:cs typeface="Calibri"/>
            </a:endParaRPr>
          </a:p>
        </p:txBody>
      </p:sp>
      <p:sp>
        <p:nvSpPr>
          <p:cNvPr id="10" name="object 10"/>
          <p:cNvSpPr txBox="1"/>
          <p:nvPr/>
        </p:nvSpPr>
        <p:spPr>
          <a:xfrm>
            <a:off x="1985645" y="4541281"/>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1024</a:t>
            </a:r>
            <a:r>
              <a:rPr sz="1800">
                <a:latin typeface="Calibri"/>
                <a:cs typeface="Calibri"/>
              </a:rPr>
              <a:t>	</a:t>
            </a:r>
            <a:r>
              <a:rPr sz="1800" spc="-20">
                <a:latin typeface="Calibri"/>
                <a:cs typeface="Calibri"/>
              </a:rPr>
              <a:t>171M</a:t>
            </a:r>
            <a:r>
              <a:rPr sz="1800">
                <a:latin typeface="Calibri"/>
                <a:cs typeface="Calibri"/>
              </a:rPr>
              <a:t>	</a:t>
            </a:r>
            <a:r>
              <a:rPr sz="1800" spc="-20">
                <a:latin typeface="Calibri"/>
                <a:cs typeface="Calibri"/>
              </a:rPr>
              <a:t>233M</a:t>
            </a:r>
            <a:r>
              <a:rPr sz="1800">
                <a:latin typeface="Calibri"/>
                <a:cs typeface="Calibri"/>
              </a:rPr>
              <a:t>	</a:t>
            </a:r>
            <a:r>
              <a:rPr sz="1800" spc="-20">
                <a:latin typeface="Calibri"/>
                <a:cs typeface="Calibri"/>
              </a:rPr>
              <a:t>542M</a:t>
            </a:r>
            <a:r>
              <a:rPr sz="1800">
                <a:latin typeface="Calibri"/>
                <a:cs typeface="Calibri"/>
              </a:rPr>
              <a:t>	</a:t>
            </a:r>
            <a:r>
              <a:rPr sz="1800" spc="-20">
                <a:latin typeface="Calibri"/>
                <a:cs typeface="Calibri"/>
              </a:rPr>
              <a:t>869M</a:t>
            </a:r>
            <a:endParaRPr sz="1800">
              <a:latin typeface="Calibri"/>
              <a:cs typeface="Calibri"/>
            </a:endParaRPr>
          </a:p>
        </p:txBody>
      </p:sp>
      <p:sp>
        <p:nvSpPr>
          <p:cNvPr id="11" name="object 11"/>
          <p:cNvSpPr txBox="1"/>
          <p:nvPr/>
        </p:nvSpPr>
        <p:spPr>
          <a:xfrm>
            <a:off x="1985645" y="4912756"/>
            <a:ext cx="674497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8192</a:t>
            </a:r>
            <a:r>
              <a:rPr sz="1800">
                <a:latin typeface="Calibri"/>
                <a:cs typeface="Calibri"/>
              </a:rPr>
              <a:t>	</a:t>
            </a:r>
            <a:r>
              <a:rPr sz="1800" spc="-20">
                <a:latin typeface="Calibri"/>
                <a:cs typeface="Calibri"/>
              </a:rPr>
              <a:t>1.4B</a:t>
            </a:r>
            <a:r>
              <a:rPr sz="1800">
                <a:latin typeface="Calibri"/>
                <a:cs typeface="Calibri"/>
              </a:rPr>
              <a:t>	</a:t>
            </a:r>
            <a:r>
              <a:rPr sz="1800" spc="-20">
                <a:latin typeface="Calibri"/>
                <a:cs typeface="Calibri"/>
              </a:rPr>
              <a:t>1.8B</a:t>
            </a:r>
            <a:r>
              <a:rPr sz="1800">
                <a:latin typeface="Calibri"/>
                <a:cs typeface="Calibri"/>
              </a:rPr>
              <a:t>	</a:t>
            </a:r>
            <a:r>
              <a:rPr sz="1800" spc="-20">
                <a:latin typeface="Calibri"/>
                <a:cs typeface="Calibri"/>
              </a:rPr>
              <a:t>4.3B</a:t>
            </a:r>
            <a:r>
              <a:rPr sz="1800">
                <a:latin typeface="Calibri"/>
                <a:cs typeface="Calibri"/>
              </a:rPr>
              <a:t>	</a:t>
            </a:r>
            <a:r>
              <a:rPr sz="1800" spc="-40">
                <a:latin typeface="Calibri"/>
                <a:cs typeface="Calibri"/>
              </a:rPr>
              <a:t>7B</a:t>
            </a:r>
            <a:endParaRPr sz="1800">
              <a:latin typeface="Calibri"/>
              <a:cs typeface="Calibri"/>
            </a:endParaRPr>
          </a:p>
        </p:txBody>
      </p:sp>
      <p:sp>
        <p:nvSpPr>
          <p:cNvPr id="12" name="object 12"/>
          <p:cNvSpPr txBox="1"/>
          <p:nvPr/>
        </p:nvSpPr>
        <p:spPr>
          <a:xfrm>
            <a:off x="1985645" y="5284231"/>
            <a:ext cx="6984365"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Full</a:t>
            </a:r>
            <a:r>
              <a:rPr sz="1800">
                <a:latin typeface="Calibri"/>
                <a:cs typeface="Calibri"/>
              </a:rPr>
              <a:t>	</a:t>
            </a:r>
            <a:r>
              <a:rPr sz="1800" spc="-25">
                <a:latin typeface="Calibri"/>
                <a:cs typeface="Calibri"/>
              </a:rPr>
              <a:t>7B</a:t>
            </a:r>
            <a:r>
              <a:rPr sz="1800">
                <a:latin typeface="Calibri"/>
                <a:cs typeface="Calibri"/>
              </a:rPr>
              <a:t>	</a:t>
            </a:r>
            <a:r>
              <a:rPr sz="1800" spc="-25">
                <a:latin typeface="Calibri"/>
                <a:cs typeface="Calibri"/>
              </a:rPr>
              <a:t>13B</a:t>
            </a:r>
            <a:r>
              <a:rPr sz="1800">
                <a:latin typeface="Calibri"/>
                <a:cs typeface="Calibri"/>
              </a:rPr>
              <a:t>	</a:t>
            </a:r>
            <a:r>
              <a:rPr sz="1800" spc="-25">
                <a:latin typeface="Calibri"/>
                <a:cs typeface="Calibri"/>
              </a:rPr>
              <a:t>70B</a:t>
            </a:r>
            <a:r>
              <a:rPr sz="1800">
                <a:latin typeface="Calibri"/>
                <a:cs typeface="Calibri"/>
              </a:rPr>
              <a:t>	</a:t>
            </a:r>
            <a:r>
              <a:rPr sz="1800" spc="-20">
                <a:latin typeface="Calibri"/>
                <a:cs typeface="Calibri"/>
              </a:rPr>
              <a:t>180B</a:t>
            </a:r>
            <a:endParaRPr sz="1800">
              <a:latin typeface="Calibri"/>
              <a:cs typeface="Calibri"/>
            </a:endParaRPr>
          </a:p>
        </p:txBody>
      </p:sp>
      <p:sp>
        <p:nvSpPr>
          <p:cNvPr id="13" name="object 13"/>
          <p:cNvSpPr/>
          <p:nvPr/>
        </p:nvSpPr>
        <p:spPr>
          <a:xfrm>
            <a:off x="1895475" y="2962274"/>
            <a:ext cx="8124825" cy="2657475"/>
          </a:xfrm>
          <a:custGeom>
            <a:avLst/>
            <a:gdLst/>
            <a:ahLst/>
            <a:cxnLst/>
            <a:rect l="l" t="t" r="r" b="b"/>
            <a:pathLst>
              <a:path w="8124825" h="2657475">
                <a:moveTo>
                  <a:pt x="8124825" y="361950"/>
                </a:moveTo>
                <a:lnTo>
                  <a:pt x="0" y="361950"/>
                </a:lnTo>
                <a:lnTo>
                  <a:pt x="0" y="714375"/>
                </a:lnTo>
                <a:lnTo>
                  <a:pt x="0" y="1066800"/>
                </a:lnTo>
                <a:lnTo>
                  <a:pt x="0" y="2657475"/>
                </a:lnTo>
                <a:lnTo>
                  <a:pt x="8124825" y="2657475"/>
                </a:lnTo>
                <a:lnTo>
                  <a:pt x="8124825" y="714375"/>
                </a:lnTo>
                <a:lnTo>
                  <a:pt x="8124825" y="361950"/>
                </a:lnTo>
                <a:close/>
              </a:path>
              <a:path w="8124825" h="2657475">
                <a:moveTo>
                  <a:pt x="8124825" y="0"/>
                </a:moveTo>
                <a:lnTo>
                  <a:pt x="0" y="0"/>
                </a:lnTo>
                <a:lnTo>
                  <a:pt x="0" y="352425"/>
                </a:lnTo>
                <a:lnTo>
                  <a:pt x="8124825" y="352425"/>
                </a:lnTo>
                <a:lnTo>
                  <a:pt x="8124825" y="0"/>
                </a:lnTo>
                <a:close/>
              </a:path>
            </a:pathLst>
          </a:custGeom>
          <a:solidFill>
            <a:srgbClr val="F8F8F8"/>
          </a:solid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49</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912812" y="1193164"/>
            <a:ext cx="5365115" cy="449580"/>
          </a:xfrm>
          <a:prstGeom prst="rect">
            <a:avLst/>
          </a:prstGeom>
        </p:spPr>
        <p:txBody>
          <a:bodyPr vert="horz" wrap="square" lIns="0" tIns="16510" rIns="0" bIns="0" rtlCol="0">
            <a:spAutoFit/>
          </a:bodyPr>
          <a:lstStyle/>
          <a:p>
            <a:pPr marL="12700">
              <a:lnSpc>
                <a:spcPct val="100000"/>
              </a:lnSpc>
              <a:spcBef>
                <a:spcPts val="130"/>
              </a:spcBef>
            </a:pPr>
            <a:r>
              <a:rPr sz="2750" spc="125">
                <a:solidFill>
                  <a:srgbClr val="464646"/>
                </a:solidFill>
                <a:latin typeface="Trebuchet MS"/>
                <a:cs typeface="Trebuchet MS"/>
              </a:rPr>
              <a:t>Number</a:t>
            </a:r>
            <a:r>
              <a:rPr sz="2750" spc="-125">
                <a:solidFill>
                  <a:srgbClr val="464646"/>
                </a:solidFill>
                <a:latin typeface="Trebuchet MS"/>
                <a:cs typeface="Trebuchet MS"/>
              </a:rPr>
              <a:t> </a:t>
            </a:r>
            <a:r>
              <a:rPr sz="2750">
                <a:solidFill>
                  <a:srgbClr val="464646"/>
                </a:solidFill>
                <a:latin typeface="Trebuchet MS"/>
                <a:cs typeface="Trebuchet MS"/>
              </a:rPr>
              <a:t>of</a:t>
            </a:r>
            <a:r>
              <a:rPr sz="2750" spc="-140">
                <a:solidFill>
                  <a:srgbClr val="464646"/>
                </a:solidFill>
                <a:latin typeface="Trebuchet MS"/>
                <a:cs typeface="Trebuchet MS"/>
              </a:rPr>
              <a:t> </a:t>
            </a:r>
            <a:r>
              <a:rPr sz="2750" spc="65">
                <a:solidFill>
                  <a:srgbClr val="464646"/>
                </a:solidFill>
                <a:latin typeface="Trebuchet MS"/>
                <a:cs typeface="Trebuchet MS"/>
              </a:rPr>
              <a:t>trainable</a:t>
            </a:r>
            <a:r>
              <a:rPr sz="2750" spc="-80">
                <a:solidFill>
                  <a:srgbClr val="464646"/>
                </a:solidFill>
                <a:latin typeface="Trebuchet MS"/>
                <a:cs typeface="Trebuchet MS"/>
              </a:rPr>
              <a:t> </a:t>
            </a:r>
            <a:r>
              <a:rPr sz="2750" spc="80">
                <a:solidFill>
                  <a:srgbClr val="464646"/>
                </a:solidFill>
                <a:latin typeface="Trebuchet MS"/>
                <a:cs typeface="Trebuchet MS"/>
              </a:rPr>
              <a:t>parameters</a:t>
            </a:r>
            <a:endParaRPr sz="2750">
              <a:latin typeface="Trebuchet MS"/>
              <a:cs typeface="Trebuchet MS"/>
            </a:endParaRPr>
          </a:p>
        </p:txBody>
      </p:sp>
      <p:graphicFrame>
        <p:nvGraphicFramePr>
          <p:cNvPr id="4" name="object 4"/>
          <p:cNvGraphicFramePr>
            <a:graphicFrameLocks noGrp="1"/>
          </p:cNvGraphicFramePr>
          <p:nvPr/>
        </p:nvGraphicFramePr>
        <p:xfrm>
          <a:off x="1886330" y="2219960"/>
          <a:ext cx="8128000" cy="3340735"/>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205">
                <a:tc>
                  <a:txBody>
                    <a:bodyPr/>
                    <a:lstStyle/>
                    <a:p>
                      <a:pPr marL="92710">
                        <a:lnSpc>
                          <a:spcPct val="100000"/>
                        </a:lnSpc>
                        <a:spcBef>
                          <a:spcPts val="235"/>
                        </a:spcBef>
                      </a:pPr>
                      <a:r>
                        <a:rPr sz="1800" b="1" spc="-20">
                          <a:solidFill>
                            <a:srgbClr val="FFFFFF"/>
                          </a:solidFill>
                          <a:latin typeface="Calibri"/>
                          <a:cs typeface="Calibri"/>
                        </a:rPr>
                        <a:t>Rank</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398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525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13B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652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779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0">
                          <a:solidFill>
                            <a:srgbClr val="FFFFFF"/>
                          </a:solidFill>
                          <a:latin typeface="Calibri"/>
                          <a:cs typeface="Calibri"/>
                        </a:rPr>
                        <a:t>180B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205">
                <a:tc>
                  <a:txBody>
                    <a:bodyPr/>
                    <a:lstStyle/>
                    <a:p>
                      <a:pPr marL="92710">
                        <a:lnSpc>
                          <a:spcPct val="100000"/>
                        </a:lnSpc>
                        <a:spcBef>
                          <a:spcPts val="240"/>
                        </a:spcBef>
                      </a:pPr>
                      <a:r>
                        <a:rPr sz="1800" spc="-50">
                          <a:latin typeface="Calibri"/>
                          <a:cs typeface="Calibri"/>
                        </a:rPr>
                        <a:t>1</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40"/>
                        </a:spcBef>
                      </a:pPr>
                      <a:r>
                        <a:rPr sz="1800" spc="-20">
                          <a:latin typeface="Calibri"/>
                          <a:cs typeface="Calibri"/>
                        </a:rPr>
                        <a:t>167K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40"/>
                        </a:spcBef>
                      </a:pPr>
                      <a:r>
                        <a:rPr sz="1800" spc="-20">
                          <a:latin typeface="Calibri"/>
                          <a:cs typeface="Calibri"/>
                        </a:rPr>
                        <a:t>228K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40"/>
                        </a:spcBef>
                      </a:pPr>
                      <a:r>
                        <a:rPr sz="1800" spc="-20">
                          <a:latin typeface="Calibri"/>
                          <a:cs typeface="Calibri"/>
                        </a:rPr>
                        <a:t>529K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40"/>
                        </a:spcBef>
                      </a:pPr>
                      <a:r>
                        <a:rPr sz="1800" spc="-20">
                          <a:latin typeface="Calibri"/>
                          <a:cs typeface="Calibri"/>
                        </a:rPr>
                        <a:t>849K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56235">
                <a:tc>
                  <a:txBody>
                    <a:bodyPr/>
                    <a:lstStyle/>
                    <a:p>
                      <a:pPr marL="92710">
                        <a:lnSpc>
                          <a:spcPct val="100000"/>
                        </a:lnSpc>
                        <a:spcBef>
                          <a:spcPts val="244"/>
                        </a:spcBef>
                      </a:pPr>
                      <a:r>
                        <a:rPr sz="1800" spc="-50">
                          <a:latin typeface="Calibri"/>
                          <a:cs typeface="Calibri"/>
                        </a:rPr>
                        <a:t>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marL="93980">
                        <a:lnSpc>
                          <a:spcPct val="100000"/>
                        </a:lnSpc>
                        <a:spcBef>
                          <a:spcPts val="244"/>
                        </a:spcBef>
                      </a:pPr>
                      <a:r>
                        <a:rPr sz="1800" spc="-20">
                          <a:latin typeface="Calibri"/>
                          <a:cs typeface="Calibri"/>
                        </a:rPr>
                        <a:t>334K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marL="95250">
                        <a:lnSpc>
                          <a:spcPct val="100000"/>
                        </a:lnSpc>
                        <a:spcBef>
                          <a:spcPts val="244"/>
                        </a:spcBef>
                      </a:pPr>
                      <a:r>
                        <a:rPr sz="1800" spc="-20">
                          <a:latin typeface="Calibri"/>
                          <a:cs typeface="Calibri"/>
                        </a:rPr>
                        <a:t>456K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marL="96520">
                        <a:lnSpc>
                          <a:spcPct val="100000"/>
                        </a:lnSpc>
                        <a:spcBef>
                          <a:spcPts val="244"/>
                        </a:spcBef>
                      </a:pPr>
                      <a:r>
                        <a:rPr sz="1800" spc="-25">
                          <a:latin typeface="Calibri"/>
                          <a:cs typeface="Calibri"/>
                        </a:rPr>
                        <a:t>1M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tc>
                  <a:txBody>
                    <a:bodyPr/>
                    <a:lstStyle/>
                    <a:p>
                      <a:pPr marL="97790">
                        <a:lnSpc>
                          <a:spcPct val="100000"/>
                        </a:lnSpc>
                        <a:spcBef>
                          <a:spcPts val="244"/>
                        </a:spcBef>
                      </a:pPr>
                      <a:r>
                        <a:rPr sz="1800" spc="-25">
                          <a:latin typeface="Calibri"/>
                          <a:cs typeface="Calibri"/>
                        </a:rPr>
                        <a:t>2M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solidFill>
                      <a:srgbClr val="E9ECF4"/>
                    </a:solidFill>
                  </a:tcPr>
                </a:tc>
                <a:extLst>
                  <a:ext uri="{0D108BD9-81ED-4DB2-BD59-A6C34878D82A}">
                    <a16:rowId xmlns:a16="http://schemas.microsoft.com/office/drawing/2014/main" val="10002"/>
                  </a:ext>
                </a:extLst>
              </a:tr>
              <a:tr h="40259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3"/>
                  </a:ext>
                </a:extLst>
              </a:tr>
              <a:tr h="37147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4"/>
                  </a:ext>
                </a:extLst>
              </a:tr>
              <a:tr h="37084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5"/>
                  </a:ext>
                </a:extLst>
              </a:tr>
              <a:tr h="37084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6"/>
                  </a:ext>
                </a:extLst>
              </a:tr>
              <a:tr h="371475">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7"/>
                  </a:ext>
                </a:extLst>
              </a:tr>
              <a:tr h="356870">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solidFill>
                      <a:srgbClr val="F8F8F8"/>
                    </a:solidFill>
                  </a:tcPr>
                </a:tc>
                <a:tc>
                  <a:txBody>
                    <a:bodyPr/>
                    <a:lstStyle/>
                    <a:p>
                      <a:pPr>
                        <a:lnSpc>
                          <a:spcPct val="100000"/>
                        </a:lnSpc>
                      </a:pPr>
                      <a:endParaRPr sz="2100">
                        <a:latin typeface="Times New Roman"/>
                        <a:cs typeface="Times New Roman"/>
                      </a:endParaRPr>
                    </a:p>
                  </a:txBody>
                  <a:tcPr marL="0" marR="0" marT="0" marB="0">
                    <a:lnR w="12700">
                      <a:solidFill>
                        <a:srgbClr val="FFFFFF"/>
                      </a:solidFill>
                      <a:prstDash val="solid"/>
                    </a:lnR>
                    <a:solidFill>
                      <a:srgbClr val="F8F8F8"/>
                    </a:solidFill>
                  </a:tcPr>
                </a:tc>
                <a:extLst>
                  <a:ext uri="{0D108BD9-81ED-4DB2-BD59-A6C34878D82A}">
                    <a16:rowId xmlns:a16="http://schemas.microsoft.com/office/drawing/2014/main" val="10008"/>
                  </a:ext>
                </a:extLst>
              </a:tr>
            </a:tbl>
          </a:graphicData>
        </a:graphic>
      </p:graphicFrame>
      <p:sp>
        <p:nvSpPr>
          <p:cNvPr id="5" name="object 5"/>
          <p:cNvSpPr txBox="1"/>
          <p:nvPr/>
        </p:nvSpPr>
        <p:spPr>
          <a:xfrm>
            <a:off x="1985645" y="3427110"/>
            <a:ext cx="68160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50">
                <a:latin typeface="Calibri"/>
                <a:cs typeface="Calibri"/>
              </a:rPr>
              <a:t>8</a:t>
            </a:r>
            <a:r>
              <a:rPr sz="1800">
                <a:latin typeface="Calibri"/>
                <a:cs typeface="Calibri"/>
              </a:rPr>
              <a:t>	</a:t>
            </a:r>
            <a:r>
              <a:rPr sz="1800" spc="-25">
                <a:latin typeface="Calibri"/>
                <a:cs typeface="Calibri"/>
              </a:rPr>
              <a:t>1M</a:t>
            </a:r>
            <a:r>
              <a:rPr sz="1800">
                <a:latin typeface="Calibri"/>
                <a:cs typeface="Calibri"/>
              </a:rPr>
              <a:t>	</a:t>
            </a:r>
            <a:r>
              <a:rPr sz="1800" spc="-25">
                <a:latin typeface="Calibri"/>
                <a:cs typeface="Calibri"/>
              </a:rPr>
              <a:t>2M</a:t>
            </a:r>
            <a:r>
              <a:rPr sz="1800">
                <a:latin typeface="Calibri"/>
                <a:cs typeface="Calibri"/>
              </a:rPr>
              <a:t>	</a:t>
            </a:r>
            <a:r>
              <a:rPr sz="1800" spc="-25">
                <a:latin typeface="Calibri"/>
                <a:cs typeface="Calibri"/>
              </a:rPr>
              <a:t>4M</a:t>
            </a:r>
            <a:r>
              <a:rPr sz="1800">
                <a:latin typeface="Calibri"/>
                <a:cs typeface="Calibri"/>
              </a:rPr>
              <a:t>	</a:t>
            </a:r>
            <a:r>
              <a:rPr sz="1800" spc="-40">
                <a:latin typeface="Calibri"/>
                <a:cs typeface="Calibri"/>
              </a:rPr>
              <a:t>7M</a:t>
            </a:r>
            <a:endParaRPr sz="1800">
              <a:latin typeface="Calibri"/>
              <a:cs typeface="Calibri"/>
            </a:endParaRPr>
          </a:p>
        </p:txBody>
      </p:sp>
      <p:sp>
        <p:nvSpPr>
          <p:cNvPr id="6" name="object 6"/>
          <p:cNvSpPr txBox="1"/>
          <p:nvPr/>
        </p:nvSpPr>
        <p:spPr>
          <a:xfrm>
            <a:off x="1985645" y="3798585"/>
            <a:ext cx="69303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16</a:t>
            </a:r>
            <a:r>
              <a:rPr sz="1800">
                <a:latin typeface="Calibri"/>
                <a:cs typeface="Calibri"/>
              </a:rPr>
              <a:t>	</a:t>
            </a:r>
            <a:r>
              <a:rPr sz="1800" spc="-25">
                <a:latin typeface="Calibri"/>
                <a:cs typeface="Calibri"/>
              </a:rPr>
              <a:t>3M</a:t>
            </a:r>
            <a:r>
              <a:rPr sz="1800">
                <a:latin typeface="Calibri"/>
                <a:cs typeface="Calibri"/>
              </a:rPr>
              <a:t>	</a:t>
            </a:r>
            <a:r>
              <a:rPr sz="1800" spc="-25">
                <a:latin typeface="Calibri"/>
                <a:cs typeface="Calibri"/>
              </a:rPr>
              <a:t>4M</a:t>
            </a:r>
            <a:r>
              <a:rPr sz="1800">
                <a:latin typeface="Calibri"/>
                <a:cs typeface="Calibri"/>
              </a:rPr>
              <a:t>	</a:t>
            </a:r>
            <a:r>
              <a:rPr sz="1800" spc="-25">
                <a:latin typeface="Calibri"/>
                <a:cs typeface="Calibri"/>
              </a:rPr>
              <a:t>8M</a:t>
            </a:r>
            <a:r>
              <a:rPr sz="1800">
                <a:latin typeface="Calibri"/>
                <a:cs typeface="Calibri"/>
              </a:rPr>
              <a:t>	</a:t>
            </a:r>
            <a:r>
              <a:rPr sz="1800" spc="-35">
                <a:latin typeface="Calibri"/>
                <a:cs typeface="Calibri"/>
              </a:rPr>
              <a:t>14M</a:t>
            </a:r>
            <a:endParaRPr sz="1800">
              <a:latin typeface="Calibri"/>
              <a:cs typeface="Calibri"/>
            </a:endParaRPr>
          </a:p>
        </p:txBody>
      </p:sp>
      <p:sp>
        <p:nvSpPr>
          <p:cNvPr id="7" name="object 7"/>
          <p:cNvSpPr txBox="1"/>
          <p:nvPr/>
        </p:nvSpPr>
        <p:spPr>
          <a:xfrm>
            <a:off x="1985645" y="4170060"/>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512</a:t>
            </a:r>
            <a:r>
              <a:rPr sz="1800">
                <a:latin typeface="Calibri"/>
                <a:cs typeface="Calibri"/>
              </a:rPr>
              <a:t>	</a:t>
            </a:r>
            <a:r>
              <a:rPr sz="1800" spc="-25">
                <a:latin typeface="Calibri"/>
                <a:cs typeface="Calibri"/>
              </a:rPr>
              <a:t>86M</a:t>
            </a:r>
            <a:r>
              <a:rPr sz="1800">
                <a:latin typeface="Calibri"/>
                <a:cs typeface="Calibri"/>
              </a:rPr>
              <a:t>	</a:t>
            </a:r>
            <a:r>
              <a:rPr sz="1800" spc="-20">
                <a:latin typeface="Calibri"/>
                <a:cs typeface="Calibri"/>
              </a:rPr>
              <a:t>117M</a:t>
            </a:r>
            <a:r>
              <a:rPr sz="1800">
                <a:latin typeface="Calibri"/>
                <a:cs typeface="Calibri"/>
              </a:rPr>
              <a:t>	</a:t>
            </a:r>
            <a:r>
              <a:rPr sz="1800" spc="-20">
                <a:latin typeface="Calibri"/>
                <a:cs typeface="Calibri"/>
              </a:rPr>
              <a:t>270M</a:t>
            </a:r>
            <a:r>
              <a:rPr sz="1800">
                <a:latin typeface="Calibri"/>
                <a:cs typeface="Calibri"/>
              </a:rPr>
              <a:t>	</a:t>
            </a:r>
            <a:r>
              <a:rPr sz="1800" spc="-20">
                <a:latin typeface="Calibri"/>
                <a:cs typeface="Calibri"/>
              </a:rPr>
              <a:t>434M</a:t>
            </a:r>
            <a:endParaRPr sz="1800">
              <a:latin typeface="Calibri"/>
              <a:cs typeface="Calibri"/>
            </a:endParaRPr>
          </a:p>
        </p:txBody>
      </p:sp>
      <p:sp>
        <p:nvSpPr>
          <p:cNvPr id="8" name="object 8"/>
          <p:cNvSpPr txBox="1"/>
          <p:nvPr/>
        </p:nvSpPr>
        <p:spPr>
          <a:xfrm>
            <a:off x="1985645" y="4541281"/>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1024</a:t>
            </a:r>
            <a:r>
              <a:rPr sz="1800">
                <a:latin typeface="Calibri"/>
                <a:cs typeface="Calibri"/>
              </a:rPr>
              <a:t>	</a:t>
            </a:r>
            <a:r>
              <a:rPr sz="1800" spc="-20">
                <a:latin typeface="Calibri"/>
                <a:cs typeface="Calibri"/>
              </a:rPr>
              <a:t>171M</a:t>
            </a:r>
            <a:r>
              <a:rPr sz="1800">
                <a:latin typeface="Calibri"/>
                <a:cs typeface="Calibri"/>
              </a:rPr>
              <a:t>	</a:t>
            </a:r>
            <a:r>
              <a:rPr sz="1800" spc="-20">
                <a:latin typeface="Calibri"/>
                <a:cs typeface="Calibri"/>
              </a:rPr>
              <a:t>233M</a:t>
            </a:r>
            <a:r>
              <a:rPr sz="1800">
                <a:latin typeface="Calibri"/>
                <a:cs typeface="Calibri"/>
              </a:rPr>
              <a:t>	</a:t>
            </a:r>
            <a:r>
              <a:rPr sz="1800" spc="-20">
                <a:latin typeface="Calibri"/>
                <a:cs typeface="Calibri"/>
              </a:rPr>
              <a:t>542M</a:t>
            </a:r>
            <a:r>
              <a:rPr sz="1800">
                <a:latin typeface="Calibri"/>
                <a:cs typeface="Calibri"/>
              </a:rPr>
              <a:t>	</a:t>
            </a:r>
            <a:r>
              <a:rPr sz="1800" spc="-20">
                <a:latin typeface="Calibri"/>
                <a:cs typeface="Calibri"/>
              </a:rPr>
              <a:t>869M</a:t>
            </a:r>
            <a:endParaRPr sz="1800">
              <a:latin typeface="Calibri"/>
              <a:cs typeface="Calibri"/>
            </a:endParaRPr>
          </a:p>
        </p:txBody>
      </p:sp>
      <p:sp>
        <p:nvSpPr>
          <p:cNvPr id="9" name="object 9"/>
          <p:cNvSpPr txBox="1"/>
          <p:nvPr/>
        </p:nvSpPr>
        <p:spPr>
          <a:xfrm>
            <a:off x="1985645" y="4912756"/>
            <a:ext cx="674497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8192</a:t>
            </a:r>
            <a:r>
              <a:rPr sz="1800">
                <a:latin typeface="Calibri"/>
                <a:cs typeface="Calibri"/>
              </a:rPr>
              <a:t>	</a:t>
            </a:r>
            <a:r>
              <a:rPr sz="1800" spc="-20">
                <a:latin typeface="Calibri"/>
                <a:cs typeface="Calibri"/>
              </a:rPr>
              <a:t>1.4B</a:t>
            </a:r>
            <a:r>
              <a:rPr sz="1800">
                <a:latin typeface="Calibri"/>
                <a:cs typeface="Calibri"/>
              </a:rPr>
              <a:t>	</a:t>
            </a:r>
            <a:r>
              <a:rPr sz="1800" spc="-20">
                <a:latin typeface="Calibri"/>
                <a:cs typeface="Calibri"/>
              </a:rPr>
              <a:t>1.8B</a:t>
            </a:r>
            <a:r>
              <a:rPr sz="1800">
                <a:latin typeface="Calibri"/>
                <a:cs typeface="Calibri"/>
              </a:rPr>
              <a:t>	</a:t>
            </a:r>
            <a:r>
              <a:rPr sz="1800" spc="-20">
                <a:latin typeface="Calibri"/>
                <a:cs typeface="Calibri"/>
              </a:rPr>
              <a:t>4.3B</a:t>
            </a:r>
            <a:r>
              <a:rPr sz="1800">
                <a:latin typeface="Calibri"/>
                <a:cs typeface="Calibri"/>
              </a:rPr>
              <a:t>	</a:t>
            </a:r>
            <a:r>
              <a:rPr sz="1800" spc="-40">
                <a:latin typeface="Calibri"/>
                <a:cs typeface="Calibri"/>
              </a:rPr>
              <a:t>7B</a:t>
            </a:r>
            <a:endParaRPr sz="1800">
              <a:latin typeface="Calibri"/>
              <a:cs typeface="Calibri"/>
            </a:endParaRPr>
          </a:p>
        </p:txBody>
      </p:sp>
      <p:sp>
        <p:nvSpPr>
          <p:cNvPr id="10" name="object 10"/>
          <p:cNvSpPr txBox="1"/>
          <p:nvPr/>
        </p:nvSpPr>
        <p:spPr>
          <a:xfrm>
            <a:off x="1985645" y="5284231"/>
            <a:ext cx="6984365"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Full</a:t>
            </a:r>
            <a:r>
              <a:rPr sz="1800">
                <a:latin typeface="Calibri"/>
                <a:cs typeface="Calibri"/>
              </a:rPr>
              <a:t>	</a:t>
            </a:r>
            <a:r>
              <a:rPr sz="1800" spc="-25">
                <a:latin typeface="Calibri"/>
                <a:cs typeface="Calibri"/>
              </a:rPr>
              <a:t>7B</a:t>
            </a:r>
            <a:r>
              <a:rPr sz="1800">
                <a:latin typeface="Calibri"/>
                <a:cs typeface="Calibri"/>
              </a:rPr>
              <a:t>	</a:t>
            </a:r>
            <a:r>
              <a:rPr sz="1800" spc="-25">
                <a:latin typeface="Calibri"/>
                <a:cs typeface="Calibri"/>
              </a:rPr>
              <a:t>13B</a:t>
            </a:r>
            <a:r>
              <a:rPr sz="1800">
                <a:latin typeface="Calibri"/>
                <a:cs typeface="Calibri"/>
              </a:rPr>
              <a:t>	</a:t>
            </a:r>
            <a:r>
              <a:rPr sz="1800" spc="-25">
                <a:latin typeface="Calibri"/>
                <a:cs typeface="Calibri"/>
              </a:rPr>
              <a:t>70B</a:t>
            </a:r>
            <a:r>
              <a:rPr sz="1800">
                <a:latin typeface="Calibri"/>
                <a:cs typeface="Calibri"/>
              </a:rPr>
              <a:t>	</a:t>
            </a:r>
            <a:r>
              <a:rPr sz="1800" spc="-20">
                <a:latin typeface="Calibri"/>
                <a:cs typeface="Calibri"/>
              </a:rPr>
              <a:t>180B</a:t>
            </a:r>
            <a:endParaRPr sz="1800">
              <a:latin typeface="Calibri"/>
              <a:cs typeface="Calibri"/>
            </a:endParaRPr>
          </a:p>
        </p:txBody>
      </p:sp>
      <p:sp>
        <p:nvSpPr>
          <p:cNvPr id="11" name="object 11"/>
          <p:cNvSpPr/>
          <p:nvPr/>
        </p:nvSpPr>
        <p:spPr>
          <a:xfrm>
            <a:off x="1895475" y="3324225"/>
            <a:ext cx="8124825" cy="2295525"/>
          </a:xfrm>
          <a:custGeom>
            <a:avLst/>
            <a:gdLst/>
            <a:ahLst/>
            <a:cxnLst/>
            <a:rect l="l" t="t" r="r" b="b"/>
            <a:pathLst>
              <a:path w="8124825" h="2295525">
                <a:moveTo>
                  <a:pt x="8124825" y="0"/>
                </a:moveTo>
                <a:lnTo>
                  <a:pt x="0" y="0"/>
                </a:lnTo>
                <a:lnTo>
                  <a:pt x="0" y="352425"/>
                </a:lnTo>
                <a:lnTo>
                  <a:pt x="0" y="704850"/>
                </a:lnTo>
                <a:lnTo>
                  <a:pt x="0" y="2295525"/>
                </a:lnTo>
                <a:lnTo>
                  <a:pt x="8124825" y="2295525"/>
                </a:lnTo>
                <a:lnTo>
                  <a:pt x="8124825" y="352425"/>
                </a:lnTo>
                <a:lnTo>
                  <a:pt x="8124825" y="0"/>
                </a:lnTo>
                <a:close/>
              </a:path>
            </a:pathLst>
          </a:custGeom>
          <a:solidFill>
            <a:srgbClr val="F8F8F8"/>
          </a:solid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50</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912812" y="1193164"/>
            <a:ext cx="5365115" cy="449580"/>
          </a:xfrm>
          <a:prstGeom prst="rect">
            <a:avLst/>
          </a:prstGeom>
        </p:spPr>
        <p:txBody>
          <a:bodyPr vert="horz" wrap="square" lIns="0" tIns="16510" rIns="0" bIns="0" rtlCol="0">
            <a:spAutoFit/>
          </a:bodyPr>
          <a:lstStyle/>
          <a:p>
            <a:pPr marL="12700">
              <a:lnSpc>
                <a:spcPct val="100000"/>
              </a:lnSpc>
              <a:spcBef>
                <a:spcPts val="130"/>
              </a:spcBef>
            </a:pPr>
            <a:r>
              <a:rPr sz="2750" spc="125">
                <a:solidFill>
                  <a:srgbClr val="464646"/>
                </a:solidFill>
                <a:latin typeface="Trebuchet MS"/>
                <a:cs typeface="Trebuchet MS"/>
              </a:rPr>
              <a:t>Number</a:t>
            </a:r>
            <a:r>
              <a:rPr sz="2750" spc="-125">
                <a:solidFill>
                  <a:srgbClr val="464646"/>
                </a:solidFill>
                <a:latin typeface="Trebuchet MS"/>
                <a:cs typeface="Trebuchet MS"/>
              </a:rPr>
              <a:t> </a:t>
            </a:r>
            <a:r>
              <a:rPr sz="2750">
                <a:solidFill>
                  <a:srgbClr val="464646"/>
                </a:solidFill>
                <a:latin typeface="Trebuchet MS"/>
                <a:cs typeface="Trebuchet MS"/>
              </a:rPr>
              <a:t>of</a:t>
            </a:r>
            <a:r>
              <a:rPr sz="2750" spc="-140">
                <a:solidFill>
                  <a:srgbClr val="464646"/>
                </a:solidFill>
                <a:latin typeface="Trebuchet MS"/>
                <a:cs typeface="Trebuchet MS"/>
              </a:rPr>
              <a:t> </a:t>
            </a:r>
            <a:r>
              <a:rPr sz="2750" spc="65">
                <a:solidFill>
                  <a:srgbClr val="464646"/>
                </a:solidFill>
                <a:latin typeface="Trebuchet MS"/>
                <a:cs typeface="Trebuchet MS"/>
              </a:rPr>
              <a:t>trainable</a:t>
            </a:r>
            <a:r>
              <a:rPr sz="2750" spc="-80">
                <a:solidFill>
                  <a:srgbClr val="464646"/>
                </a:solidFill>
                <a:latin typeface="Trebuchet MS"/>
                <a:cs typeface="Trebuchet MS"/>
              </a:rPr>
              <a:t> </a:t>
            </a:r>
            <a:r>
              <a:rPr sz="2750" spc="80">
                <a:solidFill>
                  <a:srgbClr val="464646"/>
                </a:solidFill>
                <a:latin typeface="Trebuchet MS"/>
                <a:cs typeface="Trebuchet MS"/>
              </a:rPr>
              <a:t>parameters</a:t>
            </a:r>
            <a:endParaRPr sz="2750">
              <a:latin typeface="Trebuchet MS"/>
              <a:cs typeface="Trebuchet MS"/>
            </a:endParaRPr>
          </a:p>
        </p:txBody>
      </p:sp>
      <p:graphicFrame>
        <p:nvGraphicFramePr>
          <p:cNvPr id="4" name="object 4"/>
          <p:cNvGraphicFramePr>
            <a:graphicFrameLocks noGrp="1"/>
          </p:cNvGraphicFramePr>
          <p:nvPr/>
        </p:nvGraphicFramePr>
        <p:xfrm>
          <a:off x="1886330" y="2219960"/>
          <a:ext cx="8128000" cy="334010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205">
                <a:tc>
                  <a:txBody>
                    <a:bodyPr/>
                    <a:lstStyle/>
                    <a:p>
                      <a:pPr marL="92710">
                        <a:lnSpc>
                          <a:spcPct val="100000"/>
                        </a:lnSpc>
                        <a:spcBef>
                          <a:spcPts val="235"/>
                        </a:spcBef>
                      </a:pPr>
                      <a:r>
                        <a:rPr sz="1800" b="1" spc="-20">
                          <a:solidFill>
                            <a:srgbClr val="FFFFFF"/>
                          </a:solidFill>
                          <a:latin typeface="Calibri"/>
                          <a:cs typeface="Calibri"/>
                        </a:rPr>
                        <a:t>Rank</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398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525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13B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652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779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0">
                          <a:solidFill>
                            <a:srgbClr val="FFFFFF"/>
                          </a:solidFill>
                          <a:latin typeface="Calibri"/>
                          <a:cs typeface="Calibri"/>
                        </a:rPr>
                        <a:t>180B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205">
                <a:tc>
                  <a:txBody>
                    <a:bodyPr/>
                    <a:lstStyle/>
                    <a:p>
                      <a:pPr marL="92710">
                        <a:lnSpc>
                          <a:spcPct val="100000"/>
                        </a:lnSpc>
                        <a:spcBef>
                          <a:spcPts val="240"/>
                        </a:spcBef>
                      </a:pPr>
                      <a:r>
                        <a:rPr sz="1800" spc="-50">
                          <a:latin typeface="Calibri"/>
                          <a:cs typeface="Calibri"/>
                        </a:rPr>
                        <a:t>1</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40"/>
                        </a:spcBef>
                      </a:pPr>
                      <a:r>
                        <a:rPr sz="1800" spc="-20">
                          <a:latin typeface="Calibri"/>
                          <a:cs typeface="Calibri"/>
                        </a:rPr>
                        <a:t>167K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40"/>
                        </a:spcBef>
                      </a:pPr>
                      <a:r>
                        <a:rPr sz="1800" spc="-20">
                          <a:latin typeface="Calibri"/>
                          <a:cs typeface="Calibri"/>
                        </a:rPr>
                        <a:t>228K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40"/>
                        </a:spcBef>
                      </a:pPr>
                      <a:r>
                        <a:rPr sz="1800" spc="-20">
                          <a:latin typeface="Calibri"/>
                          <a:cs typeface="Calibri"/>
                        </a:rPr>
                        <a:t>529K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40"/>
                        </a:spcBef>
                      </a:pPr>
                      <a:r>
                        <a:rPr sz="1800" spc="-20">
                          <a:latin typeface="Calibri"/>
                          <a:cs typeface="Calibri"/>
                        </a:rPr>
                        <a:t>849K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92710">
                        <a:lnSpc>
                          <a:spcPct val="100000"/>
                        </a:lnSpc>
                        <a:spcBef>
                          <a:spcPts val="244"/>
                        </a:spcBef>
                      </a:pPr>
                      <a:r>
                        <a:rPr sz="1800" spc="-50">
                          <a:latin typeface="Calibri"/>
                          <a:cs typeface="Calibri"/>
                        </a:rPr>
                        <a:t>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3980">
                        <a:lnSpc>
                          <a:spcPct val="100000"/>
                        </a:lnSpc>
                        <a:spcBef>
                          <a:spcPts val="244"/>
                        </a:spcBef>
                      </a:pPr>
                      <a:r>
                        <a:rPr sz="1800" spc="-20">
                          <a:latin typeface="Calibri"/>
                          <a:cs typeface="Calibri"/>
                        </a:rPr>
                        <a:t>334K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0">
                        <a:lnSpc>
                          <a:spcPct val="100000"/>
                        </a:lnSpc>
                        <a:spcBef>
                          <a:spcPts val="244"/>
                        </a:spcBef>
                      </a:pPr>
                      <a:r>
                        <a:rPr sz="1800" spc="-20">
                          <a:latin typeface="Calibri"/>
                          <a:cs typeface="Calibri"/>
                        </a:rPr>
                        <a:t>456K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20">
                        <a:lnSpc>
                          <a:spcPct val="100000"/>
                        </a:lnSpc>
                        <a:spcBef>
                          <a:spcPts val="244"/>
                        </a:spcBef>
                      </a:pPr>
                      <a:r>
                        <a:rPr sz="1800" spc="-25">
                          <a:latin typeface="Calibri"/>
                          <a:cs typeface="Calibri"/>
                        </a:rPr>
                        <a:t>1M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7790">
                        <a:lnSpc>
                          <a:spcPct val="100000"/>
                        </a:lnSpc>
                        <a:spcBef>
                          <a:spcPts val="244"/>
                        </a:spcBef>
                      </a:pPr>
                      <a:r>
                        <a:rPr sz="1800" spc="-25">
                          <a:latin typeface="Calibri"/>
                          <a:cs typeface="Calibri"/>
                        </a:rPr>
                        <a:t>2M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37820">
                <a:tc>
                  <a:txBody>
                    <a:bodyPr/>
                    <a:lstStyle/>
                    <a:p>
                      <a:pPr marL="92710">
                        <a:lnSpc>
                          <a:spcPct val="100000"/>
                        </a:lnSpc>
                        <a:spcBef>
                          <a:spcPts val="245"/>
                        </a:spcBef>
                      </a:pPr>
                      <a:r>
                        <a:rPr sz="1800" spc="-50">
                          <a:latin typeface="Calibri"/>
                          <a:cs typeface="Calibri"/>
                        </a:rPr>
                        <a:t>8</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93980">
                        <a:lnSpc>
                          <a:spcPct val="100000"/>
                        </a:lnSpc>
                        <a:spcBef>
                          <a:spcPts val="245"/>
                        </a:spcBef>
                      </a:pPr>
                      <a:r>
                        <a:rPr sz="1800" spc="-25">
                          <a:latin typeface="Calibri"/>
                          <a:cs typeface="Calibri"/>
                        </a:rPr>
                        <a:t>1M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95250">
                        <a:lnSpc>
                          <a:spcPct val="100000"/>
                        </a:lnSpc>
                        <a:spcBef>
                          <a:spcPts val="245"/>
                        </a:spcBef>
                      </a:pPr>
                      <a:r>
                        <a:rPr sz="1800" spc="-25">
                          <a:latin typeface="Calibri"/>
                          <a:cs typeface="Calibri"/>
                        </a:rPr>
                        <a:t>2M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96520">
                        <a:lnSpc>
                          <a:spcPct val="100000"/>
                        </a:lnSpc>
                        <a:spcBef>
                          <a:spcPts val="245"/>
                        </a:spcBef>
                      </a:pPr>
                      <a:r>
                        <a:rPr sz="1800" spc="-25">
                          <a:latin typeface="Calibri"/>
                          <a:cs typeface="Calibri"/>
                        </a:rPr>
                        <a:t>4M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tc>
                  <a:txBody>
                    <a:bodyPr/>
                    <a:lstStyle/>
                    <a:p>
                      <a:pPr marL="97790">
                        <a:lnSpc>
                          <a:spcPct val="100000"/>
                        </a:lnSpc>
                        <a:spcBef>
                          <a:spcPts val="245"/>
                        </a:spcBef>
                      </a:pPr>
                      <a:r>
                        <a:rPr sz="1800" spc="-25">
                          <a:latin typeface="Calibri"/>
                          <a:cs typeface="Calibri"/>
                        </a:rPr>
                        <a:t>7M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solidFill>
                      <a:srgbClr val="D0D7E8"/>
                    </a:solidFill>
                  </a:tcPr>
                </a:tc>
                <a:extLst>
                  <a:ext uri="{0D108BD9-81ED-4DB2-BD59-A6C34878D82A}">
                    <a16:rowId xmlns:a16="http://schemas.microsoft.com/office/drawing/2014/main" val="10003"/>
                  </a:ext>
                </a:extLst>
              </a:tr>
              <a:tr h="42164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4"/>
                  </a:ext>
                </a:extLst>
              </a:tr>
              <a:tr h="37084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5"/>
                  </a:ext>
                </a:extLst>
              </a:tr>
              <a:tr h="37084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6"/>
                  </a:ext>
                </a:extLst>
              </a:tr>
              <a:tr h="371475">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tcPr>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lnR w="12700">
                      <a:solidFill>
                        <a:srgbClr val="FFFFFF"/>
                      </a:solidFill>
                      <a:prstDash val="solid"/>
                    </a:lnR>
                  </a:tcPr>
                </a:tc>
                <a:extLst>
                  <a:ext uri="{0D108BD9-81ED-4DB2-BD59-A6C34878D82A}">
                    <a16:rowId xmlns:a16="http://schemas.microsoft.com/office/drawing/2014/main" val="10007"/>
                  </a:ext>
                </a:extLst>
              </a:tr>
              <a:tr h="356870">
                <a:tc>
                  <a:txBody>
                    <a:bodyPr/>
                    <a:lstStyle/>
                    <a:p>
                      <a:pPr>
                        <a:lnSpc>
                          <a:spcPct val="100000"/>
                        </a:lnSpc>
                      </a:pPr>
                      <a:endParaRPr sz="2000">
                        <a:latin typeface="Times New Roman"/>
                        <a:cs typeface="Times New Roman"/>
                      </a:endParaRPr>
                    </a:p>
                  </a:txBody>
                  <a:tcPr marL="0" marR="0" marT="0" marB="0">
                    <a:lnL w="12700">
                      <a:solidFill>
                        <a:srgbClr val="FFFFFF"/>
                      </a:solidFill>
                      <a:prstDash val="solid"/>
                    </a:lnL>
                    <a:solidFill>
                      <a:srgbClr val="F8F8F8"/>
                    </a:solidFill>
                  </a:tcPr>
                </a:tc>
                <a:tc>
                  <a:txBody>
                    <a:bodyPr/>
                    <a:lstStyle/>
                    <a:p>
                      <a:pPr>
                        <a:lnSpc>
                          <a:spcPct val="100000"/>
                        </a:lnSpc>
                      </a:pPr>
                      <a:endParaRPr sz="2000">
                        <a:latin typeface="Times New Roman"/>
                        <a:cs typeface="Times New Roman"/>
                      </a:endParaRPr>
                    </a:p>
                  </a:txBody>
                  <a:tcPr marL="0" marR="0" marT="0" marB="0">
                    <a:solidFill>
                      <a:srgbClr val="F8F8F8"/>
                    </a:solidFill>
                  </a:tcPr>
                </a:tc>
                <a:tc>
                  <a:txBody>
                    <a:bodyPr/>
                    <a:lstStyle/>
                    <a:p>
                      <a:pPr>
                        <a:lnSpc>
                          <a:spcPct val="100000"/>
                        </a:lnSpc>
                      </a:pPr>
                      <a:endParaRPr sz="2000">
                        <a:latin typeface="Times New Roman"/>
                        <a:cs typeface="Times New Roman"/>
                      </a:endParaRPr>
                    </a:p>
                  </a:txBody>
                  <a:tcPr marL="0" marR="0" marT="0" marB="0">
                    <a:solidFill>
                      <a:srgbClr val="F8F8F8"/>
                    </a:solidFill>
                  </a:tcPr>
                </a:tc>
                <a:tc>
                  <a:txBody>
                    <a:bodyPr/>
                    <a:lstStyle/>
                    <a:p>
                      <a:pPr>
                        <a:lnSpc>
                          <a:spcPct val="100000"/>
                        </a:lnSpc>
                      </a:pPr>
                      <a:endParaRPr sz="2000">
                        <a:latin typeface="Times New Roman"/>
                        <a:cs typeface="Times New Roman"/>
                      </a:endParaRPr>
                    </a:p>
                  </a:txBody>
                  <a:tcPr marL="0" marR="0" marT="0" marB="0">
                    <a:solidFill>
                      <a:srgbClr val="F8F8F8"/>
                    </a:solidFill>
                  </a:tcPr>
                </a:tc>
                <a:tc>
                  <a:txBody>
                    <a:bodyPr/>
                    <a:lstStyle/>
                    <a:p>
                      <a:pPr>
                        <a:lnSpc>
                          <a:spcPct val="100000"/>
                        </a:lnSpc>
                      </a:pPr>
                      <a:endParaRPr sz="2000">
                        <a:latin typeface="Times New Roman"/>
                        <a:cs typeface="Times New Roman"/>
                      </a:endParaRPr>
                    </a:p>
                  </a:txBody>
                  <a:tcPr marL="0" marR="0" marT="0" marB="0">
                    <a:lnR w="12700">
                      <a:solidFill>
                        <a:srgbClr val="FFFFFF"/>
                      </a:solidFill>
                      <a:prstDash val="solid"/>
                    </a:lnR>
                    <a:solidFill>
                      <a:srgbClr val="F8F8F8"/>
                    </a:solidFill>
                  </a:tcPr>
                </a:tc>
                <a:extLst>
                  <a:ext uri="{0D108BD9-81ED-4DB2-BD59-A6C34878D82A}">
                    <a16:rowId xmlns:a16="http://schemas.microsoft.com/office/drawing/2014/main" val="10008"/>
                  </a:ext>
                </a:extLst>
              </a:tr>
            </a:tbl>
          </a:graphicData>
        </a:graphic>
      </p:graphicFrame>
      <p:sp>
        <p:nvSpPr>
          <p:cNvPr id="5" name="object 5"/>
          <p:cNvSpPr txBox="1"/>
          <p:nvPr/>
        </p:nvSpPr>
        <p:spPr>
          <a:xfrm>
            <a:off x="1985645" y="3798585"/>
            <a:ext cx="693039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16</a:t>
            </a:r>
            <a:r>
              <a:rPr sz="1800">
                <a:latin typeface="Calibri"/>
                <a:cs typeface="Calibri"/>
              </a:rPr>
              <a:t>	</a:t>
            </a:r>
            <a:r>
              <a:rPr sz="1800" spc="-25">
                <a:latin typeface="Calibri"/>
                <a:cs typeface="Calibri"/>
              </a:rPr>
              <a:t>3M</a:t>
            </a:r>
            <a:r>
              <a:rPr sz="1800">
                <a:latin typeface="Calibri"/>
                <a:cs typeface="Calibri"/>
              </a:rPr>
              <a:t>	</a:t>
            </a:r>
            <a:r>
              <a:rPr sz="1800" spc="-25">
                <a:latin typeface="Calibri"/>
                <a:cs typeface="Calibri"/>
              </a:rPr>
              <a:t>4M</a:t>
            </a:r>
            <a:r>
              <a:rPr sz="1800">
                <a:latin typeface="Calibri"/>
                <a:cs typeface="Calibri"/>
              </a:rPr>
              <a:t>	</a:t>
            </a:r>
            <a:r>
              <a:rPr sz="1800" spc="-25">
                <a:latin typeface="Calibri"/>
                <a:cs typeface="Calibri"/>
              </a:rPr>
              <a:t>8M</a:t>
            </a:r>
            <a:r>
              <a:rPr sz="1800">
                <a:latin typeface="Calibri"/>
                <a:cs typeface="Calibri"/>
              </a:rPr>
              <a:t>	</a:t>
            </a:r>
            <a:r>
              <a:rPr sz="1800" spc="-35">
                <a:latin typeface="Calibri"/>
                <a:cs typeface="Calibri"/>
              </a:rPr>
              <a:t>14M</a:t>
            </a:r>
            <a:endParaRPr sz="1800">
              <a:latin typeface="Calibri"/>
              <a:cs typeface="Calibri"/>
            </a:endParaRPr>
          </a:p>
        </p:txBody>
      </p:sp>
      <p:sp>
        <p:nvSpPr>
          <p:cNvPr id="6" name="object 6"/>
          <p:cNvSpPr txBox="1"/>
          <p:nvPr/>
        </p:nvSpPr>
        <p:spPr>
          <a:xfrm>
            <a:off x="1985645" y="4170060"/>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5">
                <a:latin typeface="Calibri"/>
                <a:cs typeface="Calibri"/>
              </a:rPr>
              <a:t>512</a:t>
            </a:r>
            <a:r>
              <a:rPr sz="1800">
                <a:latin typeface="Calibri"/>
                <a:cs typeface="Calibri"/>
              </a:rPr>
              <a:t>	</a:t>
            </a:r>
            <a:r>
              <a:rPr sz="1800" spc="-25">
                <a:latin typeface="Calibri"/>
                <a:cs typeface="Calibri"/>
              </a:rPr>
              <a:t>86M</a:t>
            </a:r>
            <a:r>
              <a:rPr sz="1800">
                <a:latin typeface="Calibri"/>
                <a:cs typeface="Calibri"/>
              </a:rPr>
              <a:t>	</a:t>
            </a:r>
            <a:r>
              <a:rPr sz="1800" spc="-20">
                <a:latin typeface="Calibri"/>
                <a:cs typeface="Calibri"/>
              </a:rPr>
              <a:t>117M</a:t>
            </a:r>
            <a:r>
              <a:rPr sz="1800">
                <a:latin typeface="Calibri"/>
                <a:cs typeface="Calibri"/>
              </a:rPr>
              <a:t>	</a:t>
            </a:r>
            <a:r>
              <a:rPr sz="1800" spc="-20">
                <a:latin typeface="Calibri"/>
                <a:cs typeface="Calibri"/>
              </a:rPr>
              <a:t>270M</a:t>
            </a:r>
            <a:r>
              <a:rPr sz="1800">
                <a:latin typeface="Calibri"/>
                <a:cs typeface="Calibri"/>
              </a:rPr>
              <a:t>	</a:t>
            </a:r>
            <a:r>
              <a:rPr sz="1800" spc="-20">
                <a:latin typeface="Calibri"/>
                <a:cs typeface="Calibri"/>
              </a:rPr>
              <a:t>434M</a:t>
            </a:r>
            <a:endParaRPr sz="1800">
              <a:latin typeface="Calibri"/>
              <a:cs typeface="Calibri"/>
            </a:endParaRPr>
          </a:p>
        </p:txBody>
      </p:sp>
      <p:sp>
        <p:nvSpPr>
          <p:cNvPr id="7" name="object 7"/>
          <p:cNvSpPr txBox="1"/>
          <p:nvPr/>
        </p:nvSpPr>
        <p:spPr>
          <a:xfrm>
            <a:off x="1985645" y="4541281"/>
            <a:ext cx="7055484"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1024</a:t>
            </a:r>
            <a:r>
              <a:rPr sz="1800">
                <a:latin typeface="Calibri"/>
                <a:cs typeface="Calibri"/>
              </a:rPr>
              <a:t>	</a:t>
            </a:r>
            <a:r>
              <a:rPr sz="1800" spc="-20">
                <a:latin typeface="Calibri"/>
                <a:cs typeface="Calibri"/>
              </a:rPr>
              <a:t>171M</a:t>
            </a:r>
            <a:r>
              <a:rPr sz="1800">
                <a:latin typeface="Calibri"/>
                <a:cs typeface="Calibri"/>
              </a:rPr>
              <a:t>	</a:t>
            </a:r>
            <a:r>
              <a:rPr sz="1800" spc="-20">
                <a:latin typeface="Calibri"/>
                <a:cs typeface="Calibri"/>
              </a:rPr>
              <a:t>233M</a:t>
            </a:r>
            <a:r>
              <a:rPr sz="1800">
                <a:latin typeface="Calibri"/>
                <a:cs typeface="Calibri"/>
              </a:rPr>
              <a:t>	</a:t>
            </a:r>
            <a:r>
              <a:rPr sz="1800" spc="-20">
                <a:latin typeface="Calibri"/>
                <a:cs typeface="Calibri"/>
              </a:rPr>
              <a:t>542M</a:t>
            </a:r>
            <a:r>
              <a:rPr sz="1800">
                <a:latin typeface="Calibri"/>
                <a:cs typeface="Calibri"/>
              </a:rPr>
              <a:t>	</a:t>
            </a:r>
            <a:r>
              <a:rPr sz="1800" spc="-20">
                <a:latin typeface="Calibri"/>
                <a:cs typeface="Calibri"/>
              </a:rPr>
              <a:t>869M</a:t>
            </a:r>
            <a:endParaRPr sz="1800">
              <a:latin typeface="Calibri"/>
              <a:cs typeface="Calibri"/>
            </a:endParaRPr>
          </a:p>
        </p:txBody>
      </p:sp>
      <p:sp>
        <p:nvSpPr>
          <p:cNvPr id="8" name="object 8"/>
          <p:cNvSpPr txBox="1"/>
          <p:nvPr/>
        </p:nvSpPr>
        <p:spPr>
          <a:xfrm>
            <a:off x="1985645" y="4912756"/>
            <a:ext cx="6744970"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8192</a:t>
            </a:r>
            <a:r>
              <a:rPr sz="1800">
                <a:latin typeface="Calibri"/>
                <a:cs typeface="Calibri"/>
              </a:rPr>
              <a:t>	</a:t>
            </a:r>
            <a:r>
              <a:rPr sz="1800" spc="-20">
                <a:latin typeface="Calibri"/>
                <a:cs typeface="Calibri"/>
              </a:rPr>
              <a:t>1.4B</a:t>
            </a:r>
            <a:r>
              <a:rPr sz="1800">
                <a:latin typeface="Calibri"/>
                <a:cs typeface="Calibri"/>
              </a:rPr>
              <a:t>	</a:t>
            </a:r>
            <a:r>
              <a:rPr sz="1800" spc="-20">
                <a:latin typeface="Calibri"/>
                <a:cs typeface="Calibri"/>
              </a:rPr>
              <a:t>1.8B</a:t>
            </a:r>
            <a:r>
              <a:rPr sz="1800">
                <a:latin typeface="Calibri"/>
                <a:cs typeface="Calibri"/>
              </a:rPr>
              <a:t>	</a:t>
            </a:r>
            <a:r>
              <a:rPr sz="1800" spc="-20">
                <a:latin typeface="Calibri"/>
                <a:cs typeface="Calibri"/>
              </a:rPr>
              <a:t>4.3B</a:t>
            </a:r>
            <a:r>
              <a:rPr sz="1800">
                <a:latin typeface="Calibri"/>
                <a:cs typeface="Calibri"/>
              </a:rPr>
              <a:t>	</a:t>
            </a:r>
            <a:r>
              <a:rPr sz="1800" spc="-40">
                <a:latin typeface="Calibri"/>
                <a:cs typeface="Calibri"/>
              </a:rPr>
              <a:t>7B</a:t>
            </a:r>
            <a:endParaRPr sz="1800">
              <a:latin typeface="Calibri"/>
              <a:cs typeface="Calibri"/>
            </a:endParaRPr>
          </a:p>
        </p:txBody>
      </p:sp>
      <p:sp>
        <p:nvSpPr>
          <p:cNvPr id="9" name="object 9"/>
          <p:cNvSpPr txBox="1"/>
          <p:nvPr/>
        </p:nvSpPr>
        <p:spPr>
          <a:xfrm>
            <a:off x="1985645" y="5284231"/>
            <a:ext cx="6984365" cy="229235"/>
          </a:xfrm>
          <a:prstGeom prst="rect">
            <a:avLst/>
          </a:prstGeom>
        </p:spPr>
        <p:txBody>
          <a:bodyPr vert="horz" wrap="square" lIns="0" tIns="0" rIns="0" bIns="0" rtlCol="0">
            <a:spAutoFit/>
          </a:bodyPr>
          <a:lstStyle/>
          <a:p>
            <a:pPr>
              <a:lnSpc>
                <a:spcPts val="1710"/>
              </a:lnSpc>
              <a:tabLst>
                <a:tab pos="1626235" algn="l"/>
                <a:tab pos="3253104" algn="l"/>
                <a:tab pos="4879975" algn="l"/>
                <a:tab pos="6506845" algn="l"/>
              </a:tabLst>
            </a:pPr>
            <a:r>
              <a:rPr sz="1800" spc="-20">
                <a:latin typeface="Calibri"/>
                <a:cs typeface="Calibri"/>
              </a:rPr>
              <a:t>Full</a:t>
            </a:r>
            <a:r>
              <a:rPr sz="1800">
                <a:latin typeface="Calibri"/>
                <a:cs typeface="Calibri"/>
              </a:rPr>
              <a:t>	</a:t>
            </a:r>
            <a:r>
              <a:rPr sz="1800" spc="-25">
                <a:latin typeface="Calibri"/>
                <a:cs typeface="Calibri"/>
              </a:rPr>
              <a:t>7B</a:t>
            </a:r>
            <a:r>
              <a:rPr sz="1800">
                <a:latin typeface="Calibri"/>
                <a:cs typeface="Calibri"/>
              </a:rPr>
              <a:t>	</a:t>
            </a:r>
            <a:r>
              <a:rPr sz="1800" spc="-25">
                <a:latin typeface="Calibri"/>
                <a:cs typeface="Calibri"/>
              </a:rPr>
              <a:t>13B</a:t>
            </a:r>
            <a:r>
              <a:rPr sz="1800">
                <a:latin typeface="Calibri"/>
                <a:cs typeface="Calibri"/>
              </a:rPr>
              <a:t>	</a:t>
            </a:r>
            <a:r>
              <a:rPr sz="1800" spc="-25">
                <a:latin typeface="Calibri"/>
                <a:cs typeface="Calibri"/>
              </a:rPr>
              <a:t>70B</a:t>
            </a:r>
            <a:r>
              <a:rPr sz="1800">
                <a:latin typeface="Calibri"/>
                <a:cs typeface="Calibri"/>
              </a:rPr>
              <a:t>	</a:t>
            </a:r>
            <a:r>
              <a:rPr sz="1800" spc="-20">
                <a:latin typeface="Calibri"/>
                <a:cs typeface="Calibri"/>
              </a:rPr>
              <a:t>180B</a:t>
            </a:r>
            <a:endParaRPr sz="1800">
              <a:latin typeface="Calibri"/>
              <a:cs typeface="Calibri"/>
            </a:endParaRPr>
          </a:p>
        </p:txBody>
      </p:sp>
      <p:sp>
        <p:nvSpPr>
          <p:cNvPr id="10" name="object 10"/>
          <p:cNvSpPr/>
          <p:nvPr/>
        </p:nvSpPr>
        <p:spPr>
          <a:xfrm>
            <a:off x="1895475" y="3676650"/>
            <a:ext cx="8124825" cy="1943100"/>
          </a:xfrm>
          <a:custGeom>
            <a:avLst/>
            <a:gdLst/>
            <a:ahLst/>
            <a:cxnLst/>
            <a:rect l="l" t="t" r="r" b="b"/>
            <a:pathLst>
              <a:path w="8124825" h="1943100">
                <a:moveTo>
                  <a:pt x="8124825" y="0"/>
                </a:moveTo>
                <a:lnTo>
                  <a:pt x="0" y="0"/>
                </a:lnTo>
                <a:lnTo>
                  <a:pt x="0" y="352425"/>
                </a:lnTo>
                <a:lnTo>
                  <a:pt x="0" y="771525"/>
                </a:lnTo>
                <a:lnTo>
                  <a:pt x="0" y="790575"/>
                </a:lnTo>
                <a:lnTo>
                  <a:pt x="0" y="1133475"/>
                </a:lnTo>
                <a:lnTo>
                  <a:pt x="0" y="1495425"/>
                </a:lnTo>
                <a:lnTo>
                  <a:pt x="0" y="1943100"/>
                </a:lnTo>
                <a:lnTo>
                  <a:pt x="8124825" y="1943100"/>
                </a:lnTo>
                <a:lnTo>
                  <a:pt x="8124825" y="352425"/>
                </a:lnTo>
                <a:lnTo>
                  <a:pt x="8124825" y="0"/>
                </a:lnTo>
                <a:close/>
              </a:path>
            </a:pathLst>
          </a:custGeom>
          <a:solidFill>
            <a:srgbClr val="F8F8F8"/>
          </a:solidFill>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75"/>
              <a:t>Intuition</a:t>
            </a:r>
          </a:p>
        </p:txBody>
      </p:sp>
      <p:sp>
        <p:nvSpPr>
          <p:cNvPr id="3" name="object 3"/>
          <p:cNvSpPr txBox="1"/>
          <p:nvPr/>
        </p:nvSpPr>
        <p:spPr>
          <a:xfrm>
            <a:off x="912812" y="1193164"/>
            <a:ext cx="5365115" cy="449580"/>
          </a:xfrm>
          <a:prstGeom prst="rect">
            <a:avLst/>
          </a:prstGeom>
        </p:spPr>
        <p:txBody>
          <a:bodyPr vert="horz" wrap="square" lIns="0" tIns="16510" rIns="0" bIns="0" rtlCol="0">
            <a:spAutoFit/>
          </a:bodyPr>
          <a:lstStyle/>
          <a:p>
            <a:pPr marL="12700">
              <a:lnSpc>
                <a:spcPct val="100000"/>
              </a:lnSpc>
              <a:spcBef>
                <a:spcPts val="130"/>
              </a:spcBef>
            </a:pPr>
            <a:r>
              <a:rPr sz="2750" spc="125">
                <a:solidFill>
                  <a:srgbClr val="464646"/>
                </a:solidFill>
                <a:latin typeface="Trebuchet MS"/>
                <a:cs typeface="Trebuchet MS"/>
              </a:rPr>
              <a:t>Number</a:t>
            </a:r>
            <a:r>
              <a:rPr sz="2750" spc="-125">
                <a:solidFill>
                  <a:srgbClr val="464646"/>
                </a:solidFill>
                <a:latin typeface="Trebuchet MS"/>
                <a:cs typeface="Trebuchet MS"/>
              </a:rPr>
              <a:t> </a:t>
            </a:r>
            <a:r>
              <a:rPr sz="2750">
                <a:solidFill>
                  <a:srgbClr val="464646"/>
                </a:solidFill>
                <a:latin typeface="Trebuchet MS"/>
                <a:cs typeface="Trebuchet MS"/>
              </a:rPr>
              <a:t>of</a:t>
            </a:r>
            <a:r>
              <a:rPr sz="2750" spc="-140">
                <a:solidFill>
                  <a:srgbClr val="464646"/>
                </a:solidFill>
                <a:latin typeface="Trebuchet MS"/>
                <a:cs typeface="Trebuchet MS"/>
              </a:rPr>
              <a:t> </a:t>
            </a:r>
            <a:r>
              <a:rPr sz="2750" spc="65">
                <a:solidFill>
                  <a:srgbClr val="464646"/>
                </a:solidFill>
                <a:latin typeface="Trebuchet MS"/>
                <a:cs typeface="Trebuchet MS"/>
              </a:rPr>
              <a:t>trainable</a:t>
            </a:r>
            <a:r>
              <a:rPr sz="2750" spc="-80">
                <a:solidFill>
                  <a:srgbClr val="464646"/>
                </a:solidFill>
                <a:latin typeface="Trebuchet MS"/>
                <a:cs typeface="Trebuchet MS"/>
              </a:rPr>
              <a:t> </a:t>
            </a:r>
            <a:r>
              <a:rPr sz="2750" spc="80">
                <a:solidFill>
                  <a:srgbClr val="464646"/>
                </a:solidFill>
                <a:latin typeface="Trebuchet MS"/>
                <a:cs typeface="Trebuchet MS"/>
              </a:rPr>
              <a:t>parameters</a:t>
            </a:r>
            <a:endParaRPr sz="2750">
              <a:latin typeface="Trebuchet MS"/>
              <a:cs typeface="Trebuchet MS"/>
            </a:endParaRPr>
          </a:p>
        </p:txBody>
      </p:sp>
      <p:graphicFrame>
        <p:nvGraphicFramePr>
          <p:cNvPr id="4" name="object 4"/>
          <p:cNvGraphicFramePr>
            <a:graphicFrameLocks noGrp="1"/>
          </p:cNvGraphicFramePr>
          <p:nvPr/>
        </p:nvGraphicFramePr>
        <p:xfrm>
          <a:off x="1886330" y="2219960"/>
          <a:ext cx="8128000" cy="3333750"/>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205">
                <a:tc>
                  <a:txBody>
                    <a:bodyPr/>
                    <a:lstStyle/>
                    <a:p>
                      <a:pPr marL="92710">
                        <a:lnSpc>
                          <a:spcPct val="100000"/>
                        </a:lnSpc>
                        <a:spcBef>
                          <a:spcPts val="235"/>
                        </a:spcBef>
                      </a:pPr>
                      <a:r>
                        <a:rPr sz="1800" b="1" spc="-20">
                          <a:solidFill>
                            <a:srgbClr val="FFFFFF"/>
                          </a:solidFill>
                          <a:latin typeface="Calibri"/>
                          <a:cs typeface="Calibri"/>
                        </a:rPr>
                        <a:t>Rank</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398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525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13B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652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5">
                          <a:solidFill>
                            <a:srgbClr val="FFFFFF"/>
                          </a:solidFill>
                          <a:latin typeface="Calibri"/>
                          <a:cs typeface="Calibri"/>
                        </a:rPr>
                        <a:t>70B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marL="97790">
                        <a:lnSpc>
                          <a:spcPct val="100000"/>
                        </a:lnSpc>
                        <a:spcBef>
                          <a:spcPts val="235"/>
                        </a:spcBef>
                      </a:pPr>
                      <a:r>
                        <a:rPr sz="1800" b="1">
                          <a:solidFill>
                            <a:srgbClr val="FFFFFF"/>
                          </a:solidFill>
                          <a:latin typeface="Calibri"/>
                          <a:cs typeface="Calibri"/>
                        </a:rPr>
                        <a:t>Model</a:t>
                      </a:r>
                      <a:r>
                        <a:rPr sz="1800" b="1" spc="-30">
                          <a:solidFill>
                            <a:srgbClr val="FFFFFF"/>
                          </a:solidFill>
                          <a:latin typeface="Calibri"/>
                          <a:cs typeface="Calibri"/>
                        </a:rPr>
                        <a:t> </a:t>
                      </a:r>
                      <a:r>
                        <a:rPr sz="1800" b="1" spc="-20">
                          <a:solidFill>
                            <a:srgbClr val="FFFFFF"/>
                          </a:solidFill>
                          <a:latin typeface="Calibri"/>
                          <a:cs typeface="Calibri"/>
                        </a:rPr>
                        <a:t>180B</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r h="370205">
                <a:tc>
                  <a:txBody>
                    <a:bodyPr/>
                    <a:lstStyle/>
                    <a:p>
                      <a:pPr marL="92710">
                        <a:lnSpc>
                          <a:spcPct val="100000"/>
                        </a:lnSpc>
                        <a:spcBef>
                          <a:spcPts val="240"/>
                        </a:spcBef>
                      </a:pPr>
                      <a:r>
                        <a:rPr sz="1800" spc="-50">
                          <a:latin typeface="Calibri"/>
                          <a:cs typeface="Calibri"/>
                        </a:rPr>
                        <a:t>1</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40"/>
                        </a:spcBef>
                      </a:pPr>
                      <a:r>
                        <a:rPr sz="1800" spc="-20">
                          <a:latin typeface="Calibri"/>
                          <a:cs typeface="Calibri"/>
                        </a:rPr>
                        <a:t>167K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40"/>
                        </a:spcBef>
                      </a:pPr>
                      <a:r>
                        <a:rPr sz="1800" spc="-20">
                          <a:latin typeface="Calibri"/>
                          <a:cs typeface="Calibri"/>
                        </a:rPr>
                        <a:t>228K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40"/>
                        </a:spcBef>
                      </a:pPr>
                      <a:r>
                        <a:rPr sz="1800" spc="-20">
                          <a:latin typeface="Calibri"/>
                          <a:cs typeface="Calibri"/>
                        </a:rPr>
                        <a:t>529K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40"/>
                        </a:spcBef>
                      </a:pPr>
                      <a:r>
                        <a:rPr sz="1800" spc="-20">
                          <a:latin typeface="Calibri"/>
                          <a:cs typeface="Calibri"/>
                        </a:rPr>
                        <a:t>849K</a:t>
                      </a:r>
                      <a:endParaRPr sz="1800">
                        <a:latin typeface="Calibri"/>
                        <a:cs typeface="Calibri"/>
                      </a:endParaRPr>
                    </a:p>
                  </a:txBody>
                  <a:tcPr marL="0" marR="0" marT="3048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1"/>
                  </a:ext>
                </a:extLst>
              </a:tr>
              <a:tr h="370205">
                <a:tc>
                  <a:txBody>
                    <a:bodyPr/>
                    <a:lstStyle/>
                    <a:p>
                      <a:pPr marL="92710">
                        <a:lnSpc>
                          <a:spcPct val="100000"/>
                        </a:lnSpc>
                        <a:spcBef>
                          <a:spcPts val="244"/>
                        </a:spcBef>
                      </a:pPr>
                      <a:r>
                        <a:rPr sz="1800" spc="-50">
                          <a:latin typeface="Calibri"/>
                          <a:cs typeface="Calibri"/>
                        </a:rPr>
                        <a:t>2</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3980">
                        <a:lnSpc>
                          <a:spcPct val="100000"/>
                        </a:lnSpc>
                        <a:spcBef>
                          <a:spcPts val="244"/>
                        </a:spcBef>
                      </a:pPr>
                      <a:r>
                        <a:rPr sz="1800" spc="-20">
                          <a:latin typeface="Calibri"/>
                          <a:cs typeface="Calibri"/>
                        </a:rPr>
                        <a:t>334K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0">
                        <a:lnSpc>
                          <a:spcPct val="100000"/>
                        </a:lnSpc>
                        <a:spcBef>
                          <a:spcPts val="244"/>
                        </a:spcBef>
                      </a:pPr>
                      <a:r>
                        <a:rPr sz="1800" spc="-20">
                          <a:latin typeface="Calibri"/>
                          <a:cs typeface="Calibri"/>
                        </a:rPr>
                        <a:t>456K</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20">
                        <a:lnSpc>
                          <a:spcPct val="100000"/>
                        </a:lnSpc>
                        <a:spcBef>
                          <a:spcPts val="244"/>
                        </a:spcBef>
                      </a:pPr>
                      <a:r>
                        <a:rPr sz="1800" spc="-25">
                          <a:latin typeface="Calibri"/>
                          <a:cs typeface="Calibri"/>
                        </a:rPr>
                        <a:t>1M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7790">
                        <a:lnSpc>
                          <a:spcPct val="100000"/>
                        </a:lnSpc>
                        <a:spcBef>
                          <a:spcPts val="244"/>
                        </a:spcBef>
                      </a:pPr>
                      <a:r>
                        <a:rPr sz="1800" spc="-25">
                          <a:latin typeface="Calibri"/>
                          <a:cs typeface="Calibri"/>
                        </a:rPr>
                        <a:t>2M</a:t>
                      </a:r>
                      <a:endParaRPr sz="1800">
                        <a:latin typeface="Calibri"/>
                        <a:cs typeface="Calibri"/>
                      </a:endParaRPr>
                    </a:p>
                  </a:txBody>
                  <a:tcPr marL="0" marR="0" marT="311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2"/>
                  </a:ext>
                </a:extLst>
              </a:tr>
              <a:tr h="370840">
                <a:tc>
                  <a:txBody>
                    <a:bodyPr/>
                    <a:lstStyle/>
                    <a:p>
                      <a:pPr marL="92710">
                        <a:lnSpc>
                          <a:spcPct val="100000"/>
                        </a:lnSpc>
                        <a:spcBef>
                          <a:spcPts val="245"/>
                        </a:spcBef>
                      </a:pPr>
                      <a:r>
                        <a:rPr sz="1800" spc="-50">
                          <a:latin typeface="Calibri"/>
                          <a:cs typeface="Calibri"/>
                        </a:rPr>
                        <a:t>8</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45"/>
                        </a:spcBef>
                      </a:pPr>
                      <a:r>
                        <a:rPr sz="1800" spc="-25">
                          <a:latin typeface="Calibri"/>
                          <a:cs typeface="Calibri"/>
                        </a:rPr>
                        <a:t>1M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45"/>
                        </a:spcBef>
                      </a:pPr>
                      <a:r>
                        <a:rPr sz="1800" spc="-25">
                          <a:latin typeface="Calibri"/>
                          <a:cs typeface="Calibri"/>
                        </a:rPr>
                        <a:t>2M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45"/>
                        </a:spcBef>
                      </a:pPr>
                      <a:r>
                        <a:rPr sz="1800" spc="-25">
                          <a:latin typeface="Calibri"/>
                          <a:cs typeface="Calibri"/>
                        </a:rPr>
                        <a:t>4M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45"/>
                        </a:spcBef>
                      </a:pPr>
                      <a:r>
                        <a:rPr sz="1800" spc="-25">
                          <a:latin typeface="Calibri"/>
                          <a:cs typeface="Calibri"/>
                        </a:rPr>
                        <a:t>7M</a:t>
                      </a:r>
                      <a:endParaRPr sz="1800">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3"/>
                  </a:ext>
                </a:extLst>
              </a:tr>
              <a:tr h="370840">
                <a:tc>
                  <a:txBody>
                    <a:bodyPr/>
                    <a:lstStyle/>
                    <a:p>
                      <a:pPr marL="92710">
                        <a:lnSpc>
                          <a:spcPct val="100000"/>
                        </a:lnSpc>
                        <a:spcBef>
                          <a:spcPts val="250"/>
                        </a:spcBef>
                      </a:pPr>
                      <a:r>
                        <a:rPr sz="1800" spc="-25">
                          <a:latin typeface="Calibri"/>
                          <a:cs typeface="Calibri"/>
                        </a:rPr>
                        <a:t>16</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3980">
                        <a:lnSpc>
                          <a:spcPct val="100000"/>
                        </a:lnSpc>
                        <a:spcBef>
                          <a:spcPts val="250"/>
                        </a:spcBef>
                      </a:pPr>
                      <a:r>
                        <a:rPr sz="1800" spc="-25">
                          <a:latin typeface="Calibri"/>
                          <a:cs typeface="Calibri"/>
                        </a:rPr>
                        <a:t>3M</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0">
                        <a:lnSpc>
                          <a:spcPct val="100000"/>
                        </a:lnSpc>
                        <a:spcBef>
                          <a:spcPts val="250"/>
                        </a:spcBef>
                      </a:pPr>
                      <a:r>
                        <a:rPr sz="1800" spc="-25">
                          <a:latin typeface="Calibri"/>
                          <a:cs typeface="Calibri"/>
                        </a:rPr>
                        <a:t>4M</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20">
                        <a:lnSpc>
                          <a:spcPct val="100000"/>
                        </a:lnSpc>
                        <a:spcBef>
                          <a:spcPts val="250"/>
                        </a:spcBef>
                      </a:pPr>
                      <a:r>
                        <a:rPr sz="1800" spc="-25">
                          <a:latin typeface="Calibri"/>
                          <a:cs typeface="Calibri"/>
                        </a:rPr>
                        <a:t>8M</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7790">
                        <a:lnSpc>
                          <a:spcPct val="100000"/>
                        </a:lnSpc>
                        <a:spcBef>
                          <a:spcPts val="250"/>
                        </a:spcBef>
                      </a:pPr>
                      <a:r>
                        <a:rPr sz="1800" spc="-25">
                          <a:latin typeface="Calibri"/>
                          <a:cs typeface="Calibri"/>
                        </a:rPr>
                        <a:t>14M</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4"/>
                  </a:ext>
                </a:extLst>
              </a:tr>
              <a:tr h="370205">
                <a:tc>
                  <a:txBody>
                    <a:bodyPr/>
                    <a:lstStyle/>
                    <a:p>
                      <a:pPr marL="92710">
                        <a:lnSpc>
                          <a:spcPct val="100000"/>
                        </a:lnSpc>
                        <a:spcBef>
                          <a:spcPts val="254"/>
                        </a:spcBef>
                      </a:pPr>
                      <a:r>
                        <a:rPr sz="1800" spc="-25">
                          <a:latin typeface="Calibri"/>
                          <a:cs typeface="Calibri"/>
                        </a:rPr>
                        <a:t>512</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54"/>
                        </a:spcBef>
                      </a:pPr>
                      <a:r>
                        <a:rPr sz="1800" spc="-25">
                          <a:latin typeface="Calibri"/>
                          <a:cs typeface="Calibri"/>
                        </a:rPr>
                        <a:t>86M</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54"/>
                        </a:spcBef>
                      </a:pPr>
                      <a:r>
                        <a:rPr sz="1800" spc="-20">
                          <a:latin typeface="Calibri"/>
                          <a:cs typeface="Calibri"/>
                        </a:rPr>
                        <a:t>117M</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54"/>
                        </a:spcBef>
                      </a:pPr>
                      <a:r>
                        <a:rPr sz="1800" spc="-20">
                          <a:latin typeface="Calibri"/>
                          <a:cs typeface="Calibri"/>
                        </a:rPr>
                        <a:t>270M</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54"/>
                        </a:spcBef>
                      </a:pPr>
                      <a:r>
                        <a:rPr sz="1800" spc="-20">
                          <a:latin typeface="Calibri"/>
                          <a:cs typeface="Calibri"/>
                        </a:rPr>
                        <a:t>434M</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5"/>
                  </a:ext>
                </a:extLst>
              </a:tr>
              <a:tr h="370205">
                <a:tc>
                  <a:txBody>
                    <a:bodyPr/>
                    <a:lstStyle/>
                    <a:p>
                      <a:pPr marL="92710">
                        <a:lnSpc>
                          <a:spcPct val="100000"/>
                        </a:lnSpc>
                        <a:spcBef>
                          <a:spcPts val="260"/>
                        </a:spcBef>
                      </a:pPr>
                      <a:r>
                        <a:rPr sz="1800" spc="-20">
                          <a:latin typeface="Calibri"/>
                          <a:cs typeface="Calibri"/>
                        </a:rPr>
                        <a:t>1024</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3980">
                        <a:lnSpc>
                          <a:spcPct val="100000"/>
                        </a:lnSpc>
                        <a:spcBef>
                          <a:spcPts val="260"/>
                        </a:spcBef>
                      </a:pPr>
                      <a:r>
                        <a:rPr sz="1800" spc="-20">
                          <a:latin typeface="Calibri"/>
                          <a:cs typeface="Calibri"/>
                        </a:rPr>
                        <a:t>171M</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0">
                        <a:lnSpc>
                          <a:spcPct val="100000"/>
                        </a:lnSpc>
                        <a:spcBef>
                          <a:spcPts val="260"/>
                        </a:spcBef>
                      </a:pPr>
                      <a:r>
                        <a:rPr sz="1800" spc="-20">
                          <a:latin typeface="Calibri"/>
                          <a:cs typeface="Calibri"/>
                        </a:rPr>
                        <a:t>233M</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20">
                        <a:lnSpc>
                          <a:spcPct val="100000"/>
                        </a:lnSpc>
                        <a:spcBef>
                          <a:spcPts val="260"/>
                        </a:spcBef>
                      </a:pPr>
                      <a:r>
                        <a:rPr sz="1800" spc="-20">
                          <a:latin typeface="Calibri"/>
                          <a:cs typeface="Calibri"/>
                        </a:rPr>
                        <a:t>542M</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7790">
                        <a:lnSpc>
                          <a:spcPct val="100000"/>
                        </a:lnSpc>
                        <a:spcBef>
                          <a:spcPts val="260"/>
                        </a:spcBef>
                      </a:pPr>
                      <a:r>
                        <a:rPr sz="1800" spc="-20">
                          <a:latin typeface="Calibri"/>
                          <a:cs typeface="Calibri"/>
                        </a:rPr>
                        <a:t>869M</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6"/>
                  </a:ext>
                </a:extLst>
              </a:tr>
              <a:tr h="370840">
                <a:tc>
                  <a:txBody>
                    <a:bodyPr/>
                    <a:lstStyle/>
                    <a:p>
                      <a:pPr marL="92710">
                        <a:lnSpc>
                          <a:spcPct val="100000"/>
                        </a:lnSpc>
                        <a:spcBef>
                          <a:spcPts val="265"/>
                        </a:spcBef>
                      </a:pPr>
                      <a:r>
                        <a:rPr sz="1800" spc="-20">
                          <a:latin typeface="Calibri"/>
                          <a:cs typeface="Calibri"/>
                        </a:rPr>
                        <a:t>8192</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3980">
                        <a:lnSpc>
                          <a:spcPct val="100000"/>
                        </a:lnSpc>
                        <a:spcBef>
                          <a:spcPts val="265"/>
                        </a:spcBef>
                      </a:pPr>
                      <a:r>
                        <a:rPr sz="1800" spc="-20">
                          <a:latin typeface="Calibri"/>
                          <a:cs typeface="Calibri"/>
                        </a:rPr>
                        <a:t>1.4B</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5250">
                        <a:lnSpc>
                          <a:spcPct val="100000"/>
                        </a:lnSpc>
                        <a:spcBef>
                          <a:spcPts val="265"/>
                        </a:spcBef>
                      </a:pPr>
                      <a:r>
                        <a:rPr sz="1800" spc="-20">
                          <a:latin typeface="Calibri"/>
                          <a:cs typeface="Calibri"/>
                        </a:rPr>
                        <a:t>1.8B</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6520">
                        <a:lnSpc>
                          <a:spcPct val="100000"/>
                        </a:lnSpc>
                        <a:spcBef>
                          <a:spcPts val="265"/>
                        </a:spcBef>
                      </a:pPr>
                      <a:r>
                        <a:rPr sz="1800" spc="-20">
                          <a:latin typeface="Calibri"/>
                          <a:cs typeface="Calibri"/>
                        </a:rPr>
                        <a:t>4.3B</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tc>
                  <a:txBody>
                    <a:bodyPr/>
                    <a:lstStyle/>
                    <a:p>
                      <a:pPr marL="97790">
                        <a:lnSpc>
                          <a:spcPct val="100000"/>
                        </a:lnSpc>
                        <a:spcBef>
                          <a:spcPts val="265"/>
                        </a:spcBef>
                      </a:pPr>
                      <a:r>
                        <a:rPr sz="1800" spc="-25">
                          <a:latin typeface="Calibri"/>
                          <a:cs typeface="Calibri"/>
                        </a:rPr>
                        <a:t>7B</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7E8"/>
                    </a:solidFill>
                  </a:tcPr>
                </a:tc>
                <a:extLst>
                  <a:ext uri="{0D108BD9-81ED-4DB2-BD59-A6C34878D82A}">
                    <a16:rowId xmlns:a16="http://schemas.microsoft.com/office/drawing/2014/main" val="10007"/>
                  </a:ext>
                </a:extLst>
              </a:tr>
              <a:tr h="370205">
                <a:tc>
                  <a:txBody>
                    <a:bodyPr/>
                    <a:lstStyle/>
                    <a:p>
                      <a:pPr marL="92710">
                        <a:lnSpc>
                          <a:spcPct val="100000"/>
                        </a:lnSpc>
                        <a:spcBef>
                          <a:spcPts val="270"/>
                        </a:spcBef>
                      </a:pPr>
                      <a:r>
                        <a:rPr sz="1800" spc="-20">
                          <a:latin typeface="Calibri"/>
                          <a:cs typeface="Calibri"/>
                        </a:rPr>
                        <a:t>Full</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3980">
                        <a:lnSpc>
                          <a:spcPct val="100000"/>
                        </a:lnSpc>
                        <a:spcBef>
                          <a:spcPts val="270"/>
                        </a:spcBef>
                      </a:pPr>
                      <a:r>
                        <a:rPr sz="1800" spc="-25">
                          <a:latin typeface="Calibri"/>
                          <a:cs typeface="Calibri"/>
                        </a:rPr>
                        <a:t>7B</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5250">
                        <a:lnSpc>
                          <a:spcPct val="100000"/>
                        </a:lnSpc>
                        <a:spcBef>
                          <a:spcPts val="270"/>
                        </a:spcBef>
                      </a:pPr>
                      <a:r>
                        <a:rPr sz="1800" spc="-25">
                          <a:latin typeface="Calibri"/>
                          <a:cs typeface="Calibri"/>
                        </a:rPr>
                        <a:t>13B</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6520">
                        <a:lnSpc>
                          <a:spcPct val="100000"/>
                        </a:lnSpc>
                        <a:spcBef>
                          <a:spcPts val="270"/>
                        </a:spcBef>
                      </a:pPr>
                      <a:r>
                        <a:rPr sz="1800" spc="-25">
                          <a:latin typeface="Calibri"/>
                          <a:cs typeface="Calibri"/>
                        </a:rPr>
                        <a:t>70B</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tc>
                  <a:txBody>
                    <a:bodyPr/>
                    <a:lstStyle/>
                    <a:p>
                      <a:pPr marL="97790">
                        <a:lnSpc>
                          <a:spcPct val="100000"/>
                        </a:lnSpc>
                        <a:spcBef>
                          <a:spcPts val="270"/>
                        </a:spcBef>
                      </a:pPr>
                      <a:r>
                        <a:rPr sz="1800" spc="-20">
                          <a:latin typeface="Calibri"/>
                          <a:cs typeface="Calibri"/>
                        </a:rPr>
                        <a:t>180B</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CF4"/>
                    </a:solidFill>
                  </a:tcPr>
                </a:tc>
                <a:extLst>
                  <a:ext uri="{0D108BD9-81ED-4DB2-BD59-A6C34878D82A}">
                    <a16:rowId xmlns:a16="http://schemas.microsoft.com/office/drawing/2014/main" val="10008"/>
                  </a:ext>
                </a:extLst>
              </a:tr>
            </a:tbl>
          </a:graphicData>
        </a:graphic>
      </p:graphicFrame>
      <p:pic>
        <p:nvPicPr>
          <p:cNvPr id="5" name="object 5"/>
          <p:cNvPicPr/>
          <p:nvPr/>
        </p:nvPicPr>
        <p:blipFill>
          <a:blip r:embed="rId2" cstate="print"/>
          <a:stretch>
            <a:fillRect/>
          </a:stretch>
        </p:blipFill>
        <p:spPr>
          <a:xfrm>
            <a:off x="495300" y="5734050"/>
            <a:ext cx="1052512" cy="862012"/>
          </a:xfrm>
          <a:prstGeom prst="rect">
            <a:avLst/>
          </a:prstGeom>
        </p:spPr>
      </p:pic>
      <p:sp>
        <p:nvSpPr>
          <p:cNvPr id="6" name="object 6"/>
          <p:cNvSpPr txBox="1"/>
          <p:nvPr/>
        </p:nvSpPr>
        <p:spPr>
          <a:xfrm>
            <a:off x="1345819" y="6028690"/>
            <a:ext cx="986091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This</a:t>
            </a:r>
            <a:r>
              <a:rPr sz="1800" spc="-80">
                <a:latin typeface="Trebuchet MS"/>
                <a:cs typeface="Trebuchet MS"/>
              </a:rPr>
              <a:t> </a:t>
            </a:r>
            <a:r>
              <a:rPr sz="1800" spc="145">
                <a:latin typeface="Trebuchet MS"/>
                <a:cs typeface="Trebuchet MS"/>
              </a:rPr>
              <a:t>is</a:t>
            </a:r>
            <a:r>
              <a:rPr sz="1800" spc="-80">
                <a:latin typeface="Trebuchet MS"/>
                <a:cs typeface="Trebuchet MS"/>
              </a:rPr>
              <a:t> </a:t>
            </a:r>
            <a:r>
              <a:rPr sz="1800" spc="65">
                <a:latin typeface="Trebuchet MS"/>
                <a:cs typeface="Trebuchet MS"/>
              </a:rPr>
              <a:t>a</a:t>
            </a:r>
            <a:r>
              <a:rPr sz="1800" spc="-70">
                <a:latin typeface="Trebuchet MS"/>
                <a:cs typeface="Trebuchet MS"/>
              </a:rPr>
              <a:t> </a:t>
            </a:r>
            <a:r>
              <a:rPr sz="1800">
                <a:latin typeface="Trebuchet MS"/>
                <a:cs typeface="Trebuchet MS"/>
              </a:rPr>
              <a:t>generalization</a:t>
            </a:r>
            <a:r>
              <a:rPr sz="1800" spc="-85">
                <a:latin typeface="Trebuchet MS"/>
                <a:cs typeface="Trebuchet MS"/>
              </a:rPr>
              <a:t> </a:t>
            </a:r>
            <a:r>
              <a:rPr sz="1800" spc="65">
                <a:latin typeface="Trebuchet MS"/>
                <a:cs typeface="Trebuchet MS"/>
              </a:rPr>
              <a:t>considering</a:t>
            </a:r>
            <a:r>
              <a:rPr sz="1800" spc="-5">
                <a:latin typeface="Trebuchet MS"/>
                <a:cs typeface="Trebuchet MS"/>
              </a:rPr>
              <a:t> </a:t>
            </a:r>
            <a:r>
              <a:rPr sz="1800" spc="65">
                <a:latin typeface="Trebuchet MS"/>
                <a:cs typeface="Trebuchet MS"/>
              </a:rPr>
              <a:t>an</a:t>
            </a:r>
            <a:r>
              <a:rPr sz="1800" spc="5">
                <a:latin typeface="Trebuchet MS"/>
                <a:cs typeface="Trebuchet MS"/>
              </a:rPr>
              <a:t> </a:t>
            </a:r>
            <a:r>
              <a:rPr sz="1800" spc="50">
                <a:latin typeface="Trebuchet MS"/>
                <a:cs typeface="Trebuchet MS"/>
              </a:rPr>
              <a:t>LLM</a:t>
            </a:r>
            <a:r>
              <a:rPr sz="1800" spc="-80">
                <a:latin typeface="Trebuchet MS"/>
                <a:cs typeface="Trebuchet MS"/>
              </a:rPr>
              <a:t> </a:t>
            </a:r>
            <a:r>
              <a:rPr sz="1800">
                <a:latin typeface="Trebuchet MS"/>
                <a:cs typeface="Trebuchet MS"/>
              </a:rPr>
              <a:t>of</a:t>
            </a:r>
            <a:r>
              <a:rPr sz="1800" spc="-70">
                <a:latin typeface="Trebuchet MS"/>
                <a:cs typeface="Trebuchet MS"/>
              </a:rPr>
              <a:t> </a:t>
            </a:r>
            <a:r>
              <a:rPr sz="1800">
                <a:latin typeface="Trebuchet MS"/>
                <a:cs typeface="Trebuchet MS"/>
              </a:rPr>
              <a:t>one</a:t>
            </a:r>
            <a:r>
              <a:rPr sz="1800" spc="-65">
                <a:latin typeface="Trebuchet MS"/>
                <a:cs typeface="Trebuchet MS"/>
              </a:rPr>
              <a:t> layer.</a:t>
            </a:r>
            <a:r>
              <a:rPr sz="1800" spc="-80">
                <a:latin typeface="Trebuchet MS"/>
                <a:cs typeface="Trebuchet MS"/>
              </a:rPr>
              <a:t> </a:t>
            </a:r>
            <a:r>
              <a:rPr sz="1800" spc="95">
                <a:latin typeface="Trebuchet MS"/>
                <a:cs typeface="Trebuchet MS"/>
              </a:rPr>
              <a:t>LLMs</a:t>
            </a:r>
            <a:r>
              <a:rPr sz="1800" spc="-75">
                <a:latin typeface="Trebuchet MS"/>
                <a:cs typeface="Trebuchet MS"/>
              </a:rPr>
              <a:t> </a:t>
            </a:r>
            <a:r>
              <a:rPr sz="1800">
                <a:latin typeface="Trebuchet MS"/>
                <a:cs typeface="Trebuchet MS"/>
              </a:rPr>
              <a:t>are</a:t>
            </a:r>
            <a:r>
              <a:rPr sz="1800" spc="-65">
                <a:latin typeface="Trebuchet MS"/>
                <a:cs typeface="Trebuchet MS"/>
              </a:rPr>
              <a:t> </a:t>
            </a:r>
            <a:r>
              <a:rPr sz="1800" spc="75">
                <a:latin typeface="Trebuchet MS"/>
                <a:cs typeface="Trebuchet MS"/>
              </a:rPr>
              <a:t>made</a:t>
            </a:r>
            <a:r>
              <a:rPr sz="1800" spc="-65">
                <a:latin typeface="Trebuchet MS"/>
                <a:cs typeface="Trebuchet MS"/>
              </a:rPr>
              <a:t> </a:t>
            </a:r>
            <a:r>
              <a:rPr sz="1800" spc="100">
                <a:latin typeface="Trebuchet MS"/>
                <a:cs typeface="Trebuchet MS"/>
              </a:rPr>
              <a:t>up</a:t>
            </a:r>
            <a:r>
              <a:rPr sz="1800" spc="-50">
                <a:latin typeface="Trebuchet MS"/>
                <a:cs typeface="Trebuchet MS"/>
              </a:rPr>
              <a:t> </a:t>
            </a:r>
            <a:r>
              <a:rPr sz="1800">
                <a:latin typeface="Trebuchet MS"/>
                <a:cs typeface="Trebuchet MS"/>
              </a:rPr>
              <a:t>of</a:t>
            </a:r>
            <a:r>
              <a:rPr sz="1800" spc="20">
                <a:latin typeface="Trebuchet MS"/>
                <a:cs typeface="Trebuchet MS"/>
              </a:rPr>
              <a:t> </a:t>
            </a:r>
            <a:r>
              <a:rPr sz="1800">
                <a:latin typeface="Trebuchet MS"/>
                <a:cs typeface="Trebuchet MS"/>
              </a:rPr>
              <a:t>multiple</a:t>
            </a:r>
            <a:r>
              <a:rPr sz="1800" spc="-60">
                <a:latin typeface="Trebuchet MS"/>
                <a:cs typeface="Trebuchet MS"/>
              </a:rPr>
              <a:t> </a:t>
            </a:r>
            <a:r>
              <a:rPr sz="1800" spc="-10">
                <a:latin typeface="Trebuchet MS"/>
                <a:cs typeface="Trebuchet MS"/>
              </a:rPr>
              <a:t>layers.</a:t>
            </a:r>
            <a:endParaRPr sz="1800">
              <a:latin typeface="Trebuchet MS"/>
              <a:cs typeface="Trebuchet MS"/>
            </a:endParaRPr>
          </a:p>
        </p:txBody>
      </p:sp>
      <p:sp>
        <p:nvSpPr>
          <p:cNvPr id="7" name="object 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50"/>
              <a:t> </a:t>
            </a:r>
            <a:r>
              <a:t>-</a:t>
            </a:r>
            <a:r>
              <a:rPr spc="-145"/>
              <a:t> </a:t>
            </a:r>
            <a:r>
              <a:rPr spc="90"/>
              <a:t>Advantages</a:t>
            </a:r>
          </a:p>
        </p:txBody>
      </p:sp>
      <p:pic>
        <p:nvPicPr>
          <p:cNvPr id="3" name="object 3"/>
          <p:cNvPicPr/>
          <p:nvPr/>
        </p:nvPicPr>
        <p:blipFill>
          <a:blip r:embed="rId2" cstate="print"/>
          <a:stretch>
            <a:fillRect/>
          </a:stretch>
        </p:blipFill>
        <p:spPr>
          <a:xfrm>
            <a:off x="3236432" y="4456048"/>
            <a:ext cx="127000" cy="85725"/>
          </a:xfrm>
          <a:prstGeom prst="rect">
            <a:avLst/>
          </a:prstGeom>
        </p:spPr>
      </p:pic>
      <p:sp>
        <p:nvSpPr>
          <p:cNvPr id="4" name="object 4"/>
          <p:cNvSpPr txBox="1"/>
          <p:nvPr/>
        </p:nvSpPr>
        <p:spPr>
          <a:xfrm>
            <a:off x="428307" y="1410398"/>
            <a:ext cx="11059795" cy="3787140"/>
          </a:xfrm>
          <a:prstGeom prst="rect">
            <a:avLst/>
          </a:prstGeom>
        </p:spPr>
        <p:txBody>
          <a:bodyPr vert="horz" wrap="square" lIns="0" tIns="6350" rIns="0" bIns="0" rtlCol="0">
            <a:spAutoFit/>
          </a:bodyPr>
          <a:lstStyle/>
          <a:p>
            <a:pPr marL="12700" marR="733425">
              <a:lnSpc>
                <a:spcPct val="102299"/>
              </a:lnSpc>
              <a:spcBef>
                <a:spcPts val="50"/>
              </a:spcBef>
            </a:pPr>
            <a:r>
              <a:rPr sz="2750" spc="95">
                <a:solidFill>
                  <a:srgbClr val="464646"/>
                </a:solidFill>
                <a:latin typeface="Trebuchet MS"/>
                <a:cs typeface="Trebuchet MS"/>
              </a:rPr>
              <a:t>Compared</a:t>
            </a:r>
            <a:r>
              <a:rPr sz="2750" spc="-30">
                <a:solidFill>
                  <a:srgbClr val="464646"/>
                </a:solidFill>
                <a:latin typeface="Trebuchet MS"/>
                <a:cs typeface="Trebuchet MS"/>
              </a:rPr>
              <a:t> </a:t>
            </a:r>
            <a:r>
              <a:rPr sz="2750">
                <a:solidFill>
                  <a:srgbClr val="464646"/>
                </a:solidFill>
                <a:latin typeface="Trebuchet MS"/>
                <a:cs typeface="Trebuchet MS"/>
              </a:rPr>
              <a:t>to</a:t>
            </a:r>
            <a:r>
              <a:rPr sz="2750" spc="-55">
                <a:solidFill>
                  <a:srgbClr val="464646"/>
                </a:solidFill>
                <a:latin typeface="Trebuchet MS"/>
                <a:cs typeface="Trebuchet MS"/>
              </a:rPr>
              <a:t> </a:t>
            </a:r>
            <a:r>
              <a:rPr sz="2750">
                <a:solidFill>
                  <a:srgbClr val="464646"/>
                </a:solidFill>
                <a:latin typeface="Trebuchet MS"/>
                <a:cs typeface="Trebuchet MS"/>
              </a:rPr>
              <a:t>full</a:t>
            </a:r>
            <a:r>
              <a:rPr sz="2750" spc="-75">
                <a:solidFill>
                  <a:srgbClr val="464646"/>
                </a:solidFill>
                <a:latin typeface="Trebuchet MS"/>
                <a:cs typeface="Trebuchet MS"/>
              </a:rPr>
              <a:t> </a:t>
            </a:r>
            <a:r>
              <a:rPr sz="2750" spc="55">
                <a:solidFill>
                  <a:srgbClr val="464646"/>
                </a:solidFill>
                <a:latin typeface="Trebuchet MS"/>
                <a:cs typeface="Trebuchet MS"/>
              </a:rPr>
              <a:t>parameter</a:t>
            </a:r>
            <a:r>
              <a:rPr sz="2750" spc="-75">
                <a:solidFill>
                  <a:srgbClr val="464646"/>
                </a:solidFill>
                <a:latin typeface="Trebuchet MS"/>
                <a:cs typeface="Trebuchet MS"/>
              </a:rPr>
              <a:t> </a:t>
            </a:r>
            <a:r>
              <a:rPr sz="2750" spc="60">
                <a:solidFill>
                  <a:srgbClr val="464646"/>
                </a:solidFill>
                <a:latin typeface="Trebuchet MS"/>
                <a:cs typeface="Trebuchet MS"/>
              </a:rPr>
              <a:t>finetuning,</a:t>
            </a:r>
            <a:r>
              <a:rPr sz="2750" spc="-55">
                <a:solidFill>
                  <a:srgbClr val="464646"/>
                </a:solidFill>
                <a:latin typeface="Trebuchet MS"/>
                <a:cs typeface="Trebuchet MS"/>
              </a:rPr>
              <a:t> </a:t>
            </a:r>
            <a:r>
              <a:rPr sz="2750">
                <a:solidFill>
                  <a:srgbClr val="464646"/>
                </a:solidFill>
                <a:latin typeface="Trebuchet MS"/>
                <a:cs typeface="Trebuchet MS"/>
              </a:rPr>
              <a:t>LoRA</a:t>
            </a:r>
            <a:r>
              <a:rPr sz="2750" spc="-70">
                <a:solidFill>
                  <a:srgbClr val="464646"/>
                </a:solidFill>
                <a:latin typeface="Trebuchet MS"/>
                <a:cs typeface="Trebuchet MS"/>
              </a:rPr>
              <a:t> </a:t>
            </a:r>
            <a:r>
              <a:rPr sz="2750" spc="225">
                <a:solidFill>
                  <a:srgbClr val="464646"/>
                </a:solidFill>
                <a:latin typeface="Trebuchet MS"/>
                <a:cs typeface="Trebuchet MS"/>
              </a:rPr>
              <a:t>has</a:t>
            </a:r>
            <a:r>
              <a:rPr sz="2750" spc="-35">
                <a:solidFill>
                  <a:srgbClr val="464646"/>
                </a:solidFill>
                <a:latin typeface="Trebuchet MS"/>
                <a:cs typeface="Trebuchet MS"/>
              </a:rPr>
              <a:t> </a:t>
            </a:r>
            <a:r>
              <a:rPr sz="2750">
                <a:solidFill>
                  <a:srgbClr val="464646"/>
                </a:solidFill>
                <a:latin typeface="Trebuchet MS"/>
                <a:cs typeface="Trebuchet MS"/>
              </a:rPr>
              <a:t>the</a:t>
            </a:r>
            <a:r>
              <a:rPr sz="2750" spc="-30">
                <a:solidFill>
                  <a:srgbClr val="464646"/>
                </a:solidFill>
                <a:latin typeface="Trebuchet MS"/>
                <a:cs typeface="Trebuchet MS"/>
              </a:rPr>
              <a:t> </a:t>
            </a:r>
            <a:r>
              <a:rPr sz="2750" spc="50">
                <a:solidFill>
                  <a:srgbClr val="464646"/>
                </a:solidFill>
                <a:latin typeface="Trebuchet MS"/>
                <a:cs typeface="Trebuchet MS"/>
              </a:rPr>
              <a:t>following </a:t>
            </a:r>
            <a:r>
              <a:rPr sz="2750" spc="75">
                <a:solidFill>
                  <a:srgbClr val="464646"/>
                </a:solidFill>
                <a:latin typeface="Trebuchet MS"/>
                <a:cs typeface="Trebuchet MS"/>
              </a:rPr>
              <a:t>advantages:</a:t>
            </a:r>
            <a:endParaRPr sz="2750">
              <a:latin typeface="Trebuchet MS"/>
              <a:cs typeface="Trebuchet MS"/>
            </a:endParaRPr>
          </a:p>
          <a:p>
            <a:pPr>
              <a:lnSpc>
                <a:spcPct val="100000"/>
              </a:lnSpc>
              <a:spcBef>
                <a:spcPts val="940"/>
              </a:spcBef>
            </a:pPr>
            <a:endParaRPr sz="2750">
              <a:latin typeface="Trebuchet MS"/>
              <a:cs typeface="Trebuchet MS"/>
            </a:endParaRPr>
          </a:p>
          <a:p>
            <a:pPr marL="527050" indent="-514350">
              <a:lnSpc>
                <a:spcPct val="100000"/>
              </a:lnSpc>
              <a:buAutoNum type="arabicPeriod"/>
              <a:tabLst>
                <a:tab pos="527050" algn="l"/>
              </a:tabLst>
            </a:pPr>
            <a:r>
              <a:rPr sz="2750" spc="240">
                <a:solidFill>
                  <a:srgbClr val="464646"/>
                </a:solidFill>
                <a:latin typeface="Trebuchet MS"/>
                <a:cs typeface="Trebuchet MS"/>
              </a:rPr>
              <a:t>Much</a:t>
            </a:r>
            <a:r>
              <a:rPr sz="2750" spc="-120">
                <a:solidFill>
                  <a:srgbClr val="464646"/>
                </a:solidFill>
                <a:latin typeface="Trebuchet MS"/>
                <a:cs typeface="Trebuchet MS"/>
              </a:rPr>
              <a:t> </a:t>
            </a:r>
            <a:r>
              <a:rPr sz="2750" spc="-10">
                <a:solidFill>
                  <a:srgbClr val="464646"/>
                </a:solidFill>
                <a:latin typeface="Trebuchet MS"/>
                <a:cs typeface="Trebuchet MS"/>
              </a:rPr>
              <a:t>faster</a:t>
            </a:r>
            <a:endParaRPr sz="2750">
              <a:latin typeface="Trebuchet MS"/>
              <a:cs typeface="Trebuchet MS"/>
            </a:endParaRPr>
          </a:p>
          <a:p>
            <a:pPr marL="527050" indent="-514350">
              <a:lnSpc>
                <a:spcPct val="100000"/>
              </a:lnSpc>
              <a:spcBef>
                <a:spcPts val="685"/>
              </a:spcBef>
              <a:buAutoNum type="arabicPeriod"/>
              <a:tabLst>
                <a:tab pos="527050" algn="l"/>
              </a:tabLst>
            </a:pPr>
            <a:r>
              <a:rPr sz="2750" spc="120">
                <a:solidFill>
                  <a:srgbClr val="464646"/>
                </a:solidFill>
                <a:latin typeface="Trebuchet MS"/>
                <a:cs typeface="Trebuchet MS"/>
              </a:rPr>
              <a:t>Finetuning</a:t>
            </a:r>
            <a:r>
              <a:rPr sz="2750" spc="-135">
                <a:solidFill>
                  <a:srgbClr val="464646"/>
                </a:solidFill>
                <a:latin typeface="Trebuchet MS"/>
                <a:cs typeface="Trebuchet MS"/>
              </a:rPr>
              <a:t> </a:t>
            </a:r>
            <a:r>
              <a:rPr sz="2750" spc="140">
                <a:solidFill>
                  <a:srgbClr val="464646"/>
                </a:solidFill>
                <a:latin typeface="Trebuchet MS"/>
                <a:cs typeface="Trebuchet MS"/>
              </a:rPr>
              <a:t>can</a:t>
            </a:r>
            <a:r>
              <a:rPr sz="2750" spc="-80">
                <a:solidFill>
                  <a:srgbClr val="464646"/>
                </a:solidFill>
                <a:latin typeface="Trebuchet MS"/>
                <a:cs typeface="Trebuchet MS"/>
              </a:rPr>
              <a:t> </a:t>
            </a:r>
            <a:r>
              <a:rPr sz="2750">
                <a:solidFill>
                  <a:srgbClr val="464646"/>
                </a:solidFill>
                <a:latin typeface="Trebuchet MS"/>
                <a:cs typeface="Trebuchet MS"/>
              </a:rPr>
              <a:t>be</a:t>
            </a:r>
            <a:r>
              <a:rPr sz="2750" spc="-65">
                <a:solidFill>
                  <a:srgbClr val="464646"/>
                </a:solidFill>
                <a:latin typeface="Trebuchet MS"/>
                <a:cs typeface="Trebuchet MS"/>
              </a:rPr>
              <a:t> </a:t>
            </a:r>
            <a:r>
              <a:rPr sz="2750" spc="70">
                <a:solidFill>
                  <a:srgbClr val="464646"/>
                </a:solidFill>
                <a:latin typeface="Trebuchet MS"/>
                <a:cs typeface="Trebuchet MS"/>
              </a:rPr>
              <a:t>achieved</a:t>
            </a:r>
            <a:r>
              <a:rPr sz="2750" spc="-60">
                <a:solidFill>
                  <a:srgbClr val="464646"/>
                </a:solidFill>
                <a:latin typeface="Trebuchet MS"/>
                <a:cs typeface="Trebuchet MS"/>
              </a:rPr>
              <a:t> </a:t>
            </a:r>
            <a:r>
              <a:rPr sz="2750" spc="204">
                <a:solidFill>
                  <a:srgbClr val="464646"/>
                </a:solidFill>
                <a:latin typeface="Trebuchet MS"/>
                <a:cs typeface="Trebuchet MS"/>
              </a:rPr>
              <a:t>using</a:t>
            </a:r>
            <a:r>
              <a:rPr sz="2750" spc="-50">
                <a:solidFill>
                  <a:srgbClr val="464646"/>
                </a:solidFill>
                <a:latin typeface="Trebuchet MS"/>
                <a:cs typeface="Trebuchet MS"/>
              </a:rPr>
              <a:t> </a:t>
            </a:r>
            <a:r>
              <a:rPr sz="2750" spc="160">
                <a:solidFill>
                  <a:srgbClr val="464646"/>
                </a:solidFill>
                <a:latin typeface="Trebuchet MS"/>
                <a:cs typeface="Trebuchet MS"/>
              </a:rPr>
              <a:t>less</a:t>
            </a:r>
            <a:r>
              <a:rPr sz="2750" spc="-160">
                <a:solidFill>
                  <a:srgbClr val="464646"/>
                </a:solidFill>
                <a:latin typeface="Trebuchet MS"/>
                <a:cs typeface="Trebuchet MS"/>
              </a:rPr>
              <a:t> </a:t>
            </a:r>
            <a:r>
              <a:rPr sz="2750">
                <a:solidFill>
                  <a:srgbClr val="464646"/>
                </a:solidFill>
                <a:latin typeface="Trebuchet MS"/>
                <a:cs typeface="Trebuchet MS"/>
              </a:rPr>
              <a:t>GPU</a:t>
            </a:r>
            <a:r>
              <a:rPr sz="2750" spc="-90">
                <a:solidFill>
                  <a:srgbClr val="464646"/>
                </a:solidFill>
                <a:latin typeface="Trebuchet MS"/>
                <a:cs typeface="Trebuchet MS"/>
              </a:rPr>
              <a:t> </a:t>
            </a:r>
            <a:r>
              <a:rPr sz="2750" spc="100">
                <a:solidFill>
                  <a:srgbClr val="464646"/>
                </a:solidFill>
                <a:latin typeface="Trebuchet MS"/>
                <a:cs typeface="Trebuchet MS"/>
              </a:rPr>
              <a:t>memory</a:t>
            </a:r>
            <a:endParaRPr sz="2750">
              <a:latin typeface="Trebuchet MS"/>
              <a:cs typeface="Trebuchet MS"/>
            </a:endParaRPr>
          </a:p>
          <a:p>
            <a:pPr marL="527050" indent="-514350">
              <a:lnSpc>
                <a:spcPct val="100000"/>
              </a:lnSpc>
              <a:spcBef>
                <a:spcPts val="755"/>
              </a:spcBef>
              <a:buAutoNum type="arabicPeriod"/>
              <a:tabLst>
                <a:tab pos="527050" algn="l"/>
              </a:tabLst>
            </a:pPr>
            <a:r>
              <a:rPr sz="2750" spc="125">
                <a:solidFill>
                  <a:srgbClr val="464646"/>
                </a:solidFill>
                <a:latin typeface="Trebuchet MS"/>
                <a:cs typeface="Trebuchet MS"/>
              </a:rPr>
              <a:t>Cost</a:t>
            </a:r>
            <a:r>
              <a:rPr sz="2750" spc="-155">
                <a:solidFill>
                  <a:srgbClr val="464646"/>
                </a:solidFill>
                <a:latin typeface="Trebuchet MS"/>
                <a:cs typeface="Trebuchet MS"/>
              </a:rPr>
              <a:t> </a:t>
            </a:r>
            <a:r>
              <a:rPr sz="2750" spc="-10">
                <a:solidFill>
                  <a:srgbClr val="464646"/>
                </a:solidFill>
                <a:latin typeface="Trebuchet MS"/>
                <a:cs typeface="Trebuchet MS"/>
              </a:rPr>
              <a:t>efficient</a:t>
            </a:r>
            <a:endParaRPr sz="2750">
              <a:latin typeface="Trebuchet MS"/>
              <a:cs typeface="Trebuchet MS"/>
            </a:endParaRPr>
          </a:p>
          <a:p>
            <a:pPr marL="527050" indent="-514350">
              <a:lnSpc>
                <a:spcPct val="100000"/>
              </a:lnSpc>
              <a:spcBef>
                <a:spcPts val="755"/>
              </a:spcBef>
              <a:buAutoNum type="arabicPeriod"/>
              <a:tabLst>
                <a:tab pos="527050" algn="l"/>
                <a:tab pos="2956560" algn="l"/>
              </a:tabLst>
            </a:pPr>
            <a:r>
              <a:rPr sz="2750" spc="145">
                <a:solidFill>
                  <a:srgbClr val="464646"/>
                </a:solidFill>
                <a:latin typeface="Trebuchet MS"/>
                <a:cs typeface="Trebuchet MS"/>
              </a:rPr>
              <a:t>Less</a:t>
            </a:r>
            <a:r>
              <a:rPr sz="2750" spc="-114">
                <a:solidFill>
                  <a:srgbClr val="464646"/>
                </a:solidFill>
                <a:latin typeface="Trebuchet MS"/>
                <a:cs typeface="Trebuchet MS"/>
              </a:rPr>
              <a:t> </a:t>
            </a:r>
            <a:r>
              <a:rPr sz="2750" spc="60">
                <a:solidFill>
                  <a:srgbClr val="464646"/>
                </a:solidFill>
                <a:latin typeface="Trebuchet MS"/>
                <a:cs typeface="Trebuchet MS"/>
              </a:rPr>
              <a:t>prone</a:t>
            </a:r>
            <a:r>
              <a:rPr sz="2750" spc="-170">
                <a:solidFill>
                  <a:srgbClr val="464646"/>
                </a:solidFill>
                <a:latin typeface="Trebuchet MS"/>
                <a:cs typeface="Trebuchet MS"/>
              </a:rPr>
              <a:t> </a:t>
            </a:r>
            <a:r>
              <a:rPr sz="2750" spc="-25">
                <a:solidFill>
                  <a:srgbClr val="464646"/>
                </a:solidFill>
                <a:latin typeface="Trebuchet MS"/>
                <a:cs typeface="Trebuchet MS"/>
              </a:rPr>
              <a:t>to</a:t>
            </a:r>
            <a:r>
              <a:rPr sz="2750">
                <a:solidFill>
                  <a:srgbClr val="464646"/>
                </a:solidFill>
                <a:latin typeface="Trebuchet MS"/>
                <a:cs typeface="Trebuchet MS"/>
              </a:rPr>
              <a:t>	</a:t>
            </a:r>
            <a:r>
              <a:rPr sz="2750" spc="95">
                <a:solidFill>
                  <a:srgbClr val="464646"/>
                </a:solidFill>
                <a:latin typeface="Trebuchet MS"/>
                <a:cs typeface="Trebuchet MS"/>
              </a:rPr>
              <a:t>catastrophic</a:t>
            </a:r>
            <a:r>
              <a:rPr sz="2750" spc="5">
                <a:solidFill>
                  <a:srgbClr val="464646"/>
                </a:solidFill>
                <a:latin typeface="Trebuchet MS"/>
                <a:cs typeface="Trebuchet MS"/>
              </a:rPr>
              <a:t> </a:t>
            </a:r>
            <a:r>
              <a:rPr sz="2750">
                <a:solidFill>
                  <a:srgbClr val="464646"/>
                </a:solidFill>
                <a:latin typeface="Trebuchet MS"/>
                <a:cs typeface="Trebuchet MS"/>
              </a:rPr>
              <a:t>forgetting”</a:t>
            </a:r>
            <a:r>
              <a:rPr sz="2750" spc="-45">
                <a:solidFill>
                  <a:srgbClr val="464646"/>
                </a:solidFill>
                <a:latin typeface="Trebuchet MS"/>
                <a:cs typeface="Trebuchet MS"/>
              </a:rPr>
              <a:t> </a:t>
            </a:r>
            <a:r>
              <a:rPr sz="2750" spc="135">
                <a:solidFill>
                  <a:srgbClr val="464646"/>
                </a:solidFill>
                <a:latin typeface="Trebuchet MS"/>
                <a:cs typeface="Trebuchet MS"/>
              </a:rPr>
              <a:t>since</a:t>
            </a:r>
            <a:r>
              <a:rPr sz="2750" spc="15">
                <a:solidFill>
                  <a:srgbClr val="464646"/>
                </a:solidFill>
                <a:latin typeface="Trebuchet MS"/>
                <a:cs typeface="Trebuchet MS"/>
              </a:rPr>
              <a:t> </a:t>
            </a:r>
            <a:r>
              <a:rPr sz="2750">
                <a:solidFill>
                  <a:srgbClr val="464646"/>
                </a:solidFill>
                <a:latin typeface="Trebuchet MS"/>
                <a:cs typeface="Trebuchet MS"/>
              </a:rPr>
              <a:t>the</a:t>
            </a:r>
            <a:r>
              <a:rPr sz="2750" spc="15">
                <a:solidFill>
                  <a:srgbClr val="464646"/>
                </a:solidFill>
                <a:latin typeface="Trebuchet MS"/>
                <a:cs typeface="Trebuchet MS"/>
              </a:rPr>
              <a:t> </a:t>
            </a:r>
            <a:r>
              <a:rPr sz="2750" spc="85">
                <a:solidFill>
                  <a:srgbClr val="464646"/>
                </a:solidFill>
                <a:latin typeface="Trebuchet MS"/>
                <a:cs typeface="Trebuchet MS"/>
              </a:rPr>
              <a:t>original</a:t>
            </a:r>
            <a:r>
              <a:rPr sz="2750" spc="-25">
                <a:solidFill>
                  <a:srgbClr val="464646"/>
                </a:solidFill>
                <a:latin typeface="Trebuchet MS"/>
                <a:cs typeface="Trebuchet MS"/>
              </a:rPr>
              <a:t> </a:t>
            </a:r>
            <a:r>
              <a:rPr sz="2750" spc="85">
                <a:solidFill>
                  <a:srgbClr val="464646"/>
                </a:solidFill>
                <a:latin typeface="Trebuchet MS"/>
                <a:cs typeface="Trebuchet MS"/>
              </a:rPr>
              <a:t>model</a:t>
            </a:r>
            <a:endParaRPr sz="2750">
              <a:latin typeface="Trebuchet MS"/>
              <a:cs typeface="Trebuchet MS"/>
            </a:endParaRPr>
          </a:p>
          <a:p>
            <a:pPr marL="527050">
              <a:lnSpc>
                <a:spcPct val="100000"/>
              </a:lnSpc>
              <a:spcBef>
                <a:spcPts val="80"/>
              </a:spcBef>
            </a:pPr>
            <a:r>
              <a:rPr sz="2750" spc="110">
                <a:solidFill>
                  <a:srgbClr val="464646"/>
                </a:solidFill>
                <a:latin typeface="Trebuchet MS"/>
                <a:cs typeface="Trebuchet MS"/>
              </a:rPr>
              <a:t>weights</a:t>
            </a:r>
            <a:r>
              <a:rPr sz="2750" spc="-80">
                <a:solidFill>
                  <a:srgbClr val="464646"/>
                </a:solidFill>
                <a:latin typeface="Trebuchet MS"/>
                <a:cs typeface="Trebuchet MS"/>
              </a:rPr>
              <a:t> </a:t>
            </a:r>
            <a:r>
              <a:rPr sz="2750">
                <a:solidFill>
                  <a:srgbClr val="464646"/>
                </a:solidFill>
                <a:latin typeface="Trebuchet MS"/>
                <a:cs typeface="Trebuchet MS"/>
              </a:rPr>
              <a:t>are</a:t>
            </a:r>
            <a:r>
              <a:rPr sz="2750" spc="-55">
                <a:solidFill>
                  <a:srgbClr val="464646"/>
                </a:solidFill>
                <a:latin typeface="Trebuchet MS"/>
                <a:cs typeface="Trebuchet MS"/>
              </a:rPr>
              <a:t> </a:t>
            </a:r>
            <a:r>
              <a:rPr sz="2750" spc="60">
                <a:solidFill>
                  <a:srgbClr val="464646"/>
                </a:solidFill>
                <a:latin typeface="Trebuchet MS"/>
                <a:cs typeface="Trebuchet MS"/>
              </a:rPr>
              <a:t>kept</a:t>
            </a:r>
            <a:r>
              <a:rPr sz="2750" spc="-55">
                <a:solidFill>
                  <a:srgbClr val="464646"/>
                </a:solidFill>
                <a:latin typeface="Trebuchet MS"/>
                <a:cs typeface="Trebuchet MS"/>
              </a:rPr>
              <a:t> </a:t>
            </a:r>
            <a:r>
              <a:rPr sz="2750">
                <a:solidFill>
                  <a:srgbClr val="464646"/>
                </a:solidFill>
                <a:latin typeface="Trebuchet MS"/>
                <a:cs typeface="Trebuchet MS"/>
              </a:rPr>
              <a:t>the</a:t>
            </a:r>
            <a:r>
              <a:rPr sz="2750" spc="-135">
                <a:solidFill>
                  <a:srgbClr val="464646"/>
                </a:solidFill>
                <a:latin typeface="Trebuchet MS"/>
                <a:cs typeface="Trebuchet MS"/>
              </a:rPr>
              <a:t> </a:t>
            </a:r>
            <a:r>
              <a:rPr sz="2750" spc="50">
                <a:solidFill>
                  <a:srgbClr val="464646"/>
                </a:solidFill>
                <a:latin typeface="Trebuchet MS"/>
                <a:cs typeface="Trebuchet MS"/>
              </a:rPr>
              <a:t>same.</a:t>
            </a:r>
            <a:endParaRPr sz="2750">
              <a:latin typeface="Trebuchet MS"/>
              <a:cs typeface="Trebuchet MS"/>
            </a:endParaRPr>
          </a:p>
        </p:txBody>
      </p:sp>
      <p:sp>
        <p:nvSpPr>
          <p:cNvPr id="5" name="object 5"/>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53</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8775" y="4410011"/>
            <a:ext cx="2557780" cy="795655"/>
            <a:chOff x="1628775" y="4410011"/>
            <a:chExt cx="2557780" cy="795655"/>
          </a:xfrm>
        </p:grpSpPr>
        <p:pic>
          <p:nvPicPr>
            <p:cNvPr id="3" name="object 3"/>
            <p:cNvPicPr/>
            <p:nvPr/>
          </p:nvPicPr>
          <p:blipFill>
            <a:blip r:embed="rId2" cstate="print"/>
            <a:stretch>
              <a:fillRect/>
            </a:stretch>
          </p:blipFill>
          <p:spPr>
            <a:xfrm>
              <a:off x="1628775" y="4410011"/>
              <a:ext cx="2557526" cy="795337"/>
            </a:xfrm>
            <a:prstGeom prst="rect">
              <a:avLst/>
            </a:prstGeom>
          </p:spPr>
        </p:pic>
        <p:sp>
          <p:nvSpPr>
            <p:cNvPr id="4" name="object 4"/>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p:spPr>
          <p:txBody>
            <a:bodyPr wrap="square" lIns="0" tIns="0" rIns="0" bIns="0" rtlCol="0"/>
            <a:lstStyle/>
            <a:p>
              <a:endParaRPr/>
            </a:p>
          </p:txBody>
        </p:sp>
        <p:sp>
          <p:nvSpPr>
            <p:cNvPr id="5" name="object 5"/>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pic>
          <p:nvPicPr>
            <p:cNvPr id="6" name="object 6"/>
            <p:cNvPicPr/>
            <p:nvPr/>
          </p:nvPicPr>
          <p:blipFill>
            <a:blip r:embed="rId2" cstate="print"/>
            <a:stretch>
              <a:fillRect/>
            </a:stretch>
          </p:blipFill>
          <p:spPr>
            <a:xfrm>
              <a:off x="1628775" y="4410011"/>
              <a:ext cx="2557526" cy="795337"/>
            </a:xfrm>
            <a:prstGeom prst="rect">
              <a:avLst/>
            </a:prstGeom>
          </p:spPr>
        </p:pic>
        <p:sp>
          <p:nvSpPr>
            <p:cNvPr id="7" name="object 7"/>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p:spPr>
          <p:txBody>
            <a:bodyPr wrap="square" lIns="0" tIns="0" rIns="0" bIns="0" rtlCol="0"/>
            <a:lstStyle/>
            <a:p>
              <a:endParaRPr/>
            </a:p>
          </p:txBody>
        </p:sp>
        <p:sp>
          <p:nvSpPr>
            <p:cNvPr id="8" name="object 8"/>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35"/>
              <a:t> </a:t>
            </a:r>
            <a:r>
              <a:rPr spc="409"/>
              <a:t>–</a:t>
            </a:r>
            <a:r>
              <a:rPr spc="-130"/>
              <a:t> </a:t>
            </a:r>
            <a:r>
              <a:t>Isn’t</a:t>
            </a:r>
            <a:r>
              <a:rPr spc="-105"/>
              <a:t> </a:t>
            </a:r>
            <a:r>
              <a:t>it</a:t>
            </a:r>
            <a:r>
              <a:rPr spc="-110"/>
              <a:t> </a:t>
            </a:r>
            <a:r>
              <a:rPr spc="165"/>
              <a:t>enough?</a:t>
            </a:r>
          </a:p>
        </p:txBody>
      </p:sp>
      <p:grpSp>
        <p:nvGrpSpPr>
          <p:cNvPr id="10" name="object 10"/>
          <p:cNvGrpSpPr/>
          <p:nvPr/>
        </p:nvGrpSpPr>
        <p:grpSpPr>
          <a:xfrm>
            <a:off x="1628775" y="2495550"/>
            <a:ext cx="2557780" cy="1452880"/>
            <a:chOff x="1628775" y="2495550"/>
            <a:chExt cx="2557780" cy="1452880"/>
          </a:xfrm>
        </p:grpSpPr>
        <p:pic>
          <p:nvPicPr>
            <p:cNvPr id="11" name="object 11"/>
            <p:cNvPicPr/>
            <p:nvPr/>
          </p:nvPicPr>
          <p:blipFill>
            <a:blip r:embed="rId3" cstate="print"/>
            <a:stretch>
              <a:fillRect/>
            </a:stretch>
          </p:blipFill>
          <p:spPr>
            <a:xfrm>
              <a:off x="1628775" y="2495550"/>
              <a:ext cx="2557526" cy="1452499"/>
            </a:xfrm>
            <a:prstGeom prst="rect">
              <a:avLst/>
            </a:prstGeom>
          </p:spPr>
        </p:pic>
        <p:sp>
          <p:nvSpPr>
            <p:cNvPr id="12" name="object 12"/>
            <p:cNvSpPr/>
            <p:nvPr/>
          </p:nvSpPr>
          <p:spPr>
            <a:xfrm>
              <a:off x="1704975" y="2552700"/>
              <a:ext cx="2409825" cy="1304925"/>
            </a:xfrm>
            <a:custGeom>
              <a:avLst/>
              <a:gdLst/>
              <a:ahLst/>
              <a:cxnLst/>
              <a:rect l="l" t="t" r="r" b="b"/>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p:spPr>
          <p:txBody>
            <a:bodyPr wrap="square" lIns="0" tIns="0" rIns="0" bIns="0" rtlCol="0"/>
            <a:lstStyle/>
            <a:p>
              <a:endParaRPr/>
            </a:p>
          </p:txBody>
        </p:sp>
        <p:sp>
          <p:nvSpPr>
            <p:cNvPr id="13" name="object 13"/>
            <p:cNvSpPr/>
            <p:nvPr/>
          </p:nvSpPr>
          <p:spPr>
            <a:xfrm>
              <a:off x="1704975" y="2552700"/>
              <a:ext cx="2409825" cy="1304925"/>
            </a:xfrm>
            <a:custGeom>
              <a:avLst/>
              <a:gdLst/>
              <a:ahLst/>
              <a:cxnLst/>
              <a:rect l="l" t="t" r="r" b="b"/>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ln w="38100">
              <a:solidFill>
                <a:srgbClr val="1F487C"/>
              </a:solidFill>
            </a:ln>
          </p:spPr>
          <p:txBody>
            <a:bodyPr wrap="square" lIns="0" tIns="0" rIns="0" bIns="0" rtlCol="0"/>
            <a:lstStyle/>
            <a:p>
              <a:endParaRPr/>
            </a:p>
          </p:txBody>
        </p:sp>
      </p:grpSp>
      <p:sp>
        <p:nvSpPr>
          <p:cNvPr id="14" name="object 14"/>
          <p:cNvSpPr txBox="1"/>
          <p:nvPr/>
        </p:nvSpPr>
        <p:spPr>
          <a:xfrm>
            <a:off x="274320" y="2774886"/>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sp>
        <p:nvSpPr>
          <p:cNvPr id="17" name="object 17"/>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54</a:t>
            </a:r>
          </a:p>
        </p:txBody>
      </p:sp>
      <p:sp>
        <p:nvSpPr>
          <p:cNvPr id="15" name="object 15"/>
          <p:cNvSpPr txBox="1"/>
          <p:nvPr/>
        </p:nvSpPr>
        <p:spPr>
          <a:xfrm>
            <a:off x="274320" y="4524057"/>
            <a:ext cx="3308985" cy="1454150"/>
          </a:xfrm>
          <a:prstGeom prst="rect">
            <a:avLst/>
          </a:prstGeom>
        </p:spPr>
        <p:txBody>
          <a:bodyPr vert="horz" wrap="square" lIns="0" tIns="27940" rIns="0" bIns="0" rtlCol="0">
            <a:spAutoFit/>
          </a:bodyPr>
          <a:lstStyle/>
          <a:p>
            <a:pPr marL="12700" marR="2069464">
              <a:lnSpc>
                <a:spcPts val="2100"/>
              </a:lnSpc>
              <a:spcBef>
                <a:spcPts val="22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a:p>
            <a:pPr>
              <a:lnSpc>
                <a:spcPct val="100000"/>
              </a:lnSpc>
            </a:pPr>
            <a:endParaRPr sz="1800">
              <a:latin typeface="Trebuchet MS"/>
              <a:cs typeface="Trebuchet MS"/>
            </a:endParaRPr>
          </a:p>
          <a:p>
            <a:pPr>
              <a:lnSpc>
                <a:spcPct val="100000"/>
              </a:lnSpc>
              <a:spcBef>
                <a:spcPts val="580"/>
              </a:spcBef>
            </a:pPr>
            <a:endParaRPr sz="1800">
              <a:latin typeface="Trebuchet MS"/>
              <a:cs typeface="Trebuchet MS"/>
            </a:endParaRPr>
          </a:p>
          <a:p>
            <a:pPr marL="1979295">
              <a:lnSpc>
                <a:spcPct val="100000"/>
              </a:lnSpc>
              <a:spcBef>
                <a:spcPts val="5"/>
              </a:spcBef>
            </a:pPr>
            <a:r>
              <a:rPr sz="1800" spc="-30">
                <a:latin typeface="Trebuchet MS"/>
                <a:cs typeface="Trebuchet MS"/>
              </a:rPr>
              <a:t>10B</a:t>
            </a:r>
            <a:r>
              <a:rPr sz="1800" spc="-120">
                <a:latin typeface="Trebuchet MS"/>
                <a:cs typeface="Trebuchet MS"/>
              </a:rPr>
              <a:t> </a:t>
            </a:r>
            <a:r>
              <a:rPr sz="1800">
                <a:latin typeface="Cambria Math"/>
                <a:cs typeface="Cambria Math"/>
              </a:rPr>
              <a:t>→</a:t>
            </a:r>
            <a:r>
              <a:rPr sz="1800" spc="35">
                <a:latin typeface="Cambria Math"/>
                <a:cs typeface="Cambria Math"/>
              </a:rPr>
              <a:t> </a:t>
            </a:r>
            <a:r>
              <a:rPr sz="1800" spc="-20">
                <a:latin typeface="Trebuchet MS"/>
                <a:cs typeface="Trebuchet MS"/>
              </a:rPr>
              <a:t>160GB</a:t>
            </a:r>
            <a:endParaRPr sz="1800">
              <a:latin typeface="Trebuchet MS"/>
              <a:cs typeface="Trebuchet MS"/>
            </a:endParaRPr>
          </a:p>
        </p:txBody>
      </p:sp>
      <p:sp>
        <p:nvSpPr>
          <p:cNvPr id="16" name="object 16"/>
          <p:cNvSpPr txBox="1"/>
          <p:nvPr/>
        </p:nvSpPr>
        <p:spPr>
          <a:xfrm>
            <a:off x="1691639" y="1125537"/>
            <a:ext cx="2440940" cy="878205"/>
          </a:xfrm>
          <a:prstGeom prst="rect">
            <a:avLst/>
          </a:prstGeom>
        </p:spPr>
        <p:txBody>
          <a:bodyPr vert="horz" wrap="square" lIns="0" tIns="5715" rIns="0" bIns="0" rtlCol="0">
            <a:spAutoFit/>
          </a:bodyPr>
          <a:lstStyle/>
          <a:p>
            <a:pPr marL="250190" marR="5080" indent="-237490">
              <a:lnSpc>
                <a:spcPct val="102400"/>
              </a:lnSpc>
              <a:spcBef>
                <a:spcPts val="45"/>
              </a:spcBef>
            </a:pPr>
            <a:r>
              <a:rPr sz="2750" spc="65">
                <a:solidFill>
                  <a:srgbClr val="464646"/>
                </a:solidFill>
                <a:latin typeface="Trebuchet MS"/>
                <a:cs typeface="Trebuchet MS"/>
              </a:rPr>
              <a:t>Full</a:t>
            </a:r>
            <a:r>
              <a:rPr sz="2750" spc="-135">
                <a:solidFill>
                  <a:srgbClr val="464646"/>
                </a:solidFill>
                <a:latin typeface="Trebuchet MS"/>
                <a:cs typeface="Trebuchet MS"/>
              </a:rPr>
              <a:t> </a:t>
            </a:r>
            <a:r>
              <a:rPr sz="2750" spc="35">
                <a:solidFill>
                  <a:srgbClr val="464646"/>
                </a:solidFill>
                <a:latin typeface="Trebuchet MS"/>
                <a:cs typeface="Trebuchet MS"/>
              </a:rPr>
              <a:t>Parameter </a:t>
            </a:r>
            <a:r>
              <a:rPr sz="2750" spc="75">
                <a:solidFill>
                  <a:srgbClr val="464646"/>
                </a:solidFill>
                <a:latin typeface="Trebuchet MS"/>
                <a:cs typeface="Trebuchet MS"/>
              </a:rPr>
              <a:t>Fine</a:t>
            </a:r>
            <a:r>
              <a:rPr sz="2750" spc="-165">
                <a:solidFill>
                  <a:srgbClr val="464646"/>
                </a:solidFill>
                <a:latin typeface="Trebuchet MS"/>
                <a:cs typeface="Trebuchet MS"/>
              </a:rPr>
              <a:t> </a:t>
            </a:r>
            <a:r>
              <a:rPr sz="2750" spc="114">
                <a:solidFill>
                  <a:srgbClr val="464646"/>
                </a:solidFill>
                <a:latin typeface="Trebuchet MS"/>
                <a:cs typeface="Trebuchet MS"/>
              </a:rPr>
              <a:t>Tuning</a:t>
            </a:r>
            <a:endParaRPr sz="2750">
              <a:latin typeface="Trebuchet MS"/>
              <a:cs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28775" y="4410011"/>
            <a:ext cx="2557780" cy="795655"/>
            <a:chOff x="1628775" y="4410011"/>
            <a:chExt cx="2557780" cy="795655"/>
          </a:xfrm>
        </p:grpSpPr>
        <p:pic>
          <p:nvPicPr>
            <p:cNvPr id="3" name="object 3"/>
            <p:cNvPicPr/>
            <p:nvPr/>
          </p:nvPicPr>
          <p:blipFill>
            <a:blip r:embed="rId2" cstate="print"/>
            <a:stretch>
              <a:fillRect/>
            </a:stretch>
          </p:blipFill>
          <p:spPr>
            <a:xfrm>
              <a:off x="1628775" y="4410011"/>
              <a:ext cx="2557526" cy="795337"/>
            </a:xfrm>
            <a:prstGeom prst="rect">
              <a:avLst/>
            </a:prstGeom>
          </p:spPr>
        </p:pic>
        <p:sp>
          <p:nvSpPr>
            <p:cNvPr id="4" name="object 4"/>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p:spPr>
          <p:txBody>
            <a:bodyPr wrap="square" lIns="0" tIns="0" rIns="0" bIns="0" rtlCol="0"/>
            <a:lstStyle/>
            <a:p>
              <a:endParaRPr/>
            </a:p>
          </p:txBody>
        </p:sp>
        <p:sp>
          <p:nvSpPr>
            <p:cNvPr id="5" name="object 5"/>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grpSp>
        <p:nvGrpSpPr>
          <p:cNvPr id="6" name="object 6"/>
          <p:cNvGrpSpPr/>
          <p:nvPr/>
        </p:nvGrpSpPr>
        <p:grpSpPr>
          <a:xfrm>
            <a:off x="7439025" y="4476813"/>
            <a:ext cx="2567305" cy="795655"/>
            <a:chOff x="7439025" y="4476813"/>
            <a:chExt cx="2567305" cy="795655"/>
          </a:xfrm>
        </p:grpSpPr>
        <p:pic>
          <p:nvPicPr>
            <p:cNvPr id="7" name="object 7"/>
            <p:cNvPicPr/>
            <p:nvPr/>
          </p:nvPicPr>
          <p:blipFill>
            <a:blip r:embed="rId3" cstate="print"/>
            <a:stretch>
              <a:fillRect/>
            </a:stretch>
          </p:blipFill>
          <p:spPr>
            <a:xfrm>
              <a:off x="7439025" y="4476813"/>
              <a:ext cx="2567051" cy="795337"/>
            </a:xfrm>
            <a:prstGeom prst="rect">
              <a:avLst/>
            </a:prstGeom>
          </p:spPr>
        </p:pic>
        <p:sp>
          <p:nvSpPr>
            <p:cNvPr id="8" name="object 8"/>
            <p:cNvSpPr/>
            <p:nvPr/>
          </p:nvSpPr>
          <p:spPr>
            <a:xfrm>
              <a:off x="7515225" y="4533900"/>
              <a:ext cx="2419350" cy="647700"/>
            </a:xfrm>
            <a:custGeom>
              <a:avLst/>
              <a:gdLst/>
              <a:ahLst/>
              <a:cxnLst/>
              <a:rect l="l" t="t" r="r" b="b"/>
              <a:pathLst>
                <a:path w="2419350" h="647700">
                  <a:moveTo>
                    <a:pt x="2311400"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11400" y="647700"/>
                  </a:lnTo>
                  <a:lnTo>
                    <a:pt x="2353395" y="639208"/>
                  </a:lnTo>
                  <a:lnTo>
                    <a:pt x="2387711" y="616061"/>
                  </a:lnTo>
                  <a:lnTo>
                    <a:pt x="2410858" y="581745"/>
                  </a:lnTo>
                  <a:lnTo>
                    <a:pt x="2419350" y="539750"/>
                  </a:lnTo>
                  <a:lnTo>
                    <a:pt x="2419350" y="107950"/>
                  </a:lnTo>
                  <a:lnTo>
                    <a:pt x="2410858" y="65954"/>
                  </a:lnTo>
                  <a:lnTo>
                    <a:pt x="2387711" y="31638"/>
                  </a:lnTo>
                  <a:lnTo>
                    <a:pt x="2353395" y="8491"/>
                  </a:lnTo>
                  <a:lnTo>
                    <a:pt x="2311400" y="0"/>
                  </a:lnTo>
                  <a:close/>
                </a:path>
              </a:pathLst>
            </a:custGeom>
            <a:solidFill>
              <a:srgbClr val="4F81BC"/>
            </a:solidFill>
          </p:spPr>
          <p:txBody>
            <a:bodyPr wrap="square" lIns="0" tIns="0" rIns="0" bIns="0" rtlCol="0"/>
            <a:lstStyle/>
            <a:p>
              <a:endParaRPr/>
            </a:p>
          </p:txBody>
        </p:sp>
        <p:sp>
          <p:nvSpPr>
            <p:cNvPr id="9" name="object 9"/>
            <p:cNvSpPr/>
            <p:nvPr/>
          </p:nvSpPr>
          <p:spPr>
            <a:xfrm>
              <a:off x="7515225" y="4533900"/>
              <a:ext cx="2419350" cy="647700"/>
            </a:xfrm>
            <a:custGeom>
              <a:avLst/>
              <a:gdLst/>
              <a:ahLst/>
              <a:cxnLst/>
              <a:rect l="l" t="t" r="r" b="b"/>
              <a:pathLst>
                <a:path w="2419350" h="647700">
                  <a:moveTo>
                    <a:pt x="0" y="107950"/>
                  </a:moveTo>
                  <a:lnTo>
                    <a:pt x="8491" y="65954"/>
                  </a:lnTo>
                  <a:lnTo>
                    <a:pt x="31638" y="31638"/>
                  </a:lnTo>
                  <a:lnTo>
                    <a:pt x="65954" y="8491"/>
                  </a:lnTo>
                  <a:lnTo>
                    <a:pt x="107950" y="0"/>
                  </a:lnTo>
                  <a:lnTo>
                    <a:pt x="2311400" y="0"/>
                  </a:lnTo>
                  <a:lnTo>
                    <a:pt x="2353395" y="8491"/>
                  </a:lnTo>
                  <a:lnTo>
                    <a:pt x="2387711" y="31638"/>
                  </a:lnTo>
                  <a:lnTo>
                    <a:pt x="2410858" y="65954"/>
                  </a:lnTo>
                  <a:lnTo>
                    <a:pt x="2419350" y="107950"/>
                  </a:lnTo>
                  <a:lnTo>
                    <a:pt x="2419350" y="539750"/>
                  </a:lnTo>
                  <a:lnTo>
                    <a:pt x="2410858" y="581745"/>
                  </a:lnTo>
                  <a:lnTo>
                    <a:pt x="2387711" y="616061"/>
                  </a:lnTo>
                  <a:lnTo>
                    <a:pt x="2353395" y="639208"/>
                  </a:lnTo>
                  <a:lnTo>
                    <a:pt x="2311400"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35"/>
              <a:t> </a:t>
            </a:r>
            <a:r>
              <a:rPr spc="409"/>
              <a:t>–</a:t>
            </a:r>
            <a:r>
              <a:rPr spc="-130"/>
              <a:t> </a:t>
            </a:r>
            <a:r>
              <a:t>Isn’t</a:t>
            </a:r>
            <a:r>
              <a:rPr spc="-105"/>
              <a:t> </a:t>
            </a:r>
            <a:r>
              <a:t>it</a:t>
            </a:r>
            <a:r>
              <a:rPr spc="-110"/>
              <a:t> </a:t>
            </a:r>
            <a:r>
              <a:rPr spc="165"/>
              <a:t>enough?</a:t>
            </a:r>
          </a:p>
        </p:txBody>
      </p:sp>
      <p:grpSp>
        <p:nvGrpSpPr>
          <p:cNvPr id="11" name="object 11"/>
          <p:cNvGrpSpPr/>
          <p:nvPr/>
        </p:nvGrpSpPr>
        <p:grpSpPr>
          <a:xfrm>
            <a:off x="1628775" y="2495550"/>
            <a:ext cx="2557780" cy="1452880"/>
            <a:chOff x="1628775" y="2495550"/>
            <a:chExt cx="2557780" cy="1452880"/>
          </a:xfrm>
        </p:grpSpPr>
        <p:pic>
          <p:nvPicPr>
            <p:cNvPr id="12" name="object 12"/>
            <p:cNvPicPr/>
            <p:nvPr/>
          </p:nvPicPr>
          <p:blipFill>
            <a:blip r:embed="rId4" cstate="print"/>
            <a:stretch>
              <a:fillRect/>
            </a:stretch>
          </p:blipFill>
          <p:spPr>
            <a:xfrm>
              <a:off x="1628775" y="2495550"/>
              <a:ext cx="2557526" cy="1452499"/>
            </a:xfrm>
            <a:prstGeom prst="rect">
              <a:avLst/>
            </a:prstGeom>
          </p:spPr>
        </p:pic>
        <p:sp>
          <p:nvSpPr>
            <p:cNvPr id="13" name="object 13"/>
            <p:cNvSpPr/>
            <p:nvPr/>
          </p:nvSpPr>
          <p:spPr>
            <a:xfrm>
              <a:off x="1704975" y="2552700"/>
              <a:ext cx="2409825" cy="1304925"/>
            </a:xfrm>
            <a:custGeom>
              <a:avLst/>
              <a:gdLst/>
              <a:ahLst/>
              <a:cxnLst/>
              <a:rect l="l" t="t" r="r" b="b"/>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p:spPr>
          <p:txBody>
            <a:bodyPr wrap="square" lIns="0" tIns="0" rIns="0" bIns="0" rtlCol="0"/>
            <a:lstStyle/>
            <a:p>
              <a:endParaRPr/>
            </a:p>
          </p:txBody>
        </p:sp>
        <p:sp>
          <p:nvSpPr>
            <p:cNvPr id="14" name="object 14"/>
            <p:cNvSpPr/>
            <p:nvPr/>
          </p:nvSpPr>
          <p:spPr>
            <a:xfrm>
              <a:off x="1704975" y="2552700"/>
              <a:ext cx="2409825" cy="1304925"/>
            </a:xfrm>
            <a:custGeom>
              <a:avLst/>
              <a:gdLst/>
              <a:ahLst/>
              <a:cxnLst/>
              <a:rect l="l" t="t" r="r" b="b"/>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ln w="38100">
              <a:solidFill>
                <a:srgbClr val="1F487C"/>
              </a:solidFill>
            </a:ln>
          </p:spPr>
          <p:txBody>
            <a:bodyPr wrap="square" lIns="0" tIns="0" rIns="0" bIns="0" rtlCol="0"/>
            <a:lstStyle/>
            <a:p>
              <a:endParaRPr/>
            </a:p>
          </p:txBody>
        </p:sp>
      </p:grpSp>
      <p:sp>
        <p:nvSpPr>
          <p:cNvPr id="15" name="object 15"/>
          <p:cNvSpPr txBox="1"/>
          <p:nvPr/>
        </p:nvSpPr>
        <p:spPr>
          <a:xfrm>
            <a:off x="274320" y="2774886"/>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sp>
        <p:nvSpPr>
          <p:cNvPr id="18" name="object 18"/>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55</a:t>
            </a:r>
          </a:p>
        </p:txBody>
      </p:sp>
      <p:sp>
        <p:nvSpPr>
          <p:cNvPr id="16" name="object 16"/>
          <p:cNvSpPr txBox="1"/>
          <p:nvPr/>
        </p:nvSpPr>
        <p:spPr>
          <a:xfrm>
            <a:off x="274320" y="4524057"/>
            <a:ext cx="3308985" cy="1454150"/>
          </a:xfrm>
          <a:prstGeom prst="rect">
            <a:avLst/>
          </a:prstGeom>
        </p:spPr>
        <p:txBody>
          <a:bodyPr vert="horz" wrap="square" lIns="0" tIns="27940" rIns="0" bIns="0" rtlCol="0">
            <a:spAutoFit/>
          </a:bodyPr>
          <a:lstStyle/>
          <a:p>
            <a:pPr marL="12700" marR="2069464">
              <a:lnSpc>
                <a:spcPts val="2100"/>
              </a:lnSpc>
              <a:spcBef>
                <a:spcPts val="22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a:p>
            <a:pPr>
              <a:lnSpc>
                <a:spcPct val="100000"/>
              </a:lnSpc>
            </a:pPr>
            <a:endParaRPr sz="1800">
              <a:latin typeface="Trebuchet MS"/>
              <a:cs typeface="Trebuchet MS"/>
            </a:endParaRPr>
          </a:p>
          <a:p>
            <a:pPr>
              <a:lnSpc>
                <a:spcPct val="100000"/>
              </a:lnSpc>
              <a:spcBef>
                <a:spcPts val="580"/>
              </a:spcBef>
            </a:pPr>
            <a:endParaRPr sz="1800">
              <a:latin typeface="Trebuchet MS"/>
              <a:cs typeface="Trebuchet MS"/>
            </a:endParaRPr>
          </a:p>
          <a:p>
            <a:pPr marL="1979295">
              <a:lnSpc>
                <a:spcPct val="100000"/>
              </a:lnSpc>
              <a:spcBef>
                <a:spcPts val="5"/>
              </a:spcBef>
            </a:pPr>
            <a:r>
              <a:rPr sz="1800" spc="-30">
                <a:latin typeface="Trebuchet MS"/>
                <a:cs typeface="Trebuchet MS"/>
              </a:rPr>
              <a:t>10B</a:t>
            </a:r>
            <a:r>
              <a:rPr sz="1800" spc="-120">
                <a:latin typeface="Trebuchet MS"/>
                <a:cs typeface="Trebuchet MS"/>
              </a:rPr>
              <a:t> </a:t>
            </a:r>
            <a:r>
              <a:rPr sz="1800">
                <a:latin typeface="Cambria Math"/>
                <a:cs typeface="Cambria Math"/>
              </a:rPr>
              <a:t>→</a:t>
            </a:r>
            <a:r>
              <a:rPr sz="1800" spc="35">
                <a:latin typeface="Cambria Math"/>
                <a:cs typeface="Cambria Math"/>
              </a:rPr>
              <a:t> </a:t>
            </a:r>
            <a:r>
              <a:rPr sz="1800" spc="-20">
                <a:latin typeface="Trebuchet MS"/>
                <a:cs typeface="Trebuchet MS"/>
              </a:rPr>
              <a:t>160GB</a:t>
            </a:r>
            <a:endParaRPr sz="1800">
              <a:latin typeface="Trebuchet MS"/>
              <a:cs typeface="Trebuchet MS"/>
            </a:endParaRPr>
          </a:p>
        </p:txBody>
      </p:sp>
      <p:sp>
        <p:nvSpPr>
          <p:cNvPr id="17" name="object 17"/>
          <p:cNvSpPr txBox="1"/>
          <p:nvPr/>
        </p:nvSpPr>
        <p:spPr>
          <a:xfrm>
            <a:off x="1691639" y="1125537"/>
            <a:ext cx="2440940" cy="878205"/>
          </a:xfrm>
          <a:prstGeom prst="rect">
            <a:avLst/>
          </a:prstGeom>
        </p:spPr>
        <p:txBody>
          <a:bodyPr vert="horz" wrap="square" lIns="0" tIns="5715" rIns="0" bIns="0" rtlCol="0">
            <a:spAutoFit/>
          </a:bodyPr>
          <a:lstStyle/>
          <a:p>
            <a:pPr marL="250190" marR="5080" indent="-237490">
              <a:lnSpc>
                <a:spcPct val="102400"/>
              </a:lnSpc>
              <a:spcBef>
                <a:spcPts val="45"/>
              </a:spcBef>
            </a:pPr>
            <a:r>
              <a:rPr sz="2750" spc="65">
                <a:solidFill>
                  <a:srgbClr val="464646"/>
                </a:solidFill>
                <a:latin typeface="Trebuchet MS"/>
                <a:cs typeface="Trebuchet MS"/>
              </a:rPr>
              <a:t>Full</a:t>
            </a:r>
            <a:r>
              <a:rPr sz="2750" spc="-135">
                <a:solidFill>
                  <a:srgbClr val="464646"/>
                </a:solidFill>
                <a:latin typeface="Trebuchet MS"/>
                <a:cs typeface="Trebuchet MS"/>
              </a:rPr>
              <a:t> </a:t>
            </a:r>
            <a:r>
              <a:rPr sz="2750" spc="35">
                <a:solidFill>
                  <a:srgbClr val="464646"/>
                </a:solidFill>
                <a:latin typeface="Trebuchet MS"/>
                <a:cs typeface="Trebuchet MS"/>
              </a:rPr>
              <a:t>Parameter </a:t>
            </a:r>
            <a:r>
              <a:rPr sz="2750" spc="75">
                <a:solidFill>
                  <a:srgbClr val="464646"/>
                </a:solidFill>
                <a:latin typeface="Trebuchet MS"/>
                <a:cs typeface="Trebuchet MS"/>
              </a:rPr>
              <a:t>Fine</a:t>
            </a:r>
            <a:r>
              <a:rPr sz="2750" spc="-165">
                <a:solidFill>
                  <a:srgbClr val="464646"/>
                </a:solidFill>
                <a:latin typeface="Trebuchet MS"/>
                <a:cs typeface="Trebuchet MS"/>
              </a:rPr>
              <a:t> </a:t>
            </a:r>
            <a:r>
              <a:rPr sz="2750" spc="114">
                <a:solidFill>
                  <a:srgbClr val="464646"/>
                </a:solidFill>
                <a:latin typeface="Trebuchet MS"/>
                <a:cs typeface="Trebuchet MS"/>
              </a:rPr>
              <a:t>Tuning</a:t>
            </a:r>
            <a:endParaRPr sz="2750">
              <a:latin typeface="Trebuchet MS"/>
              <a:cs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35"/>
              <a:t> </a:t>
            </a:r>
            <a:r>
              <a:rPr spc="409"/>
              <a:t>–</a:t>
            </a:r>
            <a:r>
              <a:rPr spc="-130"/>
              <a:t> </a:t>
            </a:r>
            <a:r>
              <a:t>Isn’t</a:t>
            </a:r>
            <a:r>
              <a:rPr spc="-105"/>
              <a:t> </a:t>
            </a:r>
            <a:r>
              <a:t>it</a:t>
            </a:r>
            <a:r>
              <a:rPr spc="-110"/>
              <a:t> </a:t>
            </a:r>
            <a:r>
              <a:rPr spc="165"/>
              <a:t>enough?</a:t>
            </a:r>
          </a:p>
        </p:txBody>
      </p:sp>
      <p:grpSp>
        <p:nvGrpSpPr>
          <p:cNvPr id="3" name="object 3"/>
          <p:cNvGrpSpPr/>
          <p:nvPr/>
        </p:nvGrpSpPr>
        <p:grpSpPr>
          <a:xfrm>
            <a:off x="1628775" y="2495550"/>
            <a:ext cx="2557780" cy="1452880"/>
            <a:chOff x="1628775" y="2495550"/>
            <a:chExt cx="2557780" cy="1452880"/>
          </a:xfrm>
        </p:grpSpPr>
        <p:pic>
          <p:nvPicPr>
            <p:cNvPr id="4" name="object 4"/>
            <p:cNvPicPr/>
            <p:nvPr/>
          </p:nvPicPr>
          <p:blipFill>
            <a:blip r:embed="rId2" cstate="print"/>
            <a:stretch>
              <a:fillRect/>
            </a:stretch>
          </p:blipFill>
          <p:spPr>
            <a:xfrm>
              <a:off x="1628775" y="2495550"/>
              <a:ext cx="2557526" cy="1452499"/>
            </a:xfrm>
            <a:prstGeom prst="rect">
              <a:avLst/>
            </a:prstGeom>
          </p:spPr>
        </p:pic>
        <p:sp>
          <p:nvSpPr>
            <p:cNvPr id="5" name="object 5"/>
            <p:cNvSpPr/>
            <p:nvPr/>
          </p:nvSpPr>
          <p:spPr>
            <a:xfrm>
              <a:off x="1704975" y="2552700"/>
              <a:ext cx="2409825" cy="1304925"/>
            </a:xfrm>
            <a:custGeom>
              <a:avLst/>
              <a:gdLst/>
              <a:ahLst/>
              <a:cxnLst/>
              <a:rect l="l" t="t" r="r" b="b"/>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p:spPr>
          <p:txBody>
            <a:bodyPr wrap="square" lIns="0" tIns="0" rIns="0" bIns="0" rtlCol="0"/>
            <a:lstStyle/>
            <a:p>
              <a:endParaRPr/>
            </a:p>
          </p:txBody>
        </p:sp>
        <p:sp>
          <p:nvSpPr>
            <p:cNvPr id="6" name="object 6"/>
            <p:cNvSpPr/>
            <p:nvPr/>
          </p:nvSpPr>
          <p:spPr>
            <a:xfrm>
              <a:off x="1704975" y="2552700"/>
              <a:ext cx="2409825" cy="1304925"/>
            </a:xfrm>
            <a:custGeom>
              <a:avLst/>
              <a:gdLst/>
              <a:ahLst/>
              <a:cxnLst/>
              <a:rect l="l" t="t" r="r" b="b"/>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ln w="38100">
              <a:solidFill>
                <a:srgbClr val="1F487C"/>
              </a:solidFill>
            </a:ln>
          </p:spPr>
          <p:txBody>
            <a:bodyPr wrap="square" lIns="0" tIns="0" rIns="0" bIns="0" rtlCol="0"/>
            <a:lstStyle/>
            <a:p>
              <a:endParaRPr/>
            </a:p>
          </p:txBody>
        </p:sp>
      </p:grpSp>
      <p:sp>
        <p:nvSpPr>
          <p:cNvPr id="7" name="object 7"/>
          <p:cNvSpPr txBox="1"/>
          <p:nvPr/>
        </p:nvSpPr>
        <p:spPr>
          <a:xfrm>
            <a:off x="274320" y="2774886"/>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8" name="object 8"/>
          <p:cNvGrpSpPr/>
          <p:nvPr/>
        </p:nvGrpSpPr>
        <p:grpSpPr>
          <a:xfrm>
            <a:off x="1628775" y="4410011"/>
            <a:ext cx="2557780" cy="795655"/>
            <a:chOff x="1628775" y="4410011"/>
            <a:chExt cx="2557780" cy="795655"/>
          </a:xfrm>
        </p:grpSpPr>
        <p:pic>
          <p:nvPicPr>
            <p:cNvPr id="9" name="object 9"/>
            <p:cNvPicPr/>
            <p:nvPr/>
          </p:nvPicPr>
          <p:blipFill>
            <a:blip r:embed="rId3" cstate="print"/>
            <a:stretch>
              <a:fillRect/>
            </a:stretch>
          </p:blipFill>
          <p:spPr>
            <a:xfrm>
              <a:off x="1628775" y="4410011"/>
              <a:ext cx="2557526" cy="795337"/>
            </a:xfrm>
            <a:prstGeom prst="rect">
              <a:avLst/>
            </a:prstGeom>
          </p:spPr>
        </p:pic>
        <p:sp>
          <p:nvSpPr>
            <p:cNvPr id="10" name="object 10"/>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p:spPr>
          <p:txBody>
            <a:bodyPr wrap="square" lIns="0" tIns="0" rIns="0" bIns="0" rtlCol="0"/>
            <a:lstStyle/>
            <a:p>
              <a:endParaRPr/>
            </a:p>
          </p:txBody>
        </p:sp>
        <p:sp>
          <p:nvSpPr>
            <p:cNvPr id="11" name="object 11"/>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12" name="object 12"/>
          <p:cNvSpPr txBox="1"/>
          <p:nvPr/>
        </p:nvSpPr>
        <p:spPr>
          <a:xfrm>
            <a:off x="274320" y="4524057"/>
            <a:ext cx="1243965" cy="567055"/>
          </a:xfrm>
          <a:prstGeom prst="rect">
            <a:avLst/>
          </a:prstGeom>
        </p:spPr>
        <p:txBody>
          <a:bodyPr vert="horz" wrap="square" lIns="0" tIns="27940" rIns="0" bIns="0" rtlCol="0">
            <a:spAutoFit/>
          </a:bodyPr>
          <a:lstStyle/>
          <a:p>
            <a:pPr marL="12700" marR="5080">
              <a:lnSpc>
                <a:spcPts val="2100"/>
              </a:lnSpc>
              <a:spcBef>
                <a:spcPts val="22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p:txBody>
      </p:sp>
      <p:sp>
        <p:nvSpPr>
          <p:cNvPr id="13" name="object 13"/>
          <p:cNvSpPr txBox="1"/>
          <p:nvPr/>
        </p:nvSpPr>
        <p:spPr>
          <a:xfrm>
            <a:off x="2241295" y="5677534"/>
            <a:ext cx="1341755" cy="300355"/>
          </a:xfrm>
          <a:prstGeom prst="rect">
            <a:avLst/>
          </a:prstGeom>
        </p:spPr>
        <p:txBody>
          <a:bodyPr vert="horz" wrap="square" lIns="0" tIns="12700" rIns="0" bIns="0" rtlCol="0">
            <a:spAutoFit/>
          </a:bodyPr>
          <a:lstStyle/>
          <a:p>
            <a:pPr marL="12700">
              <a:lnSpc>
                <a:spcPct val="100000"/>
              </a:lnSpc>
              <a:spcBef>
                <a:spcPts val="100"/>
              </a:spcBef>
            </a:pPr>
            <a:r>
              <a:rPr sz="1800" spc="-30">
                <a:latin typeface="Trebuchet MS"/>
                <a:cs typeface="Trebuchet MS"/>
              </a:rPr>
              <a:t>10B</a:t>
            </a:r>
            <a:r>
              <a:rPr sz="1800" spc="-120">
                <a:latin typeface="Trebuchet MS"/>
                <a:cs typeface="Trebuchet MS"/>
              </a:rPr>
              <a:t> </a:t>
            </a:r>
            <a:r>
              <a:rPr sz="1800">
                <a:latin typeface="Cambria Math"/>
                <a:cs typeface="Cambria Math"/>
              </a:rPr>
              <a:t>→</a:t>
            </a:r>
            <a:r>
              <a:rPr sz="1800" spc="35">
                <a:latin typeface="Cambria Math"/>
                <a:cs typeface="Cambria Math"/>
              </a:rPr>
              <a:t> </a:t>
            </a:r>
            <a:r>
              <a:rPr sz="1800" spc="-20">
                <a:latin typeface="Trebuchet MS"/>
                <a:cs typeface="Trebuchet MS"/>
              </a:rPr>
              <a:t>160GB</a:t>
            </a:r>
            <a:endParaRPr sz="1800">
              <a:latin typeface="Trebuchet MS"/>
              <a:cs typeface="Trebuchet MS"/>
            </a:endParaRPr>
          </a:p>
        </p:txBody>
      </p:sp>
      <p:sp>
        <p:nvSpPr>
          <p:cNvPr id="14" name="object 14"/>
          <p:cNvSpPr txBox="1"/>
          <p:nvPr/>
        </p:nvSpPr>
        <p:spPr>
          <a:xfrm>
            <a:off x="1691639" y="1125537"/>
            <a:ext cx="2440940" cy="878205"/>
          </a:xfrm>
          <a:prstGeom prst="rect">
            <a:avLst/>
          </a:prstGeom>
        </p:spPr>
        <p:txBody>
          <a:bodyPr vert="horz" wrap="square" lIns="0" tIns="5715" rIns="0" bIns="0" rtlCol="0">
            <a:spAutoFit/>
          </a:bodyPr>
          <a:lstStyle/>
          <a:p>
            <a:pPr marL="250190" marR="5080" indent="-237490">
              <a:lnSpc>
                <a:spcPct val="102400"/>
              </a:lnSpc>
              <a:spcBef>
                <a:spcPts val="45"/>
              </a:spcBef>
            </a:pPr>
            <a:r>
              <a:rPr sz="2750" spc="65">
                <a:solidFill>
                  <a:srgbClr val="464646"/>
                </a:solidFill>
                <a:latin typeface="Trebuchet MS"/>
                <a:cs typeface="Trebuchet MS"/>
              </a:rPr>
              <a:t>Full</a:t>
            </a:r>
            <a:r>
              <a:rPr sz="2750" spc="-135">
                <a:solidFill>
                  <a:srgbClr val="464646"/>
                </a:solidFill>
                <a:latin typeface="Trebuchet MS"/>
                <a:cs typeface="Trebuchet MS"/>
              </a:rPr>
              <a:t> </a:t>
            </a:r>
            <a:r>
              <a:rPr sz="2750" spc="35">
                <a:solidFill>
                  <a:srgbClr val="464646"/>
                </a:solidFill>
                <a:latin typeface="Trebuchet MS"/>
                <a:cs typeface="Trebuchet MS"/>
              </a:rPr>
              <a:t>Parameter </a:t>
            </a:r>
            <a:r>
              <a:rPr sz="2750" spc="75">
                <a:solidFill>
                  <a:srgbClr val="464646"/>
                </a:solidFill>
                <a:latin typeface="Trebuchet MS"/>
                <a:cs typeface="Trebuchet MS"/>
              </a:rPr>
              <a:t>Fine</a:t>
            </a:r>
            <a:r>
              <a:rPr sz="2750" spc="-165">
                <a:solidFill>
                  <a:srgbClr val="464646"/>
                </a:solidFill>
                <a:latin typeface="Trebuchet MS"/>
                <a:cs typeface="Trebuchet MS"/>
              </a:rPr>
              <a:t> </a:t>
            </a:r>
            <a:r>
              <a:rPr sz="2750" spc="114">
                <a:solidFill>
                  <a:srgbClr val="464646"/>
                </a:solidFill>
                <a:latin typeface="Trebuchet MS"/>
                <a:cs typeface="Trebuchet MS"/>
              </a:rPr>
              <a:t>Tuning</a:t>
            </a:r>
            <a:endParaRPr sz="2750">
              <a:latin typeface="Trebuchet MS"/>
              <a:cs typeface="Trebuchet MS"/>
            </a:endParaRPr>
          </a:p>
        </p:txBody>
      </p:sp>
      <p:grpSp>
        <p:nvGrpSpPr>
          <p:cNvPr id="15" name="object 15"/>
          <p:cNvGrpSpPr/>
          <p:nvPr/>
        </p:nvGrpSpPr>
        <p:grpSpPr>
          <a:xfrm>
            <a:off x="7591425" y="2047811"/>
            <a:ext cx="957580" cy="948055"/>
            <a:chOff x="7591425" y="2047811"/>
            <a:chExt cx="957580" cy="948055"/>
          </a:xfrm>
        </p:grpSpPr>
        <p:pic>
          <p:nvPicPr>
            <p:cNvPr id="16" name="object 16"/>
            <p:cNvPicPr/>
            <p:nvPr/>
          </p:nvPicPr>
          <p:blipFill>
            <a:blip r:embed="rId4" cstate="print"/>
            <a:stretch>
              <a:fillRect/>
            </a:stretch>
          </p:blipFill>
          <p:spPr>
            <a:xfrm>
              <a:off x="7591425" y="2047811"/>
              <a:ext cx="957262" cy="919162"/>
            </a:xfrm>
            <a:prstGeom prst="rect">
              <a:avLst/>
            </a:prstGeom>
          </p:spPr>
        </p:pic>
        <p:pic>
          <p:nvPicPr>
            <p:cNvPr id="17" name="object 17"/>
            <p:cNvPicPr/>
            <p:nvPr/>
          </p:nvPicPr>
          <p:blipFill>
            <a:blip r:embed="rId5" cstate="print"/>
            <a:stretch>
              <a:fillRect/>
            </a:stretch>
          </p:blipFill>
          <p:spPr>
            <a:xfrm>
              <a:off x="7696200" y="2133536"/>
              <a:ext cx="747712" cy="862012"/>
            </a:xfrm>
            <a:prstGeom prst="rect">
              <a:avLst/>
            </a:prstGeom>
          </p:spPr>
        </p:pic>
        <p:sp>
          <p:nvSpPr>
            <p:cNvPr id="18" name="object 18"/>
            <p:cNvSpPr/>
            <p:nvPr/>
          </p:nvSpPr>
          <p:spPr>
            <a:xfrm>
              <a:off x="7667625" y="2105024"/>
              <a:ext cx="809625" cy="771525"/>
            </a:xfrm>
            <a:custGeom>
              <a:avLst/>
              <a:gdLst/>
              <a:ahLst/>
              <a:cxnLst/>
              <a:rect l="l" t="t" r="r" b="b"/>
              <a:pathLst>
                <a:path w="809625" h="771525">
                  <a:moveTo>
                    <a:pt x="680974"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80974" y="771525"/>
                  </a:lnTo>
                  <a:lnTo>
                    <a:pt x="731079" y="761424"/>
                  </a:lnTo>
                  <a:lnTo>
                    <a:pt x="771969" y="733869"/>
                  </a:lnTo>
                  <a:lnTo>
                    <a:pt x="799524" y="692979"/>
                  </a:lnTo>
                  <a:lnTo>
                    <a:pt x="809625" y="642874"/>
                  </a:lnTo>
                  <a:lnTo>
                    <a:pt x="809625" y="128650"/>
                  </a:lnTo>
                  <a:lnTo>
                    <a:pt x="799524" y="78545"/>
                  </a:lnTo>
                  <a:lnTo>
                    <a:pt x="771969" y="37655"/>
                  </a:lnTo>
                  <a:lnTo>
                    <a:pt x="731079" y="10100"/>
                  </a:lnTo>
                  <a:lnTo>
                    <a:pt x="680974" y="0"/>
                  </a:lnTo>
                  <a:close/>
                </a:path>
              </a:pathLst>
            </a:custGeom>
            <a:solidFill>
              <a:srgbClr val="4F81BC"/>
            </a:solidFill>
          </p:spPr>
          <p:txBody>
            <a:bodyPr wrap="square" lIns="0" tIns="0" rIns="0" bIns="0" rtlCol="0"/>
            <a:lstStyle/>
            <a:p>
              <a:endParaRPr/>
            </a:p>
          </p:txBody>
        </p:sp>
        <p:sp>
          <p:nvSpPr>
            <p:cNvPr id="19" name="object 19"/>
            <p:cNvSpPr/>
            <p:nvPr/>
          </p:nvSpPr>
          <p:spPr>
            <a:xfrm>
              <a:off x="7667625" y="2105024"/>
              <a:ext cx="809625" cy="771525"/>
            </a:xfrm>
            <a:custGeom>
              <a:avLst/>
              <a:gdLst/>
              <a:ahLst/>
              <a:cxnLst/>
              <a:rect l="l" t="t" r="r" b="b"/>
              <a:pathLst>
                <a:path w="809625" h="771525">
                  <a:moveTo>
                    <a:pt x="0" y="128650"/>
                  </a:moveTo>
                  <a:lnTo>
                    <a:pt x="10100" y="78545"/>
                  </a:lnTo>
                  <a:lnTo>
                    <a:pt x="37655" y="37655"/>
                  </a:lnTo>
                  <a:lnTo>
                    <a:pt x="78545" y="10100"/>
                  </a:lnTo>
                  <a:lnTo>
                    <a:pt x="128650" y="0"/>
                  </a:lnTo>
                  <a:lnTo>
                    <a:pt x="680974" y="0"/>
                  </a:lnTo>
                  <a:lnTo>
                    <a:pt x="731079" y="10100"/>
                  </a:lnTo>
                  <a:lnTo>
                    <a:pt x="771969" y="37655"/>
                  </a:lnTo>
                  <a:lnTo>
                    <a:pt x="799524" y="78545"/>
                  </a:lnTo>
                  <a:lnTo>
                    <a:pt x="809625" y="128650"/>
                  </a:lnTo>
                  <a:lnTo>
                    <a:pt x="809625" y="642874"/>
                  </a:lnTo>
                  <a:lnTo>
                    <a:pt x="799524" y="692979"/>
                  </a:lnTo>
                  <a:lnTo>
                    <a:pt x="771969" y="733869"/>
                  </a:lnTo>
                  <a:lnTo>
                    <a:pt x="731079" y="761424"/>
                  </a:lnTo>
                  <a:lnTo>
                    <a:pt x="680974" y="771525"/>
                  </a:lnTo>
                  <a:lnTo>
                    <a:pt x="128650" y="771525"/>
                  </a:lnTo>
                  <a:lnTo>
                    <a:pt x="78545" y="761424"/>
                  </a:lnTo>
                  <a:lnTo>
                    <a:pt x="37655" y="733869"/>
                  </a:lnTo>
                  <a:lnTo>
                    <a:pt x="10100" y="692979"/>
                  </a:lnTo>
                  <a:lnTo>
                    <a:pt x="0" y="642874"/>
                  </a:lnTo>
                  <a:lnTo>
                    <a:pt x="0" y="128650"/>
                  </a:lnTo>
                  <a:close/>
                </a:path>
              </a:pathLst>
            </a:custGeom>
            <a:ln w="38100">
              <a:solidFill>
                <a:srgbClr val="1F487C"/>
              </a:solidFill>
            </a:ln>
          </p:spPr>
          <p:txBody>
            <a:bodyPr wrap="square" lIns="0" tIns="0" rIns="0" bIns="0" rtlCol="0"/>
            <a:lstStyle/>
            <a:p>
              <a:endParaRPr/>
            </a:p>
          </p:txBody>
        </p:sp>
      </p:grpSp>
      <p:sp>
        <p:nvSpPr>
          <p:cNvPr id="20" name="object 20"/>
          <p:cNvSpPr txBox="1"/>
          <p:nvPr/>
        </p:nvSpPr>
        <p:spPr>
          <a:xfrm>
            <a:off x="7961376" y="2248280"/>
            <a:ext cx="236220" cy="449580"/>
          </a:xfrm>
          <a:prstGeom prst="rect">
            <a:avLst/>
          </a:prstGeom>
        </p:spPr>
        <p:txBody>
          <a:bodyPr vert="horz" wrap="square" lIns="0" tIns="16510" rIns="0" bIns="0" rtlCol="0">
            <a:spAutoFit/>
          </a:bodyPr>
          <a:lstStyle/>
          <a:p>
            <a:pPr marL="12700">
              <a:lnSpc>
                <a:spcPct val="100000"/>
              </a:lnSpc>
              <a:spcBef>
                <a:spcPts val="130"/>
              </a:spcBef>
            </a:pPr>
            <a:r>
              <a:rPr sz="2750" spc="-50">
                <a:solidFill>
                  <a:srgbClr val="FFFFFF"/>
                </a:solidFill>
                <a:latin typeface="Trebuchet MS"/>
                <a:cs typeface="Trebuchet MS"/>
              </a:rPr>
              <a:t>A</a:t>
            </a:r>
            <a:endParaRPr sz="2750">
              <a:latin typeface="Trebuchet MS"/>
              <a:cs typeface="Trebuchet MS"/>
            </a:endParaRPr>
          </a:p>
        </p:txBody>
      </p:sp>
      <p:sp>
        <p:nvSpPr>
          <p:cNvPr id="21" name="object 21"/>
          <p:cNvSpPr txBox="1"/>
          <p:nvPr/>
        </p:nvSpPr>
        <p:spPr>
          <a:xfrm>
            <a:off x="5644134" y="2121598"/>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22" name="object 22"/>
          <p:cNvGrpSpPr/>
          <p:nvPr/>
        </p:nvGrpSpPr>
        <p:grpSpPr>
          <a:xfrm>
            <a:off x="7429500" y="4438713"/>
            <a:ext cx="2557780" cy="795655"/>
            <a:chOff x="7429500" y="4438713"/>
            <a:chExt cx="2557780" cy="795655"/>
          </a:xfrm>
        </p:grpSpPr>
        <p:pic>
          <p:nvPicPr>
            <p:cNvPr id="23" name="object 23"/>
            <p:cNvPicPr/>
            <p:nvPr/>
          </p:nvPicPr>
          <p:blipFill>
            <a:blip r:embed="rId3" cstate="print"/>
            <a:stretch>
              <a:fillRect/>
            </a:stretch>
          </p:blipFill>
          <p:spPr>
            <a:xfrm>
              <a:off x="7429500" y="4438713"/>
              <a:ext cx="2557526" cy="795337"/>
            </a:xfrm>
            <a:prstGeom prst="rect">
              <a:avLst/>
            </a:prstGeom>
          </p:spPr>
        </p:pic>
        <p:sp>
          <p:nvSpPr>
            <p:cNvPr id="24" name="object 24"/>
            <p:cNvSpPr/>
            <p:nvPr/>
          </p:nvSpPr>
          <p:spPr>
            <a:xfrm>
              <a:off x="7505700" y="4495800"/>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p:spPr>
          <p:txBody>
            <a:bodyPr wrap="square" lIns="0" tIns="0" rIns="0" bIns="0" rtlCol="0"/>
            <a:lstStyle/>
            <a:p>
              <a:endParaRPr/>
            </a:p>
          </p:txBody>
        </p:sp>
        <p:sp>
          <p:nvSpPr>
            <p:cNvPr id="25" name="object 25"/>
            <p:cNvSpPr/>
            <p:nvPr/>
          </p:nvSpPr>
          <p:spPr>
            <a:xfrm>
              <a:off x="7505700" y="4495800"/>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26" name="object 26"/>
          <p:cNvSpPr txBox="1"/>
          <p:nvPr/>
        </p:nvSpPr>
        <p:spPr>
          <a:xfrm>
            <a:off x="5477509" y="4491672"/>
            <a:ext cx="1246505" cy="567690"/>
          </a:xfrm>
          <a:prstGeom prst="rect">
            <a:avLst/>
          </a:prstGeom>
        </p:spPr>
        <p:txBody>
          <a:bodyPr vert="horz" wrap="square" lIns="0" tIns="27940" rIns="0" bIns="0" rtlCol="0">
            <a:spAutoFit/>
          </a:bodyPr>
          <a:lstStyle/>
          <a:p>
            <a:pPr marL="12700" marR="5080">
              <a:lnSpc>
                <a:spcPts val="2100"/>
              </a:lnSpc>
              <a:spcBef>
                <a:spcPts val="220"/>
              </a:spcBef>
            </a:pPr>
            <a:r>
              <a:rPr sz="1800" spc="80">
                <a:latin typeface="Trebuchet MS"/>
                <a:cs typeface="Trebuchet MS"/>
              </a:rPr>
              <a:t>Base</a:t>
            </a:r>
            <a:r>
              <a:rPr sz="1800" spc="-60">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p:txBody>
      </p:sp>
      <p:sp>
        <p:nvSpPr>
          <p:cNvPr id="27" name="object 27"/>
          <p:cNvSpPr txBox="1"/>
          <p:nvPr/>
        </p:nvSpPr>
        <p:spPr>
          <a:xfrm>
            <a:off x="8033384" y="5606415"/>
            <a:ext cx="1378585" cy="300355"/>
          </a:xfrm>
          <a:prstGeom prst="rect">
            <a:avLst/>
          </a:prstGeom>
        </p:spPr>
        <p:txBody>
          <a:bodyPr vert="horz" wrap="square" lIns="0" tIns="12700" rIns="0" bIns="0" rtlCol="0">
            <a:spAutoFit/>
          </a:bodyPr>
          <a:lstStyle/>
          <a:p>
            <a:pPr marL="12700">
              <a:lnSpc>
                <a:spcPct val="100000"/>
              </a:lnSpc>
              <a:spcBef>
                <a:spcPts val="100"/>
              </a:spcBef>
            </a:pPr>
            <a:r>
              <a:rPr sz="1800" spc="-30">
                <a:latin typeface="Trebuchet MS"/>
                <a:cs typeface="Trebuchet MS"/>
              </a:rPr>
              <a:t>10B</a:t>
            </a:r>
            <a:r>
              <a:rPr sz="1800" spc="-125">
                <a:latin typeface="Trebuchet MS"/>
                <a:cs typeface="Trebuchet MS"/>
              </a:rPr>
              <a:t> </a:t>
            </a:r>
            <a:r>
              <a:rPr sz="1800">
                <a:latin typeface="Cambria Math"/>
                <a:cs typeface="Cambria Math"/>
              </a:rPr>
              <a:t>→</a:t>
            </a:r>
            <a:r>
              <a:rPr sz="1800" spc="45">
                <a:latin typeface="Cambria Math"/>
                <a:cs typeface="Cambria Math"/>
              </a:rPr>
              <a:t> </a:t>
            </a:r>
            <a:r>
              <a:rPr sz="1800" spc="35">
                <a:latin typeface="Trebuchet MS"/>
                <a:cs typeface="Trebuchet MS"/>
              </a:rPr>
              <a:t>~40GB</a:t>
            </a:r>
            <a:endParaRPr sz="1800">
              <a:latin typeface="Trebuchet MS"/>
              <a:cs typeface="Trebuchet MS"/>
            </a:endParaRPr>
          </a:p>
        </p:txBody>
      </p:sp>
      <p:sp>
        <p:nvSpPr>
          <p:cNvPr id="28" name="object 28"/>
          <p:cNvSpPr txBox="1"/>
          <p:nvPr/>
        </p:nvSpPr>
        <p:spPr>
          <a:xfrm>
            <a:off x="8303006" y="1175702"/>
            <a:ext cx="82550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LoRA</a:t>
            </a:r>
            <a:endParaRPr sz="2750">
              <a:latin typeface="Trebuchet MS"/>
              <a:cs typeface="Trebuchet MS"/>
            </a:endParaRPr>
          </a:p>
        </p:txBody>
      </p:sp>
      <p:grpSp>
        <p:nvGrpSpPr>
          <p:cNvPr id="29" name="object 29"/>
          <p:cNvGrpSpPr/>
          <p:nvPr/>
        </p:nvGrpSpPr>
        <p:grpSpPr>
          <a:xfrm>
            <a:off x="7591425" y="3324161"/>
            <a:ext cx="957580" cy="852805"/>
            <a:chOff x="7591425" y="3324161"/>
            <a:chExt cx="957580" cy="852805"/>
          </a:xfrm>
        </p:grpSpPr>
        <p:pic>
          <p:nvPicPr>
            <p:cNvPr id="30" name="object 30"/>
            <p:cNvPicPr/>
            <p:nvPr/>
          </p:nvPicPr>
          <p:blipFill>
            <a:blip r:embed="rId6" cstate="print"/>
            <a:stretch>
              <a:fillRect/>
            </a:stretch>
          </p:blipFill>
          <p:spPr>
            <a:xfrm>
              <a:off x="7591425" y="3371786"/>
              <a:ext cx="957262" cy="642937"/>
            </a:xfrm>
            <a:prstGeom prst="rect">
              <a:avLst/>
            </a:prstGeom>
          </p:spPr>
        </p:pic>
        <p:pic>
          <p:nvPicPr>
            <p:cNvPr id="31" name="object 31"/>
            <p:cNvPicPr/>
            <p:nvPr/>
          </p:nvPicPr>
          <p:blipFill>
            <a:blip r:embed="rId7" cstate="print"/>
            <a:stretch>
              <a:fillRect/>
            </a:stretch>
          </p:blipFill>
          <p:spPr>
            <a:xfrm>
              <a:off x="7696200" y="3324161"/>
              <a:ext cx="747712" cy="852487"/>
            </a:xfrm>
            <a:prstGeom prst="rect">
              <a:avLst/>
            </a:prstGeom>
          </p:spPr>
        </p:pic>
        <p:sp>
          <p:nvSpPr>
            <p:cNvPr id="32" name="object 32"/>
            <p:cNvSpPr/>
            <p:nvPr/>
          </p:nvSpPr>
          <p:spPr>
            <a:xfrm>
              <a:off x="7667625" y="3428999"/>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33" name="object 33"/>
            <p:cNvSpPr/>
            <p:nvPr/>
          </p:nvSpPr>
          <p:spPr>
            <a:xfrm>
              <a:off x="7667625" y="3428999"/>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1F487C"/>
              </a:solidFill>
            </a:ln>
          </p:spPr>
          <p:txBody>
            <a:bodyPr wrap="square" lIns="0" tIns="0" rIns="0" bIns="0" rtlCol="0"/>
            <a:lstStyle/>
            <a:p>
              <a:endParaRPr/>
            </a:p>
          </p:txBody>
        </p:sp>
      </p:grpSp>
      <p:sp>
        <p:nvSpPr>
          <p:cNvPr id="34" name="object 34"/>
          <p:cNvSpPr txBox="1"/>
          <p:nvPr/>
        </p:nvSpPr>
        <p:spPr>
          <a:xfrm>
            <a:off x="7961376" y="3439096"/>
            <a:ext cx="236220" cy="448945"/>
          </a:xfrm>
          <a:prstGeom prst="rect">
            <a:avLst/>
          </a:prstGeom>
        </p:spPr>
        <p:txBody>
          <a:bodyPr vert="horz" wrap="square" lIns="0" tIns="15875" rIns="0" bIns="0" rtlCol="0">
            <a:spAutoFit/>
          </a:bodyPr>
          <a:lstStyle/>
          <a:p>
            <a:pPr marL="12700">
              <a:lnSpc>
                <a:spcPct val="100000"/>
              </a:lnSpc>
              <a:spcBef>
                <a:spcPts val="125"/>
              </a:spcBef>
            </a:pPr>
            <a:r>
              <a:rPr sz="2750" spc="-50">
                <a:solidFill>
                  <a:srgbClr val="FFFFFF"/>
                </a:solidFill>
                <a:latin typeface="Trebuchet MS"/>
                <a:cs typeface="Trebuchet MS"/>
              </a:rPr>
              <a:t>A</a:t>
            </a:r>
            <a:endParaRPr sz="2750">
              <a:latin typeface="Trebuchet MS"/>
              <a:cs typeface="Trebuchet MS"/>
            </a:endParaRPr>
          </a:p>
        </p:txBody>
      </p:sp>
      <p:grpSp>
        <p:nvGrpSpPr>
          <p:cNvPr id="35" name="object 35"/>
          <p:cNvGrpSpPr/>
          <p:nvPr/>
        </p:nvGrpSpPr>
        <p:grpSpPr>
          <a:xfrm>
            <a:off x="8782050" y="2047811"/>
            <a:ext cx="967105" cy="948055"/>
            <a:chOff x="8782050" y="2047811"/>
            <a:chExt cx="967105" cy="948055"/>
          </a:xfrm>
        </p:grpSpPr>
        <p:pic>
          <p:nvPicPr>
            <p:cNvPr id="36" name="object 36"/>
            <p:cNvPicPr/>
            <p:nvPr/>
          </p:nvPicPr>
          <p:blipFill>
            <a:blip r:embed="rId8" cstate="print"/>
            <a:stretch>
              <a:fillRect/>
            </a:stretch>
          </p:blipFill>
          <p:spPr>
            <a:xfrm>
              <a:off x="8782050" y="2047811"/>
              <a:ext cx="966787" cy="919162"/>
            </a:xfrm>
            <a:prstGeom prst="rect">
              <a:avLst/>
            </a:prstGeom>
          </p:spPr>
        </p:pic>
        <p:pic>
          <p:nvPicPr>
            <p:cNvPr id="37" name="object 37"/>
            <p:cNvPicPr/>
            <p:nvPr/>
          </p:nvPicPr>
          <p:blipFill>
            <a:blip r:embed="rId9" cstate="print"/>
            <a:stretch>
              <a:fillRect/>
            </a:stretch>
          </p:blipFill>
          <p:spPr>
            <a:xfrm>
              <a:off x="8886825" y="2133536"/>
              <a:ext cx="766762" cy="862012"/>
            </a:xfrm>
            <a:prstGeom prst="rect">
              <a:avLst/>
            </a:prstGeom>
          </p:spPr>
        </p:pic>
        <p:sp>
          <p:nvSpPr>
            <p:cNvPr id="38" name="object 38"/>
            <p:cNvSpPr/>
            <p:nvPr/>
          </p:nvSpPr>
          <p:spPr>
            <a:xfrm>
              <a:off x="8858250" y="2105024"/>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39" name="object 39"/>
            <p:cNvSpPr/>
            <p:nvPr/>
          </p:nvSpPr>
          <p:spPr>
            <a:xfrm>
              <a:off x="8858250" y="2105024"/>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1F487C"/>
              </a:solidFill>
            </a:ln>
          </p:spPr>
          <p:txBody>
            <a:bodyPr wrap="square" lIns="0" tIns="0" rIns="0" bIns="0" rtlCol="0"/>
            <a:lstStyle/>
            <a:p>
              <a:endParaRPr/>
            </a:p>
          </p:txBody>
        </p:sp>
      </p:grpSp>
      <p:sp>
        <p:nvSpPr>
          <p:cNvPr id="40" name="object 40"/>
          <p:cNvSpPr txBox="1"/>
          <p:nvPr/>
        </p:nvSpPr>
        <p:spPr>
          <a:xfrm>
            <a:off x="9152001" y="2248280"/>
            <a:ext cx="248920" cy="449580"/>
          </a:xfrm>
          <a:prstGeom prst="rect">
            <a:avLst/>
          </a:prstGeom>
        </p:spPr>
        <p:txBody>
          <a:bodyPr vert="horz" wrap="square" lIns="0" tIns="16510" rIns="0" bIns="0" rtlCol="0">
            <a:spAutoFit/>
          </a:bodyPr>
          <a:lstStyle/>
          <a:p>
            <a:pPr marL="12700">
              <a:lnSpc>
                <a:spcPct val="100000"/>
              </a:lnSpc>
              <a:spcBef>
                <a:spcPts val="130"/>
              </a:spcBef>
            </a:pPr>
            <a:r>
              <a:rPr sz="2750" spc="135">
                <a:solidFill>
                  <a:srgbClr val="FFFFFF"/>
                </a:solidFill>
                <a:latin typeface="Trebuchet MS"/>
                <a:cs typeface="Trebuchet MS"/>
              </a:rPr>
              <a:t>B</a:t>
            </a:r>
            <a:endParaRPr sz="2750">
              <a:latin typeface="Trebuchet MS"/>
              <a:cs typeface="Trebuchet MS"/>
            </a:endParaRPr>
          </a:p>
        </p:txBody>
      </p:sp>
      <p:grpSp>
        <p:nvGrpSpPr>
          <p:cNvPr id="41" name="object 41"/>
          <p:cNvGrpSpPr/>
          <p:nvPr/>
        </p:nvGrpSpPr>
        <p:grpSpPr>
          <a:xfrm>
            <a:off x="8820150" y="3324161"/>
            <a:ext cx="957580" cy="862330"/>
            <a:chOff x="8820150" y="3324161"/>
            <a:chExt cx="957580" cy="862330"/>
          </a:xfrm>
        </p:grpSpPr>
        <p:pic>
          <p:nvPicPr>
            <p:cNvPr id="42" name="object 42"/>
            <p:cNvPicPr/>
            <p:nvPr/>
          </p:nvPicPr>
          <p:blipFill>
            <a:blip r:embed="rId6" cstate="print"/>
            <a:stretch>
              <a:fillRect/>
            </a:stretch>
          </p:blipFill>
          <p:spPr>
            <a:xfrm>
              <a:off x="8820150" y="3381311"/>
              <a:ext cx="957262" cy="642937"/>
            </a:xfrm>
            <a:prstGeom prst="rect">
              <a:avLst/>
            </a:prstGeom>
          </p:spPr>
        </p:pic>
        <p:pic>
          <p:nvPicPr>
            <p:cNvPr id="43" name="object 43"/>
            <p:cNvPicPr/>
            <p:nvPr/>
          </p:nvPicPr>
          <p:blipFill>
            <a:blip r:embed="rId10" cstate="print"/>
            <a:stretch>
              <a:fillRect/>
            </a:stretch>
          </p:blipFill>
          <p:spPr>
            <a:xfrm>
              <a:off x="8915400" y="3324161"/>
              <a:ext cx="766762" cy="862012"/>
            </a:xfrm>
            <a:prstGeom prst="rect">
              <a:avLst/>
            </a:prstGeom>
          </p:spPr>
        </p:pic>
        <p:sp>
          <p:nvSpPr>
            <p:cNvPr id="44" name="object 44"/>
            <p:cNvSpPr/>
            <p:nvPr/>
          </p:nvSpPr>
          <p:spPr>
            <a:xfrm>
              <a:off x="8896350" y="3438524"/>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45" name="object 45"/>
            <p:cNvSpPr/>
            <p:nvPr/>
          </p:nvSpPr>
          <p:spPr>
            <a:xfrm>
              <a:off x="8896350" y="3438524"/>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1F487C"/>
              </a:solidFill>
            </a:ln>
          </p:spPr>
          <p:txBody>
            <a:bodyPr wrap="square" lIns="0" tIns="0" rIns="0" bIns="0" rtlCol="0"/>
            <a:lstStyle/>
            <a:p>
              <a:endParaRPr/>
            </a:p>
          </p:txBody>
        </p:sp>
      </p:grpSp>
      <p:sp>
        <p:nvSpPr>
          <p:cNvPr id="46" name="object 46"/>
          <p:cNvSpPr txBox="1"/>
          <p:nvPr/>
        </p:nvSpPr>
        <p:spPr>
          <a:xfrm>
            <a:off x="9184258" y="3444875"/>
            <a:ext cx="248920" cy="449580"/>
          </a:xfrm>
          <a:prstGeom prst="rect">
            <a:avLst/>
          </a:prstGeom>
        </p:spPr>
        <p:txBody>
          <a:bodyPr vert="horz" wrap="square" lIns="0" tIns="16510" rIns="0" bIns="0" rtlCol="0">
            <a:spAutoFit/>
          </a:bodyPr>
          <a:lstStyle/>
          <a:p>
            <a:pPr marL="12700">
              <a:lnSpc>
                <a:spcPct val="100000"/>
              </a:lnSpc>
              <a:spcBef>
                <a:spcPts val="130"/>
              </a:spcBef>
            </a:pPr>
            <a:r>
              <a:rPr sz="2750" spc="135">
                <a:solidFill>
                  <a:srgbClr val="FFFFFF"/>
                </a:solidFill>
                <a:latin typeface="Trebuchet MS"/>
                <a:cs typeface="Trebuchet MS"/>
              </a:rPr>
              <a:t>B</a:t>
            </a:r>
            <a:endParaRPr sz="2750">
              <a:latin typeface="Trebuchet MS"/>
              <a:cs typeface="Trebuchet MS"/>
            </a:endParaRPr>
          </a:p>
        </p:txBody>
      </p:sp>
      <p:sp>
        <p:nvSpPr>
          <p:cNvPr id="48" name="object 48"/>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56</a:t>
            </a:r>
          </a:p>
        </p:txBody>
      </p:sp>
      <p:sp>
        <p:nvSpPr>
          <p:cNvPr id="47" name="object 47"/>
          <p:cNvSpPr txBox="1"/>
          <p:nvPr/>
        </p:nvSpPr>
        <p:spPr>
          <a:xfrm>
            <a:off x="5644134" y="3306381"/>
            <a:ext cx="854075" cy="844550"/>
          </a:xfrm>
          <a:prstGeom prst="rect">
            <a:avLst/>
          </a:prstGeom>
        </p:spPr>
        <p:txBody>
          <a:bodyPr vert="horz" wrap="square" lIns="0" tIns="12700" rIns="0" bIns="0" rtlCol="0">
            <a:spAutoFit/>
          </a:bodyPr>
          <a:lstStyle/>
          <a:p>
            <a:pPr marL="12700">
              <a:lnSpc>
                <a:spcPts val="2130"/>
              </a:lnSpc>
              <a:spcBef>
                <a:spcPts val="100"/>
              </a:spcBef>
            </a:pPr>
            <a:r>
              <a:rPr sz="1800" spc="-20">
                <a:latin typeface="Trebuchet MS"/>
                <a:cs typeface="Trebuchet MS"/>
              </a:rPr>
              <a:t>LoRA</a:t>
            </a:r>
            <a:endParaRPr sz="1800">
              <a:latin typeface="Trebuchet MS"/>
              <a:cs typeface="Trebuchet MS"/>
            </a:endParaRPr>
          </a:p>
          <a:p>
            <a:pPr marL="12700" marR="5080">
              <a:lnSpc>
                <a:spcPts val="2180"/>
              </a:lnSpc>
              <a:spcBef>
                <a:spcPts val="30"/>
              </a:spcBef>
            </a:pPr>
            <a:r>
              <a:rPr sz="1800" spc="-10">
                <a:latin typeface="Trebuchet MS"/>
                <a:cs typeface="Trebuchet MS"/>
              </a:rPr>
              <a:t>Adapter (FP16)</a:t>
            </a:r>
            <a:endParaRPr sz="1800">
              <a:latin typeface="Trebuchet MS"/>
              <a:cs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35"/>
              <a:t> </a:t>
            </a:r>
            <a:r>
              <a:rPr spc="409"/>
              <a:t>–</a:t>
            </a:r>
            <a:r>
              <a:rPr spc="-130"/>
              <a:t> </a:t>
            </a:r>
            <a:r>
              <a:t>Isn’t</a:t>
            </a:r>
            <a:r>
              <a:rPr spc="-105"/>
              <a:t> </a:t>
            </a:r>
            <a:r>
              <a:t>it</a:t>
            </a:r>
            <a:r>
              <a:rPr spc="-110"/>
              <a:t> </a:t>
            </a:r>
            <a:r>
              <a:rPr spc="165"/>
              <a:t>enough?</a:t>
            </a:r>
          </a:p>
        </p:txBody>
      </p:sp>
      <p:grpSp>
        <p:nvGrpSpPr>
          <p:cNvPr id="3" name="object 3"/>
          <p:cNvGrpSpPr/>
          <p:nvPr/>
        </p:nvGrpSpPr>
        <p:grpSpPr>
          <a:xfrm>
            <a:off x="1628775" y="2495550"/>
            <a:ext cx="2557780" cy="1452880"/>
            <a:chOff x="1628775" y="2495550"/>
            <a:chExt cx="2557780" cy="1452880"/>
          </a:xfrm>
        </p:grpSpPr>
        <p:pic>
          <p:nvPicPr>
            <p:cNvPr id="4" name="object 4"/>
            <p:cNvPicPr/>
            <p:nvPr/>
          </p:nvPicPr>
          <p:blipFill>
            <a:blip r:embed="rId2" cstate="print"/>
            <a:stretch>
              <a:fillRect/>
            </a:stretch>
          </p:blipFill>
          <p:spPr>
            <a:xfrm>
              <a:off x="1628775" y="2495550"/>
              <a:ext cx="2557526" cy="1452499"/>
            </a:xfrm>
            <a:prstGeom prst="rect">
              <a:avLst/>
            </a:prstGeom>
          </p:spPr>
        </p:pic>
        <p:sp>
          <p:nvSpPr>
            <p:cNvPr id="5" name="object 5"/>
            <p:cNvSpPr/>
            <p:nvPr/>
          </p:nvSpPr>
          <p:spPr>
            <a:xfrm>
              <a:off x="1704975" y="2552700"/>
              <a:ext cx="2409825" cy="1304925"/>
            </a:xfrm>
            <a:custGeom>
              <a:avLst/>
              <a:gdLst/>
              <a:ahLst/>
              <a:cxnLst/>
              <a:rect l="l" t="t" r="r" b="b"/>
              <a:pathLst>
                <a:path w="2409825" h="1304925">
                  <a:moveTo>
                    <a:pt x="2192274" y="0"/>
                  </a:moveTo>
                  <a:lnTo>
                    <a:pt x="217550" y="0"/>
                  </a:lnTo>
                  <a:lnTo>
                    <a:pt x="167671" y="5746"/>
                  </a:lnTo>
                  <a:lnTo>
                    <a:pt x="121881" y="22113"/>
                  </a:lnTo>
                  <a:lnTo>
                    <a:pt x="81487" y="47796"/>
                  </a:lnTo>
                  <a:lnTo>
                    <a:pt x="47796" y="81487"/>
                  </a:lnTo>
                  <a:lnTo>
                    <a:pt x="22113" y="121881"/>
                  </a:lnTo>
                  <a:lnTo>
                    <a:pt x="5746" y="167671"/>
                  </a:lnTo>
                  <a:lnTo>
                    <a:pt x="0" y="217550"/>
                  </a:lnTo>
                  <a:lnTo>
                    <a:pt x="0" y="1087374"/>
                  </a:lnTo>
                  <a:lnTo>
                    <a:pt x="5746" y="1137253"/>
                  </a:lnTo>
                  <a:lnTo>
                    <a:pt x="22113" y="1183043"/>
                  </a:lnTo>
                  <a:lnTo>
                    <a:pt x="47796" y="1223437"/>
                  </a:lnTo>
                  <a:lnTo>
                    <a:pt x="81487" y="1257128"/>
                  </a:lnTo>
                  <a:lnTo>
                    <a:pt x="121881" y="1282811"/>
                  </a:lnTo>
                  <a:lnTo>
                    <a:pt x="167671" y="1299178"/>
                  </a:lnTo>
                  <a:lnTo>
                    <a:pt x="217550" y="1304925"/>
                  </a:lnTo>
                  <a:lnTo>
                    <a:pt x="2192274" y="1304925"/>
                  </a:lnTo>
                  <a:lnTo>
                    <a:pt x="2242153" y="1299178"/>
                  </a:lnTo>
                  <a:lnTo>
                    <a:pt x="2287943" y="1282811"/>
                  </a:lnTo>
                  <a:lnTo>
                    <a:pt x="2328337" y="1257128"/>
                  </a:lnTo>
                  <a:lnTo>
                    <a:pt x="2362028" y="1223437"/>
                  </a:lnTo>
                  <a:lnTo>
                    <a:pt x="2387711" y="1183043"/>
                  </a:lnTo>
                  <a:lnTo>
                    <a:pt x="2404078" y="1137253"/>
                  </a:lnTo>
                  <a:lnTo>
                    <a:pt x="2409825" y="1087374"/>
                  </a:lnTo>
                  <a:lnTo>
                    <a:pt x="2409825" y="217550"/>
                  </a:lnTo>
                  <a:lnTo>
                    <a:pt x="2404078" y="167671"/>
                  </a:lnTo>
                  <a:lnTo>
                    <a:pt x="2387711" y="121881"/>
                  </a:lnTo>
                  <a:lnTo>
                    <a:pt x="2362028" y="81487"/>
                  </a:lnTo>
                  <a:lnTo>
                    <a:pt x="2328337" y="47796"/>
                  </a:lnTo>
                  <a:lnTo>
                    <a:pt x="2287943" y="22113"/>
                  </a:lnTo>
                  <a:lnTo>
                    <a:pt x="2242153" y="5746"/>
                  </a:lnTo>
                  <a:lnTo>
                    <a:pt x="2192274" y="0"/>
                  </a:lnTo>
                  <a:close/>
                </a:path>
              </a:pathLst>
            </a:custGeom>
            <a:solidFill>
              <a:srgbClr val="B8CDE4"/>
            </a:solidFill>
          </p:spPr>
          <p:txBody>
            <a:bodyPr wrap="square" lIns="0" tIns="0" rIns="0" bIns="0" rtlCol="0"/>
            <a:lstStyle/>
            <a:p>
              <a:endParaRPr/>
            </a:p>
          </p:txBody>
        </p:sp>
        <p:sp>
          <p:nvSpPr>
            <p:cNvPr id="6" name="object 6"/>
            <p:cNvSpPr/>
            <p:nvPr/>
          </p:nvSpPr>
          <p:spPr>
            <a:xfrm>
              <a:off x="1704975" y="2552700"/>
              <a:ext cx="2409825" cy="1304925"/>
            </a:xfrm>
            <a:custGeom>
              <a:avLst/>
              <a:gdLst/>
              <a:ahLst/>
              <a:cxnLst/>
              <a:rect l="l" t="t" r="r" b="b"/>
              <a:pathLst>
                <a:path w="2409825" h="1304925">
                  <a:moveTo>
                    <a:pt x="0" y="217550"/>
                  </a:moveTo>
                  <a:lnTo>
                    <a:pt x="5746" y="167671"/>
                  </a:lnTo>
                  <a:lnTo>
                    <a:pt x="22113" y="121881"/>
                  </a:lnTo>
                  <a:lnTo>
                    <a:pt x="47796" y="81487"/>
                  </a:lnTo>
                  <a:lnTo>
                    <a:pt x="81487" y="47796"/>
                  </a:lnTo>
                  <a:lnTo>
                    <a:pt x="121881" y="22113"/>
                  </a:lnTo>
                  <a:lnTo>
                    <a:pt x="167671" y="5746"/>
                  </a:lnTo>
                  <a:lnTo>
                    <a:pt x="217550" y="0"/>
                  </a:lnTo>
                  <a:lnTo>
                    <a:pt x="2192274" y="0"/>
                  </a:lnTo>
                  <a:lnTo>
                    <a:pt x="2242153" y="5746"/>
                  </a:lnTo>
                  <a:lnTo>
                    <a:pt x="2287943" y="22113"/>
                  </a:lnTo>
                  <a:lnTo>
                    <a:pt x="2328337" y="47796"/>
                  </a:lnTo>
                  <a:lnTo>
                    <a:pt x="2362028" y="81487"/>
                  </a:lnTo>
                  <a:lnTo>
                    <a:pt x="2387711" y="121881"/>
                  </a:lnTo>
                  <a:lnTo>
                    <a:pt x="2404078" y="167671"/>
                  </a:lnTo>
                  <a:lnTo>
                    <a:pt x="2409825" y="217550"/>
                  </a:lnTo>
                  <a:lnTo>
                    <a:pt x="2409825" y="1087374"/>
                  </a:lnTo>
                  <a:lnTo>
                    <a:pt x="2404078" y="1137253"/>
                  </a:lnTo>
                  <a:lnTo>
                    <a:pt x="2387711" y="1183043"/>
                  </a:lnTo>
                  <a:lnTo>
                    <a:pt x="2362028" y="1223437"/>
                  </a:lnTo>
                  <a:lnTo>
                    <a:pt x="2328337" y="1257128"/>
                  </a:lnTo>
                  <a:lnTo>
                    <a:pt x="2287943" y="1282811"/>
                  </a:lnTo>
                  <a:lnTo>
                    <a:pt x="2242153" y="1299178"/>
                  </a:lnTo>
                  <a:lnTo>
                    <a:pt x="2192274" y="1304925"/>
                  </a:lnTo>
                  <a:lnTo>
                    <a:pt x="217550" y="1304925"/>
                  </a:lnTo>
                  <a:lnTo>
                    <a:pt x="167671" y="1299178"/>
                  </a:lnTo>
                  <a:lnTo>
                    <a:pt x="121881" y="1282811"/>
                  </a:lnTo>
                  <a:lnTo>
                    <a:pt x="81487" y="1257128"/>
                  </a:lnTo>
                  <a:lnTo>
                    <a:pt x="47796" y="1223437"/>
                  </a:lnTo>
                  <a:lnTo>
                    <a:pt x="22113" y="1183043"/>
                  </a:lnTo>
                  <a:lnTo>
                    <a:pt x="5746" y="1137253"/>
                  </a:lnTo>
                  <a:lnTo>
                    <a:pt x="0" y="1087374"/>
                  </a:lnTo>
                  <a:lnTo>
                    <a:pt x="0" y="217550"/>
                  </a:lnTo>
                  <a:close/>
                </a:path>
              </a:pathLst>
            </a:custGeom>
            <a:ln w="38100">
              <a:solidFill>
                <a:srgbClr val="1F487C"/>
              </a:solidFill>
            </a:ln>
          </p:spPr>
          <p:txBody>
            <a:bodyPr wrap="square" lIns="0" tIns="0" rIns="0" bIns="0" rtlCol="0"/>
            <a:lstStyle/>
            <a:p>
              <a:endParaRPr/>
            </a:p>
          </p:txBody>
        </p:sp>
      </p:grpSp>
      <p:sp>
        <p:nvSpPr>
          <p:cNvPr id="7" name="object 7"/>
          <p:cNvSpPr txBox="1"/>
          <p:nvPr/>
        </p:nvSpPr>
        <p:spPr>
          <a:xfrm>
            <a:off x="274320" y="2774886"/>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8" name="object 8"/>
          <p:cNvGrpSpPr/>
          <p:nvPr/>
        </p:nvGrpSpPr>
        <p:grpSpPr>
          <a:xfrm>
            <a:off x="1628775" y="4124261"/>
            <a:ext cx="3719829" cy="2272030"/>
            <a:chOff x="1628775" y="4124261"/>
            <a:chExt cx="3719829" cy="2272030"/>
          </a:xfrm>
        </p:grpSpPr>
        <p:pic>
          <p:nvPicPr>
            <p:cNvPr id="9" name="object 9"/>
            <p:cNvPicPr/>
            <p:nvPr/>
          </p:nvPicPr>
          <p:blipFill>
            <a:blip r:embed="rId3" cstate="print"/>
            <a:stretch>
              <a:fillRect/>
            </a:stretch>
          </p:blipFill>
          <p:spPr>
            <a:xfrm>
              <a:off x="1628775" y="4410011"/>
              <a:ext cx="2557526" cy="795337"/>
            </a:xfrm>
            <a:prstGeom prst="rect">
              <a:avLst/>
            </a:prstGeom>
          </p:spPr>
        </p:pic>
        <p:sp>
          <p:nvSpPr>
            <p:cNvPr id="10" name="object 10"/>
            <p:cNvSpPr/>
            <p:nvPr/>
          </p:nvSpPr>
          <p:spPr>
            <a:xfrm>
              <a:off x="1704975" y="4467224"/>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B8CDE4"/>
            </a:solidFill>
          </p:spPr>
          <p:txBody>
            <a:bodyPr wrap="square" lIns="0" tIns="0" rIns="0" bIns="0" rtlCol="0"/>
            <a:lstStyle/>
            <a:p>
              <a:endParaRPr/>
            </a:p>
          </p:txBody>
        </p:sp>
        <p:sp>
          <p:nvSpPr>
            <p:cNvPr id="11" name="object 11"/>
            <p:cNvSpPr/>
            <p:nvPr/>
          </p:nvSpPr>
          <p:spPr>
            <a:xfrm>
              <a:off x="1704975" y="4467224"/>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2181225" y="4124261"/>
              <a:ext cx="3167126" cy="2271776"/>
            </a:xfrm>
            <a:prstGeom prst="rect">
              <a:avLst/>
            </a:prstGeom>
          </p:spPr>
        </p:pic>
        <p:pic>
          <p:nvPicPr>
            <p:cNvPr id="13" name="object 13"/>
            <p:cNvPicPr/>
            <p:nvPr/>
          </p:nvPicPr>
          <p:blipFill>
            <a:blip r:embed="rId5" cstate="print"/>
            <a:stretch>
              <a:fillRect/>
            </a:stretch>
          </p:blipFill>
          <p:spPr>
            <a:xfrm>
              <a:off x="2295525" y="4314761"/>
              <a:ext cx="2567051" cy="1966976"/>
            </a:xfrm>
            <a:prstGeom prst="rect">
              <a:avLst/>
            </a:prstGeom>
          </p:spPr>
        </p:pic>
        <p:sp>
          <p:nvSpPr>
            <p:cNvPr id="14" name="object 14"/>
            <p:cNvSpPr/>
            <p:nvPr/>
          </p:nvSpPr>
          <p:spPr>
            <a:xfrm>
              <a:off x="2257425" y="4181474"/>
              <a:ext cx="3023870" cy="2124075"/>
            </a:xfrm>
            <a:custGeom>
              <a:avLst/>
              <a:gdLst/>
              <a:ahLst/>
              <a:cxnLst/>
              <a:rect l="l" t="t" r="r" b="b"/>
              <a:pathLst>
                <a:path w="3023870" h="2124075">
                  <a:moveTo>
                    <a:pt x="2227199" y="0"/>
                  </a:moveTo>
                  <a:lnTo>
                    <a:pt x="354075" y="0"/>
                  </a:lnTo>
                  <a:lnTo>
                    <a:pt x="306023" y="3231"/>
                  </a:lnTo>
                  <a:lnTo>
                    <a:pt x="259938" y="12645"/>
                  </a:lnTo>
                  <a:lnTo>
                    <a:pt x="216241" y="27820"/>
                  </a:lnTo>
                  <a:lnTo>
                    <a:pt x="175354" y="48335"/>
                  </a:lnTo>
                  <a:lnTo>
                    <a:pt x="137698" y="73767"/>
                  </a:lnTo>
                  <a:lnTo>
                    <a:pt x="103695" y="103695"/>
                  </a:lnTo>
                  <a:lnTo>
                    <a:pt x="73767" y="137698"/>
                  </a:lnTo>
                  <a:lnTo>
                    <a:pt x="48335" y="175354"/>
                  </a:lnTo>
                  <a:lnTo>
                    <a:pt x="27820" y="216241"/>
                  </a:lnTo>
                  <a:lnTo>
                    <a:pt x="12645" y="259938"/>
                  </a:lnTo>
                  <a:lnTo>
                    <a:pt x="3231" y="306023"/>
                  </a:lnTo>
                  <a:lnTo>
                    <a:pt x="0" y="354075"/>
                  </a:lnTo>
                  <a:lnTo>
                    <a:pt x="0" y="1770049"/>
                  </a:lnTo>
                  <a:lnTo>
                    <a:pt x="3231" y="1818090"/>
                  </a:lnTo>
                  <a:lnTo>
                    <a:pt x="12645" y="1864165"/>
                  </a:lnTo>
                  <a:lnTo>
                    <a:pt x="27820" y="1907855"/>
                  </a:lnTo>
                  <a:lnTo>
                    <a:pt x="48335" y="1948735"/>
                  </a:lnTo>
                  <a:lnTo>
                    <a:pt x="73767" y="1986386"/>
                  </a:lnTo>
                  <a:lnTo>
                    <a:pt x="103695" y="2020385"/>
                  </a:lnTo>
                  <a:lnTo>
                    <a:pt x="137698" y="2050311"/>
                  </a:lnTo>
                  <a:lnTo>
                    <a:pt x="175354" y="2075741"/>
                  </a:lnTo>
                  <a:lnTo>
                    <a:pt x="216241" y="2096254"/>
                  </a:lnTo>
                  <a:lnTo>
                    <a:pt x="259938" y="2111429"/>
                  </a:lnTo>
                  <a:lnTo>
                    <a:pt x="306023" y="2120843"/>
                  </a:lnTo>
                  <a:lnTo>
                    <a:pt x="354075" y="2124075"/>
                  </a:lnTo>
                  <a:lnTo>
                    <a:pt x="2227199" y="2124075"/>
                  </a:lnTo>
                  <a:lnTo>
                    <a:pt x="2275251" y="2120843"/>
                  </a:lnTo>
                  <a:lnTo>
                    <a:pt x="2321336" y="2111429"/>
                  </a:lnTo>
                  <a:lnTo>
                    <a:pt x="2365033" y="2096254"/>
                  </a:lnTo>
                  <a:lnTo>
                    <a:pt x="2405920" y="2075741"/>
                  </a:lnTo>
                  <a:lnTo>
                    <a:pt x="2443576" y="2050311"/>
                  </a:lnTo>
                  <a:lnTo>
                    <a:pt x="2477579" y="2020385"/>
                  </a:lnTo>
                  <a:lnTo>
                    <a:pt x="2507507" y="1986386"/>
                  </a:lnTo>
                  <a:lnTo>
                    <a:pt x="2532939" y="1948735"/>
                  </a:lnTo>
                  <a:lnTo>
                    <a:pt x="2553454" y="1907855"/>
                  </a:lnTo>
                  <a:lnTo>
                    <a:pt x="2568629" y="1864165"/>
                  </a:lnTo>
                  <a:lnTo>
                    <a:pt x="2578043" y="1818090"/>
                  </a:lnTo>
                  <a:lnTo>
                    <a:pt x="2581275" y="1770049"/>
                  </a:lnTo>
                  <a:lnTo>
                    <a:pt x="2581275" y="885063"/>
                  </a:lnTo>
                  <a:lnTo>
                    <a:pt x="3023870" y="681355"/>
                  </a:lnTo>
                  <a:lnTo>
                    <a:pt x="2581275" y="354075"/>
                  </a:lnTo>
                  <a:lnTo>
                    <a:pt x="2578043" y="306023"/>
                  </a:lnTo>
                  <a:lnTo>
                    <a:pt x="2568629" y="259938"/>
                  </a:lnTo>
                  <a:lnTo>
                    <a:pt x="2553454" y="216241"/>
                  </a:lnTo>
                  <a:lnTo>
                    <a:pt x="2532939" y="175354"/>
                  </a:lnTo>
                  <a:lnTo>
                    <a:pt x="2507507" y="137698"/>
                  </a:lnTo>
                  <a:lnTo>
                    <a:pt x="2477579" y="103695"/>
                  </a:lnTo>
                  <a:lnTo>
                    <a:pt x="2443576" y="73767"/>
                  </a:lnTo>
                  <a:lnTo>
                    <a:pt x="2405920" y="48335"/>
                  </a:lnTo>
                  <a:lnTo>
                    <a:pt x="2365033" y="27820"/>
                  </a:lnTo>
                  <a:lnTo>
                    <a:pt x="2321336" y="12645"/>
                  </a:lnTo>
                  <a:lnTo>
                    <a:pt x="2275251" y="3231"/>
                  </a:lnTo>
                  <a:lnTo>
                    <a:pt x="2227199" y="0"/>
                  </a:lnTo>
                  <a:close/>
                </a:path>
              </a:pathLst>
            </a:custGeom>
            <a:solidFill>
              <a:srgbClr val="C0504D"/>
            </a:solidFill>
          </p:spPr>
          <p:txBody>
            <a:bodyPr wrap="square" lIns="0" tIns="0" rIns="0" bIns="0" rtlCol="0"/>
            <a:lstStyle/>
            <a:p>
              <a:endParaRPr/>
            </a:p>
          </p:txBody>
        </p:sp>
        <p:sp>
          <p:nvSpPr>
            <p:cNvPr id="15" name="object 15"/>
            <p:cNvSpPr/>
            <p:nvPr/>
          </p:nvSpPr>
          <p:spPr>
            <a:xfrm>
              <a:off x="2257425" y="4181474"/>
              <a:ext cx="3023870" cy="2124075"/>
            </a:xfrm>
            <a:custGeom>
              <a:avLst/>
              <a:gdLst/>
              <a:ahLst/>
              <a:cxnLst/>
              <a:rect l="l" t="t" r="r" b="b"/>
              <a:pathLst>
                <a:path w="3023870" h="2124075">
                  <a:moveTo>
                    <a:pt x="0" y="354075"/>
                  </a:moveTo>
                  <a:lnTo>
                    <a:pt x="3231" y="306023"/>
                  </a:lnTo>
                  <a:lnTo>
                    <a:pt x="12645" y="259938"/>
                  </a:lnTo>
                  <a:lnTo>
                    <a:pt x="27820" y="216241"/>
                  </a:lnTo>
                  <a:lnTo>
                    <a:pt x="48335" y="175354"/>
                  </a:lnTo>
                  <a:lnTo>
                    <a:pt x="73767" y="137698"/>
                  </a:lnTo>
                  <a:lnTo>
                    <a:pt x="103695" y="103695"/>
                  </a:lnTo>
                  <a:lnTo>
                    <a:pt x="137698" y="73767"/>
                  </a:lnTo>
                  <a:lnTo>
                    <a:pt x="175354" y="48335"/>
                  </a:lnTo>
                  <a:lnTo>
                    <a:pt x="216241" y="27820"/>
                  </a:lnTo>
                  <a:lnTo>
                    <a:pt x="259938" y="12645"/>
                  </a:lnTo>
                  <a:lnTo>
                    <a:pt x="306023" y="3231"/>
                  </a:lnTo>
                  <a:lnTo>
                    <a:pt x="354075" y="0"/>
                  </a:lnTo>
                  <a:lnTo>
                    <a:pt x="1505712" y="0"/>
                  </a:lnTo>
                  <a:lnTo>
                    <a:pt x="2151126" y="0"/>
                  </a:lnTo>
                  <a:lnTo>
                    <a:pt x="2227199" y="0"/>
                  </a:lnTo>
                  <a:lnTo>
                    <a:pt x="2275251" y="3231"/>
                  </a:lnTo>
                  <a:lnTo>
                    <a:pt x="2321336" y="12645"/>
                  </a:lnTo>
                  <a:lnTo>
                    <a:pt x="2365033" y="27820"/>
                  </a:lnTo>
                  <a:lnTo>
                    <a:pt x="2405920" y="48335"/>
                  </a:lnTo>
                  <a:lnTo>
                    <a:pt x="2443576" y="73767"/>
                  </a:lnTo>
                  <a:lnTo>
                    <a:pt x="2477579" y="103695"/>
                  </a:lnTo>
                  <a:lnTo>
                    <a:pt x="2507507" y="137698"/>
                  </a:lnTo>
                  <a:lnTo>
                    <a:pt x="2532939" y="175354"/>
                  </a:lnTo>
                  <a:lnTo>
                    <a:pt x="2553454" y="216241"/>
                  </a:lnTo>
                  <a:lnTo>
                    <a:pt x="2568629" y="259938"/>
                  </a:lnTo>
                  <a:lnTo>
                    <a:pt x="2578043" y="306023"/>
                  </a:lnTo>
                  <a:lnTo>
                    <a:pt x="2581275" y="354075"/>
                  </a:lnTo>
                  <a:lnTo>
                    <a:pt x="3023870" y="681355"/>
                  </a:lnTo>
                  <a:lnTo>
                    <a:pt x="2581275" y="885063"/>
                  </a:lnTo>
                  <a:lnTo>
                    <a:pt x="2581275" y="1770049"/>
                  </a:lnTo>
                  <a:lnTo>
                    <a:pt x="2578043" y="1818090"/>
                  </a:lnTo>
                  <a:lnTo>
                    <a:pt x="2568629" y="1864165"/>
                  </a:lnTo>
                  <a:lnTo>
                    <a:pt x="2553454" y="1907855"/>
                  </a:lnTo>
                  <a:lnTo>
                    <a:pt x="2532939" y="1948735"/>
                  </a:lnTo>
                  <a:lnTo>
                    <a:pt x="2507507" y="1986386"/>
                  </a:lnTo>
                  <a:lnTo>
                    <a:pt x="2477579" y="2020385"/>
                  </a:lnTo>
                  <a:lnTo>
                    <a:pt x="2443576" y="2050311"/>
                  </a:lnTo>
                  <a:lnTo>
                    <a:pt x="2405920" y="2075741"/>
                  </a:lnTo>
                  <a:lnTo>
                    <a:pt x="2365033" y="2096254"/>
                  </a:lnTo>
                  <a:lnTo>
                    <a:pt x="2321336" y="2111429"/>
                  </a:lnTo>
                  <a:lnTo>
                    <a:pt x="2275251" y="2120843"/>
                  </a:lnTo>
                  <a:lnTo>
                    <a:pt x="2227199" y="2124075"/>
                  </a:lnTo>
                  <a:lnTo>
                    <a:pt x="2151126" y="2124075"/>
                  </a:lnTo>
                  <a:lnTo>
                    <a:pt x="1505712" y="2124075"/>
                  </a:lnTo>
                  <a:lnTo>
                    <a:pt x="354075" y="2124075"/>
                  </a:lnTo>
                  <a:lnTo>
                    <a:pt x="306023" y="2120843"/>
                  </a:lnTo>
                  <a:lnTo>
                    <a:pt x="259938" y="2111429"/>
                  </a:lnTo>
                  <a:lnTo>
                    <a:pt x="216241" y="2096254"/>
                  </a:lnTo>
                  <a:lnTo>
                    <a:pt x="175354" y="2075741"/>
                  </a:lnTo>
                  <a:lnTo>
                    <a:pt x="137698" y="2050311"/>
                  </a:lnTo>
                  <a:lnTo>
                    <a:pt x="103695" y="2020385"/>
                  </a:lnTo>
                  <a:lnTo>
                    <a:pt x="73767" y="1986386"/>
                  </a:lnTo>
                  <a:lnTo>
                    <a:pt x="48335" y="1948735"/>
                  </a:lnTo>
                  <a:lnTo>
                    <a:pt x="27820" y="1907855"/>
                  </a:lnTo>
                  <a:lnTo>
                    <a:pt x="12645" y="1864165"/>
                  </a:lnTo>
                  <a:lnTo>
                    <a:pt x="3231" y="1818090"/>
                  </a:lnTo>
                  <a:lnTo>
                    <a:pt x="0" y="1770049"/>
                  </a:lnTo>
                  <a:lnTo>
                    <a:pt x="0" y="885063"/>
                  </a:lnTo>
                  <a:lnTo>
                    <a:pt x="0" y="354075"/>
                  </a:lnTo>
                  <a:close/>
                </a:path>
              </a:pathLst>
            </a:custGeom>
            <a:ln w="38100">
              <a:solidFill>
                <a:srgbClr val="622422"/>
              </a:solidFill>
            </a:ln>
          </p:spPr>
          <p:txBody>
            <a:bodyPr wrap="square" lIns="0" tIns="0" rIns="0" bIns="0" rtlCol="0"/>
            <a:lstStyle/>
            <a:p>
              <a:endParaRPr/>
            </a:p>
          </p:txBody>
        </p:sp>
      </p:grpSp>
      <p:sp>
        <p:nvSpPr>
          <p:cNvPr id="16" name="object 16"/>
          <p:cNvSpPr txBox="1"/>
          <p:nvPr/>
        </p:nvSpPr>
        <p:spPr>
          <a:xfrm>
            <a:off x="274320" y="4524057"/>
            <a:ext cx="1243965" cy="567055"/>
          </a:xfrm>
          <a:prstGeom prst="rect">
            <a:avLst/>
          </a:prstGeom>
        </p:spPr>
        <p:txBody>
          <a:bodyPr vert="horz" wrap="square" lIns="0" tIns="27940" rIns="0" bIns="0" rtlCol="0">
            <a:spAutoFit/>
          </a:bodyPr>
          <a:lstStyle/>
          <a:p>
            <a:pPr marL="12700" marR="5080">
              <a:lnSpc>
                <a:spcPts val="2100"/>
              </a:lnSpc>
              <a:spcBef>
                <a:spcPts val="220"/>
              </a:spcBef>
            </a:pPr>
            <a:r>
              <a:rPr sz="1800" spc="75">
                <a:latin typeface="Trebuchet MS"/>
                <a:cs typeface="Trebuchet MS"/>
              </a:rPr>
              <a:t>Base</a:t>
            </a:r>
            <a:r>
              <a:rPr sz="1800" spc="-45">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p:txBody>
      </p:sp>
      <p:sp>
        <p:nvSpPr>
          <p:cNvPr id="17" name="object 17"/>
          <p:cNvSpPr txBox="1"/>
          <p:nvPr/>
        </p:nvSpPr>
        <p:spPr>
          <a:xfrm>
            <a:off x="1691639" y="1125537"/>
            <a:ext cx="2440940" cy="878205"/>
          </a:xfrm>
          <a:prstGeom prst="rect">
            <a:avLst/>
          </a:prstGeom>
        </p:spPr>
        <p:txBody>
          <a:bodyPr vert="horz" wrap="square" lIns="0" tIns="5715" rIns="0" bIns="0" rtlCol="0">
            <a:spAutoFit/>
          </a:bodyPr>
          <a:lstStyle/>
          <a:p>
            <a:pPr marL="250190" marR="5080" indent="-237490">
              <a:lnSpc>
                <a:spcPct val="102400"/>
              </a:lnSpc>
              <a:spcBef>
                <a:spcPts val="45"/>
              </a:spcBef>
            </a:pPr>
            <a:r>
              <a:rPr sz="2750" spc="65">
                <a:solidFill>
                  <a:srgbClr val="464646"/>
                </a:solidFill>
                <a:latin typeface="Trebuchet MS"/>
                <a:cs typeface="Trebuchet MS"/>
              </a:rPr>
              <a:t>Full</a:t>
            </a:r>
            <a:r>
              <a:rPr sz="2750" spc="-135">
                <a:solidFill>
                  <a:srgbClr val="464646"/>
                </a:solidFill>
                <a:latin typeface="Trebuchet MS"/>
                <a:cs typeface="Trebuchet MS"/>
              </a:rPr>
              <a:t> </a:t>
            </a:r>
            <a:r>
              <a:rPr sz="2750" spc="35">
                <a:solidFill>
                  <a:srgbClr val="464646"/>
                </a:solidFill>
                <a:latin typeface="Trebuchet MS"/>
                <a:cs typeface="Trebuchet MS"/>
              </a:rPr>
              <a:t>Parameter </a:t>
            </a:r>
            <a:r>
              <a:rPr sz="2750" spc="75">
                <a:solidFill>
                  <a:srgbClr val="464646"/>
                </a:solidFill>
                <a:latin typeface="Trebuchet MS"/>
                <a:cs typeface="Trebuchet MS"/>
              </a:rPr>
              <a:t>Fine</a:t>
            </a:r>
            <a:r>
              <a:rPr sz="2750" spc="-165">
                <a:solidFill>
                  <a:srgbClr val="464646"/>
                </a:solidFill>
                <a:latin typeface="Trebuchet MS"/>
                <a:cs typeface="Trebuchet MS"/>
              </a:rPr>
              <a:t> </a:t>
            </a:r>
            <a:r>
              <a:rPr sz="2750" spc="114">
                <a:solidFill>
                  <a:srgbClr val="464646"/>
                </a:solidFill>
                <a:latin typeface="Trebuchet MS"/>
                <a:cs typeface="Trebuchet MS"/>
              </a:rPr>
              <a:t>Tuning</a:t>
            </a:r>
            <a:endParaRPr sz="2750">
              <a:latin typeface="Trebuchet MS"/>
              <a:cs typeface="Trebuchet MS"/>
            </a:endParaRPr>
          </a:p>
        </p:txBody>
      </p:sp>
      <p:sp>
        <p:nvSpPr>
          <p:cNvPr id="18" name="object 18"/>
          <p:cNvSpPr txBox="1"/>
          <p:nvPr/>
        </p:nvSpPr>
        <p:spPr>
          <a:xfrm>
            <a:off x="5644134" y="2121598"/>
            <a:ext cx="1072515" cy="843915"/>
          </a:xfrm>
          <a:prstGeom prst="rect">
            <a:avLst/>
          </a:prstGeom>
        </p:spPr>
        <p:txBody>
          <a:bodyPr vert="horz" wrap="square" lIns="0" tIns="15240" rIns="0" bIns="0" rtlCol="0">
            <a:spAutoFit/>
          </a:bodyPr>
          <a:lstStyle/>
          <a:p>
            <a:pPr marL="12700" marR="5080">
              <a:lnSpc>
                <a:spcPct val="99100"/>
              </a:lnSpc>
              <a:spcBef>
                <a:spcPts val="120"/>
              </a:spcBef>
            </a:pPr>
            <a:r>
              <a:rPr sz="1800" spc="-10">
                <a:latin typeface="Trebuchet MS"/>
                <a:cs typeface="Trebuchet MS"/>
              </a:rPr>
              <a:t>Optimizer State (FP32)</a:t>
            </a:r>
            <a:endParaRPr sz="1800">
              <a:latin typeface="Trebuchet MS"/>
              <a:cs typeface="Trebuchet MS"/>
            </a:endParaRPr>
          </a:p>
        </p:txBody>
      </p:sp>
      <p:grpSp>
        <p:nvGrpSpPr>
          <p:cNvPr id="19" name="object 19"/>
          <p:cNvGrpSpPr/>
          <p:nvPr/>
        </p:nvGrpSpPr>
        <p:grpSpPr>
          <a:xfrm>
            <a:off x="7429500" y="4438713"/>
            <a:ext cx="2557780" cy="795655"/>
            <a:chOff x="7429500" y="4438713"/>
            <a:chExt cx="2557780" cy="795655"/>
          </a:xfrm>
        </p:grpSpPr>
        <p:pic>
          <p:nvPicPr>
            <p:cNvPr id="20" name="object 20"/>
            <p:cNvPicPr/>
            <p:nvPr/>
          </p:nvPicPr>
          <p:blipFill>
            <a:blip r:embed="rId3" cstate="print"/>
            <a:stretch>
              <a:fillRect/>
            </a:stretch>
          </p:blipFill>
          <p:spPr>
            <a:xfrm>
              <a:off x="7429500" y="4438713"/>
              <a:ext cx="2557526" cy="795337"/>
            </a:xfrm>
            <a:prstGeom prst="rect">
              <a:avLst/>
            </a:prstGeom>
          </p:spPr>
        </p:pic>
        <p:sp>
          <p:nvSpPr>
            <p:cNvPr id="21" name="object 21"/>
            <p:cNvSpPr/>
            <p:nvPr/>
          </p:nvSpPr>
          <p:spPr>
            <a:xfrm>
              <a:off x="7505700" y="4495800"/>
              <a:ext cx="2409825" cy="647700"/>
            </a:xfrm>
            <a:custGeom>
              <a:avLst/>
              <a:gdLst/>
              <a:ahLst/>
              <a:cxnLst/>
              <a:rect l="l" t="t" r="r" b="b"/>
              <a:pathLst>
                <a:path w="2409825" h="647700">
                  <a:moveTo>
                    <a:pt x="2301875" y="0"/>
                  </a:moveTo>
                  <a:lnTo>
                    <a:pt x="107950" y="0"/>
                  </a:lnTo>
                  <a:lnTo>
                    <a:pt x="65954" y="8491"/>
                  </a:lnTo>
                  <a:lnTo>
                    <a:pt x="31638" y="31638"/>
                  </a:lnTo>
                  <a:lnTo>
                    <a:pt x="8491" y="65954"/>
                  </a:lnTo>
                  <a:lnTo>
                    <a:pt x="0" y="107950"/>
                  </a:lnTo>
                  <a:lnTo>
                    <a:pt x="0" y="539750"/>
                  </a:lnTo>
                  <a:lnTo>
                    <a:pt x="8491" y="581745"/>
                  </a:lnTo>
                  <a:lnTo>
                    <a:pt x="31638" y="616061"/>
                  </a:lnTo>
                  <a:lnTo>
                    <a:pt x="65954" y="639208"/>
                  </a:lnTo>
                  <a:lnTo>
                    <a:pt x="107950" y="647700"/>
                  </a:lnTo>
                  <a:lnTo>
                    <a:pt x="2301875" y="647700"/>
                  </a:lnTo>
                  <a:lnTo>
                    <a:pt x="2343870" y="639208"/>
                  </a:lnTo>
                  <a:lnTo>
                    <a:pt x="2378186" y="616061"/>
                  </a:lnTo>
                  <a:lnTo>
                    <a:pt x="2401333" y="581745"/>
                  </a:lnTo>
                  <a:lnTo>
                    <a:pt x="2409825" y="539750"/>
                  </a:lnTo>
                  <a:lnTo>
                    <a:pt x="2409825" y="107950"/>
                  </a:lnTo>
                  <a:lnTo>
                    <a:pt x="2401333" y="65954"/>
                  </a:lnTo>
                  <a:lnTo>
                    <a:pt x="2378186" y="31638"/>
                  </a:lnTo>
                  <a:lnTo>
                    <a:pt x="2343870" y="8491"/>
                  </a:lnTo>
                  <a:lnTo>
                    <a:pt x="2301875" y="0"/>
                  </a:lnTo>
                  <a:close/>
                </a:path>
              </a:pathLst>
            </a:custGeom>
            <a:solidFill>
              <a:srgbClr val="4F81BC"/>
            </a:solidFill>
          </p:spPr>
          <p:txBody>
            <a:bodyPr wrap="square" lIns="0" tIns="0" rIns="0" bIns="0" rtlCol="0"/>
            <a:lstStyle/>
            <a:p>
              <a:endParaRPr/>
            </a:p>
          </p:txBody>
        </p:sp>
        <p:sp>
          <p:nvSpPr>
            <p:cNvPr id="22" name="object 22"/>
            <p:cNvSpPr/>
            <p:nvPr/>
          </p:nvSpPr>
          <p:spPr>
            <a:xfrm>
              <a:off x="7505700" y="4495800"/>
              <a:ext cx="2409825" cy="647700"/>
            </a:xfrm>
            <a:custGeom>
              <a:avLst/>
              <a:gdLst/>
              <a:ahLst/>
              <a:cxnLst/>
              <a:rect l="l" t="t" r="r" b="b"/>
              <a:pathLst>
                <a:path w="2409825" h="647700">
                  <a:moveTo>
                    <a:pt x="0" y="107950"/>
                  </a:moveTo>
                  <a:lnTo>
                    <a:pt x="8491" y="65954"/>
                  </a:lnTo>
                  <a:lnTo>
                    <a:pt x="31638" y="31638"/>
                  </a:lnTo>
                  <a:lnTo>
                    <a:pt x="65954" y="8491"/>
                  </a:lnTo>
                  <a:lnTo>
                    <a:pt x="107950" y="0"/>
                  </a:lnTo>
                  <a:lnTo>
                    <a:pt x="2301875" y="0"/>
                  </a:lnTo>
                  <a:lnTo>
                    <a:pt x="2343870" y="8491"/>
                  </a:lnTo>
                  <a:lnTo>
                    <a:pt x="2378186" y="31638"/>
                  </a:lnTo>
                  <a:lnTo>
                    <a:pt x="2401333" y="65954"/>
                  </a:lnTo>
                  <a:lnTo>
                    <a:pt x="2409825" y="107950"/>
                  </a:lnTo>
                  <a:lnTo>
                    <a:pt x="2409825" y="539750"/>
                  </a:lnTo>
                  <a:lnTo>
                    <a:pt x="2401333" y="581745"/>
                  </a:lnTo>
                  <a:lnTo>
                    <a:pt x="2378186" y="616061"/>
                  </a:lnTo>
                  <a:lnTo>
                    <a:pt x="2343870" y="639208"/>
                  </a:lnTo>
                  <a:lnTo>
                    <a:pt x="2301875" y="647700"/>
                  </a:lnTo>
                  <a:lnTo>
                    <a:pt x="107950" y="647700"/>
                  </a:lnTo>
                  <a:lnTo>
                    <a:pt x="65954" y="639208"/>
                  </a:lnTo>
                  <a:lnTo>
                    <a:pt x="31638" y="616061"/>
                  </a:lnTo>
                  <a:lnTo>
                    <a:pt x="8491" y="581745"/>
                  </a:lnTo>
                  <a:lnTo>
                    <a:pt x="0" y="539750"/>
                  </a:lnTo>
                  <a:lnTo>
                    <a:pt x="0" y="107950"/>
                  </a:lnTo>
                  <a:close/>
                </a:path>
              </a:pathLst>
            </a:custGeom>
            <a:ln w="38100">
              <a:solidFill>
                <a:srgbClr val="1F487C"/>
              </a:solidFill>
            </a:ln>
          </p:spPr>
          <p:txBody>
            <a:bodyPr wrap="square" lIns="0" tIns="0" rIns="0" bIns="0" rtlCol="0"/>
            <a:lstStyle/>
            <a:p>
              <a:endParaRPr/>
            </a:p>
          </p:txBody>
        </p:sp>
      </p:grpSp>
      <p:sp>
        <p:nvSpPr>
          <p:cNvPr id="23" name="object 23"/>
          <p:cNvSpPr txBox="1"/>
          <p:nvPr/>
        </p:nvSpPr>
        <p:spPr>
          <a:xfrm>
            <a:off x="5477509" y="4491672"/>
            <a:ext cx="1246505" cy="567690"/>
          </a:xfrm>
          <a:prstGeom prst="rect">
            <a:avLst/>
          </a:prstGeom>
        </p:spPr>
        <p:txBody>
          <a:bodyPr vert="horz" wrap="square" lIns="0" tIns="27940" rIns="0" bIns="0" rtlCol="0">
            <a:spAutoFit/>
          </a:bodyPr>
          <a:lstStyle/>
          <a:p>
            <a:pPr marL="12700" marR="5080">
              <a:lnSpc>
                <a:spcPts val="2100"/>
              </a:lnSpc>
              <a:spcBef>
                <a:spcPts val="220"/>
              </a:spcBef>
            </a:pPr>
            <a:r>
              <a:rPr sz="1800" spc="80">
                <a:latin typeface="Trebuchet MS"/>
                <a:cs typeface="Trebuchet MS"/>
              </a:rPr>
              <a:t>Base</a:t>
            </a:r>
            <a:r>
              <a:rPr sz="1800" spc="-60">
                <a:latin typeface="Trebuchet MS"/>
                <a:cs typeface="Trebuchet MS"/>
              </a:rPr>
              <a:t> </a:t>
            </a:r>
            <a:r>
              <a:rPr sz="1800" spc="40">
                <a:latin typeface="Trebuchet MS"/>
                <a:cs typeface="Trebuchet MS"/>
              </a:rPr>
              <a:t>Model </a:t>
            </a:r>
            <a:r>
              <a:rPr sz="1800" spc="-10">
                <a:latin typeface="Trebuchet MS"/>
                <a:cs typeface="Trebuchet MS"/>
              </a:rPr>
              <a:t>(FP16)</a:t>
            </a:r>
            <a:endParaRPr sz="1800">
              <a:latin typeface="Trebuchet MS"/>
              <a:cs typeface="Trebuchet MS"/>
            </a:endParaRPr>
          </a:p>
        </p:txBody>
      </p:sp>
      <p:sp>
        <p:nvSpPr>
          <p:cNvPr id="24" name="object 24"/>
          <p:cNvSpPr txBox="1"/>
          <p:nvPr/>
        </p:nvSpPr>
        <p:spPr>
          <a:xfrm>
            <a:off x="8303006" y="1175702"/>
            <a:ext cx="825500" cy="448945"/>
          </a:xfrm>
          <a:prstGeom prst="rect">
            <a:avLst/>
          </a:prstGeom>
        </p:spPr>
        <p:txBody>
          <a:bodyPr vert="horz" wrap="square" lIns="0" tIns="15875" rIns="0" bIns="0" rtlCol="0">
            <a:spAutoFit/>
          </a:bodyPr>
          <a:lstStyle/>
          <a:p>
            <a:pPr marL="12700">
              <a:lnSpc>
                <a:spcPct val="100000"/>
              </a:lnSpc>
              <a:spcBef>
                <a:spcPts val="125"/>
              </a:spcBef>
            </a:pPr>
            <a:r>
              <a:rPr sz="2750" spc="-20">
                <a:solidFill>
                  <a:srgbClr val="464646"/>
                </a:solidFill>
                <a:latin typeface="Trebuchet MS"/>
                <a:cs typeface="Trebuchet MS"/>
              </a:rPr>
              <a:t>LoRA</a:t>
            </a:r>
            <a:endParaRPr sz="2750">
              <a:latin typeface="Trebuchet MS"/>
              <a:cs typeface="Trebuchet MS"/>
            </a:endParaRPr>
          </a:p>
        </p:txBody>
      </p:sp>
      <p:grpSp>
        <p:nvGrpSpPr>
          <p:cNvPr id="25" name="object 25"/>
          <p:cNvGrpSpPr/>
          <p:nvPr/>
        </p:nvGrpSpPr>
        <p:grpSpPr>
          <a:xfrm>
            <a:off x="7591425" y="2047811"/>
            <a:ext cx="967105" cy="948055"/>
            <a:chOff x="7591425" y="2047811"/>
            <a:chExt cx="967105" cy="948055"/>
          </a:xfrm>
        </p:grpSpPr>
        <p:pic>
          <p:nvPicPr>
            <p:cNvPr id="26" name="object 26"/>
            <p:cNvPicPr/>
            <p:nvPr/>
          </p:nvPicPr>
          <p:blipFill>
            <a:blip r:embed="rId6" cstate="print"/>
            <a:stretch>
              <a:fillRect/>
            </a:stretch>
          </p:blipFill>
          <p:spPr>
            <a:xfrm>
              <a:off x="7591425" y="2047811"/>
              <a:ext cx="966787" cy="919162"/>
            </a:xfrm>
            <a:prstGeom prst="rect">
              <a:avLst/>
            </a:prstGeom>
          </p:spPr>
        </p:pic>
        <p:pic>
          <p:nvPicPr>
            <p:cNvPr id="27" name="object 27"/>
            <p:cNvPicPr/>
            <p:nvPr/>
          </p:nvPicPr>
          <p:blipFill>
            <a:blip r:embed="rId7" cstate="print"/>
            <a:stretch>
              <a:fillRect/>
            </a:stretch>
          </p:blipFill>
          <p:spPr>
            <a:xfrm>
              <a:off x="7705725" y="2133536"/>
              <a:ext cx="747712" cy="862012"/>
            </a:xfrm>
            <a:prstGeom prst="rect">
              <a:avLst/>
            </a:prstGeom>
          </p:spPr>
        </p:pic>
        <p:sp>
          <p:nvSpPr>
            <p:cNvPr id="28" name="object 28"/>
            <p:cNvSpPr/>
            <p:nvPr/>
          </p:nvSpPr>
          <p:spPr>
            <a:xfrm>
              <a:off x="7667625" y="2105024"/>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29" name="object 29"/>
            <p:cNvSpPr/>
            <p:nvPr/>
          </p:nvSpPr>
          <p:spPr>
            <a:xfrm>
              <a:off x="7667625" y="2105024"/>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1F487C"/>
              </a:solidFill>
            </a:ln>
          </p:spPr>
          <p:txBody>
            <a:bodyPr wrap="square" lIns="0" tIns="0" rIns="0" bIns="0" rtlCol="0"/>
            <a:lstStyle/>
            <a:p>
              <a:endParaRPr/>
            </a:p>
          </p:txBody>
        </p:sp>
      </p:grpSp>
      <p:sp>
        <p:nvSpPr>
          <p:cNvPr id="30" name="object 30"/>
          <p:cNvSpPr txBox="1"/>
          <p:nvPr/>
        </p:nvSpPr>
        <p:spPr>
          <a:xfrm>
            <a:off x="7965820" y="2248280"/>
            <a:ext cx="236220" cy="449580"/>
          </a:xfrm>
          <a:prstGeom prst="rect">
            <a:avLst/>
          </a:prstGeom>
        </p:spPr>
        <p:txBody>
          <a:bodyPr vert="horz" wrap="square" lIns="0" tIns="16510" rIns="0" bIns="0" rtlCol="0">
            <a:spAutoFit/>
          </a:bodyPr>
          <a:lstStyle/>
          <a:p>
            <a:pPr marL="12700">
              <a:lnSpc>
                <a:spcPct val="100000"/>
              </a:lnSpc>
              <a:spcBef>
                <a:spcPts val="130"/>
              </a:spcBef>
            </a:pPr>
            <a:r>
              <a:rPr sz="2750" spc="-50">
                <a:solidFill>
                  <a:srgbClr val="FFFFFF"/>
                </a:solidFill>
                <a:latin typeface="Trebuchet MS"/>
                <a:cs typeface="Trebuchet MS"/>
              </a:rPr>
              <a:t>A</a:t>
            </a:r>
            <a:endParaRPr sz="2750">
              <a:latin typeface="Trebuchet MS"/>
              <a:cs typeface="Trebuchet MS"/>
            </a:endParaRPr>
          </a:p>
        </p:txBody>
      </p:sp>
      <p:grpSp>
        <p:nvGrpSpPr>
          <p:cNvPr id="31" name="object 31"/>
          <p:cNvGrpSpPr/>
          <p:nvPr/>
        </p:nvGrpSpPr>
        <p:grpSpPr>
          <a:xfrm>
            <a:off x="7629525" y="3324161"/>
            <a:ext cx="957580" cy="862330"/>
            <a:chOff x="7629525" y="3324161"/>
            <a:chExt cx="957580" cy="862330"/>
          </a:xfrm>
        </p:grpSpPr>
        <p:pic>
          <p:nvPicPr>
            <p:cNvPr id="32" name="object 32"/>
            <p:cNvPicPr/>
            <p:nvPr/>
          </p:nvPicPr>
          <p:blipFill>
            <a:blip r:embed="rId8" cstate="print"/>
            <a:stretch>
              <a:fillRect/>
            </a:stretch>
          </p:blipFill>
          <p:spPr>
            <a:xfrm>
              <a:off x="7629525" y="3381311"/>
              <a:ext cx="957262" cy="642937"/>
            </a:xfrm>
            <a:prstGeom prst="rect">
              <a:avLst/>
            </a:prstGeom>
          </p:spPr>
        </p:pic>
        <p:pic>
          <p:nvPicPr>
            <p:cNvPr id="33" name="object 33"/>
            <p:cNvPicPr/>
            <p:nvPr/>
          </p:nvPicPr>
          <p:blipFill>
            <a:blip r:embed="rId9" cstate="print"/>
            <a:stretch>
              <a:fillRect/>
            </a:stretch>
          </p:blipFill>
          <p:spPr>
            <a:xfrm>
              <a:off x="7734300" y="3324161"/>
              <a:ext cx="747712" cy="862012"/>
            </a:xfrm>
            <a:prstGeom prst="rect">
              <a:avLst/>
            </a:prstGeom>
          </p:spPr>
        </p:pic>
        <p:sp>
          <p:nvSpPr>
            <p:cNvPr id="34" name="object 34"/>
            <p:cNvSpPr/>
            <p:nvPr/>
          </p:nvSpPr>
          <p:spPr>
            <a:xfrm>
              <a:off x="7705725" y="3438524"/>
              <a:ext cx="809625" cy="495300"/>
            </a:xfrm>
            <a:custGeom>
              <a:avLst/>
              <a:gdLst/>
              <a:ahLst/>
              <a:cxnLst/>
              <a:rect l="l" t="t" r="r" b="b"/>
              <a:pathLst>
                <a:path w="809625" h="495300">
                  <a:moveTo>
                    <a:pt x="727075"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27075" y="495300"/>
                  </a:lnTo>
                  <a:lnTo>
                    <a:pt x="759207" y="488813"/>
                  </a:lnTo>
                  <a:lnTo>
                    <a:pt x="785447" y="471122"/>
                  </a:lnTo>
                  <a:lnTo>
                    <a:pt x="803138" y="444882"/>
                  </a:lnTo>
                  <a:lnTo>
                    <a:pt x="809625" y="412750"/>
                  </a:lnTo>
                  <a:lnTo>
                    <a:pt x="809625" y="82550"/>
                  </a:lnTo>
                  <a:lnTo>
                    <a:pt x="803138" y="50417"/>
                  </a:lnTo>
                  <a:lnTo>
                    <a:pt x="785447" y="24177"/>
                  </a:lnTo>
                  <a:lnTo>
                    <a:pt x="759207" y="6486"/>
                  </a:lnTo>
                  <a:lnTo>
                    <a:pt x="727075" y="0"/>
                  </a:lnTo>
                  <a:close/>
                </a:path>
              </a:pathLst>
            </a:custGeom>
            <a:solidFill>
              <a:srgbClr val="4F81BC"/>
            </a:solidFill>
          </p:spPr>
          <p:txBody>
            <a:bodyPr wrap="square" lIns="0" tIns="0" rIns="0" bIns="0" rtlCol="0"/>
            <a:lstStyle/>
            <a:p>
              <a:endParaRPr/>
            </a:p>
          </p:txBody>
        </p:sp>
        <p:sp>
          <p:nvSpPr>
            <p:cNvPr id="35" name="object 35"/>
            <p:cNvSpPr/>
            <p:nvPr/>
          </p:nvSpPr>
          <p:spPr>
            <a:xfrm>
              <a:off x="7705725" y="3438524"/>
              <a:ext cx="809625" cy="495300"/>
            </a:xfrm>
            <a:custGeom>
              <a:avLst/>
              <a:gdLst/>
              <a:ahLst/>
              <a:cxnLst/>
              <a:rect l="l" t="t" r="r" b="b"/>
              <a:pathLst>
                <a:path w="809625" h="495300">
                  <a:moveTo>
                    <a:pt x="0" y="82550"/>
                  </a:moveTo>
                  <a:lnTo>
                    <a:pt x="6486" y="50417"/>
                  </a:lnTo>
                  <a:lnTo>
                    <a:pt x="24177" y="24177"/>
                  </a:lnTo>
                  <a:lnTo>
                    <a:pt x="50417" y="6486"/>
                  </a:lnTo>
                  <a:lnTo>
                    <a:pt x="82550" y="0"/>
                  </a:lnTo>
                  <a:lnTo>
                    <a:pt x="727075" y="0"/>
                  </a:lnTo>
                  <a:lnTo>
                    <a:pt x="759207" y="6486"/>
                  </a:lnTo>
                  <a:lnTo>
                    <a:pt x="785447" y="24177"/>
                  </a:lnTo>
                  <a:lnTo>
                    <a:pt x="803138" y="50417"/>
                  </a:lnTo>
                  <a:lnTo>
                    <a:pt x="809625" y="82550"/>
                  </a:lnTo>
                  <a:lnTo>
                    <a:pt x="809625" y="412750"/>
                  </a:lnTo>
                  <a:lnTo>
                    <a:pt x="803138" y="444882"/>
                  </a:lnTo>
                  <a:lnTo>
                    <a:pt x="785447" y="471122"/>
                  </a:lnTo>
                  <a:lnTo>
                    <a:pt x="759207" y="488813"/>
                  </a:lnTo>
                  <a:lnTo>
                    <a:pt x="727075" y="495300"/>
                  </a:lnTo>
                  <a:lnTo>
                    <a:pt x="82550" y="495300"/>
                  </a:lnTo>
                  <a:lnTo>
                    <a:pt x="50417" y="488813"/>
                  </a:lnTo>
                  <a:lnTo>
                    <a:pt x="24177" y="471122"/>
                  </a:lnTo>
                  <a:lnTo>
                    <a:pt x="6486" y="444882"/>
                  </a:lnTo>
                  <a:lnTo>
                    <a:pt x="0" y="412750"/>
                  </a:lnTo>
                  <a:lnTo>
                    <a:pt x="0" y="82550"/>
                  </a:lnTo>
                  <a:close/>
                </a:path>
              </a:pathLst>
            </a:custGeom>
            <a:ln w="38100">
              <a:solidFill>
                <a:srgbClr val="1F487C"/>
              </a:solidFill>
            </a:ln>
          </p:spPr>
          <p:txBody>
            <a:bodyPr wrap="square" lIns="0" tIns="0" rIns="0" bIns="0" rtlCol="0"/>
            <a:lstStyle/>
            <a:p>
              <a:endParaRPr/>
            </a:p>
          </p:txBody>
        </p:sp>
      </p:grpSp>
      <p:sp>
        <p:nvSpPr>
          <p:cNvPr id="36" name="object 36"/>
          <p:cNvSpPr txBox="1"/>
          <p:nvPr/>
        </p:nvSpPr>
        <p:spPr>
          <a:xfrm>
            <a:off x="7998206" y="3444875"/>
            <a:ext cx="236220" cy="449580"/>
          </a:xfrm>
          <a:prstGeom prst="rect">
            <a:avLst/>
          </a:prstGeom>
        </p:spPr>
        <p:txBody>
          <a:bodyPr vert="horz" wrap="square" lIns="0" tIns="16510" rIns="0" bIns="0" rtlCol="0">
            <a:spAutoFit/>
          </a:bodyPr>
          <a:lstStyle/>
          <a:p>
            <a:pPr marL="12700">
              <a:lnSpc>
                <a:spcPct val="100000"/>
              </a:lnSpc>
              <a:spcBef>
                <a:spcPts val="130"/>
              </a:spcBef>
            </a:pPr>
            <a:r>
              <a:rPr sz="2750" spc="-50">
                <a:solidFill>
                  <a:srgbClr val="FFFFFF"/>
                </a:solidFill>
                <a:latin typeface="Trebuchet MS"/>
                <a:cs typeface="Trebuchet MS"/>
              </a:rPr>
              <a:t>A</a:t>
            </a:r>
            <a:endParaRPr sz="2750">
              <a:latin typeface="Trebuchet MS"/>
              <a:cs typeface="Trebuchet MS"/>
            </a:endParaRPr>
          </a:p>
        </p:txBody>
      </p:sp>
      <p:grpSp>
        <p:nvGrpSpPr>
          <p:cNvPr id="37" name="object 37"/>
          <p:cNvGrpSpPr/>
          <p:nvPr/>
        </p:nvGrpSpPr>
        <p:grpSpPr>
          <a:xfrm>
            <a:off x="8791575" y="2057336"/>
            <a:ext cx="967105" cy="948055"/>
            <a:chOff x="8791575" y="2057336"/>
            <a:chExt cx="967105" cy="948055"/>
          </a:xfrm>
        </p:grpSpPr>
        <p:pic>
          <p:nvPicPr>
            <p:cNvPr id="38" name="object 38"/>
            <p:cNvPicPr/>
            <p:nvPr/>
          </p:nvPicPr>
          <p:blipFill>
            <a:blip r:embed="rId6" cstate="print"/>
            <a:stretch>
              <a:fillRect/>
            </a:stretch>
          </p:blipFill>
          <p:spPr>
            <a:xfrm>
              <a:off x="8791575" y="2057336"/>
              <a:ext cx="966787" cy="919162"/>
            </a:xfrm>
            <a:prstGeom prst="rect">
              <a:avLst/>
            </a:prstGeom>
          </p:spPr>
        </p:pic>
        <p:pic>
          <p:nvPicPr>
            <p:cNvPr id="39" name="object 39"/>
            <p:cNvPicPr/>
            <p:nvPr/>
          </p:nvPicPr>
          <p:blipFill>
            <a:blip r:embed="rId10" cstate="print"/>
            <a:stretch>
              <a:fillRect/>
            </a:stretch>
          </p:blipFill>
          <p:spPr>
            <a:xfrm>
              <a:off x="8886825" y="2143061"/>
              <a:ext cx="766762" cy="862012"/>
            </a:xfrm>
            <a:prstGeom prst="rect">
              <a:avLst/>
            </a:prstGeom>
          </p:spPr>
        </p:pic>
        <p:sp>
          <p:nvSpPr>
            <p:cNvPr id="40" name="object 40"/>
            <p:cNvSpPr/>
            <p:nvPr/>
          </p:nvSpPr>
          <p:spPr>
            <a:xfrm>
              <a:off x="8867775" y="2114549"/>
              <a:ext cx="819150" cy="771525"/>
            </a:xfrm>
            <a:custGeom>
              <a:avLst/>
              <a:gdLst/>
              <a:ahLst/>
              <a:cxnLst/>
              <a:rect l="l" t="t" r="r" b="b"/>
              <a:pathLst>
                <a:path w="819150" h="771525">
                  <a:moveTo>
                    <a:pt x="690499" y="0"/>
                  </a:moveTo>
                  <a:lnTo>
                    <a:pt x="128650" y="0"/>
                  </a:lnTo>
                  <a:lnTo>
                    <a:pt x="78545" y="10100"/>
                  </a:lnTo>
                  <a:lnTo>
                    <a:pt x="37655" y="37655"/>
                  </a:lnTo>
                  <a:lnTo>
                    <a:pt x="10100" y="78545"/>
                  </a:lnTo>
                  <a:lnTo>
                    <a:pt x="0" y="128650"/>
                  </a:lnTo>
                  <a:lnTo>
                    <a:pt x="0" y="642874"/>
                  </a:lnTo>
                  <a:lnTo>
                    <a:pt x="10100" y="692979"/>
                  </a:lnTo>
                  <a:lnTo>
                    <a:pt x="37655" y="733869"/>
                  </a:lnTo>
                  <a:lnTo>
                    <a:pt x="78545" y="761424"/>
                  </a:lnTo>
                  <a:lnTo>
                    <a:pt x="128650" y="771525"/>
                  </a:lnTo>
                  <a:lnTo>
                    <a:pt x="690499" y="771525"/>
                  </a:lnTo>
                  <a:lnTo>
                    <a:pt x="740604" y="761424"/>
                  </a:lnTo>
                  <a:lnTo>
                    <a:pt x="781494" y="733869"/>
                  </a:lnTo>
                  <a:lnTo>
                    <a:pt x="809049" y="692979"/>
                  </a:lnTo>
                  <a:lnTo>
                    <a:pt x="819150" y="642874"/>
                  </a:lnTo>
                  <a:lnTo>
                    <a:pt x="819150" y="128650"/>
                  </a:lnTo>
                  <a:lnTo>
                    <a:pt x="809049" y="78545"/>
                  </a:lnTo>
                  <a:lnTo>
                    <a:pt x="781494" y="37655"/>
                  </a:lnTo>
                  <a:lnTo>
                    <a:pt x="740604" y="10100"/>
                  </a:lnTo>
                  <a:lnTo>
                    <a:pt x="690499" y="0"/>
                  </a:lnTo>
                  <a:close/>
                </a:path>
              </a:pathLst>
            </a:custGeom>
            <a:solidFill>
              <a:srgbClr val="4F81BC"/>
            </a:solidFill>
          </p:spPr>
          <p:txBody>
            <a:bodyPr wrap="square" lIns="0" tIns="0" rIns="0" bIns="0" rtlCol="0"/>
            <a:lstStyle/>
            <a:p>
              <a:endParaRPr/>
            </a:p>
          </p:txBody>
        </p:sp>
        <p:sp>
          <p:nvSpPr>
            <p:cNvPr id="41" name="object 41"/>
            <p:cNvSpPr/>
            <p:nvPr/>
          </p:nvSpPr>
          <p:spPr>
            <a:xfrm>
              <a:off x="8867775" y="2114549"/>
              <a:ext cx="819150" cy="771525"/>
            </a:xfrm>
            <a:custGeom>
              <a:avLst/>
              <a:gdLst/>
              <a:ahLst/>
              <a:cxnLst/>
              <a:rect l="l" t="t" r="r" b="b"/>
              <a:pathLst>
                <a:path w="819150" h="771525">
                  <a:moveTo>
                    <a:pt x="0" y="128650"/>
                  </a:moveTo>
                  <a:lnTo>
                    <a:pt x="10100" y="78545"/>
                  </a:lnTo>
                  <a:lnTo>
                    <a:pt x="37655" y="37655"/>
                  </a:lnTo>
                  <a:lnTo>
                    <a:pt x="78545" y="10100"/>
                  </a:lnTo>
                  <a:lnTo>
                    <a:pt x="128650" y="0"/>
                  </a:lnTo>
                  <a:lnTo>
                    <a:pt x="690499" y="0"/>
                  </a:lnTo>
                  <a:lnTo>
                    <a:pt x="740604" y="10100"/>
                  </a:lnTo>
                  <a:lnTo>
                    <a:pt x="781494" y="37655"/>
                  </a:lnTo>
                  <a:lnTo>
                    <a:pt x="809049" y="78545"/>
                  </a:lnTo>
                  <a:lnTo>
                    <a:pt x="819150" y="128650"/>
                  </a:lnTo>
                  <a:lnTo>
                    <a:pt x="819150" y="642874"/>
                  </a:lnTo>
                  <a:lnTo>
                    <a:pt x="809049" y="692979"/>
                  </a:lnTo>
                  <a:lnTo>
                    <a:pt x="781494" y="733869"/>
                  </a:lnTo>
                  <a:lnTo>
                    <a:pt x="740604" y="761424"/>
                  </a:lnTo>
                  <a:lnTo>
                    <a:pt x="690499" y="771525"/>
                  </a:lnTo>
                  <a:lnTo>
                    <a:pt x="128650" y="771525"/>
                  </a:lnTo>
                  <a:lnTo>
                    <a:pt x="78545" y="761424"/>
                  </a:lnTo>
                  <a:lnTo>
                    <a:pt x="37655" y="733869"/>
                  </a:lnTo>
                  <a:lnTo>
                    <a:pt x="10100" y="692979"/>
                  </a:lnTo>
                  <a:lnTo>
                    <a:pt x="0" y="642874"/>
                  </a:lnTo>
                  <a:lnTo>
                    <a:pt x="0" y="128650"/>
                  </a:lnTo>
                  <a:close/>
                </a:path>
              </a:pathLst>
            </a:custGeom>
            <a:ln w="38100">
              <a:solidFill>
                <a:srgbClr val="1F487C"/>
              </a:solidFill>
            </a:ln>
          </p:spPr>
          <p:txBody>
            <a:bodyPr wrap="square" lIns="0" tIns="0" rIns="0" bIns="0" rtlCol="0"/>
            <a:lstStyle/>
            <a:p>
              <a:endParaRPr/>
            </a:p>
          </p:txBody>
        </p:sp>
      </p:grpSp>
      <p:sp>
        <p:nvSpPr>
          <p:cNvPr id="42" name="object 42"/>
          <p:cNvSpPr txBox="1"/>
          <p:nvPr/>
        </p:nvSpPr>
        <p:spPr>
          <a:xfrm>
            <a:off x="9156700" y="2258631"/>
            <a:ext cx="248920" cy="448945"/>
          </a:xfrm>
          <a:prstGeom prst="rect">
            <a:avLst/>
          </a:prstGeom>
        </p:spPr>
        <p:txBody>
          <a:bodyPr vert="horz" wrap="square" lIns="0" tIns="15875" rIns="0" bIns="0" rtlCol="0">
            <a:spAutoFit/>
          </a:bodyPr>
          <a:lstStyle/>
          <a:p>
            <a:pPr marL="12700">
              <a:lnSpc>
                <a:spcPct val="100000"/>
              </a:lnSpc>
              <a:spcBef>
                <a:spcPts val="125"/>
              </a:spcBef>
            </a:pPr>
            <a:r>
              <a:rPr sz="2750" spc="135">
                <a:solidFill>
                  <a:srgbClr val="FFFFFF"/>
                </a:solidFill>
                <a:latin typeface="Trebuchet MS"/>
                <a:cs typeface="Trebuchet MS"/>
              </a:rPr>
              <a:t>B</a:t>
            </a:r>
            <a:endParaRPr sz="2750">
              <a:latin typeface="Trebuchet MS"/>
              <a:cs typeface="Trebuchet MS"/>
            </a:endParaRPr>
          </a:p>
        </p:txBody>
      </p:sp>
      <p:grpSp>
        <p:nvGrpSpPr>
          <p:cNvPr id="43" name="object 43"/>
          <p:cNvGrpSpPr/>
          <p:nvPr/>
        </p:nvGrpSpPr>
        <p:grpSpPr>
          <a:xfrm>
            <a:off x="8791575" y="3324161"/>
            <a:ext cx="967105" cy="862330"/>
            <a:chOff x="8791575" y="3324161"/>
            <a:chExt cx="967105" cy="862330"/>
          </a:xfrm>
        </p:grpSpPr>
        <p:pic>
          <p:nvPicPr>
            <p:cNvPr id="44" name="object 44"/>
            <p:cNvPicPr/>
            <p:nvPr/>
          </p:nvPicPr>
          <p:blipFill>
            <a:blip r:embed="rId11" cstate="print"/>
            <a:stretch>
              <a:fillRect/>
            </a:stretch>
          </p:blipFill>
          <p:spPr>
            <a:xfrm>
              <a:off x="8791575" y="3381311"/>
              <a:ext cx="966787" cy="642937"/>
            </a:xfrm>
            <a:prstGeom prst="rect">
              <a:avLst/>
            </a:prstGeom>
          </p:spPr>
        </p:pic>
        <p:pic>
          <p:nvPicPr>
            <p:cNvPr id="45" name="object 45"/>
            <p:cNvPicPr/>
            <p:nvPr/>
          </p:nvPicPr>
          <p:blipFill>
            <a:blip r:embed="rId12" cstate="print"/>
            <a:stretch>
              <a:fillRect/>
            </a:stretch>
          </p:blipFill>
          <p:spPr>
            <a:xfrm>
              <a:off x="8886825" y="3324161"/>
              <a:ext cx="766762" cy="862012"/>
            </a:xfrm>
            <a:prstGeom prst="rect">
              <a:avLst/>
            </a:prstGeom>
          </p:spPr>
        </p:pic>
        <p:sp>
          <p:nvSpPr>
            <p:cNvPr id="46" name="object 46"/>
            <p:cNvSpPr/>
            <p:nvPr/>
          </p:nvSpPr>
          <p:spPr>
            <a:xfrm>
              <a:off x="8867775" y="3438524"/>
              <a:ext cx="819150" cy="495300"/>
            </a:xfrm>
            <a:custGeom>
              <a:avLst/>
              <a:gdLst/>
              <a:ahLst/>
              <a:cxnLst/>
              <a:rect l="l" t="t" r="r" b="b"/>
              <a:pathLst>
                <a:path w="819150" h="495300">
                  <a:moveTo>
                    <a:pt x="736600" y="0"/>
                  </a:moveTo>
                  <a:lnTo>
                    <a:pt x="82550" y="0"/>
                  </a:lnTo>
                  <a:lnTo>
                    <a:pt x="50417" y="6486"/>
                  </a:lnTo>
                  <a:lnTo>
                    <a:pt x="24177" y="24177"/>
                  </a:lnTo>
                  <a:lnTo>
                    <a:pt x="6486" y="50417"/>
                  </a:lnTo>
                  <a:lnTo>
                    <a:pt x="0" y="82550"/>
                  </a:lnTo>
                  <a:lnTo>
                    <a:pt x="0" y="412750"/>
                  </a:lnTo>
                  <a:lnTo>
                    <a:pt x="6486" y="444882"/>
                  </a:lnTo>
                  <a:lnTo>
                    <a:pt x="24177" y="471122"/>
                  </a:lnTo>
                  <a:lnTo>
                    <a:pt x="50417" y="488813"/>
                  </a:lnTo>
                  <a:lnTo>
                    <a:pt x="82550" y="495300"/>
                  </a:lnTo>
                  <a:lnTo>
                    <a:pt x="736600" y="495300"/>
                  </a:lnTo>
                  <a:lnTo>
                    <a:pt x="768732" y="488813"/>
                  </a:lnTo>
                  <a:lnTo>
                    <a:pt x="794972" y="471122"/>
                  </a:lnTo>
                  <a:lnTo>
                    <a:pt x="812663" y="444882"/>
                  </a:lnTo>
                  <a:lnTo>
                    <a:pt x="819150" y="412750"/>
                  </a:lnTo>
                  <a:lnTo>
                    <a:pt x="819150" y="82550"/>
                  </a:lnTo>
                  <a:lnTo>
                    <a:pt x="812663" y="50417"/>
                  </a:lnTo>
                  <a:lnTo>
                    <a:pt x="794972" y="24177"/>
                  </a:lnTo>
                  <a:lnTo>
                    <a:pt x="768732" y="6486"/>
                  </a:lnTo>
                  <a:lnTo>
                    <a:pt x="736600" y="0"/>
                  </a:lnTo>
                  <a:close/>
                </a:path>
              </a:pathLst>
            </a:custGeom>
            <a:solidFill>
              <a:srgbClr val="4F81BC"/>
            </a:solidFill>
          </p:spPr>
          <p:txBody>
            <a:bodyPr wrap="square" lIns="0" tIns="0" rIns="0" bIns="0" rtlCol="0"/>
            <a:lstStyle/>
            <a:p>
              <a:endParaRPr/>
            </a:p>
          </p:txBody>
        </p:sp>
        <p:sp>
          <p:nvSpPr>
            <p:cNvPr id="47" name="object 47"/>
            <p:cNvSpPr/>
            <p:nvPr/>
          </p:nvSpPr>
          <p:spPr>
            <a:xfrm>
              <a:off x="8867775" y="3438524"/>
              <a:ext cx="819150" cy="495300"/>
            </a:xfrm>
            <a:custGeom>
              <a:avLst/>
              <a:gdLst/>
              <a:ahLst/>
              <a:cxnLst/>
              <a:rect l="l" t="t" r="r" b="b"/>
              <a:pathLst>
                <a:path w="819150" h="495300">
                  <a:moveTo>
                    <a:pt x="0" y="82550"/>
                  </a:moveTo>
                  <a:lnTo>
                    <a:pt x="6486" y="50417"/>
                  </a:lnTo>
                  <a:lnTo>
                    <a:pt x="24177" y="24177"/>
                  </a:lnTo>
                  <a:lnTo>
                    <a:pt x="50417" y="6486"/>
                  </a:lnTo>
                  <a:lnTo>
                    <a:pt x="82550" y="0"/>
                  </a:lnTo>
                  <a:lnTo>
                    <a:pt x="736600" y="0"/>
                  </a:lnTo>
                  <a:lnTo>
                    <a:pt x="768732" y="6486"/>
                  </a:lnTo>
                  <a:lnTo>
                    <a:pt x="794972" y="24177"/>
                  </a:lnTo>
                  <a:lnTo>
                    <a:pt x="812663" y="50417"/>
                  </a:lnTo>
                  <a:lnTo>
                    <a:pt x="819150" y="82550"/>
                  </a:lnTo>
                  <a:lnTo>
                    <a:pt x="819150" y="412750"/>
                  </a:lnTo>
                  <a:lnTo>
                    <a:pt x="812663" y="444882"/>
                  </a:lnTo>
                  <a:lnTo>
                    <a:pt x="794972" y="471122"/>
                  </a:lnTo>
                  <a:lnTo>
                    <a:pt x="768732" y="488813"/>
                  </a:lnTo>
                  <a:lnTo>
                    <a:pt x="736600" y="495300"/>
                  </a:lnTo>
                  <a:lnTo>
                    <a:pt x="82550" y="495300"/>
                  </a:lnTo>
                  <a:lnTo>
                    <a:pt x="50417" y="488813"/>
                  </a:lnTo>
                  <a:lnTo>
                    <a:pt x="24177" y="471122"/>
                  </a:lnTo>
                  <a:lnTo>
                    <a:pt x="6486" y="444882"/>
                  </a:lnTo>
                  <a:lnTo>
                    <a:pt x="0" y="412750"/>
                  </a:lnTo>
                  <a:lnTo>
                    <a:pt x="0" y="82550"/>
                  </a:lnTo>
                  <a:close/>
                </a:path>
              </a:pathLst>
            </a:custGeom>
            <a:ln w="38100">
              <a:solidFill>
                <a:srgbClr val="1F487C"/>
              </a:solidFill>
            </a:ln>
          </p:spPr>
          <p:txBody>
            <a:bodyPr wrap="square" lIns="0" tIns="0" rIns="0" bIns="0" rtlCol="0"/>
            <a:lstStyle/>
            <a:p>
              <a:endParaRPr/>
            </a:p>
          </p:txBody>
        </p:sp>
      </p:grpSp>
      <p:sp>
        <p:nvSpPr>
          <p:cNvPr id="48" name="object 48"/>
          <p:cNvSpPr txBox="1"/>
          <p:nvPr/>
        </p:nvSpPr>
        <p:spPr>
          <a:xfrm>
            <a:off x="9156700" y="3444875"/>
            <a:ext cx="248920" cy="449580"/>
          </a:xfrm>
          <a:prstGeom prst="rect">
            <a:avLst/>
          </a:prstGeom>
        </p:spPr>
        <p:txBody>
          <a:bodyPr vert="horz" wrap="square" lIns="0" tIns="16510" rIns="0" bIns="0" rtlCol="0">
            <a:spAutoFit/>
          </a:bodyPr>
          <a:lstStyle/>
          <a:p>
            <a:pPr marL="12700">
              <a:lnSpc>
                <a:spcPct val="100000"/>
              </a:lnSpc>
              <a:spcBef>
                <a:spcPts val="130"/>
              </a:spcBef>
            </a:pPr>
            <a:r>
              <a:rPr sz="2750" spc="135">
                <a:solidFill>
                  <a:srgbClr val="FFFFFF"/>
                </a:solidFill>
                <a:latin typeface="Trebuchet MS"/>
                <a:cs typeface="Trebuchet MS"/>
              </a:rPr>
              <a:t>B</a:t>
            </a:r>
            <a:endParaRPr sz="2750">
              <a:latin typeface="Trebuchet MS"/>
              <a:cs typeface="Trebuchet MS"/>
            </a:endParaRPr>
          </a:p>
        </p:txBody>
      </p:sp>
      <p:sp>
        <p:nvSpPr>
          <p:cNvPr id="55" name="object 55"/>
          <p:cNvSpPr txBox="1">
            <a:spLocks noGrp="1"/>
          </p:cNvSpPr>
          <p:nvPr>
            <p:ph type="ftr" sz="quarter" idx="5"/>
          </p:nvPr>
        </p:nvSpPr>
        <p:spPr>
          <a:prstGeom prst="rect">
            <a:avLst/>
          </a:prstGeom>
        </p:spPr>
        <p:txBody>
          <a:bodyPr vert="horz" wrap="square" lIns="0" tIns="3810" rIns="0" bIns="0" rtlCol="0">
            <a:spAutoFit/>
          </a:bodyPr>
          <a:lstStyle/>
          <a:p>
            <a:pPr marL="152400">
              <a:lnSpc>
                <a:spcPct val="100000"/>
              </a:lnSpc>
              <a:spcBef>
                <a:spcPts val="30"/>
              </a:spcBef>
            </a:pPr>
            <a:r>
              <a:rPr cap="small" spc="-20"/>
              <a:t>Protopapas</a:t>
            </a:r>
          </a:p>
        </p:txBody>
      </p:sp>
      <p:sp>
        <p:nvSpPr>
          <p:cNvPr id="56" name="object 56"/>
          <p:cNvSpPr txBox="1">
            <a:spLocks noGrp="1"/>
          </p:cNvSpPr>
          <p:nvPr>
            <p:ph type="sldNum" sz="quarter" idx="7"/>
          </p:nvPr>
        </p:nvSpPr>
        <p:spPr>
          <a:prstGeom prst="rect">
            <a:avLst/>
          </a:prstGeom>
        </p:spPr>
        <p:txBody>
          <a:bodyPr vert="horz" wrap="square" lIns="0" tIns="0" rIns="0" bIns="0" rtlCol="0">
            <a:spAutoFit/>
          </a:bodyPr>
          <a:lstStyle/>
          <a:p>
            <a:pPr marL="90170">
              <a:lnSpc>
                <a:spcPct val="100000"/>
              </a:lnSpc>
            </a:pPr>
            <a:r>
              <a:rPr spc="65"/>
              <a:t>57</a:t>
            </a:r>
          </a:p>
        </p:txBody>
      </p:sp>
      <p:sp>
        <p:nvSpPr>
          <p:cNvPr id="49" name="object 49"/>
          <p:cNvSpPr txBox="1"/>
          <p:nvPr/>
        </p:nvSpPr>
        <p:spPr>
          <a:xfrm>
            <a:off x="5644134" y="3306381"/>
            <a:ext cx="854075" cy="844550"/>
          </a:xfrm>
          <a:prstGeom prst="rect">
            <a:avLst/>
          </a:prstGeom>
        </p:spPr>
        <p:txBody>
          <a:bodyPr vert="horz" wrap="square" lIns="0" tIns="12700" rIns="0" bIns="0" rtlCol="0">
            <a:spAutoFit/>
          </a:bodyPr>
          <a:lstStyle/>
          <a:p>
            <a:pPr marL="12700">
              <a:lnSpc>
                <a:spcPts val="2130"/>
              </a:lnSpc>
              <a:spcBef>
                <a:spcPts val="100"/>
              </a:spcBef>
            </a:pPr>
            <a:r>
              <a:rPr sz="1800" spc="-20">
                <a:latin typeface="Trebuchet MS"/>
                <a:cs typeface="Trebuchet MS"/>
              </a:rPr>
              <a:t>LoRA</a:t>
            </a:r>
            <a:endParaRPr sz="1800">
              <a:latin typeface="Trebuchet MS"/>
              <a:cs typeface="Trebuchet MS"/>
            </a:endParaRPr>
          </a:p>
          <a:p>
            <a:pPr marL="12700" marR="5080">
              <a:lnSpc>
                <a:spcPts val="2180"/>
              </a:lnSpc>
              <a:spcBef>
                <a:spcPts val="30"/>
              </a:spcBef>
            </a:pPr>
            <a:r>
              <a:rPr sz="1800" spc="-10">
                <a:latin typeface="Trebuchet MS"/>
                <a:cs typeface="Trebuchet MS"/>
              </a:rPr>
              <a:t>Adapter (FP16)</a:t>
            </a:r>
            <a:endParaRPr sz="1800">
              <a:latin typeface="Trebuchet MS"/>
              <a:cs typeface="Trebuchet MS"/>
            </a:endParaRPr>
          </a:p>
        </p:txBody>
      </p:sp>
      <p:sp>
        <p:nvSpPr>
          <p:cNvPr id="50" name="object 50"/>
          <p:cNvSpPr txBox="1"/>
          <p:nvPr/>
        </p:nvSpPr>
        <p:spPr>
          <a:xfrm>
            <a:off x="8033384" y="5606415"/>
            <a:ext cx="1378585" cy="300355"/>
          </a:xfrm>
          <a:prstGeom prst="rect">
            <a:avLst/>
          </a:prstGeom>
        </p:spPr>
        <p:txBody>
          <a:bodyPr vert="horz" wrap="square" lIns="0" tIns="12700" rIns="0" bIns="0" rtlCol="0">
            <a:spAutoFit/>
          </a:bodyPr>
          <a:lstStyle/>
          <a:p>
            <a:pPr marL="12700">
              <a:lnSpc>
                <a:spcPct val="100000"/>
              </a:lnSpc>
              <a:spcBef>
                <a:spcPts val="100"/>
              </a:spcBef>
            </a:pPr>
            <a:r>
              <a:rPr sz="1800" spc="-30">
                <a:latin typeface="Trebuchet MS"/>
                <a:cs typeface="Trebuchet MS"/>
              </a:rPr>
              <a:t>10B</a:t>
            </a:r>
            <a:r>
              <a:rPr sz="1800" spc="-125">
                <a:latin typeface="Trebuchet MS"/>
                <a:cs typeface="Trebuchet MS"/>
              </a:rPr>
              <a:t> </a:t>
            </a:r>
            <a:r>
              <a:rPr sz="1800">
                <a:latin typeface="Cambria Math"/>
                <a:cs typeface="Cambria Math"/>
              </a:rPr>
              <a:t>→</a:t>
            </a:r>
            <a:r>
              <a:rPr sz="1800" spc="45">
                <a:latin typeface="Cambria Math"/>
                <a:cs typeface="Cambria Math"/>
              </a:rPr>
              <a:t> </a:t>
            </a:r>
            <a:r>
              <a:rPr sz="1800" spc="35">
                <a:latin typeface="Trebuchet MS"/>
                <a:cs typeface="Trebuchet MS"/>
              </a:rPr>
              <a:t>~40GB</a:t>
            </a:r>
            <a:endParaRPr sz="1800">
              <a:latin typeface="Trebuchet MS"/>
              <a:cs typeface="Trebuchet MS"/>
            </a:endParaRPr>
          </a:p>
        </p:txBody>
      </p:sp>
      <p:sp>
        <p:nvSpPr>
          <p:cNvPr id="51" name="object 51"/>
          <p:cNvSpPr txBox="1"/>
          <p:nvPr/>
        </p:nvSpPr>
        <p:spPr>
          <a:xfrm>
            <a:off x="2477516" y="4403661"/>
            <a:ext cx="2152650" cy="843915"/>
          </a:xfrm>
          <a:prstGeom prst="rect">
            <a:avLst/>
          </a:prstGeom>
        </p:spPr>
        <p:txBody>
          <a:bodyPr vert="horz" wrap="square" lIns="0" tIns="15240" rIns="0" bIns="0" rtlCol="0">
            <a:spAutoFit/>
          </a:bodyPr>
          <a:lstStyle/>
          <a:p>
            <a:pPr marL="12700" marR="5080" indent="4445" algn="ctr">
              <a:lnSpc>
                <a:spcPct val="99100"/>
              </a:lnSpc>
              <a:spcBef>
                <a:spcPts val="120"/>
              </a:spcBef>
            </a:pPr>
            <a:r>
              <a:rPr sz="1800" spc="65">
                <a:solidFill>
                  <a:srgbClr val="FFFFFF"/>
                </a:solidFill>
                <a:latin typeface="Trebuchet MS"/>
                <a:cs typeface="Trebuchet MS"/>
              </a:rPr>
              <a:t>This</a:t>
            </a:r>
            <a:r>
              <a:rPr sz="1800" spc="-114">
                <a:solidFill>
                  <a:srgbClr val="FFFFFF"/>
                </a:solidFill>
                <a:latin typeface="Trebuchet MS"/>
                <a:cs typeface="Trebuchet MS"/>
              </a:rPr>
              <a:t> </a:t>
            </a:r>
            <a:r>
              <a:rPr sz="1800">
                <a:solidFill>
                  <a:srgbClr val="FFFFFF"/>
                </a:solidFill>
                <a:latin typeface="Trebuchet MS"/>
                <a:cs typeface="Trebuchet MS"/>
              </a:rPr>
              <a:t>will</a:t>
            </a:r>
            <a:r>
              <a:rPr sz="1800" spc="-65">
                <a:solidFill>
                  <a:srgbClr val="FFFFFF"/>
                </a:solidFill>
                <a:latin typeface="Trebuchet MS"/>
                <a:cs typeface="Trebuchet MS"/>
              </a:rPr>
              <a:t> </a:t>
            </a:r>
            <a:r>
              <a:rPr sz="1800">
                <a:solidFill>
                  <a:srgbClr val="FFFFFF"/>
                </a:solidFill>
                <a:latin typeface="Trebuchet MS"/>
                <a:cs typeface="Trebuchet MS"/>
              </a:rPr>
              <a:t>be</a:t>
            </a:r>
            <a:r>
              <a:rPr sz="1800" spc="-105">
                <a:solidFill>
                  <a:srgbClr val="FFFFFF"/>
                </a:solidFill>
                <a:latin typeface="Trebuchet MS"/>
                <a:cs typeface="Trebuchet MS"/>
              </a:rPr>
              <a:t> </a:t>
            </a:r>
            <a:r>
              <a:rPr sz="1800" spc="-10">
                <a:solidFill>
                  <a:srgbClr val="FFFFFF"/>
                </a:solidFill>
                <a:latin typeface="Trebuchet MS"/>
                <a:cs typeface="Trebuchet MS"/>
              </a:rPr>
              <a:t>frozen. </a:t>
            </a:r>
            <a:r>
              <a:rPr sz="1800">
                <a:solidFill>
                  <a:srgbClr val="FFFFFF"/>
                </a:solidFill>
                <a:latin typeface="Trebuchet MS"/>
                <a:cs typeface="Trebuchet MS"/>
              </a:rPr>
              <a:t>So,</a:t>
            </a:r>
            <a:r>
              <a:rPr sz="1800" spc="-15">
                <a:solidFill>
                  <a:srgbClr val="FFFFFF"/>
                </a:solidFill>
                <a:latin typeface="Trebuchet MS"/>
                <a:cs typeface="Trebuchet MS"/>
              </a:rPr>
              <a:t> </a:t>
            </a:r>
            <a:r>
              <a:rPr sz="1800">
                <a:solidFill>
                  <a:srgbClr val="FFFFFF"/>
                </a:solidFill>
                <a:latin typeface="Trebuchet MS"/>
                <a:cs typeface="Trebuchet MS"/>
              </a:rPr>
              <a:t>no</a:t>
            </a:r>
            <a:r>
              <a:rPr sz="1800" spc="-85">
                <a:solidFill>
                  <a:srgbClr val="FFFFFF"/>
                </a:solidFill>
                <a:latin typeface="Trebuchet MS"/>
                <a:cs typeface="Trebuchet MS"/>
              </a:rPr>
              <a:t> </a:t>
            </a:r>
            <a:r>
              <a:rPr sz="1800" spc="-10">
                <a:solidFill>
                  <a:srgbClr val="FFFFFF"/>
                </a:solidFill>
                <a:latin typeface="Trebuchet MS"/>
                <a:cs typeface="Trebuchet MS"/>
              </a:rPr>
              <a:t>optimization, </a:t>
            </a:r>
            <a:r>
              <a:rPr sz="1800" spc="50">
                <a:solidFill>
                  <a:srgbClr val="FFFFFF"/>
                </a:solidFill>
                <a:latin typeface="Trebuchet MS"/>
                <a:cs typeface="Trebuchet MS"/>
              </a:rPr>
              <a:t>but</a:t>
            </a:r>
            <a:r>
              <a:rPr sz="1800" spc="-105">
                <a:solidFill>
                  <a:srgbClr val="FFFFFF"/>
                </a:solidFill>
                <a:latin typeface="Trebuchet MS"/>
                <a:cs typeface="Trebuchet MS"/>
              </a:rPr>
              <a:t> </a:t>
            </a:r>
            <a:r>
              <a:rPr sz="1800">
                <a:solidFill>
                  <a:srgbClr val="FFFFFF"/>
                </a:solidFill>
                <a:latin typeface="Trebuchet MS"/>
                <a:cs typeface="Trebuchet MS"/>
              </a:rPr>
              <a:t>the</a:t>
            </a:r>
            <a:r>
              <a:rPr sz="1800" spc="-110">
                <a:solidFill>
                  <a:srgbClr val="FFFFFF"/>
                </a:solidFill>
                <a:latin typeface="Trebuchet MS"/>
                <a:cs typeface="Trebuchet MS"/>
              </a:rPr>
              <a:t> </a:t>
            </a:r>
            <a:r>
              <a:rPr sz="1800" spc="35">
                <a:solidFill>
                  <a:srgbClr val="FFFFFF"/>
                </a:solidFill>
                <a:latin typeface="Trebuchet MS"/>
                <a:cs typeface="Trebuchet MS"/>
              </a:rPr>
              <a:t>parameters</a:t>
            </a:r>
            <a:endParaRPr sz="1800">
              <a:latin typeface="Trebuchet MS"/>
              <a:cs typeface="Trebuchet MS"/>
            </a:endParaRPr>
          </a:p>
        </p:txBody>
      </p:sp>
      <p:sp>
        <p:nvSpPr>
          <p:cNvPr id="52" name="object 52"/>
          <p:cNvSpPr txBox="1"/>
          <p:nvPr/>
        </p:nvSpPr>
        <p:spPr>
          <a:xfrm>
            <a:off x="2696845" y="5224208"/>
            <a:ext cx="1714500"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FFFFFF"/>
                </a:solidFill>
                <a:latin typeface="Trebuchet MS"/>
                <a:cs typeface="Trebuchet MS"/>
              </a:rPr>
              <a:t>still</a:t>
            </a:r>
            <a:r>
              <a:rPr sz="1800" spc="-35">
                <a:solidFill>
                  <a:srgbClr val="FFFFFF"/>
                </a:solidFill>
                <a:latin typeface="Trebuchet MS"/>
                <a:cs typeface="Trebuchet MS"/>
              </a:rPr>
              <a:t> </a:t>
            </a:r>
            <a:r>
              <a:rPr sz="1800" spc="55">
                <a:solidFill>
                  <a:srgbClr val="FFFFFF"/>
                </a:solidFill>
                <a:latin typeface="Trebuchet MS"/>
                <a:cs typeface="Trebuchet MS"/>
              </a:rPr>
              <a:t>needs</a:t>
            </a:r>
            <a:r>
              <a:rPr sz="1800" spc="-5">
                <a:solidFill>
                  <a:srgbClr val="FFFFFF"/>
                </a:solidFill>
                <a:latin typeface="Trebuchet MS"/>
                <a:cs typeface="Trebuchet MS"/>
              </a:rPr>
              <a:t> </a:t>
            </a:r>
            <a:r>
              <a:rPr sz="1800">
                <a:solidFill>
                  <a:srgbClr val="FFFFFF"/>
                </a:solidFill>
                <a:latin typeface="Trebuchet MS"/>
                <a:cs typeface="Trebuchet MS"/>
              </a:rPr>
              <a:t>to</a:t>
            </a:r>
            <a:r>
              <a:rPr sz="1800" spc="-60">
                <a:solidFill>
                  <a:srgbClr val="FFFFFF"/>
                </a:solidFill>
                <a:latin typeface="Trebuchet MS"/>
                <a:cs typeface="Trebuchet MS"/>
              </a:rPr>
              <a:t> </a:t>
            </a:r>
            <a:r>
              <a:rPr sz="1800" spc="-25">
                <a:solidFill>
                  <a:srgbClr val="FFFFFF"/>
                </a:solidFill>
                <a:latin typeface="Trebuchet MS"/>
                <a:cs typeface="Trebuchet MS"/>
              </a:rPr>
              <a:t>be</a:t>
            </a:r>
            <a:endParaRPr sz="1800">
              <a:latin typeface="Trebuchet MS"/>
              <a:cs typeface="Trebuchet MS"/>
            </a:endParaRPr>
          </a:p>
        </p:txBody>
      </p:sp>
      <p:sp>
        <p:nvSpPr>
          <p:cNvPr id="53" name="object 53"/>
          <p:cNvSpPr txBox="1"/>
          <p:nvPr/>
        </p:nvSpPr>
        <p:spPr>
          <a:xfrm>
            <a:off x="2603754" y="5500687"/>
            <a:ext cx="1896745" cy="300355"/>
          </a:xfrm>
          <a:prstGeom prst="rect">
            <a:avLst/>
          </a:prstGeom>
        </p:spPr>
        <p:txBody>
          <a:bodyPr vert="horz" wrap="square" lIns="0" tIns="12700" rIns="0" bIns="0" rtlCol="0">
            <a:spAutoFit/>
          </a:bodyPr>
          <a:lstStyle/>
          <a:p>
            <a:pPr marL="12700">
              <a:lnSpc>
                <a:spcPct val="100000"/>
              </a:lnSpc>
              <a:spcBef>
                <a:spcPts val="100"/>
              </a:spcBef>
            </a:pPr>
            <a:r>
              <a:rPr sz="1800">
                <a:solidFill>
                  <a:srgbClr val="FFFFFF"/>
                </a:solidFill>
                <a:latin typeface="Trebuchet MS"/>
                <a:cs typeface="Trebuchet MS"/>
              </a:rPr>
              <a:t>stored</a:t>
            </a:r>
            <a:r>
              <a:rPr sz="1800" spc="-15">
                <a:solidFill>
                  <a:srgbClr val="FFFFFF"/>
                </a:solidFill>
                <a:latin typeface="Trebuchet MS"/>
                <a:cs typeface="Trebuchet MS"/>
              </a:rPr>
              <a:t> </a:t>
            </a:r>
            <a:r>
              <a:rPr sz="1800" spc="90">
                <a:solidFill>
                  <a:srgbClr val="FFFFFF"/>
                </a:solidFill>
                <a:latin typeface="Trebuchet MS"/>
                <a:cs typeface="Trebuchet MS"/>
              </a:rPr>
              <a:t>in</a:t>
            </a:r>
            <a:r>
              <a:rPr sz="1800" spc="-35">
                <a:solidFill>
                  <a:srgbClr val="FFFFFF"/>
                </a:solidFill>
                <a:latin typeface="Trebuchet MS"/>
                <a:cs typeface="Trebuchet MS"/>
              </a:rPr>
              <a:t> </a:t>
            </a:r>
            <a:r>
              <a:rPr sz="1800" spc="40">
                <a:solidFill>
                  <a:srgbClr val="FFFFFF"/>
                </a:solidFill>
                <a:latin typeface="Trebuchet MS"/>
                <a:cs typeface="Trebuchet MS"/>
              </a:rPr>
              <a:t>memory</a:t>
            </a:r>
            <a:endParaRPr sz="1800">
              <a:latin typeface="Trebuchet MS"/>
              <a:cs typeface="Trebuchet MS"/>
            </a:endParaRPr>
          </a:p>
        </p:txBody>
      </p:sp>
      <p:sp>
        <p:nvSpPr>
          <p:cNvPr id="54" name="object 54"/>
          <p:cNvSpPr txBox="1"/>
          <p:nvPr/>
        </p:nvSpPr>
        <p:spPr>
          <a:xfrm>
            <a:off x="2215895" y="5777229"/>
            <a:ext cx="2242185" cy="300355"/>
          </a:xfrm>
          <a:prstGeom prst="rect">
            <a:avLst/>
          </a:prstGeom>
        </p:spPr>
        <p:txBody>
          <a:bodyPr vert="horz" wrap="square" lIns="0" tIns="12700" rIns="0" bIns="0" rtlCol="0">
            <a:spAutoFit/>
          </a:bodyPr>
          <a:lstStyle/>
          <a:p>
            <a:pPr marL="38100">
              <a:lnSpc>
                <a:spcPct val="100000"/>
              </a:lnSpc>
              <a:spcBef>
                <a:spcPts val="100"/>
              </a:spcBef>
            </a:pPr>
            <a:r>
              <a:rPr sz="2700" spc="-44" baseline="24691">
                <a:latin typeface="Trebuchet MS"/>
                <a:cs typeface="Trebuchet MS"/>
              </a:rPr>
              <a:t>10B</a:t>
            </a:r>
            <a:r>
              <a:rPr sz="2700" spc="-127" baseline="24691">
                <a:latin typeface="Trebuchet MS"/>
                <a:cs typeface="Trebuchet MS"/>
              </a:rPr>
              <a:t> </a:t>
            </a:r>
            <a:r>
              <a:rPr sz="2700" spc="-2077" baseline="24691">
                <a:latin typeface="Cambria Math"/>
                <a:cs typeface="Cambria Math"/>
              </a:rPr>
              <a:t>→</a:t>
            </a:r>
            <a:r>
              <a:rPr sz="1800" spc="30">
                <a:solidFill>
                  <a:srgbClr val="FFFFFF"/>
                </a:solidFill>
                <a:latin typeface="Trebuchet MS"/>
                <a:cs typeface="Trebuchet MS"/>
              </a:rPr>
              <a:t>f</a:t>
            </a:r>
            <a:r>
              <a:rPr sz="1800" spc="-35">
                <a:solidFill>
                  <a:srgbClr val="FFFFFF"/>
                </a:solidFill>
                <a:latin typeface="Trebuchet MS"/>
                <a:cs typeface="Trebuchet MS"/>
              </a:rPr>
              <a:t>o</a:t>
            </a:r>
            <a:r>
              <a:rPr sz="1800" spc="-550">
                <a:solidFill>
                  <a:srgbClr val="FFFFFF"/>
                </a:solidFill>
                <a:latin typeface="Trebuchet MS"/>
                <a:cs typeface="Trebuchet MS"/>
              </a:rPr>
              <a:t>r</a:t>
            </a:r>
            <a:r>
              <a:rPr sz="2700" spc="-44" baseline="24691">
                <a:latin typeface="Trebuchet MS"/>
                <a:cs typeface="Trebuchet MS"/>
              </a:rPr>
              <a:t>1</a:t>
            </a:r>
            <a:r>
              <a:rPr sz="2700" spc="-952" baseline="24691">
                <a:latin typeface="Trebuchet MS"/>
                <a:cs typeface="Trebuchet MS"/>
              </a:rPr>
              <a:t>6</a:t>
            </a:r>
            <a:r>
              <a:rPr sz="1800" spc="-50">
                <a:solidFill>
                  <a:srgbClr val="FFFFFF"/>
                </a:solidFill>
                <a:latin typeface="Trebuchet MS"/>
                <a:cs typeface="Trebuchet MS"/>
              </a:rPr>
              <a:t>f</a:t>
            </a:r>
            <a:r>
              <a:rPr sz="1800" spc="-894">
                <a:solidFill>
                  <a:srgbClr val="FFFFFF"/>
                </a:solidFill>
                <a:latin typeface="Trebuchet MS"/>
                <a:cs typeface="Trebuchet MS"/>
              </a:rPr>
              <a:t>o</a:t>
            </a:r>
            <a:r>
              <a:rPr sz="2700" spc="-195" baseline="24691">
                <a:latin typeface="Trebuchet MS"/>
                <a:cs typeface="Trebuchet MS"/>
              </a:rPr>
              <a:t>0</a:t>
            </a:r>
            <a:r>
              <a:rPr sz="1800" spc="-545">
                <a:solidFill>
                  <a:srgbClr val="FFFFFF"/>
                </a:solidFill>
                <a:latin typeface="Trebuchet MS"/>
                <a:cs typeface="Trebuchet MS"/>
              </a:rPr>
              <a:t>r</a:t>
            </a:r>
            <a:r>
              <a:rPr sz="2700" spc="-1057" baseline="24691">
                <a:latin typeface="Trebuchet MS"/>
                <a:cs typeface="Trebuchet MS"/>
              </a:rPr>
              <a:t>G</a:t>
            </a:r>
            <a:r>
              <a:rPr sz="1800" spc="-660">
                <a:solidFill>
                  <a:srgbClr val="FFFFFF"/>
                </a:solidFill>
                <a:latin typeface="Trebuchet MS"/>
                <a:cs typeface="Trebuchet MS"/>
              </a:rPr>
              <a:t>w</a:t>
            </a:r>
            <a:r>
              <a:rPr sz="2700" spc="-757" baseline="24691">
                <a:latin typeface="Trebuchet MS"/>
                <a:cs typeface="Trebuchet MS"/>
              </a:rPr>
              <a:t>B</a:t>
            </a:r>
            <a:r>
              <a:rPr sz="1800" spc="25">
                <a:solidFill>
                  <a:srgbClr val="FFFFFF"/>
                </a:solidFill>
                <a:latin typeface="Trebuchet MS"/>
                <a:cs typeface="Trebuchet MS"/>
              </a:rPr>
              <a:t>a</a:t>
            </a:r>
            <a:r>
              <a:rPr sz="1800" spc="-5">
                <a:solidFill>
                  <a:srgbClr val="FFFFFF"/>
                </a:solidFill>
                <a:latin typeface="Trebuchet MS"/>
                <a:cs typeface="Trebuchet MS"/>
              </a:rPr>
              <a:t>rd</a:t>
            </a:r>
            <a:r>
              <a:rPr sz="1800" spc="-100">
                <a:solidFill>
                  <a:srgbClr val="FFFFFF"/>
                </a:solidFill>
                <a:latin typeface="Trebuchet MS"/>
                <a:cs typeface="Trebuchet MS"/>
              </a:rPr>
              <a:t> </a:t>
            </a:r>
            <a:r>
              <a:rPr sz="1800" spc="125">
                <a:solidFill>
                  <a:srgbClr val="FFFFFF"/>
                </a:solidFill>
                <a:latin typeface="Trebuchet MS"/>
                <a:cs typeface="Trebuchet MS"/>
              </a:rPr>
              <a:t>pass</a:t>
            </a:r>
            <a:endParaRPr sz="1800">
              <a:latin typeface="Trebuchet MS"/>
              <a:cs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75"/>
              <a:t>Training</a:t>
            </a:r>
            <a:r>
              <a:rPr spc="-195"/>
              <a:t> </a:t>
            </a:r>
            <a:r>
              <a:rPr spc="-10"/>
              <a:t>Cycle</a:t>
            </a:r>
            <a:r>
              <a:rPr spc="-190"/>
              <a:t> </a:t>
            </a:r>
            <a:r>
              <a:t>-</a:t>
            </a:r>
            <a:r>
              <a:rPr spc="-204"/>
              <a:t> </a:t>
            </a:r>
            <a:r>
              <a:rPr spc="70"/>
              <a:t>LLM</a:t>
            </a:r>
          </a:p>
        </p:txBody>
      </p:sp>
      <p:sp>
        <p:nvSpPr>
          <p:cNvPr id="3" name="object 3"/>
          <p:cNvSpPr txBox="1"/>
          <p:nvPr/>
        </p:nvSpPr>
        <p:spPr>
          <a:xfrm>
            <a:off x="857250" y="3228975"/>
            <a:ext cx="5048250" cy="1943100"/>
          </a:xfrm>
          <a:prstGeom prst="rect">
            <a:avLst/>
          </a:prstGeom>
          <a:solidFill>
            <a:srgbClr val="C0504D"/>
          </a:solidFill>
          <a:ln w="38100">
            <a:solidFill>
              <a:srgbClr val="622422"/>
            </a:solidFill>
          </a:ln>
        </p:spPr>
        <p:txBody>
          <a:bodyPr vert="horz" wrap="square" lIns="0" tIns="33655" rIns="0" bIns="0" rtlCol="0">
            <a:spAutoFit/>
          </a:bodyPr>
          <a:lstStyle/>
          <a:p>
            <a:pPr marL="438150" marR="159385" indent="-343535">
              <a:lnSpc>
                <a:spcPct val="100000"/>
              </a:lnSpc>
              <a:spcBef>
                <a:spcPts val="265"/>
              </a:spcBef>
              <a:buFont typeface="Arial MT"/>
              <a:buChar char="•"/>
              <a:tabLst>
                <a:tab pos="438150" algn="l"/>
              </a:tabLst>
            </a:pPr>
            <a:r>
              <a:rPr sz="2400">
                <a:solidFill>
                  <a:srgbClr val="FFFFFF"/>
                </a:solidFill>
                <a:latin typeface="Trebuchet MS"/>
                <a:cs typeface="Trebuchet MS"/>
              </a:rPr>
              <a:t>A</a:t>
            </a:r>
            <a:r>
              <a:rPr sz="2400" spc="-155">
                <a:solidFill>
                  <a:srgbClr val="FFFFFF"/>
                </a:solidFill>
                <a:latin typeface="Trebuchet MS"/>
                <a:cs typeface="Trebuchet MS"/>
              </a:rPr>
              <a:t> </a:t>
            </a:r>
            <a:r>
              <a:rPr sz="2400" spc="80">
                <a:solidFill>
                  <a:srgbClr val="FFFFFF"/>
                </a:solidFill>
                <a:latin typeface="Trebuchet MS"/>
                <a:cs typeface="Trebuchet MS"/>
              </a:rPr>
              <a:t>method</a:t>
            </a:r>
            <a:r>
              <a:rPr sz="2400" spc="-160">
                <a:solidFill>
                  <a:srgbClr val="FFFFFF"/>
                </a:solidFill>
                <a:latin typeface="Trebuchet MS"/>
                <a:cs typeface="Trebuchet MS"/>
              </a:rPr>
              <a:t> </a:t>
            </a:r>
            <a:r>
              <a:rPr sz="2400">
                <a:solidFill>
                  <a:srgbClr val="FFFFFF"/>
                </a:solidFill>
                <a:latin typeface="Trebuchet MS"/>
                <a:cs typeface="Trebuchet MS"/>
              </a:rPr>
              <a:t>of</a:t>
            </a:r>
            <a:r>
              <a:rPr sz="2400" spc="-90">
                <a:solidFill>
                  <a:srgbClr val="FFFFFF"/>
                </a:solidFill>
                <a:latin typeface="Trebuchet MS"/>
                <a:cs typeface="Trebuchet MS"/>
              </a:rPr>
              <a:t> </a:t>
            </a:r>
            <a:r>
              <a:rPr sz="2400" spc="50">
                <a:solidFill>
                  <a:srgbClr val="FFFFFF"/>
                </a:solidFill>
                <a:latin typeface="Trebuchet MS"/>
                <a:cs typeface="Trebuchet MS"/>
              </a:rPr>
              <a:t>prompt </a:t>
            </a:r>
            <a:r>
              <a:rPr sz="2400" spc="55">
                <a:solidFill>
                  <a:srgbClr val="FFFFFF"/>
                </a:solidFill>
                <a:latin typeface="Trebuchet MS"/>
                <a:cs typeface="Trebuchet MS"/>
              </a:rPr>
              <a:t>engineering</a:t>
            </a:r>
            <a:r>
              <a:rPr sz="2400" spc="5">
                <a:solidFill>
                  <a:srgbClr val="FFFFFF"/>
                </a:solidFill>
                <a:latin typeface="Trebuchet MS"/>
                <a:cs typeface="Trebuchet MS"/>
              </a:rPr>
              <a:t> </a:t>
            </a:r>
            <a:r>
              <a:rPr sz="2400" spc="-10">
                <a:solidFill>
                  <a:srgbClr val="FFFFFF"/>
                </a:solidFill>
                <a:latin typeface="Trebuchet MS"/>
                <a:cs typeface="Trebuchet MS"/>
              </a:rPr>
              <a:t>where</a:t>
            </a:r>
            <a:r>
              <a:rPr sz="2400" spc="-105">
                <a:solidFill>
                  <a:srgbClr val="FFFFFF"/>
                </a:solidFill>
                <a:latin typeface="Trebuchet MS"/>
                <a:cs typeface="Trebuchet MS"/>
              </a:rPr>
              <a:t> </a:t>
            </a:r>
            <a:r>
              <a:rPr sz="2400">
                <a:solidFill>
                  <a:srgbClr val="FFFFFF"/>
                </a:solidFill>
                <a:latin typeface="Trebuchet MS"/>
                <a:cs typeface="Trebuchet MS"/>
              </a:rPr>
              <a:t>the</a:t>
            </a:r>
            <a:r>
              <a:rPr sz="2400" spc="-15">
                <a:solidFill>
                  <a:srgbClr val="FFFFFF"/>
                </a:solidFill>
                <a:latin typeface="Trebuchet MS"/>
                <a:cs typeface="Trebuchet MS"/>
              </a:rPr>
              <a:t> </a:t>
            </a:r>
            <a:r>
              <a:rPr sz="2400">
                <a:solidFill>
                  <a:srgbClr val="FFFFFF"/>
                </a:solidFill>
                <a:latin typeface="Trebuchet MS"/>
                <a:cs typeface="Trebuchet MS"/>
              </a:rPr>
              <a:t>model</a:t>
            </a:r>
            <a:r>
              <a:rPr sz="2400" spc="5">
                <a:solidFill>
                  <a:srgbClr val="FFFFFF"/>
                </a:solidFill>
                <a:latin typeface="Trebuchet MS"/>
                <a:cs typeface="Trebuchet MS"/>
              </a:rPr>
              <a:t> </a:t>
            </a:r>
            <a:r>
              <a:rPr sz="2400" spc="145">
                <a:solidFill>
                  <a:srgbClr val="FFFFFF"/>
                </a:solidFill>
                <a:latin typeface="Trebuchet MS"/>
                <a:cs typeface="Trebuchet MS"/>
              </a:rPr>
              <a:t>is </a:t>
            </a:r>
            <a:r>
              <a:rPr sz="2400" spc="120">
                <a:solidFill>
                  <a:srgbClr val="FFFFFF"/>
                </a:solidFill>
                <a:latin typeface="Trebuchet MS"/>
                <a:cs typeface="Trebuchet MS"/>
              </a:rPr>
              <a:t>shown</a:t>
            </a:r>
            <a:r>
              <a:rPr sz="2400" spc="-95">
                <a:solidFill>
                  <a:srgbClr val="FFFFFF"/>
                </a:solidFill>
                <a:latin typeface="Trebuchet MS"/>
                <a:cs typeface="Trebuchet MS"/>
              </a:rPr>
              <a:t> </a:t>
            </a:r>
            <a:r>
              <a:rPr sz="2400" spc="120">
                <a:solidFill>
                  <a:srgbClr val="FFFFFF"/>
                </a:solidFill>
                <a:latin typeface="Trebuchet MS"/>
                <a:cs typeface="Trebuchet MS"/>
              </a:rPr>
              <a:t>task</a:t>
            </a:r>
            <a:r>
              <a:rPr sz="2400" spc="-155">
                <a:solidFill>
                  <a:srgbClr val="FFFFFF"/>
                </a:solidFill>
                <a:latin typeface="Trebuchet MS"/>
                <a:cs typeface="Trebuchet MS"/>
              </a:rPr>
              <a:t> </a:t>
            </a:r>
            <a:r>
              <a:rPr sz="2400" spc="85">
                <a:solidFill>
                  <a:srgbClr val="FFFFFF"/>
                </a:solidFill>
                <a:latin typeface="Trebuchet MS"/>
                <a:cs typeface="Trebuchet MS"/>
              </a:rPr>
              <a:t>demonstrations</a:t>
            </a:r>
            <a:r>
              <a:rPr sz="2400" spc="-110">
                <a:solidFill>
                  <a:srgbClr val="FFFFFF"/>
                </a:solidFill>
                <a:latin typeface="Trebuchet MS"/>
                <a:cs typeface="Trebuchet MS"/>
              </a:rPr>
              <a:t> </a:t>
            </a:r>
            <a:r>
              <a:rPr sz="2400" spc="155">
                <a:solidFill>
                  <a:srgbClr val="FFFFFF"/>
                </a:solidFill>
                <a:latin typeface="Trebuchet MS"/>
                <a:cs typeface="Trebuchet MS"/>
              </a:rPr>
              <a:t>as </a:t>
            </a:r>
            <a:r>
              <a:rPr sz="2400">
                <a:solidFill>
                  <a:srgbClr val="FFFFFF"/>
                </a:solidFill>
                <a:latin typeface="Trebuchet MS"/>
                <a:cs typeface="Trebuchet MS"/>
              </a:rPr>
              <a:t>part</a:t>
            </a:r>
            <a:r>
              <a:rPr sz="2400" spc="-100">
                <a:solidFill>
                  <a:srgbClr val="FFFFFF"/>
                </a:solidFill>
                <a:latin typeface="Trebuchet MS"/>
                <a:cs typeface="Trebuchet MS"/>
              </a:rPr>
              <a:t> </a:t>
            </a:r>
            <a:r>
              <a:rPr sz="2400">
                <a:solidFill>
                  <a:srgbClr val="FFFFFF"/>
                </a:solidFill>
                <a:latin typeface="Trebuchet MS"/>
                <a:cs typeface="Trebuchet MS"/>
              </a:rPr>
              <a:t>of</a:t>
            </a:r>
            <a:r>
              <a:rPr sz="2400" spc="-105">
                <a:solidFill>
                  <a:srgbClr val="FFFFFF"/>
                </a:solidFill>
                <a:latin typeface="Trebuchet MS"/>
                <a:cs typeface="Trebuchet MS"/>
              </a:rPr>
              <a:t> </a:t>
            </a:r>
            <a:r>
              <a:rPr sz="2400">
                <a:solidFill>
                  <a:srgbClr val="FFFFFF"/>
                </a:solidFill>
                <a:latin typeface="Trebuchet MS"/>
                <a:cs typeface="Trebuchet MS"/>
              </a:rPr>
              <a:t>the</a:t>
            </a:r>
            <a:r>
              <a:rPr sz="2400" spc="-50">
                <a:solidFill>
                  <a:srgbClr val="FFFFFF"/>
                </a:solidFill>
                <a:latin typeface="Trebuchet MS"/>
                <a:cs typeface="Trebuchet MS"/>
              </a:rPr>
              <a:t> </a:t>
            </a:r>
            <a:r>
              <a:rPr sz="2400" spc="-10">
                <a:solidFill>
                  <a:srgbClr val="FFFFFF"/>
                </a:solidFill>
                <a:latin typeface="Trebuchet MS"/>
                <a:cs typeface="Trebuchet MS"/>
              </a:rPr>
              <a:t>prompt.</a:t>
            </a:r>
            <a:endParaRPr sz="2400">
              <a:latin typeface="Trebuchet MS"/>
              <a:cs typeface="Trebuchet MS"/>
            </a:endParaRPr>
          </a:p>
          <a:p>
            <a:pPr marL="438150" indent="-342900">
              <a:lnSpc>
                <a:spcPct val="100000"/>
              </a:lnSpc>
              <a:spcBef>
                <a:spcPts val="50"/>
              </a:spcBef>
              <a:buFont typeface="Arial MT"/>
              <a:buChar char="•"/>
              <a:tabLst>
                <a:tab pos="438150" algn="l"/>
              </a:tabLst>
            </a:pPr>
            <a:r>
              <a:rPr sz="2400" spc="70">
                <a:solidFill>
                  <a:srgbClr val="FFFFFF"/>
                </a:solidFill>
                <a:latin typeface="Trebuchet MS"/>
                <a:cs typeface="Trebuchet MS"/>
              </a:rPr>
              <a:t>No</a:t>
            </a:r>
            <a:r>
              <a:rPr sz="2400" spc="-110">
                <a:solidFill>
                  <a:srgbClr val="FFFFFF"/>
                </a:solidFill>
                <a:latin typeface="Trebuchet MS"/>
                <a:cs typeface="Trebuchet MS"/>
              </a:rPr>
              <a:t> </a:t>
            </a:r>
            <a:r>
              <a:rPr sz="2400" spc="85">
                <a:solidFill>
                  <a:srgbClr val="FFFFFF"/>
                </a:solidFill>
                <a:latin typeface="Trebuchet MS"/>
                <a:cs typeface="Trebuchet MS"/>
              </a:rPr>
              <a:t>change</a:t>
            </a:r>
            <a:r>
              <a:rPr sz="2400" spc="-95">
                <a:solidFill>
                  <a:srgbClr val="FFFFFF"/>
                </a:solidFill>
                <a:latin typeface="Trebuchet MS"/>
                <a:cs typeface="Trebuchet MS"/>
              </a:rPr>
              <a:t> </a:t>
            </a:r>
            <a:r>
              <a:rPr sz="2400" spc="100">
                <a:solidFill>
                  <a:srgbClr val="FFFFFF"/>
                </a:solidFill>
                <a:latin typeface="Trebuchet MS"/>
                <a:cs typeface="Trebuchet MS"/>
              </a:rPr>
              <a:t>in</a:t>
            </a:r>
            <a:r>
              <a:rPr sz="2400" spc="-165">
                <a:solidFill>
                  <a:srgbClr val="FFFFFF"/>
                </a:solidFill>
                <a:latin typeface="Trebuchet MS"/>
                <a:cs typeface="Trebuchet MS"/>
              </a:rPr>
              <a:t> </a:t>
            </a:r>
            <a:r>
              <a:rPr sz="2400" spc="40">
                <a:solidFill>
                  <a:srgbClr val="FFFFFF"/>
                </a:solidFill>
                <a:latin typeface="Trebuchet MS"/>
                <a:cs typeface="Trebuchet MS"/>
              </a:rPr>
              <a:t>model</a:t>
            </a:r>
            <a:endParaRPr sz="2400">
              <a:latin typeface="Trebuchet MS"/>
              <a:cs typeface="Trebuchet MS"/>
            </a:endParaRPr>
          </a:p>
        </p:txBody>
      </p:sp>
      <p:pic>
        <p:nvPicPr>
          <p:cNvPr id="4" name="object 4"/>
          <p:cNvPicPr/>
          <p:nvPr/>
        </p:nvPicPr>
        <p:blipFill>
          <a:blip r:embed="rId2" cstate="print"/>
          <a:stretch>
            <a:fillRect/>
          </a:stretch>
        </p:blipFill>
        <p:spPr>
          <a:xfrm>
            <a:off x="4595285" y="1577339"/>
            <a:ext cx="111125" cy="73025"/>
          </a:xfrm>
          <a:prstGeom prst="rect">
            <a:avLst/>
          </a:prstGeom>
        </p:spPr>
      </p:pic>
      <p:sp>
        <p:nvSpPr>
          <p:cNvPr id="5" name="object 5"/>
          <p:cNvSpPr txBox="1"/>
          <p:nvPr/>
        </p:nvSpPr>
        <p:spPr>
          <a:xfrm>
            <a:off x="428307" y="1084516"/>
            <a:ext cx="11083290" cy="763905"/>
          </a:xfrm>
          <a:prstGeom prst="rect">
            <a:avLst/>
          </a:prstGeom>
        </p:spPr>
        <p:txBody>
          <a:bodyPr vert="horz" wrap="square" lIns="0" tIns="12700" rIns="0" bIns="0" rtlCol="0" anchor="t">
            <a:spAutoFit/>
          </a:bodyPr>
          <a:lstStyle/>
          <a:p>
            <a:pPr marL="12700">
              <a:spcBef>
                <a:spcPts val="100"/>
              </a:spcBef>
            </a:pPr>
            <a:r>
              <a:rPr lang="en-US" sz="2400">
                <a:solidFill>
                  <a:srgbClr val="404040"/>
                </a:solidFill>
                <a:latin typeface="Trebuchet MS"/>
                <a:cs typeface="Trebuchet MS"/>
              </a:rPr>
              <a:t>A</a:t>
            </a:r>
            <a:r>
              <a:rPr lang="en-US" sz="2400" spc="50">
                <a:solidFill>
                  <a:srgbClr val="404040"/>
                </a:solidFill>
                <a:latin typeface="Trebuchet MS"/>
                <a:cs typeface="Trebuchet MS"/>
              </a:rPr>
              <a:t>nother</a:t>
            </a:r>
            <a:r>
              <a:rPr sz="2400" spc="-190">
                <a:solidFill>
                  <a:srgbClr val="404040"/>
                </a:solidFill>
                <a:latin typeface="Trebuchet MS"/>
                <a:cs typeface="Trebuchet MS"/>
              </a:rPr>
              <a:t> </a:t>
            </a:r>
            <a:r>
              <a:rPr sz="2400">
                <a:solidFill>
                  <a:srgbClr val="404040"/>
                </a:solidFill>
                <a:latin typeface="Trebuchet MS"/>
                <a:cs typeface="Trebuchet MS"/>
              </a:rPr>
              <a:t>way</a:t>
            </a:r>
            <a:r>
              <a:rPr sz="2400" spc="-155">
                <a:solidFill>
                  <a:srgbClr val="404040"/>
                </a:solidFill>
                <a:latin typeface="Trebuchet MS"/>
                <a:cs typeface="Trebuchet MS"/>
              </a:rPr>
              <a:t> </a:t>
            </a:r>
            <a:r>
              <a:rPr sz="2400">
                <a:solidFill>
                  <a:srgbClr val="404040"/>
                </a:solidFill>
                <a:latin typeface="Trebuchet MS"/>
                <a:cs typeface="Trebuchet MS"/>
              </a:rPr>
              <a:t>of</a:t>
            </a:r>
            <a:r>
              <a:rPr sz="2400" spc="-140">
                <a:solidFill>
                  <a:srgbClr val="404040"/>
                </a:solidFill>
                <a:latin typeface="Trebuchet MS"/>
                <a:cs typeface="Trebuchet MS"/>
              </a:rPr>
              <a:t> </a:t>
            </a:r>
            <a:r>
              <a:rPr sz="2400" spc="80">
                <a:solidFill>
                  <a:srgbClr val="404040"/>
                </a:solidFill>
                <a:latin typeface="Trebuchet MS"/>
                <a:cs typeface="Trebuchet MS"/>
              </a:rPr>
              <a:t>adapting</a:t>
            </a:r>
            <a:r>
              <a:rPr sz="2400" spc="-70">
                <a:solidFill>
                  <a:srgbClr val="404040"/>
                </a:solidFill>
                <a:latin typeface="Trebuchet MS"/>
                <a:cs typeface="Trebuchet MS"/>
              </a:rPr>
              <a:t> </a:t>
            </a:r>
            <a:r>
              <a:rPr sz="2400" spc="114">
                <a:solidFill>
                  <a:srgbClr val="404040"/>
                </a:solidFill>
                <a:latin typeface="Trebuchet MS"/>
                <a:cs typeface="Trebuchet MS"/>
              </a:rPr>
              <a:t>LLMs</a:t>
            </a:r>
            <a:r>
              <a:rPr sz="2400" spc="-180">
                <a:solidFill>
                  <a:srgbClr val="404040"/>
                </a:solidFill>
                <a:latin typeface="Trebuchet MS"/>
                <a:cs typeface="Trebuchet MS"/>
              </a:rPr>
              <a:t> </a:t>
            </a:r>
            <a:r>
              <a:rPr sz="2400" spc="-25">
                <a:solidFill>
                  <a:srgbClr val="404040"/>
                </a:solidFill>
                <a:latin typeface="Trebuchet MS"/>
                <a:cs typeface="Trebuchet MS"/>
              </a:rPr>
              <a:t>for</a:t>
            </a:r>
            <a:r>
              <a:rPr lang="en-US" sz="2400" spc="-25">
                <a:solidFill>
                  <a:srgbClr val="404040"/>
                </a:solidFill>
                <a:latin typeface="Trebuchet MS"/>
                <a:cs typeface="Trebuchet MS"/>
              </a:rPr>
              <a:t> </a:t>
            </a:r>
            <a:r>
              <a:rPr sz="2400" spc="60">
                <a:solidFill>
                  <a:srgbClr val="404040"/>
                </a:solidFill>
                <a:latin typeface="Trebuchet MS"/>
                <a:cs typeface="Trebuchet MS"/>
              </a:rPr>
              <a:t>specific</a:t>
            </a:r>
            <a:r>
              <a:rPr sz="2400" spc="-125">
                <a:solidFill>
                  <a:srgbClr val="404040"/>
                </a:solidFill>
                <a:latin typeface="Trebuchet MS"/>
                <a:cs typeface="Trebuchet MS"/>
              </a:rPr>
              <a:t> </a:t>
            </a:r>
            <a:r>
              <a:rPr sz="2400">
                <a:solidFill>
                  <a:srgbClr val="404040"/>
                </a:solidFill>
                <a:latin typeface="Trebuchet MS"/>
                <a:cs typeface="Trebuchet MS"/>
              </a:rPr>
              <a:t>task,</a:t>
            </a:r>
            <a:r>
              <a:rPr sz="2400" spc="-95">
                <a:solidFill>
                  <a:srgbClr val="404040"/>
                </a:solidFill>
                <a:latin typeface="Trebuchet MS"/>
                <a:cs typeface="Trebuchet MS"/>
              </a:rPr>
              <a:t> </a:t>
            </a:r>
            <a:r>
              <a:rPr sz="2400" spc="80">
                <a:solidFill>
                  <a:srgbClr val="404040"/>
                </a:solidFill>
                <a:latin typeface="Trebuchet MS"/>
                <a:cs typeface="Trebuchet MS"/>
              </a:rPr>
              <a:t>which</a:t>
            </a:r>
            <a:r>
              <a:rPr sz="2400" spc="-110">
                <a:solidFill>
                  <a:srgbClr val="404040"/>
                </a:solidFill>
                <a:latin typeface="Trebuchet MS"/>
                <a:cs typeface="Trebuchet MS"/>
              </a:rPr>
              <a:t> </a:t>
            </a:r>
            <a:r>
              <a:rPr sz="2400" spc="170">
                <a:solidFill>
                  <a:srgbClr val="404040"/>
                </a:solidFill>
                <a:latin typeface="Trebuchet MS"/>
                <a:cs typeface="Trebuchet MS"/>
              </a:rPr>
              <a:t>is</a:t>
            </a:r>
            <a:r>
              <a:rPr sz="2400" spc="-60">
                <a:solidFill>
                  <a:srgbClr val="404040"/>
                </a:solidFill>
                <a:latin typeface="Trebuchet MS"/>
                <a:cs typeface="Trebuchet MS"/>
              </a:rPr>
              <a:t> </a:t>
            </a:r>
            <a:r>
              <a:rPr sz="2400" spc="-10">
                <a:solidFill>
                  <a:srgbClr val="404040"/>
                </a:solidFill>
                <a:latin typeface="Trebuchet MS"/>
                <a:cs typeface="Trebuchet MS"/>
              </a:rPr>
              <a:t>called</a:t>
            </a:r>
            <a:r>
              <a:rPr sz="2400">
                <a:solidFill>
                  <a:srgbClr val="404040"/>
                </a:solidFill>
                <a:latin typeface="Trebuchet MS"/>
                <a:cs typeface="Trebuchet MS"/>
              </a:rPr>
              <a:t>	</a:t>
            </a:r>
            <a:r>
              <a:rPr sz="2400" spc="50">
                <a:solidFill>
                  <a:srgbClr val="FF0000"/>
                </a:solidFill>
                <a:latin typeface="Trebuchet MS"/>
                <a:cs typeface="Trebuchet MS"/>
              </a:rPr>
              <a:t>In-</a:t>
            </a:r>
            <a:r>
              <a:rPr sz="2400" spc="-10">
                <a:solidFill>
                  <a:srgbClr val="FF0000"/>
                </a:solidFill>
                <a:latin typeface="Trebuchet MS"/>
                <a:cs typeface="Trebuchet MS"/>
              </a:rPr>
              <a:t>context”</a:t>
            </a:r>
            <a:r>
              <a:rPr sz="2400" spc="-120">
                <a:solidFill>
                  <a:srgbClr val="FF0000"/>
                </a:solidFill>
                <a:latin typeface="Trebuchet MS"/>
                <a:cs typeface="Trebuchet MS"/>
              </a:rPr>
              <a:t> </a:t>
            </a:r>
            <a:r>
              <a:rPr sz="2400" spc="-10">
                <a:solidFill>
                  <a:srgbClr val="FF0000"/>
                </a:solidFill>
                <a:latin typeface="Trebuchet MS"/>
                <a:cs typeface="Trebuchet MS"/>
              </a:rPr>
              <a:t>learning.</a:t>
            </a:r>
            <a:endParaRPr lang="en-US" sz="2400">
              <a:solidFill>
                <a:srgbClr val="FF0000"/>
              </a:solidFill>
              <a:latin typeface="Trebuchet MS"/>
              <a:cs typeface="Trebuchet MS"/>
            </a:endParaRPr>
          </a:p>
        </p:txBody>
      </p:sp>
      <p:sp>
        <p:nvSpPr>
          <p:cNvPr id="6" name="object 6"/>
          <p:cNvSpPr txBox="1"/>
          <p:nvPr/>
        </p:nvSpPr>
        <p:spPr>
          <a:xfrm>
            <a:off x="6572250" y="3238500"/>
            <a:ext cx="4762500" cy="1943100"/>
          </a:xfrm>
          <a:prstGeom prst="rect">
            <a:avLst/>
          </a:prstGeom>
          <a:solidFill>
            <a:srgbClr val="4F81BC"/>
          </a:solidFill>
          <a:ln w="38100">
            <a:solidFill>
              <a:srgbClr val="000000"/>
            </a:solidFill>
          </a:ln>
        </p:spPr>
        <p:txBody>
          <a:bodyPr vert="horz" wrap="square" lIns="0" tIns="41275" rIns="0" bIns="0" rtlCol="0">
            <a:spAutoFit/>
          </a:bodyPr>
          <a:lstStyle/>
          <a:p>
            <a:pPr marL="436245" marR="177165" indent="-340995" algn="just">
              <a:lnSpc>
                <a:spcPct val="100400"/>
              </a:lnSpc>
              <a:spcBef>
                <a:spcPts val="325"/>
              </a:spcBef>
              <a:buFont typeface="Arial MT"/>
              <a:buChar char="•"/>
              <a:tabLst>
                <a:tab pos="438784" algn="l"/>
              </a:tabLst>
            </a:pPr>
            <a:r>
              <a:rPr sz="2400">
                <a:solidFill>
                  <a:srgbClr val="FFFFFF"/>
                </a:solidFill>
                <a:latin typeface="Trebuchet MS"/>
                <a:cs typeface="Trebuchet MS"/>
              </a:rPr>
              <a:t>A</a:t>
            </a:r>
            <a:r>
              <a:rPr sz="2400" spc="-130">
                <a:solidFill>
                  <a:srgbClr val="FFFFFF"/>
                </a:solidFill>
                <a:latin typeface="Trebuchet MS"/>
                <a:cs typeface="Trebuchet MS"/>
              </a:rPr>
              <a:t> </a:t>
            </a:r>
            <a:r>
              <a:rPr sz="2400" spc="85">
                <a:solidFill>
                  <a:srgbClr val="FFFFFF"/>
                </a:solidFill>
                <a:latin typeface="Trebuchet MS"/>
                <a:cs typeface="Trebuchet MS"/>
              </a:rPr>
              <a:t>process</a:t>
            </a:r>
            <a:r>
              <a:rPr sz="2400" spc="-120">
                <a:solidFill>
                  <a:srgbClr val="FFFFFF"/>
                </a:solidFill>
                <a:latin typeface="Trebuchet MS"/>
                <a:cs typeface="Trebuchet MS"/>
              </a:rPr>
              <a:t> </a:t>
            </a:r>
            <a:r>
              <a:rPr sz="2400">
                <a:solidFill>
                  <a:srgbClr val="FFFFFF"/>
                </a:solidFill>
                <a:latin typeface="Trebuchet MS"/>
                <a:cs typeface="Trebuchet MS"/>
              </a:rPr>
              <a:t>of</a:t>
            </a:r>
            <a:r>
              <a:rPr sz="2400" spc="-70">
                <a:solidFill>
                  <a:srgbClr val="FFFFFF"/>
                </a:solidFill>
                <a:latin typeface="Trebuchet MS"/>
                <a:cs typeface="Trebuchet MS"/>
              </a:rPr>
              <a:t> </a:t>
            </a:r>
            <a:r>
              <a:rPr sz="2400" spc="65">
                <a:solidFill>
                  <a:srgbClr val="FFFFFF"/>
                </a:solidFill>
                <a:latin typeface="Trebuchet MS"/>
                <a:cs typeface="Trebuchet MS"/>
              </a:rPr>
              <a:t>training</a:t>
            </a:r>
            <a:r>
              <a:rPr sz="2400" spc="-150">
                <a:solidFill>
                  <a:srgbClr val="FFFFFF"/>
                </a:solidFill>
                <a:latin typeface="Trebuchet MS"/>
                <a:cs typeface="Trebuchet MS"/>
              </a:rPr>
              <a:t> </a:t>
            </a:r>
            <a:r>
              <a:rPr sz="2400">
                <a:solidFill>
                  <a:srgbClr val="FFFFFF"/>
                </a:solidFill>
                <a:latin typeface="Trebuchet MS"/>
                <a:cs typeface="Trebuchet MS"/>
              </a:rPr>
              <a:t>the</a:t>
            </a:r>
            <a:r>
              <a:rPr sz="2400" spc="-105">
                <a:solidFill>
                  <a:srgbClr val="FFFFFF"/>
                </a:solidFill>
                <a:latin typeface="Trebuchet MS"/>
                <a:cs typeface="Trebuchet MS"/>
              </a:rPr>
              <a:t> </a:t>
            </a:r>
            <a:r>
              <a:rPr sz="2400" spc="55">
                <a:solidFill>
                  <a:srgbClr val="FFFFFF"/>
                </a:solidFill>
                <a:latin typeface="Trebuchet MS"/>
                <a:cs typeface="Trebuchet MS"/>
              </a:rPr>
              <a:t>LLM 	</a:t>
            </a:r>
            <a:r>
              <a:rPr sz="2400" spc="100">
                <a:solidFill>
                  <a:srgbClr val="FFFFFF"/>
                </a:solidFill>
                <a:latin typeface="Trebuchet MS"/>
                <a:cs typeface="Trebuchet MS"/>
              </a:rPr>
              <a:t>on</a:t>
            </a:r>
            <a:r>
              <a:rPr sz="2400" spc="-145">
                <a:solidFill>
                  <a:srgbClr val="FFFFFF"/>
                </a:solidFill>
                <a:latin typeface="Trebuchet MS"/>
                <a:cs typeface="Trebuchet MS"/>
              </a:rPr>
              <a:t> </a:t>
            </a:r>
            <a:r>
              <a:rPr sz="2400" spc="85">
                <a:solidFill>
                  <a:srgbClr val="FFFFFF"/>
                </a:solidFill>
                <a:latin typeface="Trebuchet MS"/>
                <a:cs typeface="Trebuchet MS"/>
              </a:rPr>
              <a:t>a</a:t>
            </a:r>
            <a:r>
              <a:rPr sz="2400" spc="-105">
                <a:solidFill>
                  <a:srgbClr val="FFFFFF"/>
                </a:solidFill>
                <a:latin typeface="Trebuchet MS"/>
                <a:cs typeface="Trebuchet MS"/>
              </a:rPr>
              <a:t> </a:t>
            </a:r>
            <a:r>
              <a:rPr sz="2400">
                <a:solidFill>
                  <a:srgbClr val="FFFFFF"/>
                </a:solidFill>
                <a:latin typeface="Trebuchet MS"/>
                <a:cs typeface="Trebuchet MS"/>
              </a:rPr>
              <a:t>labelled</a:t>
            </a:r>
            <a:r>
              <a:rPr sz="2400" spc="-120">
                <a:solidFill>
                  <a:srgbClr val="FFFFFF"/>
                </a:solidFill>
                <a:latin typeface="Trebuchet MS"/>
                <a:cs typeface="Trebuchet MS"/>
              </a:rPr>
              <a:t> </a:t>
            </a:r>
            <a:r>
              <a:rPr sz="2400" spc="55">
                <a:solidFill>
                  <a:srgbClr val="FFFFFF"/>
                </a:solidFill>
                <a:latin typeface="Trebuchet MS"/>
                <a:cs typeface="Trebuchet MS"/>
              </a:rPr>
              <a:t>dataset</a:t>
            </a:r>
            <a:r>
              <a:rPr sz="2400" spc="-114">
                <a:solidFill>
                  <a:srgbClr val="FFFFFF"/>
                </a:solidFill>
                <a:latin typeface="Trebuchet MS"/>
                <a:cs typeface="Trebuchet MS"/>
              </a:rPr>
              <a:t> </a:t>
            </a:r>
            <a:r>
              <a:rPr sz="2400" spc="40">
                <a:solidFill>
                  <a:srgbClr val="FFFFFF"/>
                </a:solidFill>
                <a:latin typeface="Trebuchet MS"/>
                <a:cs typeface="Trebuchet MS"/>
              </a:rPr>
              <a:t>specific 	</a:t>
            </a:r>
            <a:r>
              <a:rPr sz="2400">
                <a:solidFill>
                  <a:srgbClr val="FFFFFF"/>
                </a:solidFill>
                <a:latin typeface="Trebuchet MS"/>
                <a:cs typeface="Trebuchet MS"/>
              </a:rPr>
              <a:t>to </a:t>
            </a:r>
            <a:r>
              <a:rPr sz="2400" spc="85">
                <a:solidFill>
                  <a:srgbClr val="FFFFFF"/>
                </a:solidFill>
                <a:latin typeface="Trebuchet MS"/>
                <a:cs typeface="Trebuchet MS"/>
              </a:rPr>
              <a:t>a</a:t>
            </a:r>
            <a:r>
              <a:rPr sz="2400" spc="-20">
                <a:solidFill>
                  <a:srgbClr val="FFFFFF"/>
                </a:solidFill>
                <a:latin typeface="Trebuchet MS"/>
                <a:cs typeface="Trebuchet MS"/>
              </a:rPr>
              <a:t> </a:t>
            </a:r>
            <a:r>
              <a:rPr sz="2400">
                <a:solidFill>
                  <a:srgbClr val="FFFFFF"/>
                </a:solidFill>
                <a:latin typeface="Trebuchet MS"/>
                <a:cs typeface="Trebuchet MS"/>
              </a:rPr>
              <a:t>particular</a:t>
            </a:r>
            <a:r>
              <a:rPr sz="2400" spc="-10">
                <a:solidFill>
                  <a:srgbClr val="FFFFFF"/>
                </a:solidFill>
                <a:latin typeface="Trebuchet MS"/>
                <a:cs typeface="Trebuchet MS"/>
              </a:rPr>
              <a:t> </a:t>
            </a:r>
            <a:r>
              <a:rPr sz="2400" spc="-20">
                <a:solidFill>
                  <a:srgbClr val="FFFFFF"/>
                </a:solidFill>
                <a:latin typeface="Trebuchet MS"/>
                <a:cs typeface="Trebuchet MS"/>
              </a:rPr>
              <a:t>task.</a:t>
            </a:r>
            <a:endParaRPr sz="2400">
              <a:latin typeface="Trebuchet MS"/>
              <a:cs typeface="Trebuchet MS"/>
            </a:endParaRPr>
          </a:p>
          <a:p>
            <a:pPr>
              <a:lnSpc>
                <a:spcPct val="100000"/>
              </a:lnSpc>
              <a:spcBef>
                <a:spcPts val="114"/>
              </a:spcBef>
              <a:buClr>
                <a:srgbClr val="FFFFFF"/>
              </a:buClr>
              <a:buFont typeface="Arial MT"/>
              <a:buChar char="•"/>
            </a:pPr>
            <a:endParaRPr sz="2400">
              <a:latin typeface="Trebuchet MS"/>
              <a:cs typeface="Trebuchet MS"/>
            </a:endParaRPr>
          </a:p>
          <a:p>
            <a:pPr marL="438784" indent="-343535">
              <a:lnSpc>
                <a:spcPct val="100000"/>
              </a:lnSpc>
              <a:buFont typeface="Arial MT"/>
              <a:buChar char="•"/>
              <a:tabLst>
                <a:tab pos="438784" algn="l"/>
              </a:tabLst>
            </a:pPr>
            <a:r>
              <a:rPr sz="2400" spc="90">
                <a:solidFill>
                  <a:srgbClr val="FFFFFF"/>
                </a:solidFill>
                <a:latin typeface="Trebuchet MS"/>
                <a:cs typeface="Trebuchet MS"/>
              </a:rPr>
              <a:t>Change</a:t>
            </a:r>
            <a:r>
              <a:rPr sz="2400" spc="-105">
                <a:solidFill>
                  <a:srgbClr val="FFFFFF"/>
                </a:solidFill>
                <a:latin typeface="Trebuchet MS"/>
                <a:cs typeface="Trebuchet MS"/>
              </a:rPr>
              <a:t> </a:t>
            </a:r>
            <a:r>
              <a:rPr sz="2400" spc="100">
                <a:solidFill>
                  <a:srgbClr val="FFFFFF"/>
                </a:solidFill>
                <a:latin typeface="Trebuchet MS"/>
                <a:cs typeface="Trebuchet MS"/>
              </a:rPr>
              <a:t>in</a:t>
            </a:r>
            <a:r>
              <a:rPr sz="2400" spc="-10">
                <a:solidFill>
                  <a:srgbClr val="FFFFFF"/>
                </a:solidFill>
                <a:latin typeface="Trebuchet MS"/>
                <a:cs typeface="Trebuchet MS"/>
              </a:rPr>
              <a:t> </a:t>
            </a:r>
            <a:r>
              <a:rPr sz="2400">
                <a:solidFill>
                  <a:srgbClr val="FFFFFF"/>
                </a:solidFill>
                <a:latin typeface="Trebuchet MS"/>
                <a:cs typeface="Trebuchet MS"/>
              </a:rPr>
              <a:t>model</a:t>
            </a:r>
            <a:r>
              <a:rPr sz="2400" spc="10">
                <a:solidFill>
                  <a:srgbClr val="FFFFFF"/>
                </a:solidFill>
                <a:latin typeface="Trebuchet MS"/>
                <a:cs typeface="Trebuchet MS"/>
              </a:rPr>
              <a:t> </a:t>
            </a:r>
            <a:r>
              <a:rPr sz="2400" spc="-10">
                <a:solidFill>
                  <a:srgbClr val="FFFFFF"/>
                </a:solidFill>
                <a:latin typeface="Trebuchet MS"/>
                <a:cs typeface="Trebuchet MS"/>
              </a:rPr>
              <a:t>parameters.</a:t>
            </a:r>
            <a:endParaRPr sz="2400">
              <a:latin typeface="Trebuchet MS"/>
              <a:cs typeface="Trebuchet MS"/>
            </a:endParaRPr>
          </a:p>
        </p:txBody>
      </p:sp>
      <p:sp>
        <p:nvSpPr>
          <p:cNvPr id="7" name="object 7"/>
          <p:cNvSpPr txBox="1"/>
          <p:nvPr/>
        </p:nvSpPr>
        <p:spPr>
          <a:xfrm>
            <a:off x="1990089" y="2476436"/>
            <a:ext cx="2794000" cy="391795"/>
          </a:xfrm>
          <a:prstGeom prst="rect">
            <a:avLst/>
          </a:prstGeom>
        </p:spPr>
        <p:txBody>
          <a:bodyPr vert="horz" wrap="square" lIns="0" tIns="12700" rIns="0" bIns="0" rtlCol="0">
            <a:spAutoFit/>
          </a:bodyPr>
          <a:lstStyle/>
          <a:p>
            <a:pPr marL="12700">
              <a:lnSpc>
                <a:spcPct val="100000"/>
              </a:lnSpc>
              <a:spcBef>
                <a:spcPts val="100"/>
              </a:spcBef>
            </a:pPr>
            <a:r>
              <a:rPr sz="2400" spc="50">
                <a:solidFill>
                  <a:srgbClr val="404040"/>
                </a:solidFill>
                <a:latin typeface="Trebuchet MS"/>
                <a:cs typeface="Trebuchet MS"/>
              </a:rPr>
              <a:t>In-</a:t>
            </a:r>
            <a:r>
              <a:rPr sz="2400">
                <a:solidFill>
                  <a:srgbClr val="404040"/>
                </a:solidFill>
                <a:latin typeface="Trebuchet MS"/>
                <a:cs typeface="Trebuchet MS"/>
              </a:rPr>
              <a:t>context</a:t>
            </a:r>
            <a:r>
              <a:rPr sz="2400" spc="35">
                <a:solidFill>
                  <a:srgbClr val="404040"/>
                </a:solidFill>
                <a:latin typeface="Trebuchet MS"/>
                <a:cs typeface="Trebuchet MS"/>
              </a:rPr>
              <a:t> </a:t>
            </a:r>
            <a:r>
              <a:rPr sz="2400" spc="45">
                <a:solidFill>
                  <a:srgbClr val="404040"/>
                </a:solidFill>
                <a:latin typeface="Trebuchet MS"/>
                <a:cs typeface="Trebuchet MS"/>
              </a:rPr>
              <a:t>Learning</a:t>
            </a:r>
            <a:endParaRPr sz="2400">
              <a:latin typeface="Trebuchet MS"/>
              <a:cs typeface="Trebuchet MS"/>
            </a:endParaRPr>
          </a:p>
        </p:txBody>
      </p:sp>
      <p:sp>
        <p:nvSpPr>
          <p:cNvPr id="8" name="object 8"/>
          <p:cNvSpPr txBox="1"/>
          <p:nvPr/>
        </p:nvSpPr>
        <p:spPr>
          <a:xfrm>
            <a:off x="8160384" y="2472436"/>
            <a:ext cx="1684655" cy="392430"/>
          </a:xfrm>
          <a:prstGeom prst="rect">
            <a:avLst/>
          </a:prstGeom>
        </p:spPr>
        <p:txBody>
          <a:bodyPr vert="horz" wrap="square" lIns="0" tIns="13335" rIns="0" bIns="0" rtlCol="0">
            <a:spAutoFit/>
          </a:bodyPr>
          <a:lstStyle/>
          <a:p>
            <a:pPr marL="12700">
              <a:lnSpc>
                <a:spcPct val="100000"/>
              </a:lnSpc>
              <a:spcBef>
                <a:spcPts val="105"/>
              </a:spcBef>
            </a:pPr>
            <a:r>
              <a:rPr sz="2400">
                <a:solidFill>
                  <a:srgbClr val="404040"/>
                </a:solidFill>
                <a:latin typeface="Trebuchet MS"/>
                <a:cs typeface="Trebuchet MS"/>
              </a:rPr>
              <a:t>Fine-</a:t>
            </a:r>
            <a:r>
              <a:rPr sz="2400" spc="90">
                <a:solidFill>
                  <a:srgbClr val="404040"/>
                </a:solidFill>
                <a:latin typeface="Trebuchet MS"/>
                <a:cs typeface="Trebuchet MS"/>
              </a:rPr>
              <a:t>tuning</a:t>
            </a:r>
            <a:endParaRPr sz="2400">
              <a:latin typeface="Trebuchet MS"/>
              <a:cs typeface="Trebuchet MS"/>
            </a:endParaRPr>
          </a:p>
        </p:txBody>
      </p:sp>
      <p:pic>
        <p:nvPicPr>
          <p:cNvPr id="9" name="object 9"/>
          <p:cNvPicPr/>
          <p:nvPr/>
        </p:nvPicPr>
        <p:blipFill>
          <a:blip r:embed="rId2" cstate="print"/>
          <a:stretch>
            <a:fillRect/>
          </a:stretch>
        </p:blipFill>
        <p:spPr>
          <a:xfrm>
            <a:off x="6910549" y="6089650"/>
            <a:ext cx="111125" cy="73025"/>
          </a:xfrm>
          <a:prstGeom prst="rect">
            <a:avLst/>
          </a:prstGeom>
        </p:spPr>
      </p:pic>
      <p:sp>
        <p:nvSpPr>
          <p:cNvPr id="10" name="object 10"/>
          <p:cNvSpPr txBox="1"/>
          <p:nvPr/>
        </p:nvSpPr>
        <p:spPr>
          <a:xfrm>
            <a:off x="428307" y="4931473"/>
            <a:ext cx="10490835" cy="1428750"/>
          </a:xfrm>
          <a:prstGeom prst="rect">
            <a:avLst/>
          </a:prstGeom>
        </p:spPr>
        <p:txBody>
          <a:bodyPr vert="horz" wrap="square" lIns="0" tIns="162560" rIns="0" bIns="0" rtlCol="0">
            <a:spAutoFit/>
          </a:bodyPr>
          <a:lstStyle/>
          <a:p>
            <a:pPr marL="866775">
              <a:lnSpc>
                <a:spcPct val="100000"/>
              </a:lnSpc>
              <a:spcBef>
                <a:spcPts val="1280"/>
              </a:spcBef>
            </a:pPr>
            <a:r>
              <a:rPr sz="2400" spc="-10" dirty="0">
                <a:solidFill>
                  <a:srgbClr val="FFFFFF"/>
                </a:solidFill>
                <a:latin typeface="Trebuchet MS"/>
                <a:cs typeface="Trebuchet MS"/>
              </a:rPr>
              <a:t>parameters.</a:t>
            </a:r>
            <a:endParaRPr sz="2400" dirty="0">
              <a:latin typeface="Trebuchet MS"/>
              <a:cs typeface="Trebuchet MS"/>
            </a:endParaRPr>
          </a:p>
          <a:p>
            <a:pPr marL="12700" marR="5080">
              <a:lnSpc>
                <a:spcPct val="101699"/>
              </a:lnSpc>
              <a:spcBef>
                <a:spcPts val="1130"/>
              </a:spcBef>
              <a:tabLst>
                <a:tab pos="6613525" algn="l"/>
              </a:tabLst>
            </a:pPr>
            <a:r>
              <a:rPr sz="2400" dirty="0">
                <a:solidFill>
                  <a:srgbClr val="404040"/>
                </a:solidFill>
                <a:latin typeface="Trebuchet MS"/>
                <a:cs typeface="Trebuchet MS"/>
              </a:rPr>
              <a:t>Fine-</a:t>
            </a:r>
            <a:r>
              <a:rPr sz="2400" spc="100" dirty="0">
                <a:solidFill>
                  <a:srgbClr val="404040"/>
                </a:solidFill>
                <a:latin typeface="Trebuchet MS"/>
                <a:cs typeface="Trebuchet MS"/>
              </a:rPr>
              <a:t>tuning</a:t>
            </a:r>
            <a:r>
              <a:rPr sz="2400" spc="-40" dirty="0">
                <a:solidFill>
                  <a:srgbClr val="404040"/>
                </a:solidFill>
                <a:latin typeface="Trebuchet MS"/>
                <a:cs typeface="Trebuchet MS"/>
              </a:rPr>
              <a:t> </a:t>
            </a:r>
            <a:r>
              <a:rPr sz="2400" spc="170" dirty="0">
                <a:solidFill>
                  <a:srgbClr val="404040"/>
                </a:solidFill>
                <a:latin typeface="Trebuchet MS"/>
                <a:cs typeface="Trebuchet MS"/>
              </a:rPr>
              <a:t>is</a:t>
            </a:r>
            <a:r>
              <a:rPr sz="2400" spc="-160" dirty="0">
                <a:solidFill>
                  <a:srgbClr val="404040"/>
                </a:solidFill>
                <a:latin typeface="Trebuchet MS"/>
                <a:cs typeface="Trebuchet MS"/>
              </a:rPr>
              <a:t> </a:t>
            </a:r>
            <a:r>
              <a:rPr sz="2400" spc="85" dirty="0">
                <a:solidFill>
                  <a:srgbClr val="404040"/>
                </a:solidFill>
                <a:latin typeface="Trebuchet MS"/>
                <a:cs typeface="Trebuchet MS"/>
              </a:rPr>
              <a:t>a</a:t>
            </a:r>
            <a:r>
              <a:rPr sz="2400" spc="-70" dirty="0">
                <a:solidFill>
                  <a:srgbClr val="404040"/>
                </a:solidFill>
                <a:latin typeface="Trebuchet MS"/>
                <a:cs typeface="Trebuchet MS"/>
              </a:rPr>
              <a:t> </a:t>
            </a:r>
            <a:r>
              <a:rPr sz="2400" spc="80" dirty="0">
                <a:solidFill>
                  <a:srgbClr val="4F81BC"/>
                </a:solidFill>
                <a:latin typeface="Trebuchet MS"/>
                <a:cs typeface="Trebuchet MS"/>
              </a:rPr>
              <a:t>supervised</a:t>
            </a:r>
            <a:r>
              <a:rPr sz="2400" spc="-114" dirty="0">
                <a:solidFill>
                  <a:srgbClr val="4F81BC"/>
                </a:solidFill>
                <a:latin typeface="Trebuchet MS"/>
                <a:cs typeface="Trebuchet MS"/>
              </a:rPr>
              <a:t> </a:t>
            </a:r>
            <a:r>
              <a:rPr sz="2400" spc="85" dirty="0">
                <a:solidFill>
                  <a:srgbClr val="4F81BC"/>
                </a:solidFill>
                <a:latin typeface="Trebuchet MS"/>
                <a:cs typeface="Trebuchet MS"/>
              </a:rPr>
              <a:t>process</a:t>
            </a:r>
            <a:r>
              <a:rPr sz="2400" spc="-70" dirty="0">
                <a:solidFill>
                  <a:srgbClr val="4F81BC"/>
                </a:solidFill>
                <a:latin typeface="Trebuchet MS"/>
                <a:cs typeface="Trebuchet MS"/>
              </a:rPr>
              <a:t> </a:t>
            </a:r>
            <a:r>
              <a:rPr sz="2400" dirty="0">
                <a:solidFill>
                  <a:srgbClr val="404040"/>
                </a:solidFill>
                <a:latin typeface="Trebuchet MS"/>
                <a:cs typeface="Trebuchet MS"/>
              </a:rPr>
              <a:t>that</a:t>
            </a:r>
            <a:r>
              <a:rPr sz="2400" spc="-114" dirty="0">
                <a:solidFill>
                  <a:srgbClr val="404040"/>
                </a:solidFill>
                <a:latin typeface="Trebuchet MS"/>
                <a:cs typeface="Trebuchet MS"/>
              </a:rPr>
              <a:t> </a:t>
            </a:r>
            <a:r>
              <a:rPr sz="2400" spc="65" dirty="0">
                <a:solidFill>
                  <a:srgbClr val="404040"/>
                </a:solidFill>
                <a:latin typeface="Trebuchet MS"/>
                <a:cs typeface="Trebuchet MS"/>
              </a:rPr>
              <a:t>leads</a:t>
            </a:r>
            <a:r>
              <a:rPr sz="2400" spc="-80" dirty="0">
                <a:solidFill>
                  <a:srgbClr val="404040"/>
                </a:solidFill>
                <a:latin typeface="Trebuchet MS"/>
                <a:cs typeface="Trebuchet MS"/>
              </a:rPr>
              <a:t> </a:t>
            </a:r>
            <a:r>
              <a:rPr sz="2400" dirty="0">
                <a:solidFill>
                  <a:srgbClr val="404040"/>
                </a:solidFill>
                <a:latin typeface="Trebuchet MS"/>
                <a:cs typeface="Trebuchet MS"/>
              </a:rPr>
              <a:t>to</a:t>
            </a:r>
            <a:r>
              <a:rPr sz="2400" spc="-75" dirty="0">
                <a:solidFill>
                  <a:srgbClr val="404040"/>
                </a:solidFill>
                <a:latin typeface="Trebuchet MS"/>
                <a:cs typeface="Trebuchet MS"/>
              </a:rPr>
              <a:t> </a:t>
            </a:r>
            <a:r>
              <a:rPr sz="2400" spc="85" dirty="0">
                <a:solidFill>
                  <a:srgbClr val="404040"/>
                </a:solidFill>
                <a:latin typeface="Trebuchet MS"/>
                <a:cs typeface="Trebuchet MS"/>
              </a:rPr>
              <a:t>a</a:t>
            </a:r>
            <a:r>
              <a:rPr sz="2400" spc="-100" dirty="0">
                <a:solidFill>
                  <a:srgbClr val="404040"/>
                </a:solidFill>
                <a:latin typeface="Trebuchet MS"/>
                <a:cs typeface="Trebuchet MS"/>
              </a:rPr>
              <a:t> </a:t>
            </a:r>
            <a:r>
              <a:rPr sz="2400" dirty="0">
                <a:solidFill>
                  <a:srgbClr val="404040"/>
                </a:solidFill>
                <a:latin typeface="Trebuchet MS"/>
                <a:cs typeface="Trebuchet MS"/>
              </a:rPr>
              <a:t>new</a:t>
            </a:r>
            <a:r>
              <a:rPr sz="2400" spc="-65" dirty="0">
                <a:solidFill>
                  <a:srgbClr val="404040"/>
                </a:solidFill>
                <a:latin typeface="Trebuchet MS"/>
                <a:cs typeface="Trebuchet MS"/>
              </a:rPr>
              <a:t> </a:t>
            </a:r>
            <a:r>
              <a:rPr sz="2400" spc="-10" dirty="0">
                <a:solidFill>
                  <a:srgbClr val="404040"/>
                </a:solidFill>
                <a:latin typeface="Trebuchet MS"/>
                <a:cs typeface="Trebuchet MS"/>
              </a:rPr>
              <a:t>model,</a:t>
            </a:r>
            <a:r>
              <a:rPr sz="2400" spc="-114" dirty="0">
                <a:solidFill>
                  <a:srgbClr val="404040"/>
                </a:solidFill>
                <a:latin typeface="Trebuchet MS"/>
                <a:cs typeface="Trebuchet MS"/>
              </a:rPr>
              <a:t> </a:t>
            </a:r>
            <a:r>
              <a:rPr sz="2400" spc="100" dirty="0">
                <a:solidFill>
                  <a:srgbClr val="404040"/>
                </a:solidFill>
                <a:latin typeface="Trebuchet MS"/>
                <a:cs typeface="Trebuchet MS"/>
              </a:rPr>
              <a:t>in</a:t>
            </a:r>
            <a:r>
              <a:rPr sz="2400" spc="-55" dirty="0">
                <a:solidFill>
                  <a:srgbClr val="404040"/>
                </a:solidFill>
                <a:latin typeface="Trebuchet MS"/>
                <a:cs typeface="Trebuchet MS"/>
              </a:rPr>
              <a:t> </a:t>
            </a:r>
            <a:r>
              <a:rPr sz="2400" spc="45" dirty="0">
                <a:solidFill>
                  <a:srgbClr val="404040"/>
                </a:solidFill>
                <a:latin typeface="Trebuchet MS"/>
                <a:cs typeface="Trebuchet MS"/>
              </a:rPr>
              <a:t>contrast </a:t>
            </a:r>
            <a:r>
              <a:rPr sz="2400" dirty="0">
                <a:solidFill>
                  <a:srgbClr val="404040"/>
                </a:solidFill>
                <a:latin typeface="Trebuchet MS"/>
                <a:cs typeface="Trebuchet MS"/>
              </a:rPr>
              <a:t>with</a:t>
            </a:r>
            <a:r>
              <a:rPr sz="2400" spc="35" dirty="0">
                <a:solidFill>
                  <a:srgbClr val="404040"/>
                </a:solidFill>
                <a:latin typeface="Trebuchet MS"/>
                <a:cs typeface="Trebuchet MS"/>
              </a:rPr>
              <a:t> </a:t>
            </a:r>
            <a:r>
              <a:rPr sz="2400" dirty="0">
                <a:solidFill>
                  <a:srgbClr val="404040"/>
                </a:solidFill>
                <a:latin typeface="Trebuchet MS"/>
                <a:cs typeface="Trebuchet MS"/>
              </a:rPr>
              <a:t>in-context</a:t>
            </a:r>
            <a:r>
              <a:rPr sz="2400" spc="-15" dirty="0">
                <a:solidFill>
                  <a:srgbClr val="404040"/>
                </a:solidFill>
                <a:latin typeface="Trebuchet MS"/>
                <a:cs typeface="Trebuchet MS"/>
              </a:rPr>
              <a:t> </a:t>
            </a:r>
            <a:r>
              <a:rPr sz="2400" dirty="0">
                <a:solidFill>
                  <a:srgbClr val="404040"/>
                </a:solidFill>
                <a:latin typeface="Trebuchet MS"/>
                <a:cs typeface="Trebuchet MS"/>
              </a:rPr>
              <a:t>learning,</a:t>
            </a:r>
            <a:r>
              <a:rPr sz="2400" spc="-25" dirty="0">
                <a:solidFill>
                  <a:srgbClr val="404040"/>
                </a:solidFill>
                <a:latin typeface="Trebuchet MS"/>
                <a:cs typeface="Trebuchet MS"/>
              </a:rPr>
              <a:t> </a:t>
            </a:r>
            <a:r>
              <a:rPr sz="2400" spc="80" dirty="0">
                <a:solidFill>
                  <a:srgbClr val="404040"/>
                </a:solidFill>
                <a:latin typeface="Trebuchet MS"/>
                <a:cs typeface="Trebuchet MS"/>
              </a:rPr>
              <a:t>which</a:t>
            </a:r>
            <a:r>
              <a:rPr sz="2400" spc="40" dirty="0">
                <a:solidFill>
                  <a:srgbClr val="404040"/>
                </a:solidFill>
                <a:latin typeface="Trebuchet MS"/>
                <a:cs typeface="Trebuchet MS"/>
              </a:rPr>
              <a:t> </a:t>
            </a:r>
            <a:r>
              <a:rPr sz="2400" spc="170" dirty="0">
                <a:solidFill>
                  <a:srgbClr val="404040"/>
                </a:solidFill>
                <a:latin typeface="Trebuchet MS"/>
                <a:cs typeface="Trebuchet MS"/>
              </a:rPr>
              <a:t>is</a:t>
            </a:r>
            <a:r>
              <a:rPr sz="2400" spc="-75" dirty="0">
                <a:solidFill>
                  <a:srgbClr val="404040"/>
                </a:solidFill>
                <a:latin typeface="Trebuchet MS"/>
                <a:cs typeface="Trebuchet MS"/>
              </a:rPr>
              <a:t> </a:t>
            </a:r>
            <a:r>
              <a:rPr sz="2400" spc="50" dirty="0">
                <a:solidFill>
                  <a:srgbClr val="404040"/>
                </a:solidFill>
                <a:latin typeface="Trebuchet MS"/>
                <a:cs typeface="Trebuchet MS"/>
              </a:rPr>
              <a:t>considered</a:t>
            </a:r>
            <a:r>
              <a:rPr sz="2400" dirty="0">
                <a:solidFill>
                  <a:srgbClr val="404040"/>
                </a:solidFill>
                <a:latin typeface="Trebuchet MS"/>
                <a:cs typeface="Trebuchet MS"/>
              </a:rPr>
              <a:t>	</a:t>
            </a:r>
            <a:r>
              <a:rPr sz="2400" spc="-10" dirty="0">
                <a:solidFill>
                  <a:srgbClr val="4F81BC"/>
                </a:solidFill>
                <a:latin typeface="Trebuchet MS"/>
                <a:cs typeface="Trebuchet MS"/>
              </a:rPr>
              <a:t>ephemeral</a:t>
            </a:r>
            <a:r>
              <a:rPr sz="2400" spc="-10" dirty="0">
                <a:solidFill>
                  <a:srgbClr val="404040"/>
                </a:solidFill>
                <a:latin typeface="Trebuchet MS"/>
                <a:cs typeface="Trebuchet MS"/>
              </a:rPr>
              <a:t>.”</a:t>
            </a:r>
            <a:endParaRPr sz="2400" dirty="0">
              <a:latin typeface="Trebuchet MS"/>
              <a:cs typeface="Trebuchet MS"/>
            </a:endParaRPr>
          </a:p>
        </p:txBody>
      </p:sp>
      <p:sp>
        <p:nvSpPr>
          <p:cNvPr id="11" name="object 11"/>
          <p:cNvSpPr txBox="1">
            <a:spLocks noGrp="1"/>
          </p:cNvSpPr>
          <p:nvPr>
            <p:ph type="ftr" sz="quarter" idx="5"/>
          </p:nvPr>
        </p:nvSpPr>
        <p:spPr>
          <a:xfrm>
            <a:off x="152400" y="6445361"/>
            <a:ext cx="848360" cy="224498"/>
          </a:xfrm>
          <a:prstGeom prst="rect">
            <a:avLst/>
          </a:prstGeom>
        </p:spPr>
        <p:txBody>
          <a:bodyPr vert="horz" wrap="square" lIns="0" tIns="0" rIns="0" bIns="0" rtlCol="0">
            <a:spAutoFit/>
          </a:bodyPr>
          <a:lstStyle>
            <a:defPPr>
              <a:defRPr kern="0"/>
            </a:defPPr>
            <a:lvl1pPr>
              <a:defRPr sz="1100" b="0" i="0">
                <a:solidFill>
                  <a:srgbClr val="7E7E7E"/>
                </a:solidFill>
                <a:latin typeface="Trebuchet MS"/>
                <a:cs typeface="Trebuchet MS"/>
              </a:defRPr>
            </a:lvl1pPr>
          </a:lstStyle>
          <a:p>
            <a:pPr marL="152400">
              <a:lnSpc>
                <a:spcPct val="100000"/>
              </a:lnSpc>
              <a:spcBef>
                <a:spcPts val="30"/>
              </a:spcBef>
            </a:pPr>
            <a:r>
              <a:rPr lang="en-IN" cap="small" spc="-20"/>
              <a:t>Protopapas</a:t>
            </a:r>
            <a:endParaRPr cap="small" spc="-20"/>
          </a:p>
        </p:txBody>
      </p:sp>
      <p:sp>
        <p:nvSpPr>
          <p:cNvPr id="12" name="object 12"/>
          <p:cNvSpPr txBox="1">
            <a:spLocks noGrp="1"/>
          </p:cNvSpPr>
          <p:nvPr>
            <p:ph type="sldNum" sz="quarter" idx="7"/>
          </p:nvPr>
        </p:nvSpPr>
        <p:spPr>
          <a:xfrm>
            <a:off x="11631930" y="6491263"/>
            <a:ext cx="334009" cy="204470"/>
          </a:xfrm>
          <a:prstGeom prst="rect">
            <a:avLst/>
          </a:prstGeom>
        </p:spPr>
        <p:txBody>
          <a:bodyPr vert="horz" wrap="square" lIns="0" tIns="0" rIns="0" bIns="0" rtlCol="0">
            <a:spAutoFit/>
          </a:bodyPr>
          <a:lstStyle>
            <a:defPPr>
              <a:defRPr kern="0"/>
            </a:defPPr>
            <a:lvl1pPr>
              <a:defRPr sz="1200" b="0" i="0">
                <a:solidFill>
                  <a:srgbClr val="888888"/>
                </a:solidFill>
                <a:latin typeface="Trebuchet MS"/>
                <a:cs typeface="Trebuchet MS"/>
              </a:defRPr>
            </a:lvl1pPr>
          </a:lstStyle>
          <a:p>
            <a:pPr marL="127000">
              <a:lnSpc>
                <a:spcPct val="100000"/>
              </a:lnSpc>
            </a:pPr>
            <a:fld id="{81D60167-4931-47E6-BA6A-407CBD079E47}" type="slidenum">
              <a:rPr lang="en-IN" spc="-25" smtClean="0"/>
              <a:pPr marL="127000">
                <a:lnSpc>
                  <a:spcPct val="100000"/>
                </a:lnSpc>
              </a:pPr>
              <a:t>9</a:t>
            </a:fld>
            <a:endParaRPr spc="-25"/>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6862" y="6433502"/>
            <a:ext cx="699135" cy="196850"/>
          </a:xfrm>
          <a:prstGeom prst="rect">
            <a:avLst/>
          </a:prstGeom>
        </p:spPr>
        <p:txBody>
          <a:bodyPr vert="horz" wrap="square" lIns="0" tIns="15875" rIns="0" bIns="0" rtlCol="0">
            <a:spAutoFit/>
          </a:bodyPr>
          <a:lstStyle/>
          <a:p>
            <a:pPr marL="12700">
              <a:lnSpc>
                <a:spcPct val="100000"/>
              </a:lnSpc>
              <a:spcBef>
                <a:spcPts val="125"/>
              </a:spcBef>
            </a:pPr>
            <a:r>
              <a:rPr sz="1100" cap="small" spc="-25">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35"/>
              <a:t> </a:t>
            </a:r>
            <a:r>
              <a:rPr spc="409"/>
              <a:t>–</a:t>
            </a:r>
            <a:r>
              <a:rPr spc="-130"/>
              <a:t> </a:t>
            </a:r>
            <a:r>
              <a:t>Isn’t</a:t>
            </a:r>
            <a:r>
              <a:rPr spc="-105"/>
              <a:t> </a:t>
            </a:r>
            <a:r>
              <a:t>it</a:t>
            </a:r>
            <a:r>
              <a:rPr spc="-110"/>
              <a:t> </a:t>
            </a:r>
            <a:r>
              <a:rPr spc="165"/>
              <a:t>enough?</a:t>
            </a:r>
          </a:p>
        </p:txBody>
      </p:sp>
      <p:grpSp>
        <p:nvGrpSpPr>
          <p:cNvPr id="4" name="object 4"/>
          <p:cNvGrpSpPr/>
          <p:nvPr/>
        </p:nvGrpSpPr>
        <p:grpSpPr>
          <a:xfrm>
            <a:off x="2543175" y="2133600"/>
            <a:ext cx="6591300" cy="4029075"/>
            <a:chOff x="2543175" y="2133600"/>
            <a:chExt cx="6591300" cy="4029075"/>
          </a:xfrm>
        </p:grpSpPr>
        <p:pic>
          <p:nvPicPr>
            <p:cNvPr id="5" name="object 5"/>
            <p:cNvPicPr/>
            <p:nvPr/>
          </p:nvPicPr>
          <p:blipFill>
            <a:blip r:embed="rId2" cstate="print"/>
            <a:stretch>
              <a:fillRect/>
            </a:stretch>
          </p:blipFill>
          <p:spPr>
            <a:xfrm>
              <a:off x="2581275" y="2171700"/>
              <a:ext cx="6515100" cy="3952875"/>
            </a:xfrm>
            <a:prstGeom prst="rect">
              <a:avLst/>
            </a:prstGeom>
          </p:spPr>
        </p:pic>
        <p:sp>
          <p:nvSpPr>
            <p:cNvPr id="6" name="object 6"/>
            <p:cNvSpPr/>
            <p:nvPr/>
          </p:nvSpPr>
          <p:spPr>
            <a:xfrm>
              <a:off x="2562225" y="2152650"/>
              <a:ext cx="6553200" cy="3990975"/>
            </a:xfrm>
            <a:custGeom>
              <a:avLst/>
              <a:gdLst/>
              <a:ahLst/>
              <a:cxnLst/>
              <a:rect l="l" t="t" r="r" b="b"/>
              <a:pathLst>
                <a:path w="6553200" h="3990975">
                  <a:moveTo>
                    <a:pt x="0" y="3990975"/>
                  </a:moveTo>
                  <a:lnTo>
                    <a:pt x="6553200" y="3990975"/>
                  </a:lnTo>
                  <a:lnTo>
                    <a:pt x="6553200" y="0"/>
                  </a:lnTo>
                  <a:lnTo>
                    <a:pt x="0" y="0"/>
                  </a:lnTo>
                  <a:lnTo>
                    <a:pt x="0" y="3990975"/>
                  </a:lnTo>
                  <a:close/>
                </a:path>
              </a:pathLst>
            </a:custGeom>
            <a:ln w="38100">
              <a:solidFill>
                <a:srgbClr val="244060"/>
              </a:solidFill>
            </a:ln>
          </p:spPr>
          <p:txBody>
            <a:bodyPr wrap="square" lIns="0" tIns="0" rIns="0" bIns="0" rtlCol="0"/>
            <a:lstStyle/>
            <a:p>
              <a:endParaRPr/>
            </a:p>
          </p:txBody>
        </p:sp>
      </p:grpSp>
      <p:sp>
        <p:nvSpPr>
          <p:cNvPr id="7" name="object 7"/>
          <p:cNvSpPr txBox="1"/>
          <p:nvPr/>
        </p:nvSpPr>
        <p:spPr>
          <a:xfrm>
            <a:off x="428307" y="988377"/>
            <a:ext cx="10450830" cy="878205"/>
          </a:xfrm>
          <a:prstGeom prst="rect">
            <a:avLst/>
          </a:prstGeom>
        </p:spPr>
        <p:txBody>
          <a:bodyPr vert="horz" wrap="square" lIns="0" tIns="5715" rIns="0" bIns="0" rtlCol="0">
            <a:spAutoFit/>
          </a:bodyPr>
          <a:lstStyle/>
          <a:p>
            <a:pPr marL="12700" marR="5080">
              <a:lnSpc>
                <a:spcPct val="102400"/>
              </a:lnSpc>
              <a:spcBef>
                <a:spcPts val="45"/>
              </a:spcBef>
            </a:pPr>
            <a:r>
              <a:rPr sz="2750" spc="175">
                <a:solidFill>
                  <a:srgbClr val="464646"/>
                </a:solidFill>
                <a:latin typeface="Trebuchet MS"/>
                <a:cs typeface="Trebuchet MS"/>
              </a:rPr>
              <a:t>As</a:t>
            </a:r>
            <a:r>
              <a:rPr sz="2750" spc="-100">
                <a:solidFill>
                  <a:srgbClr val="464646"/>
                </a:solidFill>
                <a:latin typeface="Trebuchet MS"/>
                <a:cs typeface="Trebuchet MS"/>
              </a:rPr>
              <a:t> </a:t>
            </a:r>
            <a:r>
              <a:rPr sz="2750">
                <a:solidFill>
                  <a:srgbClr val="464646"/>
                </a:solidFill>
                <a:latin typeface="Trebuchet MS"/>
                <a:cs typeface="Trebuchet MS"/>
              </a:rPr>
              <a:t>we</a:t>
            </a:r>
            <a:r>
              <a:rPr sz="2750" spc="-150">
                <a:solidFill>
                  <a:srgbClr val="464646"/>
                </a:solidFill>
                <a:latin typeface="Trebuchet MS"/>
                <a:cs typeface="Trebuchet MS"/>
              </a:rPr>
              <a:t> </a:t>
            </a:r>
            <a:r>
              <a:rPr sz="2750" spc="140">
                <a:solidFill>
                  <a:srgbClr val="464646"/>
                </a:solidFill>
                <a:latin typeface="Trebuchet MS"/>
                <a:cs typeface="Trebuchet MS"/>
              </a:rPr>
              <a:t>can</a:t>
            </a:r>
            <a:r>
              <a:rPr sz="2750" spc="-100">
                <a:solidFill>
                  <a:srgbClr val="464646"/>
                </a:solidFill>
                <a:latin typeface="Trebuchet MS"/>
                <a:cs typeface="Trebuchet MS"/>
              </a:rPr>
              <a:t> </a:t>
            </a:r>
            <a:r>
              <a:rPr sz="2750" spc="75">
                <a:solidFill>
                  <a:srgbClr val="464646"/>
                </a:solidFill>
                <a:latin typeface="Trebuchet MS"/>
                <a:cs typeface="Trebuchet MS"/>
              </a:rPr>
              <a:t>see</a:t>
            </a:r>
            <a:r>
              <a:rPr sz="2750" spc="-80">
                <a:solidFill>
                  <a:srgbClr val="464646"/>
                </a:solidFill>
                <a:latin typeface="Trebuchet MS"/>
                <a:cs typeface="Trebuchet MS"/>
              </a:rPr>
              <a:t> </a:t>
            </a:r>
            <a:r>
              <a:rPr sz="2750" spc="-35">
                <a:solidFill>
                  <a:srgbClr val="464646"/>
                </a:solidFill>
                <a:latin typeface="Trebuchet MS"/>
                <a:cs typeface="Trebuchet MS"/>
              </a:rPr>
              <a:t>below,</a:t>
            </a:r>
            <a:r>
              <a:rPr sz="2750" spc="-120">
                <a:solidFill>
                  <a:srgbClr val="464646"/>
                </a:solidFill>
                <a:latin typeface="Trebuchet MS"/>
                <a:cs typeface="Trebuchet MS"/>
              </a:rPr>
              <a:t> </a:t>
            </a:r>
            <a:r>
              <a:rPr sz="2750">
                <a:solidFill>
                  <a:srgbClr val="4F81BC"/>
                </a:solidFill>
                <a:latin typeface="Trebuchet MS"/>
                <a:cs typeface="Trebuchet MS"/>
              </a:rPr>
              <a:t>LoRA’s</a:t>
            </a:r>
            <a:r>
              <a:rPr sz="2750" spc="-100">
                <a:solidFill>
                  <a:srgbClr val="4F81BC"/>
                </a:solidFill>
                <a:latin typeface="Trebuchet MS"/>
                <a:cs typeface="Trebuchet MS"/>
              </a:rPr>
              <a:t> </a:t>
            </a:r>
            <a:r>
              <a:rPr sz="2750" spc="65">
                <a:solidFill>
                  <a:srgbClr val="464646"/>
                </a:solidFill>
                <a:latin typeface="Trebuchet MS"/>
                <a:cs typeface="Trebuchet MS"/>
              </a:rPr>
              <a:t>performance</a:t>
            </a:r>
            <a:r>
              <a:rPr sz="2750" spc="-80">
                <a:solidFill>
                  <a:srgbClr val="464646"/>
                </a:solidFill>
                <a:latin typeface="Trebuchet MS"/>
                <a:cs typeface="Trebuchet MS"/>
              </a:rPr>
              <a:t> </a:t>
            </a:r>
            <a:r>
              <a:rPr sz="2750" spc="225">
                <a:solidFill>
                  <a:srgbClr val="464646"/>
                </a:solidFill>
                <a:latin typeface="Trebuchet MS"/>
                <a:cs typeface="Trebuchet MS"/>
              </a:rPr>
              <a:t>is</a:t>
            </a:r>
            <a:r>
              <a:rPr sz="2750" spc="-170">
                <a:solidFill>
                  <a:srgbClr val="464646"/>
                </a:solidFill>
                <a:latin typeface="Trebuchet MS"/>
                <a:cs typeface="Trebuchet MS"/>
              </a:rPr>
              <a:t> </a:t>
            </a:r>
            <a:r>
              <a:rPr sz="2750" spc="80">
                <a:solidFill>
                  <a:srgbClr val="464646"/>
                </a:solidFill>
                <a:latin typeface="Trebuchet MS"/>
                <a:cs typeface="Trebuchet MS"/>
              </a:rPr>
              <a:t>comparative</a:t>
            </a:r>
            <a:r>
              <a:rPr sz="2750" spc="-80">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20">
                <a:solidFill>
                  <a:srgbClr val="4F81BC"/>
                </a:solidFill>
                <a:latin typeface="Trebuchet MS"/>
                <a:cs typeface="Trebuchet MS"/>
              </a:rPr>
              <a:t>full </a:t>
            </a:r>
            <a:r>
              <a:rPr sz="2750" spc="55">
                <a:solidFill>
                  <a:srgbClr val="4F81BC"/>
                </a:solidFill>
                <a:latin typeface="Trebuchet MS"/>
                <a:cs typeface="Trebuchet MS"/>
              </a:rPr>
              <a:t>parameter</a:t>
            </a:r>
            <a:r>
              <a:rPr sz="2750" spc="-75">
                <a:solidFill>
                  <a:srgbClr val="4F81BC"/>
                </a:solidFill>
                <a:latin typeface="Trebuchet MS"/>
                <a:cs typeface="Trebuchet MS"/>
              </a:rPr>
              <a:t> </a:t>
            </a:r>
            <a:r>
              <a:rPr sz="2750">
                <a:solidFill>
                  <a:srgbClr val="4F81BC"/>
                </a:solidFill>
                <a:latin typeface="Trebuchet MS"/>
                <a:cs typeface="Trebuchet MS"/>
              </a:rPr>
              <a:t>fine-</a:t>
            </a:r>
            <a:r>
              <a:rPr sz="2750" spc="150">
                <a:solidFill>
                  <a:srgbClr val="4F81BC"/>
                </a:solidFill>
                <a:latin typeface="Trebuchet MS"/>
                <a:cs typeface="Trebuchet MS"/>
              </a:rPr>
              <a:t>tuning</a:t>
            </a:r>
            <a:r>
              <a:rPr sz="2750" spc="-75">
                <a:solidFill>
                  <a:srgbClr val="4F81BC"/>
                </a:solidFill>
                <a:latin typeface="Trebuchet MS"/>
                <a:cs typeface="Trebuchet MS"/>
              </a:rPr>
              <a:t> </a:t>
            </a:r>
            <a:r>
              <a:rPr sz="2750">
                <a:solidFill>
                  <a:srgbClr val="464646"/>
                </a:solidFill>
                <a:latin typeface="Trebuchet MS"/>
                <a:cs typeface="Trebuchet MS"/>
              </a:rPr>
              <a:t>and,</a:t>
            </a:r>
            <a:r>
              <a:rPr sz="2750" spc="-110">
                <a:solidFill>
                  <a:srgbClr val="464646"/>
                </a:solidFill>
                <a:latin typeface="Trebuchet MS"/>
                <a:cs typeface="Trebuchet MS"/>
              </a:rPr>
              <a:t> </a:t>
            </a:r>
            <a:r>
              <a:rPr sz="2750" spc="150">
                <a:solidFill>
                  <a:srgbClr val="464646"/>
                </a:solidFill>
                <a:latin typeface="Trebuchet MS"/>
                <a:cs typeface="Trebuchet MS"/>
              </a:rPr>
              <a:t>in</a:t>
            </a:r>
            <a:r>
              <a:rPr sz="2750" spc="-55">
                <a:solidFill>
                  <a:srgbClr val="464646"/>
                </a:solidFill>
                <a:latin typeface="Trebuchet MS"/>
                <a:cs typeface="Trebuchet MS"/>
              </a:rPr>
              <a:t> </a:t>
            </a:r>
            <a:r>
              <a:rPr sz="2750" spc="165">
                <a:solidFill>
                  <a:srgbClr val="464646"/>
                </a:solidFill>
                <a:latin typeface="Trebuchet MS"/>
                <a:cs typeface="Trebuchet MS"/>
              </a:rPr>
              <a:t>some</a:t>
            </a:r>
            <a:r>
              <a:rPr sz="2750" spc="-25">
                <a:solidFill>
                  <a:srgbClr val="464646"/>
                </a:solidFill>
                <a:latin typeface="Trebuchet MS"/>
                <a:cs typeface="Trebuchet MS"/>
              </a:rPr>
              <a:t> </a:t>
            </a:r>
            <a:r>
              <a:rPr sz="2750" spc="90">
                <a:solidFill>
                  <a:srgbClr val="464646"/>
                </a:solidFill>
                <a:latin typeface="Trebuchet MS"/>
                <a:cs typeface="Trebuchet MS"/>
              </a:rPr>
              <a:t>cases,</a:t>
            </a:r>
            <a:r>
              <a:rPr sz="2750" spc="-110">
                <a:solidFill>
                  <a:srgbClr val="464646"/>
                </a:solidFill>
                <a:latin typeface="Trebuchet MS"/>
                <a:cs typeface="Trebuchet MS"/>
              </a:rPr>
              <a:t> </a:t>
            </a:r>
            <a:r>
              <a:rPr sz="2750">
                <a:solidFill>
                  <a:srgbClr val="464646"/>
                </a:solidFill>
                <a:latin typeface="Trebuchet MS"/>
                <a:cs typeface="Trebuchet MS"/>
              </a:rPr>
              <a:t>even</a:t>
            </a:r>
            <a:r>
              <a:rPr sz="2750" spc="-50">
                <a:solidFill>
                  <a:srgbClr val="464646"/>
                </a:solidFill>
                <a:latin typeface="Trebuchet MS"/>
                <a:cs typeface="Trebuchet MS"/>
              </a:rPr>
              <a:t> </a:t>
            </a:r>
            <a:r>
              <a:rPr sz="2750" spc="90">
                <a:solidFill>
                  <a:srgbClr val="C0504D"/>
                </a:solidFill>
                <a:latin typeface="Trebuchet MS"/>
                <a:cs typeface="Trebuchet MS"/>
              </a:rPr>
              <a:t>outperforms</a:t>
            </a:r>
            <a:r>
              <a:rPr sz="2750" spc="-70">
                <a:solidFill>
                  <a:srgbClr val="C0504D"/>
                </a:solidFill>
                <a:latin typeface="Trebuchet MS"/>
                <a:cs typeface="Trebuchet MS"/>
              </a:rPr>
              <a:t> </a:t>
            </a:r>
            <a:r>
              <a:rPr sz="2750" spc="-25">
                <a:solidFill>
                  <a:srgbClr val="464646"/>
                </a:solidFill>
                <a:latin typeface="Trebuchet MS"/>
                <a:cs typeface="Trebuchet MS"/>
              </a:rPr>
              <a:t>it.</a:t>
            </a:r>
            <a:endParaRPr sz="2750">
              <a:latin typeface="Trebuchet MS"/>
              <a:cs typeface="Trebuchet MS"/>
            </a:endParaRPr>
          </a:p>
        </p:txBody>
      </p:sp>
      <p:sp>
        <p:nvSpPr>
          <p:cNvPr id="8" name="object 8"/>
          <p:cNvSpPr txBox="1"/>
          <p:nvPr/>
        </p:nvSpPr>
        <p:spPr>
          <a:xfrm>
            <a:off x="9329801" y="3643376"/>
            <a:ext cx="2733675" cy="1009650"/>
          </a:xfrm>
          <a:prstGeom prst="rect">
            <a:avLst/>
          </a:prstGeom>
          <a:solidFill>
            <a:srgbClr val="4F81BC"/>
          </a:solidFill>
          <a:ln w="28575">
            <a:solidFill>
              <a:srgbClr val="244060"/>
            </a:solidFill>
          </a:ln>
        </p:spPr>
        <p:txBody>
          <a:bodyPr vert="horz" wrap="square" lIns="0" tIns="28575" rIns="0" bIns="0" rtlCol="0">
            <a:spAutoFit/>
          </a:bodyPr>
          <a:lstStyle/>
          <a:p>
            <a:pPr marL="102870" marR="82550" indent="-3175" algn="ctr">
              <a:lnSpc>
                <a:spcPct val="100000"/>
              </a:lnSpc>
              <a:spcBef>
                <a:spcPts val="225"/>
              </a:spcBef>
            </a:pPr>
            <a:r>
              <a:rPr sz="2000">
                <a:solidFill>
                  <a:srgbClr val="FFFFFF"/>
                </a:solidFill>
                <a:latin typeface="Trebuchet MS"/>
                <a:cs typeface="Trebuchet MS"/>
              </a:rPr>
              <a:t>These</a:t>
            </a:r>
            <a:r>
              <a:rPr sz="2000" spc="-65">
                <a:solidFill>
                  <a:srgbClr val="FFFFFF"/>
                </a:solidFill>
                <a:latin typeface="Trebuchet MS"/>
                <a:cs typeface="Trebuchet MS"/>
              </a:rPr>
              <a:t> </a:t>
            </a:r>
            <a:r>
              <a:rPr sz="2000" spc="65">
                <a:solidFill>
                  <a:srgbClr val="FFFFFF"/>
                </a:solidFill>
                <a:latin typeface="Trebuchet MS"/>
                <a:cs typeface="Trebuchet MS"/>
              </a:rPr>
              <a:t>metrics</a:t>
            </a:r>
            <a:r>
              <a:rPr sz="2000" spc="-90">
                <a:solidFill>
                  <a:srgbClr val="FFFFFF"/>
                </a:solidFill>
                <a:latin typeface="Trebuchet MS"/>
                <a:cs typeface="Trebuchet MS"/>
              </a:rPr>
              <a:t> </a:t>
            </a:r>
            <a:r>
              <a:rPr sz="2000" spc="-25">
                <a:solidFill>
                  <a:srgbClr val="FFFFFF"/>
                </a:solidFill>
                <a:latin typeface="Trebuchet MS"/>
                <a:cs typeface="Trebuchet MS"/>
              </a:rPr>
              <a:t>are </a:t>
            </a:r>
            <a:r>
              <a:rPr sz="2000" spc="100">
                <a:solidFill>
                  <a:srgbClr val="FFFFFF"/>
                </a:solidFill>
                <a:latin typeface="Trebuchet MS"/>
                <a:cs typeface="Trebuchet MS"/>
              </a:rPr>
              <a:t>used</a:t>
            </a:r>
            <a:r>
              <a:rPr sz="2000" spc="-120">
                <a:solidFill>
                  <a:srgbClr val="FFFFFF"/>
                </a:solidFill>
                <a:latin typeface="Trebuchet MS"/>
                <a:cs typeface="Trebuchet MS"/>
              </a:rPr>
              <a:t> </a:t>
            </a:r>
            <a:r>
              <a:rPr sz="2000">
                <a:solidFill>
                  <a:srgbClr val="FFFFFF"/>
                </a:solidFill>
                <a:latin typeface="Trebuchet MS"/>
                <a:cs typeface="Trebuchet MS"/>
              </a:rPr>
              <a:t>for</a:t>
            </a:r>
            <a:r>
              <a:rPr sz="2000" spc="-105">
                <a:solidFill>
                  <a:srgbClr val="FFFFFF"/>
                </a:solidFill>
                <a:latin typeface="Trebuchet MS"/>
                <a:cs typeface="Trebuchet MS"/>
              </a:rPr>
              <a:t> </a:t>
            </a:r>
            <a:r>
              <a:rPr sz="2000" spc="-10">
                <a:solidFill>
                  <a:srgbClr val="FFFFFF"/>
                </a:solidFill>
                <a:latin typeface="Trebuchet MS"/>
                <a:cs typeface="Trebuchet MS"/>
              </a:rPr>
              <a:t>performance evaluation.</a:t>
            </a:r>
            <a:endParaRPr sz="2000">
              <a:latin typeface="Trebuchet MS"/>
              <a:cs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6862" y="6433502"/>
            <a:ext cx="699135" cy="196850"/>
          </a:xfrm>
          <a:prstGeom prst="rect">
            <a:avLst/>
          </a:prstGeom>
        </p:spPr>
        <p:txBody>
          <a:bodyPr vert="horz" wrap="square" lIns="0" tIns="15875" rIns="0" bIns="0" rtlCol="0">
            <a:spAutoFit/>
          </a:bodyPr>
          <a:lstStyle/>
          <a:p>
            <a:pPr marL="12700">
              <a:lnSpc>
                <a:spcPct val="100000"/>
              </a:lnSpc>
              <a:spcBef>
                <a:spcPts val="125"/>
              </a:spcBef>
            </a:pPr>
            <a:r>
              <a:rPr sz="1100" cap="small" spc="-25">
                <a:solidFill>
                  <a:srgbClr val="7E7E7E"/>
                </a:solidFill>
                <a:latin typeface="Trebuchet MS"/>
                <a:cs typeface="Trebuchet MS"/>
              </a:rPr>
              <a:t>Protopapas</a:t>
            </a:r>
            <a:endParaRPr sz="1100">
              <a:latin typeface="Trebuchet MS"/>
              <a:cs typeface="Trebuchet MS"/>
            </a:endParaRPr>
          </a:p>
        </p:txBody>
      </p:sp>
      <p:sp>
        <p:nvSpPr>
          <p:cNvPr id="3" name="object 3"/>
          <p:cNvSpPr txBox="1"/>
          <p:nvPr/>
        </p:nvSpPr>
        <p:spPr>
          <a:xfrm>
            <a:off x="428307" y="1420812"/>
            <a:ext cx="10936605" cy="3787140"/>
          </a:xfrm>
          <a:prstGeom prst="rect">
            <a:avLst/>
          </a:prstGeom>
        </p:spPr>
        <p:txBody>
          <a:bodyPr vert="horz" wrap="square" lIns="0" tIns="5715" rIns="0" bIns="0" rtlCol="0">
            <a:spAutoFit/>
          </a:bodyPr>
          <a:lstStyle/>
          <a:p>
            <a:pPr marL="469900" marR="1880235" indent="-457834">
              <a:lnSpc>
                <a:spcPct val="102400"/>
              </a:lnSpc>
              <a:spcBef>
                <a:spcPts val="45"/>
              </a:spcBef>
              <a:buFont typeface="Arial MT"/>
              <a:buChar char="•"/>
              <a:tabLst>
                <a:tab pos="469900" algn="l"/>
              </a:tabLst>
            </a:pPr>
            <a:r>
              <a:rPr sz="2750">
                <a:solidFill>
                  <a:srgbClr val="464646"/>
                </a:solidFill>
                <a:latin typeface="Trebuchet MS"/>
                <a:cs typeface="Trebuchet MS"/>
              </a:rPr>
              <a:t>LoRA</a:t>
            </a:r>
            <a:r>
              <a:rPr sz="2750" spc="-80">
                <a:solidFill>
                  <a:srgbClr val="464646"/>
                </a:solidFill>
                <a:latin typeface="Trebuchet MS"/>
                <a:cs typeface="Trebuchet MS"/>
              </a:rPr>
              <a:t> </a:t>
            </a:r>
            <a:r>
              <a:rPr sz="2750" spc="90">
                <a:solidFill>
                  <a:srgbClr val="9BBA58"/>
                </a:solidFill>
                <a:latin typeface="Trebuchet MS"/>
                <a:cs typeface="Trebuchet MS"/>
              </a:rPr>
              <a:t>reduces</a:t>
            </a:r>
            <a:r>
              <a:rPr sz="2750" spc="-70">
                <a:solidFill>
                  <a:srgbClr val="9BBA58"/>
                </a:solidFill>
                <a:latin typeface="Trebuchet MS"/>
                <a:cs typeface="Trebuchet MS"/>
              </a:rPr>
              <a:t> </a:t>
            </a:r>
            <a:r>
              <a:rPr sz="2750">
                <a:solidFill>
                  <a:srgbClr val="464646"/>
                </a:solidFill>
                <a:latin typeface="Trebuchet MS"/>
                <a:cs typeface="Trebuchet MS"/>
              </a:rPr>
              <a:t>the</a:t>
            </a:r>
            <a:r>
              <a:rPr sz="2750" spc="-40">
                <a:solidFill>
                  <a:srgbClr val="464646"/>
                </a:solidFill>
                <a:latin typeface="Trebuchet MS"/>
                <a:cs typeface="Trebuchet MS"/>
              </a:rPr>
              <a:t> </a:t>
            </a:r>
            <a:r>
              <a:rPr sz="2750" spc="55">
                <a:solidFill>
                  <a:srgbClr val="464646"/>
                </a:solidFill>
                <a:latin typeface="Trebuchet MS"/>
                <a:cs typeface="Trebuchet MS"/>
              </a:rPr>
              <a:t>trainable</a:t>
            </a:r>
            <a:r>
              <a:rPr sz="2750" spc="-40">
                <a:solidFill>
                  <a:srgbClr val="464646"/>
                </a:solidFill>
                <a:latin typeface="Trebuchet MS"/>
                <a:cs typeface="Trebuchet MS"/>
              </a:rPr>
              <a:t> </a:t>
            </a:r>
            <a:r>
              <a:rPr sz="2750" spc="85">
                <a:solidFill>
                  <a:srgbClr val="464646"/>
                </a:solidFill>
                <a:latin typeface="Trebuchet MS"/>
                <a:cs typeface="Trebuchet MS"/>
              </a:rPr>
              <a:t>parameters</a:t>
            </a:r>
            <a:r>
              <a:rPr sz="2750" spc="-65">
                <a:solidFill>
                  <a:srgbClr val="464646"/>
                </a:solidFill>
                <a:latin typeface="Trebuchet MS"/>
                <a:cs typeface="Trebuchet MS"/>
              </a:rPr>
              <a:t> </a:t>
            </a:r>
            <a:r>
              <a:rPr sz="2750" spc="145">
                <a:solidFill>
                  <a:srgbClr val="464646"/>
                </a:solidFill>
                <a:latin typeface="Trebuchet MS"/>
                <a:cs typeface="Trebuchet MS"/>
              </a:rPr>
              <a:t>and</a:t>
            </a:r>
            <a:r>
              <a:rPr sz="2750" spc="-45">
                <a:solidFill>
                  <a:srgbClr val="464646"/>
                </a:solidFill>
                <a:latin typeface="Trebuchet MS"/>
                <a:cs typeface="Trebuchet MS"/>
              </a:rPr>
              <a:t> </a:t>
            </a:r>
            <a:r>
              <a:rPr sz="2750" spc="90">
                <a:solidFill>
                  <a:srgbClr val="464646"/>
                </a:solidFill>
                <a:latin typeface="Trebuchet MS"/>
                <a:cs typeface="Trebuchet MS"/>
              </a:rPr>
              <a:t>memory requirements</a:t>
            </a:r>
            <a:r>
              <a:rPr sz="2750" spc="-55">
                <a:solidFill>
                  <a:srgbClr val="464646"/>
                </a:solidFill>
                <a:latin typeface="Trebuchet MS"/>
                <a:cs typeface="Trebuchet MS"/>
              </a:rPr>
              <a:t> </a:t>
            </a:r>
            <a:r>
              <a:rPr sz="2750">
                <a:solidFill>
                  <a:srgbClr val="464646"/>
                </a:solidFill>
                <a:latin typeface="Trebuchet MS"/>
                <a:cs typeface="Trebuchet MS"/>
              </a:rPr>
              <a:t>while</a:t>
            </a:r>
            <a:r>
              <a:rPr sz="2750" spc="-40">
                <a:solidFill>
                  <a:srgbClr val="464646"/>
                </a:solidFill>
                <a:latin typeface="Trebuchet MS"/>
                <a:cs typeface="Trebuchet MS"/>
              </a:rPr>
              <a:t> </a:t>
            </a:r>
            <a:r>
              <a:rPr sz="2750" spc="145">
                <a:solidFill>
                  <a:srgbClr val="464646"/>
                </a:solidFill>
                <a:latin typeface="Trebuchet MS"/>
                <a:cs typeface="Trebuchet MS"/>
              </a:rPr>
              <a:t>maintaining</a:t>
            </a:r>
            <a:r>
              <a:rPr sz="2750" spc="-30">
                <a:solidFill>
                  <a:srgbClr val="464646"/>
                </a:solidFill>
                <a:latin typeface="Trebuchet MS"/>
                <a:cs typeface="Trebuchet MS"/>
              </a:rPr>
              <a:t> </a:t>
            </a:r>
            <a:r>
              <a:rPr sz="2750" spc="120">
                <a:solidFill>
                  <a:srgbClr val="464646"/>
                </a:solidFill>
                <a:latin typeface="Trebuchet MS"/>
                <a:cs typeface="Trebuchet MS"/>
              </a:rPr>
              <a:t>good</a:t>
            </a:r>
            <a:r>
              <a:rPr sz="2750" spc="-110">
                <a:solidFill>
                  <a:srgbClr val="464646"/>
                </a:solidFill>
                <a:latin typeface="Trebuchet MS"/>
                <a:cs typeface="Trebuchet MS"/>
              </a:rPr>
              <a:t> </a:t>
            </a:r>
            <a:r>
              <a:rPr sz="2750" spc="-10">
                <a:solidFill>
                  <a:srgbClr val="464646"/>
                </a:solidFill>
                <a:latin typeface="Trebuchet MS"/>
                <a:cs typeface="Trebuchet MS"/>
              </a:rPr>
              <a:t>performance.</a:t>
            </a:r>
            <a:endParaRPr sz="2750">
              <a:latin typeface="Trebuchet MS"/>
              <a:cs typeface="Trebuchet MS"/>
            </a:endParaRPr>
          </a:p>
          <a:p>
            <a:pPr>
              <a:lnSpc>
                <a:spcPct val="100000"/>
              </a:lnSpc>
              <a:spcBef>
                <a:spcPts val="1465"/>
              </a:spcBef>
              <a:buClr>
                <a:srgbClr val="464646"/>
              </a:buClr>
              <a:buFont typeface="Arial MT"/>
              <a:buChar char="•"/>
            </a:pPr>
            <a:endParaRPr sz="2750">
              <a:latin typeface="Trebuchet MS"/>
              <a:cs typeface="Trebuchet MS"/>
            </a:endParaRPr>
          </a:p>
          <a:p>
            <a:pPr marL="469900" marR="5080" indent="-457834">
              <a:lnSpc>
                <a:spcPct val="102400"/>
              </a:lnSpc>
              <a:buFont typeface="Arial MT"/>
              <a:buChar char="•"/>
              <a:tabLst>
                <a:tab pos="469900" algn="l"/>
              </a:tabLst>
            </a:pPr>
            <a:r>
              <a:rPr sz="2750">
                <a:solidFill>
                  <a:srgbClr val="464646"/>
                </a:solidFill>
                <a:latin typeface="Trebuchet MS"/>
                <a:cs typeface="Trebuchet MS"/>
              </a:rPr>
              <a:t>LoRA</a:t>
            </a:r>
            <a:r>
              <a:rPr sz="2750" spc="-100">
                <a:solidFill>
                  <a:srgbClr val="464646"/>
                </a:solidFill>
                <a:latin typeface="Trebuchet MS"/>
                <a:cs typeface="Trebuchet MS"/>
              </a:rPr>
              <a:t> </a:t>
            </a:r>
            <a:r>
              <a:rPr sz="2750" spc="180">
                <a:solidFill>
                  <a:srgbClr val="464646"/>
                </a:solidFill>
                <a:latin typeface="Trebuchet MS"/>
                <a:cs typeface="Trebuchet MS"/>
              </a:rPr>
              <a:t>adds</a:t>
            </a:r>
            <a:r>
              <a:rPr sz="2750" spc="-75">
                <a:solidFill>
                  <a:srgbClr val="464646"/>
                </a:solidFill>
                <a:latin typeface="Trebuchet MS"/>
                <a:cs typeface="Trebuchet MS"/>
              </a:rPr>
              <a:t> </a:t>
            </a:r>
            <a:r>
              <a:rPr sz="2750" spc="125">
                <a:solidFill>
                  <a:srgbClr val="4F81BC"/>
                </a:solidFill>
                <a:latin typeface="Trebuchet MS"/>
                <a:cs typeface="Trebuchet MS"/>
              </a:rPr>
              <a:t>pairs</a:t>
            </a:r>
            <a:r>
              <a:rPr sz="2750" spc="-65">
                <a:solidFill>
                  <a:srgbClr val="4F81BC"/>
                </a:solidFill>
                <a:latin typeface="Trebuchet MS"/>
                <a:cs typeface="Trebuchet MS"/>
              </a:rPr>
              <a:t> </a:t>
            </a:r>
            <a:r>
              <a:rPr sz="2750">
                <a:solidFill>
                  <a:srgbClr val="4F81BC"/>
                </a:solidFill>
                <a:latin typeface="Trebuchet MS"/>
                <a:cs typeface="Trebuchet MS"/>
              </a:rPr>
              <a:t>of</a:t>
            </a:r>
            <a:r>
              <a:rPr sz="2750" spc="-125">
                <a:solidFill>
                  <a:srgbClr val="4F81BC"/>
                </a:solidFill>
                <a:latin typeface="Trebuchet MS"/>
                <a:cs typeface="Trebuchet MS"/>
              </a:rPr>
              <a:t> </a:t>
            </a:r>
            <a:r>
              <a:rPr sz="2750" spc="125">
                <a:solidFill>
                  <a:srgbClr val="4F81BC"/>
                </a:solidFill>
                <a:latin typeface="Trebuchet MS"/>
                <a:cs typeface="Trebuchet MS"/>
              </a:rPr>
              <a:t>rank</a:t>
            </a:r>
            <a:r>
              <a:rPr sz="2750" spc="-65">
                <a:solidFill>
                  <a:srgbClr val="4F81BC"/>
                </a:solidFill>
                <a:latin typeface="Trebuchet MS"/>
                <a:cs typeface="Trebuchet MS"/>
              </a:rPr>
              <a:t> </a:t>
            </a:r>
            <a:r>
              <a:rPr sz="2750" spc="114">
                <a:solidFill>
                  <a:srgbClr val="4F81BC"/>
                </a:solidFill>
                <a:latin typeface="Trebuchet MS"/>
                <a:cs typeface="Trebuchet MS"/>
              </a:rPr>
              <a:t>decomposition</a:t>
            </a:r>
            <a:r>
              <a:rPr sz="2750" spc="-90">
                <a:solidFill>
                  <a:srgbClr val="4F81BC"/>
                </a:solidFill>
                <a:latin typeface="Trebuchet MS"/>
                <a:cs typeface="Trebuchet MS"/>
              </a:rPr>
              <a:t> </a:t>
            </a:r>
            <a:r>
              <a:rPr sz="2750" spc="70">
                <a:solidFill>
                  <a:srgbClr val="4F81BC"/>
                </a:solidFill>
                <a:latin typeface="Trebuchet MS"/>
                <a:cs typeface="Trebuchet MS"/>
              </a:rPr>
              <a:t>weight</a:t>
            </a:r>
            <a:r>
              <a:rPr sz="2750" spc="-130">
                <a:solidFill>
                  <a:srgbClr val="4F81BC"/>
                </a:solidFill>
                <a:latin typeface="Trebuchet MS"/>
                <a:cs typeface="Trebuchet MS"/>
              </a:rPr>
              <a:t> </a:t>
            </a:r>
            <a:r>
              <a:rPr sz="2750" spc="105">
                <a:solidFill>
                  <a:srgbClr val="4F81BC"/>
                </a:solidFill>
                <a:latin typeface="Trebuchet MS"/>
                <a:cs typeface="Trebuchet MS"/>
              </a:rPr>
              <a:t>matrices</a:t>
            </a:r>
            <a:r>
              <a:rPr sz="2750" spc="25">
                <a:solidFill>
                  <a:srgbClr val="4F81BC"/>
                </a:solidFill>
                <a:latin typeface="Trebuchet MS"/>
                <a:cs typeface="Trebuchet MS"/>
              </a:rPr>
              <a:t> </a:t>
            </a:r>
            <a:r>
              <a:rPr sz="2750" spc="35">
                <a:solidFill>
                  <a:srgbClr val="464646"/>
                </a:solidFill>
                <a:latin typeface="Trebuchet MS"/>
                <a:cs typeface="Trebuchet MS"/>
              </a:rPr>
              <a:t>(called </a:t>
            </a:r>
            <a:r>
              <a:rPr sz="2750" spc="90">
                <a:solidFill>
                  <a:srgbClr val="464646"/>
                </a:solidFill>
                <a:latin typeface="Trebuchet MS"/>
                <a:cs typeface="Trebuchet MS"/>
              </a:rPr>
              <a:t>update</a:t>
            </a:r>
            <a:r>
              <a:rPr sz="2750" spc="-65">
                <a:solidFill>
                  <a:srgbClr val="464646"/>
                </a:solidFill>
                <a:latin typeface="Trebuchet MS"/>
                <a:cs typeface="Trebuchet MS"/>
              </a:rPr>
              <a:t> </a:t>
            </a:r>
            <a:r>
              <a:rPr sz="2750" spc="95">
                <a:solidFill>
                  <a:srgbClr val="464646"/>
                </a:solidFill>
                <a:latin typeface="Trebuchet MS"/>
                <a:cs typeface="Trebuchet MS"/>
              </a:rPr>
              <a:t>matrices)</a:t>
            </a:r>
            <a:r>
              <a:rPr sz="2750" spc="-105">
                <a:solidFill>
                  <a:srgbClr val="464646"/>
                </a:solidFill>
                <a:latin typeface="Trebuchet MS"/>
                <a:cs typeface="Trebuchet MS"/>
              </a:rPr>
              <a:t> </a:t>
            </a:r>
            <a:r>
              <a:rPr sz="2750">
                <a:solidFill>
                  <a:srgbClr val="464646"/>
                </a:solidFill>
                <a:latin typeface="Trebuchet MS"/>
                <a:cs typeface="Trebuchet MS"/>
              </a:rPr>
              <a:t>to</a:t>
            </a:r>
            <a:r>
              <a:rPr sz="2750" spc="-80">
                <a:solidFill>
                  <a:srgbClr val="464646"/>
                </a:solidFill>
                <a:latin typeface="Trebuchet MS"/>
                <a:cs typeface="Trebuchet MS"/>
              </a:rPr>
              <a:t> </a:t>
            </a:r>
            <a:r>
              <a:rPr sz="2750" spc="90">
                <a:solidFill>
                  <a:srgbClr val="464646"/>
                </a:solidFill>
                <a:latin typeface="Trebuchet MS"/>
                <a:cs typeface="Trebuchet MS"/>
              </a:rPr>
              <a:t>each</a:t>
            </a:r>
            <a:r>
              <a:rPr sz="2750" spc="-90">
                <a:solidFill>
                  <a:srgbClr val="464646"/>
                </a:solidFill>
                <a:latin typeface="Trebuchet MS"/>
                <a:cs typeface="Trebuchet MS"/>
              </a:rPr>
              <a:t> </a:t>
            </a:r>
            <a:r>
              <a:rPr sz="2750">
                <a:solidFill>
                  <a:srgbClr val="464646"/>
                </a:solidFill>
                <a:latin typeface="Trebuchet MS"/>
                <a:cs typeface="Trebuchet MS"/>
              </a:rPr>
              <a:t>layer</a:t>
            </a:r>
            <a:r>
              <a:rPr sz="2750" spc="-105">
                <a:solidFill>
                  <a:srgbClr val="464646"/>
                </a:solidFill>
                <a:latin typeface="Trebuchet MS"/>
                <a:cs typeface="Trebuchet MS"/>
              </a:rPr>
              <a:t> </a:t>
            </a:r>
            <a:r>
              <a:rPr sz="2750">
                <a:solidFill>
                  <a:srgbClr val="464646"/>
                </a:solidFill>
                <a:latin typeface="Trebuchet MS"/>
                <a:cs typeface="Trebuchet MS"/>
              </a:rPr>
              <a:t>of</a:t>
            </a:r>
            <a:r>
              <a:rPr sz="2750" spc="-110">
                <a:solidFill>
                  <a:srgbClr val="464646"/>
                </a:solidFill>
                <a:latin typeface="Trebuchet MS"/>
                <a:cs typeface="Trebuchet MS"/>
              </a:rPr>
              <a:t> </a:t>
            </a:r>
            <a:r>
              <a:rPr sz="2750">
                <a:solidFill>
                  <a:srgbClr val="464646"/>
                </a:solidFill>
                <a:latin typeface="Trebuchet MS"/>
                <a:cs typeface="Trebuchet MS"/>
              </a:rPr>
              <a:t>the</a:t>
            </a:r>
            <a:r>
              <a:rPr sz="2750" spc="-60">
                <a:solidFill>
                  <a:srgbClr val="464646"/>
                </a:solidFill>
                <a:latin typeface="Trebuchet MS"/>
                <a:cs typeface="Trebuchet MS"/>
              </a:rPr>
              <a:t> </a:t>
            </a:r>
            <a:r>
              <a:rPr sz="2750" spc="-20">
                <a:solidFill>
                  <a:srgbClr val="464646"/>
                </a:solidFill>
                <a:latin typeface="Trebuchet MS"/>
                <a:cs typeface="Trebuchet MS"/>
              </a:rPr>
              <a:t>LLM.</a:t>
            </a:r>
            <a:endParaRPr sz="2750">
              <a:latin typeface="Trebuchet MS"/>
              <a:cs typeface="Trebuchet MS"/>
            </a:endParaRPr>
          </a:p>
          <a:p>
            <a:pPr>
              <a:lnSpc>
                <a:spcPct val="100000"/>
              </a:lnSpc>
              <a:spcBef>
                <a:spcPts val="1535"/>
              </a:spcBef>
              <a:buClr>
                <a:srgbClr val="464646"/>
              </a:buClr>
              <a:buFont typeface="Arial MT"/>
              <a:buChar char="•"/>
            </a:pPr>
            <a:endParaRPr sz="2750">
              <a:latin typeface="Trebuchet MS"/>
              <a:cs typeface="Trebuchet MS"/>
            </a:endParaRPr>
          </a:p>
          <a:p>
            <a:pPr marL="469900" marR="1091565" indent="-457834">
              <a:lnSpc>
                <a:spcPct val="102400"/>
              </a:lnSpc>
              <a:buFont typeface="Arial MT"/>
              <a:buChar char="•"/>
              <a:tabLst>
                <a:tab pos="469900" algn="l"/>
              </a:tabLst>
            </a:pPr>
            <a:r>
              <a:rPr sz="2750">
                <a:solidFill>
                  <a:srgbClr val="464646"/>
                </a:solidFill>
                <a:latin typeface="Trebuchet MS"/>
                <a:cs typeface="Trebuchet MS"/>
              </a:rPr>
              <a:t>Only</a:t>
            </a:r>
            <a:r>
              <a:rPr sz="2750" spc="-20">
                <a:solidFill>
                  <a:srgbClr val="464646"/>
                </a:solidFill>
                <a:latin typeface="Trebuchet MS"/>
                <a:cs typeface="Trebuchet MS"/>
              </a:rPr>
              <a:t> </a:t>
            </a:r>
            <a:r>
              <a:rPr sz="2750">
                <a:solidFill>
                  <a:srgbClr val="464646"/>
                </a:solidFill>
                <a:latin typeface="Trebuchet MS"/>
                <a:cs typeface="Trebuchet MS"/>
              </a:rPr>
              <a:t>the</a:t>
            </a:r>
            <a:r>
              <a:rPr sz="2750" spc="-130">
                <a:solidFill>
                  <a:srgbClr val="464646"/>
                </a:solidFill>
                <a:latin typeface="Trebuchet MS"/>
                <a:cs typeface="Trebuchet MS"/>
              </a:rPr>
              <a:t> </a:t>
            </a:r>
            <a:r>
              <a:rPr sz="2750" spc="90">
                <a:solidFill>
                  <a:srgbClr val="464646"/>
                </a:solidFill>
                <a:latin typeface="Trebuchet MS"/>
                <a:cs typeface="Trebuchet MS"/>
              </a:rPr>
              <a:t>update</a:t>
            </a:r>
            <a:r>
              <a:rPr sz="2750" spc="-125">
                <a:solidFill>
                  <a:srgbClr val="464646"/>
                </a:solidFill>
                <a:latin typeface="Trebuchet MS"/>
                <a:cs typeface="Trebuchet MS"/>
              </a:rPr>
              <a:t> </a:t>
            </a:r>
            <a:r>
              <a:rPr sz="2750" spc="55">
                <a:solidFill>
                  <a:srgbClr val="464646"/>
                </a:solidFill>
                <a:latin typeface="Trebuchet MS"/>
                <a:cs typeface="Trebuchet MS"/>
              </a:rPr>
              <a:t>matrices,</a:t>
            </a:r>
            <a:r>
              <a:rPr sz="2750" spc="-60">
                <a:solidFill>
                  <a:srgbClr val="464646"/>
                </a:solidFill>
                <a:latin typeface="Trebuchet MS"/>
                <a:cs typeface="Trebuchet MS"/>
              </a:rPr>
              <a:t> </a:t>
            </a:r>
            <a:r>
              <a:rPr sz="2750" spc="105">
                <a:solidFill>
                  <a:srgbClr val="464646"/>
                </a:solidFill>
                <a:latin typeface="Trebuchet MS"/>
                <a:cs typeface="Trebuchet MS"/>
              </a:rPr>
              <a:t>which</a:t>
            </a:r>
            <a:r>
              <a:rPr sz="2750" spc="-80">
                <a:solidFill>
                  <a:srgbClr val="464646"/>
                </a:solidFill>
                <a:latin typeface="Trebuchet MS"/>
                <a:cs typeface="Trebuchet MS"/>
              </a:rPr>
              <a:t> </a:t>
            </a:r>
            <a:r>
              <a:rPr sz="2750" spc="80">
                <a:solidFill>
                  <a:srgbClr val="464646"/>
                </a:solidFill>
                <a:latin typeface="Trebuchet MS"/>
                <a:cs typeface="Trebuchet MS"/>
              </a:rPr>
              <a:t>have</a:t>
            </a:r>
            <a:r>
              <a:rPr sz="2750" spc="-40">
                <a:solidFill>
                  <a:srgbClr val="464646"/>
                </a:solidFill>
                <a:latin typeface="Trebuchet MS"/>
                <a:cs typeface="Trebuchet MS"/>
              </a:rPr>
              <a:t> </a:t>
            </a:r>
            <a:r>
              <a:rPr sz="2750" spc="105">
                <a:solidFill>
                  <a:srgbClr val="9BBA58"/>
                </a:solidFill>
                <a:latin typeface="Trebuchet MS"/>
                <a:cs typeface="Trebuchet MS"/>
              </a:rPr>
              <a:t>significantly</a:t>
            </a:r>
            <a:r>
              <a:rPr sz="2750" spc="-85">
                <a:solidFill>
                  <a:srgbClr val="9BBA58"/>
                </a:solidFill>
                <a:latin typeface="Trebuchet MS"/>
                <a:cs typeface="Trebuchet MS"/>
              </a:rPr>
              <a:t> </a:t>
            </a:r>
            <a:r>
              <a:rPr sz="2750" spc="-10">
                <a:solidFill>
                  <a:srgbClr val="464646"/>
                </a:solidFill>
                <a:latin typeface="Trebuchet MS"/>
                <a:cs typeface="Trebuchet MS"/>
              </a:rPr>
              <a:t>fewer </a:t>
            </a:r>
            <a:r>
              <a:rPr sz="2750" spc="85">
                <a:solidFill>
                  <a:srgbClr val="464646"/>
                </a:solidFill>
                <a:latin typeface="Trebuchet MS"/>
                <a:cs typeface="Trebuchet MS"/>
              </a:rPr>
              <a:t>parameters</a:t>
            </a:r>
            <a:r>
              <a:rPr sz="2750" spc="-85">
                <a:solidFill>
                  <a:srgbClr val="464646"/>
                </a:solidFill>
                <a:latin typeface="Trebuchet MS"/>
                <a:cs typeface="Trebuchet MS"/>
              </a:rPr>
              <a:t> </a:t>
            </a:r>
            <a:r>
              <a:rPr sz="2750" spc="114">
                <a:solidFill>
                  <a:srgbClr val="464646"/>
                </a:solidFill>
                <a:latin typeface="Trebuchet MS"/>
                <a:cs typeface="Trebuchet MS"/>
              </a:rPr>
              <a:t>than</a:t>
            </a:r>
            <a:r>
              <a:rPr sz="2750" spc="-80">
                <a:solidFill>
                  <a:srgbClr val="464646"/>
                </a:solidFill>
                <a:latin typeface="Trebuchet MS"/>
                <a:cs typeface="Trebuchet MS"/>
              </a:rPr>
              <a:t> </a:t>
            </a:r>
            <a:r>
              <a:rPr sz="2750">
                <a:solidFill>
                  <a:srgbClr val="464646"/>
                </a:solidFill>
                <a:latin typeface="Trebuchet MS"/>
                <a:cs typeface="Trebuchet MS"/>
              </a:rPr>
              <a:t>the</a:t>
            </a:r>
            <a:r>
              <a:rPr sz="2750" spc="-60">
                <a:solidFill>
                  <a:srgbClr val="464646"/>
                </a:solidFill>
                <a:latin typeface="Trebuchet MS"/>
                <a:cs typeface="Trebuchet MS"/>
              </a:rPr>
              <a:t> </a:t>
            </a:r>
            <a:r>
              <a:rPr sz="2750" spc="85">
                <a:solidFill>
                  <a:srgbClr val="464646"/>
                </a:solidFill>
                <a:latin typeface="Trebuchet MS"/>
                <a:cs typeface="Trebuchet MS"/>
              </a:rPr>
              <a:t>original</a:t>
            </a:r>
            <a:r>
              <a:rPr sz="2750" spc="-95">
                <a:solidFill>
                  <a:srgbClr val="464646"/>
                </a:solidFill>
                <a:latin typeface="Trebuchet MS"/>
                <a:cs typeface="Trebuchet MS"/>
              </a:rPr>
              <a:t> </a:t>
            </a:r>
            <a:r>
              <a:rPr sz="2750" spc="95">
                <a:solidFill>
                  <a:srgbClr val="464646"/>
                </a:solidFill>
                <a:latin typeface="Trebuchet MS"/>
                <a:cs typeface="Trebuchet MS"/>
              </a:rPr>
              <a:t>model</a:t>
            </a:r>
            <a:r>
              <a:rPr sz="2750" spc="-95">
                <a:solidFill>
                  <a:srgbClr val="464646"/>
                </a:solidFill>
                <a:latin typeface="Trebuchet MS"/>
                <a:cs typeface="Trebuchet MS"/>
              </a:rPr>
              <a:t> </a:t>
            </a:r>
            <a:r>
              <a:rPr sz="2750" spc="50">
                <a:solidFill>
                  <a:srgbClr val="464646"/>
                </a:solidFill>
                <a:latin typeface="Trebuchet MS"/>
                <a:cs typeface="Trebuchet MS"/>
              </a:rPr>
              <a:t>weights,</a:t>
            </a:r>
            <a:r>
              <a:rPr sz="2750" spc="-75">
                <a:solidFill>
                  <a:srgbClr val="464646"/>
                </a:solidFill>
                <a:latin typeface="Trebuchet MS"/>
                <a:cs typeface="Trebuchet MS"/>
              </a:rPr>
              <a:t> </a:t>
            </a:r>
            <a:r>
              <a:rPr sz="2750">
                <a:solidFill>
                  <a:srgbClr val="464646"/>
                </a:solidFill>
                <a:latin typeface="Trebuchet MS"/>
                <a:cs typeface="Trebuchet MS"/>
              </a:rPr>
              <a:t>are</a:t>
            </a:r>
            <a:r>
              <a:rPr sz="2750" spc="-60">
                <a:solidFill>
                  <a:srgbClr val="464646"/>
                </a:solidFill>
                <a:latin typeface="Trebuchet MS"/>
                <a:cs typeface="Trebuchet MS"/>
              </a:rPr>
              <a:t> </a:t>
            </a:r>
            <a:r>
              <a:rPr sz="2750" spc="-10">
                <a:solidFill>
                  <a:srgbClr val="464646"/>
                </a:solidFill>
                <a:latin typeface="Trebuchet MS"/>
                <a:cs typeface="Trebuchet MS"/>
              </a:rPr>
              <a:t>trained.</a:t>
            </a:r>
            <a:endParaRPr sz="2750">
              <a:latin typeface="Trebuchet MS"/>
              <a:cs typeface="Trebuchet MS"/>
            </a:endParaRPr>
          </a:p>
        </p:txBody>
      </p:sp>
      <p:sp>
        <p:nvSpPr>
          <p:cNvPr id="4" name="object 4"/>
          <p:cNvSpPr txBox="1"/>
          <p:nvPr/>
        </p:nvSpPr>
        <p:spPr>
          <a:xfrm>
            <a:off x="11709781" y="6478587"/>
            <a:ext cx="201295" cy="208915"/>
          </a:xfrm>
          <a:prstGeom prst="rect">
            <a:avLst/>
          </a:prstGeom>
        </p:spPr>
        <p:txBody>
          <a:bodyPr vert="horz" wrap="square" lIns="0" tIns="12700" rIns="0" bIns="0" rtlCol="0">
            <a:spAutoFit/>
          </a:bodyPr>
          <a:lstStyle/>
          <a:p>
            <a:pPr marL="12700">
              <a:lnSpc>
                <a:spcPct val="100000"/>
              </a:lnSpc>
              <a:spcBef>
                <a:spcPts val="100"/>
              </a:spcBef>
            </a:pPr>
            <a:r>
              <a:rPr sz="1200" spc="35">
                <a:solidFill>
                  <a:srgbClr val="888888"/>
                </a:solidFill>
                <a:latin typeface="Trebuchet MS"/>
                <a:cs typeface="Trebuchet MS"/>
              </a:rPr>
              <a:t>60</a:t>
            </a:r>
            <a:endParaRPr sz="1200">
              <a:latin typeface="Trebuchet MS"/>
              <a:cs typeface="Trebuchet MS"/>
            </a:endParaRPr>
          </a:p>
        </p:txBody>
      </p:sp>
      <p:sp>
        <p:nvSpPr>
          <p:cNvPr id="5" name="object 5"/>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t>LoRA</a:t>
            </a:r>
            <a:r>
              <a:rPr spc="-100"/>
              <a:t> </a:t>
            </a:r>
            <a:r>
              <a:rPr sz="3200"/>
              <a:t>-</a:t>
            </a:r>
            <a:r>
              <a:rPr sz="3200" spc="-145"/>
              <a:t> </a:t>
            </a:r>
            <a:r>
              <a:rPr sz="3200" spc="180"/>
              <a:t>Summary</a:t>
            </a:r>
            <a:endParaRPr sz="3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6862" y="6433502"/>
            <a:ext cx="699135" cy="196850"/>
          </a:xfrm>
          <a:prstGeom prst="rect">
            <a:avLst/>
          </a:prstGeom>
        </p:spPr>
        <p:txBody>
          <a:bodyPr vert="horz" wrap="square" lIns="0" tIns="15875" rIns="0" bIns="0" rtlCol="0">
            <a:spAutoFit/>
          </a:bodyPr>
          <a:lstStyle/>
          <a:p>
            <a:pPr marL="12700">
              <a:lnSpc>
                <a:spcPct val="100000"/>
              </a:lnSpc>
              <a:spcBef>
                <a:spcPts val="125"/>
              </a:spcBef>
            </a:pPr>
            <a:r>
              <a:rPr sz="1100" cap="small" spc="-25">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xfrm>
            <a:off x="838200" y="236268"/>
            <a:ext cx="10515600" cy="693780"/>
          </a:xfrm>
          <a:prstGeom prst="rect">
            <a:avLst/>
          </a:prstGeom>
        </p:spPr>
        <p:txBody>
          <a:bodyPr vert="horz" wrap="square" lIns="0" tIns="16510" rIns="0" bIns="0" rtlCol="0">
            <a:spAutoFit/>
          </a:bodyPr>
          <a:lstStyle/>
          <a:p>
            <a:pPr marL="12700">
              <a:lnSpc>
                <a:spcPct val="100000"/>
              </a:lnSpc>
              <a:spcBef>
                <a:spcPts val="130"/>
              </a:spcBef>
            </a:pPr>
            <a:endParaRPr lang="en-US" spc="-10">
              <a:ea typeface="Calibri Light"/>
              <a:cs typeface="Calibri Light"/>
            </a:endParaRPr>
          </a:p>
        </p:txBody>
      </p:sp>
      <p:sp>
        <p:nvSpPr>
          <p:cNvPr id="4" name="object 4"/>
          <p:cNvSpPr txBox="1"/>
          <p:nvPr/>
        </p:nvSpPr>
        <p:spPr>
          <a:xfrm>
            <a:off x="428307" y="1219663"/>
            <a:ext cx="3816350" cy="1057340"/>
          </a:xfrm>
          <a:prstGeom prst="rect">
            <a:avLst/>
          </a:prstGeom>
        </p:spPr>
        <p:txBody>
          <a:bodyPr vert="horz" wrap="square" lIns="0" tIns="107314" rIns="0" bIns="0" rtlCol="0" anchor="t">
            <a:spAutoFit/>
          </a:bodyPr>
          <a:lstStyle/>
          <a:p>
            <a:pPr marL="469900" indent="-457200">
              <a:lnSpc>
                <a:spcPct val="100000"/>
              </a:lnSpc>
              <a:spcBef>
                <a:spcPts val="844"/>
              </a:spcBef>
              <a:buFont typeface="Arial MT"/>
              <a:buChar char="•"/>
              <a:tabLst>
                <a:tab pos="469900" algn="l"/>
              </a:tabLst>
            </a:pPr>
            <a:endParaRPr lang="en-US" sz="2750" spc="80">
              <a:solidFill>
                <a:srgbClr val="404040"/>
              </a:solidFill>
              <a:latin typeface="Trebuchet MS"/>
              <a:cs typeface="Trebuchet MS"/>
            </a:endParaRPr>
          </a:p>
          <a:p>
            <a:pPr marL="469900" indent="-457200">
              <a:lnSpc>
                <a:spcPct val="100000"/>
              </a:lnSpc>
              <a:spcBef>
                <a:spcPts val="755"/>
              </a:spcBef>
              <a:buFont typeface="Arial MT"/>
              <a:buChar char="•"/>
              <a:tabLst>
                <a:tab pos="469900" algn="l"/>
              </a:tabLst>
            </a:pPr>
            <a:r>
              <a:rPr sz="2750" spc="-10">
                <a:solidFill>
                  <a:srgbClr val="404040"/>
                </a:solidFill>
                <a:latin typeface="Trebuchet MS"/>
                <a:cs typeface="Trebuchet MS"/>
              </a:rPr>
              <a:t>QLoRA</a:t>
            </a:r>
            <a:endParaRPr sz="2750">
              <a:latin typeface="Trebuchet MS"/>
              <a:cs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5" name="object 5"/>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62</a:t>
            </a:r>
          </a:p>
        </p:txBody>
      </p:sp>
      <p:sp>
        <p:nvSpPr>
          <p:cNvPr id="3" name="object 3"/>
          <p:cNvSpPr txBox="1"/>
          <p:nvPr/>
        </p:nvSpPr>
        <p:spPr>
          <a:xfrm>
            <a:off x="428307" y="1202689"/>
            <a:ext cx="11222990" cy="2328545"/>
          </a:xfrm>
          <a:prstGeom prst="rect">
            <a:avLst/>
          </a:prstGeom>
        </p:spPr>
        <p:txBody>
          <a:bodyPr vert="horz" wrap="square" lIns="0" tIns="6350" rIns="0" bIns="0" rtlCol="0">
            <a:spAutoFit/>
          </a:bodyPr>
          <a:lstStyle/>
          <a:p>
            <a:pPr marL="469900" marR="628015" indent="-457834">
              <a:lnSpc>
                <a:spcPct val="102400"/>
              </a:lnSpc>
              <a:spcBef>
                <a:spcPts val="50"/>
              </a:spcBef>
              <a:buFont typeface="Arial MT"/>
              <a:buChar char="•"/>
              <a:tabLst>
                <a:tab pos="469900" algn="l"/>
              </a:tabLst>
            </a:pPr>
            <a:r>
              <a:rPr sz="2750">
                <a:solidFill>
                  <a:srgbClr val="464646"/>
                </a:solidFill>
                <a:latin typeface="Trebuchet MS"/>
                <a:cs typeface="Trebuchet MS"/>
              </a:rPr>
              <a:t>QLoRA</a:t>
            </a:r>
            <a:r>
              <a:rPr sz="2750" spc="-95">
                <a:solidFill>
                  <a:srgbClr val="464646"/>
                </a:solidFill>
                <a:latin typeface="Trebuchet MS"/>
                <a:cs typeface="Trebuchet MS"/>
              </a:rPr>
              <a:t> </a:t>
            </a:r>
            <a:r>
              <a:rPr sz="2750" spc="220">
                <a:solidFill>
                  <a:srgbClr val="464646"/>
                </a:solidFill>
                <a:latin typeface="Trebuchet MS"/>
                <a:cs typeface="Trebuchet MS"/>
              </a:rPr>
              <a:t>is</a:t>
            </a:r>
            <a:r>
              <a:rPr sz="2750" spc="-75">
                <a:solidFill>
                  <a:srgbClr val="464646"/>
                </a:solidFill>
                <a:latin typeface="Trebuchet MS"/>
                <a:cs typeface="Trebuchet MS"/>
              </a:rPr>
              <a:t> </a:t>
            </a:r>
            <a:r>
              <a:rPr sz="2750">
                <a:solidFill>
                  <a:srgbClr val="464646"/>
                </a:solidFill>
                <a:latin typeface="Trebuchet MS"/>
                <a:cs typeface="Trebuchet MS"/>
              </a:rPr>
              <a:t>the</a:t>
            </a:r>
            <a:r>
              <a:rPr sz="2750" spc="-130">
                <a:solidFill>
                  <a:srgbClr val="464646"/>
                </a:solidFill>
                <a:latin typeface="Trebuchet MS"/>
                <a:cs typeface="Trebuchet MS"/>
              </a:rPr>
              <a:t> </a:t>
            </a:r>
            <a:r>
              <a:rPr sz="2750" spc="50">
                <a:solidFill>
                  <a:srgbClr val="464646"/>
                </a:solidFill>
                <a:latin typeface="Trebuchet MS"/>
                <a:cs typeface="Trebuchet MS"/>
              </a:rPr>
              <a:t>extended</a:t>
            </a:r>
            <a:r>
              <a:rPr sz="2750" spc="-50">
                <a:solidFill>
                  <a:srgbClr val="464646"/>
                </a:solidFill>
                <a:latin typeface="Trebuchet MS"/>
                <a:cs typeface="Trebuchet MS"/>
              </a:rPr>
              <a:t> </a:t>
            </a:r>
            <a:r>
              <a:rPr sz="2750" spc="100">
                <a:solidFill>
                  <a:srgbClr val="464646"/>
                </a:solidFill>
                <a:latin typeface="Trebuchet MS"/>
                <a:cs typeface="Trebuchet MS"/>
              </a:rPr>
              <a:t>version</a:t>
            </a:r>
            <a:r>
              <a:rPr sz="2750" spc="-90">
                <a:solidFill>
                  <a:srgbClr val="464646"/>
                </a:solidFill>
                <a:latin typeface="Trebuchet MS"/>
                <a:cs typeface="Trebuchet MS"/>
              </a:rPr>
              <a:t> </a:t>
            </a:r>
            <a:r>
              <a:rPr sz="2750">
                <a:solidFill>
                  <a:srgbClr val="464646"/>
                </a:solidFill>
                <a:latin typeface="Trebuchet MS"/>
                <a:cs typeface="Trebuchet MS"/>
              </a:rPr>
              <a:t>of</a:t>
            </a:r>
            <a:r>
              <a:rPr sz="2750" spc="-35">
                <a:solidFill>
                  <a:srgbClr val="464646"/>
                </a:solidFill>
                <a:latin typeface="Trebuchet MS"/>
                <a:cs typeface="Trebuchet MS"/>
              </a:rPr>
              <a:t> </a:t>
            </a:r>
            <a:r>
              <a:rPr sz="2750">
                <a:solidFill>
                  <a:srgbClr val="464646"/>
                </a:solidFill>
                <a:latin typeface="Trebuchet MS"/>
                <a:cs typeface="Trebuchet MS"/>
              </a:rPr>
              <a:t>LoRA</a:t>
            </a:r>
            <a:r>
              <a:rPr sz="2750" spc="-80">
                <a:solidFill>
                  <a:srgbClr val="464646"/>
                </a:solidFill>
                <a:latin typeface="Trebuchet MS"/>
                <a:cs typeface="Trebuchet MS"/>
              </a:rPr>
              <a:t> </a:t>
            </a:r>
            <a:r>
              <a:rPr sz="2750" spc="120">
                <a:solidFill>
                  <a:srgbClr val="464646"/>
                </a:solidFill>
                <a:latin typeface="Trebuchet MS"/>
                <a:cs typeface="Trebuchet MS"/>
              </a:rPr>
              <a:t>which</a:t>
            </a:r>
            <a:r>
              <a:rPr sz="2750" spc="-90">
                <a:solidFill>
                  <a:srgbClr val="464646"/>
                </a:solidFill>
                <a:latin typeface="Trebuchet MS"/>
                <a:cs typeface="Trebuchet MS"/>
              </a:rPr>
              <a:t> </a:t>
            </a:r>
            <a:r>
              <a:rPr sz="2750" spc="110">
                <a:solidFill>
                  <a:srgbClr val="464646"/>
                </a:solidFill>
                <a:latin typeface="Trebuchet MS"/>
                <a:cs typeface="Trebuchet MS"/>
              </a:rPr>
              <a:t>works</a:t>
            </a:r>
            <a:r>
              <a:rPr sz="2750" spc="-75">
                <a:solidFill>
                  <a:srgbClr val="464646"/>
                </a:solidFill>
                <a:latin typeface="Trebuchet MS"/>
                <a:cs typeface="Trebuchet MS"/>
              </a:rPr>
              <a:t> </a:t>
            </a:r>
            <a:r>
              <a:rPr sz="2750" spc="125">
                <a:solidFill>
                  <a:srgbClr val="464646"/>
                </a:solidFill>
                <a:latin typeface="Trebuchet MS"/>
                <a:cs typeface="Trebuchet MS"/>
              </a:rPr>
              <a:t>mainly</a:t>
            </a:r>
            <a:r>
              <a:rPr sz="2750" spc="-95">
                <a:solidFill>
                  <a:srgbClr val="464646"/>
                </a:solidFill>
                <a:latin typeface="Trebuchet MS"/>
                <a:cs typeface="Trebuchet MS"/>
              </a:rPr>
              <a:t> </a:t>
            </a:r>
            <a:r>
              <a:rPr sz="2750" spc="-25">
                <a:solidFill>
                  <a:srgbClr val="464646"/>
                </a:solidFill>
                <a:latin typeface="Trebuchet MS"/>
                <a:cs typeface="Trebuchet MS"/>
              </a:rPr>
              <a:t>by </a:t>
            </a:r>
            <a:r>
              <a:rPr sz="2750" spc="125">
                <a:solidFill>
                  <a:srgbClr val="C0504D"/>
                </a:solidFill>
                <a:latin typeface="Trebuchet MS"/>
                <a:cs typeface="Trebuchet MS"/>
              </a:rPr>
              <a:t>quantizing</a:t>
            </a:r>
            <a:r>
              <a:rPr sz="2750" spc="-90">
                <a:solidFill>
                  <a:srgbClr val="C0504D"/>
                </a:solidFill>
                <a:latin typeface="Trebuchet MS"/>
                <a:cs typeface="Trebuchet MS"/>
              </a:rPr>
              <a:t> </a:t>
            </a:r>
            <a:r>
              <a:rPr sz="2750">
                <a:solidFill>
                  <a:srgbClr val="C0504D"/>
                </a:solidFill>
                <a:latin typeface="Trebuchet MS"/>
                <a:cs typeface="Trebuchet MS"/>
              </a:rPr>
              <a:t>the</a:t>
            </a:r>
            <a:r>
              <a:rPr sz="2750" spc="-35">
                <a:solidFill>
                  <a:srgbClr val="C0504D"/>
                </a:solidFill>
                <a:latin typeface="Trebuchet MS"/>
                <a:cs typeface="Trebuchet MS"/>
              </a:rPr>
              <a:t> </a:t>
            </a:r>
            <a:r>
              <a:rPr sz="2750" spc="95">
                <a:solidFill>
                  <a:srgbClr val="C0504D"/>
                </a:solidFill>
                <a:latin typeface="Trebuchet MS"/>
                <a:cs typeface="Trebuchet MS"/>
              </a:rPr>
              <a:t>precision</a:t>
            </a:r>
            <a:r>
              <a:rPr sz="2750" spc="-60">
                <a:solidFill>
                  <a:srgbClr val="C0504D"/>
                </a:solidFill>
                <a:latin typeface="Trebuchet MS"/>
                <a:cs typeface="Trebuchet MS"/>
              </a:rPr>
              <a:t> </a:t>
            </a:r>
            <a:r>
              <a:rPr sz="2750">
                <a:solidFill>
                  <a:srgbClr val="464646"/>
                </a:solidFill>
                <a:latin typeface="Trebuchet MS"/>
                <a:cs typeface="Trebuchet MS"/>
              </a:rPr>
              <a:t>of</a:t>
            </a:r>
            <a:r>
              <a:rPr sz="2750" spc="-90">
                <a:solidFill>
                  <a:srgbClr val="464646"/>
                </a:solidFill>
                <a:latin typeface="Trebuchet MS"/>
                <a:cs typeface="Trebuchet MS"/>
              </a:rPr>
              <a:t> </a:t>
            </a:r>
            <a:r>
              <a:rPr sz="2750">
                <a:solidFill>
                  <a:srgbClr val="464646"/>
                </a:solidFill>
                <a:latin typeface="Trebuchet MS"/>
                <a:cs typeface="Trebuchet MS"/>
              </a:rPr>
              <a:t>the</a:t>
            </a:r>
            <a:r>
              <a:rPr sz="2750" spc="-35">
                <a:solidFill>
                  <a:srgbClr val="464646"/>
                </a:solidFill>
                <a:latin typeface="Trebuchet MS"/>
                <a:cs typeface="Trebuchet MS"/>
              </a:rPr>
              <a:t> </a:t>
            </a:r>
            <a:r>
              <a:rPr sz="2750" spc="55">
                <a:solidFill>
                  <a:srgbClr val="464646"/>
                </a:solidFill>
                <a:latin typeface="Trebuchet MS"/>
                <a:cs typeface="Trebuchet MS"/>
              </a:rPr>
              <a:t>network</a:t>
            </a:r>
            <a:r>
              <a:rPr sz="2750" spc="-114">
                <a:solidFill>
                  <a:srgbClr val="464646"/>
                </a:solidFill>
                <a:latin typeface="Trebuchet MS"/>
                <a:cs typeface="Trebuchet MS"/>
              </a:rPr>
              <a:t> </a:t>
            </a:r>
            <a:r>
              <a:rPr sz="2750" spc="-10">
                <a:solidFill>
                  <a:srgbClr val="464646"/>
                </a:solidFill>
                <a:latin typeface="Trebuchet MS"/>
                <a:cs typeface="Trebuchet MS"/>
              </a:rPr>
              <a:t>parameters.</a:t>
            </a:r>
            <a:endParaRPr sz="2750">
              <a:latin typeface="Trebuchet MS"/>
              <a:cs typeface="Trebuchet MS"/>
            </a:endParaRPr>
          </a:p>
          <a:p>
            <a:pPr>
              <a:lnSpc>
                <a:spcPct val="100000"/>
              </a:lnSpc>
              <a:spcBef>
                <a:spcPts val="1540"/>
              </a:spcBef>
              <a:buClr>
                <a:srgbClr val="464646"/>
              </a:buClr>
              <a:buFont typeface="Arial MT"/>
              <a:buChar char="•"/>
            </a:pPr>
            <a:endParaRPr sz="2750">
              <a:latin typeface="Trebuchet MS"/>
              <a:cs typeface="Trebuchet MS"/>
            </a:endParaRPr>
          </a:p>
          <a:p>
            <a:pPr marL="469900" indent="-457200">
              <a:lnSpc>
                <a:spcPct val="100000"/>
              </a:lnSpc>
              <a:buFont typeface="Arial MT"/>
              <a:buChar char="•"/>
              <a:tabLst>
                <a:tab pos="469900" algn="l"/>
              </a:tabLst>
            </a:pPr>
            <a:r>
              <a:rPr sz="2750">
                <a:solidFill>
                  <a:srgbClr val="464646"/>
                </a:solidFill>
                <a:latin typeface="Trebuchet MS"/>
                <a:cs typeface="Trebuchet MS"/>
              </a:rPr>
              <a:t>Before</a:t>
            </a:r>
            <a:r>
              <a:rPr sz="2750" spc="-75">
                <a:solidFill>
                  <a:srgbClr val="464646"/>
                </a:solidFill>
                <a:latin typeface="Trebuchet MS"/>
                <a:cs typeface="Trebuchet MS"/>
              </a:rPr>
              <a:t> </a:t>
            </a:r>
            <a:r>
              <a:rPr sz="2750">
                <a:solidFill>
                  <a:srgbClr val="464646"/>
                </a:solidFill>
                <a:latin typeface="Trebuchet MS"/>
                <a:cs typeface="Trebuchet MS"/>
              </a:rPr>
              <a:t>we</a:t>
            </a:r>
            <a:r>
              <a:rPr sz="2750" spc="-70">
                <a:solidFill>
                  <a:srgbClr val="464646"/>
                </a:solidFill>
                <a:latin typeface="Trebuchet MS"/>
                <a:cs typeface="Trebuchet MS"/>
              </a:rPr>
              <a:t> </a:t>
            </a:r>
            <a:r>
              <a:rPr sz="2750" spc="50">
                <a:solidFill>
                  <a:srgbClr val="464646"/>
                </a:solidFill>
                <a:latin typeface="Trebuchet MS"/>
                <a:cs typeface="Trebuchet MS"/>
              </a:rPr>
              <a:t>dive</a:t>
            </a:r>
            <a:r>
              <a:rPr sz="2750" spc="-70">
                <a:solidFill>
                  <a:srgbClr val="464646"/>
                </a:solidFill>
                <a:latin typeface="Trebuchet MS"/>
                <a:cs typeface="Trebuchet MS"/>
              </a:rPr>
              <a:t> </a:t>
            </a:r>
            <a:r>
              <a:rPr sz="2750" spc="80">
                <a:solidFill>
                  <a:srgbClr val="464646"/>
                </a:solidFill>
                <a:latin typeface="Trebuchet MS"/>
                <a:cs typeface="Trebuchet MS"/>
              </a:rPr>
              <a:t>into</a:t>
            </a:r>
            <a:r>
              <a:rPr sz="2750" spc="-170">
                <a:solidFill>
                  <a:srgbClr val="464646"/>
                </a:solidFill>
                <a:latin typeface="Trebuchet MS"/>
                <a:cs typeface="Trebuchet MS"/>
              </a:rPr>
              <a:t> </a:t>
            </a:r>
            <a:r>
              <a:rPr sz="2750" spc="80">
                <a:solidFill>
                  <a:srgbClr val="464646"/>
                </a:solidFill>
                <a:latin typeface="Trebuchet MS"/>
                <a:cs typeface="Trebuchet MS"/>
              </a:rPr>
              <a:t>what</a:t>
            </a:r>
            <a:r>
              <a:rPr sz="2750" spc="-105">
                <a:solidFill>
                  <a:srgbClr val="464646"/>
                </a:solidFill>
                <a:latin typeface="Trebuchet MS"/>
                <a:cs typeface="Trebuchet MS"/>
              </a:rPr>
              <a:t> </a:t>
            </a:r>
            <a:r>
              <a:rPr sz="2750">
                <a:solidFill>
                  <a:srgbClr val="464646"/>
                </a:solidFill>
                <a:latin typeface="Trebuchet MS"/>
                <a:cs typeface="Trebuchet MS"/>
              </a:rPr>
              <a:t>QLoRA</a:t>
            </a:r>
            <a:r>
              <a:rPr sz="2750" spc="-110">
                <a:solidFill>
                  <a:srgbClr val="464646"/>
                </a:solidFill>
                <a:latin typeface="Trebuchet MS"/>
                <a:cs typeface="Trebuchet MS"/>
              </a:rPr>
              <a:t> </a:t>
            </a:r>
            <a:r>
              <a:rPr sz="2750">
                <a:solidFill>
                  <a:srgbClr val="464646"/>
                </a:solidFill>
                <a:latin typeface="Trebuchet MS"/>
                <a:cs typeface="Trebuchet MS"/>
              </a:rPr>
              <a:t>is,</a:t>
            </a:r>
            <a:r>
              <a:rPr sz="2750" spc="-85">
                <a:solidFill>
                  <a:srgbClr val="464646"/>
                </a:solidFill>
                <a:latin typeface="Trebuchet MS"/>
                <a:cs typeface="Trebuchet MS"/>
              </a:rPr>
              <a:t> </a:t>
            </a:r>
            <a:r>
              <a:rPr sz="2750" spc="-10">
                <a:solidFill>
                  <a:srgbClr val="464646"/>
                </a:solidFill>
                <a:latin typeface="Trebuchet MS"/>
                <a:cs typeface="Trebuchet MS"/>
              </a:rPr>
              <a:t>let’s</a:t>
            </a:r>
            <a:r>
              <a:rPr sz="2750" spc="-165">
                <a:solidFill>
                  <a:srgbClr val="464646"/>
                </a:solidFill>
                <a:latin typeface="Trebuchet MS"/>
                <a:cs typeface="Trebuchet MS"/>
              </a:rPr>
              <a:t> </a:t>
            </a:r>
            <a:r>
              <a:rPr sz="2750" spc="95">
                <a:solidFill>
                  <a:srgbClr val="464646"/>
                </a:solidFill>
                <a:latin typeface="Trebuchet MS"/>
                <a:cs typeface="Trebuchet MS"/>
              </a:rPr>
              <a:t>look</a:t>
            </a:r>
            <a:r>
              <a:rPr sz="2750" spc="-145">
                <a:solidFill>
                  <a:srgbClr val="464646"/>
                </a:solidFill>
                <a:latin typeface="Trebuchet MS"/>
                <a:cs typeface="Trebuchet MS"/>
              </a:rPr>
              <a:t> </a:t>
            </a:r>
            <a:r>
              <a:rPr sz="2750">
                <a:solidFill>
                  <a:srgbClr val="464646"/>
                </a:solidFill>
                <a:latin typeface="Trebuchet MS"/>
                <a:cs typeface="Trebuchet MS"/>
              </a:rPr>
              <a:t>at</a:t>
            </a:r>
            <a:r>
              <a:rPr sz="2750" spc="-70">
                <a:solidFill>
                  <a:srgbClr val="464646"/>
                </a:solidFill>
                <a:latin typeface="Trebuchet MS"/>
                <a:cs typeface="Trebuchet MS"/>
              </a:rPr>
              <a:t> </a:t>
            </a:r>
            <a:r>
              <a:rPr sz="2750" spc="65">
                <a:solidFill>
                  <a:srgbClr val="464646"/>
                </a:solidFill>
                <a:latin typeface="Trebuchet MS"/>
                <a:cs typeface="Trebuchet MS"/>
              </a:rPr>
              <a:t>what</a:t>
            </a:r>
            <a:r>
              <a:rPr sz="2750" spc="-60">
                <a:solidFill>
                  <a:srgbClr val="464646"/>
                </a:solidFill>
                <a:latin typeface="Trebuchet MS"/>
                <a:cs typeface="Trebuchet MS"/>
              </a:rPr>
              <a:t> </a:t>
            </a:r>
            <a:r>
              <a:rPr sz="2750" spc="85">
                <a:solidFill>
                  <a:srgbClr val="464646"/>
                </a:solidFill>
                <a:latin typeface="Trebuchet MS"/>
                <a:cs typeface="Trebuchet MS"/>
              </a:rPr>
              <a:t>quantization</a:t>
            </a:r>
            <a:endParaRPr sz="2750">
              <a:latin typeface="Trebuchet MS"/>
              <a:cs typeface="Trebuchet MS"/>
            </a:endParaRPr>
          </a:p>
          <a:p>
            <a:pPr marL="469900">
              <a:lnSpc>
                <a:spcPct val="100000"/>
              </a:lnSpc>
              <a:spcBef>
                <a:spcPts val="80"/>
              </a:spcBef>
            </a:pPr>
            <a:r>
              <a:rPr sz="2750" spc="-25">
                <a:solidFill>
                  <a:srgbClr val="464646"/>
                </a:solidFill>
                <a:latin typeface="Trebuchet MS"/>
                <a:cs typeface="Trebuchet MS"/>
              </a:rPr>
              <a:t>is.</a:t>
            </a:r>
            <a:endParaRPr sz="2750">
              <a:latin typeface="Trebuchet MS"/>
              <a:cs typeface="Trebuchet MS"/>
            </a:endParaRPr>
          </a:p>
        </p:txBody>
      </p:sp>
      <p:sp>
        <p:nvSpPr>
          <p:cNvPr id="4" name="object 4"/>
          <p:cNvSpPr txBox="1"/>
          <p:nvPr/>
        </p:nvSpPr>
        <p:spPr>
          <a:xfrm>
            <a:off x="1765045" y="4574794"/>
            <a:ext cx="9189720" cy="449580"/>
          </a:xfrm>
          <a:prstGeom prst="rect">
            <a:avLst/>
          </a:prstGeom>
        </p:spPr>
        <p:txBody>
          <a:bodyPr vert="horz" wrap="square" lIns="0" tIns="16510" rIns="0" bIns="0" rtlCol="0">
            <a:spAutoFit/>
          </a:bodyPr>
          <a:lstStyle/>
          <a:p>
            <a:pPr marL="12700">
              <a:lnSpc>
                <a:spcPct val="100000"/>
              </a:lnSpc>
              <a:spcBef>
                <a:spcPts val="130"/>
              </a:spcBef>
            </a:pPr>
            <a:r>
              <a:rPr sz="2750" spc="105">
                <a:solidFill>
                  <a:srgbClr val="464646"/>
                </a:solidFill>
                <a:latin typeface="Trebuchet MS"/>
                <a:cs typeface="Trebuchet MS"/>
              </a:rPr>
              <a:t>Think</a:t>
            </a:r>
            <a:r>
              <a:rPr sz="2750" spc="-160">
                <a:solidFill>
                  <a:srgbClr val="464646"/>
                </a:solidFill>
                <a:latin typeface="Trebuchet MS"/>
                <a:cs typeface="Trebuchet MS"/>
              </a:rPr>
              <a:t> </a:t>
            </a:r>
            <a:r>
              <a:rPr sz="2750">
                <a:solidFill>
                  <a:srgbClr val="464646"/>
                </a:solidFill>
                <a:latin typeface="Trebuchet MS"/>
                <a:cs typeface="Trebuchet MS"/>
              </a:rPr>
              <a:t>of</a:t>
            </a:r>
            <a:r>
              <a:rPr sz="2750" spc="-130">
                <a:solidFill>
                  <a:srgbClr val="464646"/>
                </a:solidFill>
                <a:latin typeface="Trebuchet MS"/>
                <a:cs typeface="Trebuchet MS"/>
              </a:rPr>
              <a:t> </a:t>
            </a:r>
            <a:r>
              <a:rPr sz="2750" spc="100">
                <a:solidFill>
                  <a:srgbClr val="464646"/>
                </a:solidFill>
                <a:latin typeface="Trebuchet MS"/>
                <a:cs typeface="Trebuchet MS"/>
              </a:rPr>
              <a:t>quantization</a:t>
            </a:r>
            <a:r>
              <a:rPr sz="2750" spc="-110">
                <a:solidFill>
                  <a:srgbClr val="464646"/>
                </a:solidFill>
                <a:latin typeface="Trebuchet MS"/>
                <a:cs typeface="Trebuchet MS"/>
              </a:rPr>
              <a:t> </a:t>
            </a:r>
            <a:r>
              <a:rPr sz="2750" spc="229">
                <a:solidFill>
                  <a:srgbClr val="464646"/>
                </a:solidFill>
                <a:latin typeface="Trebuchet MS"/>
                <a:cs typeface="Trebuchet MS"/>
              </a:rPr>
              <a:t>as</a:t>
            </a:r>
            <a:r>
              <a:rPr sz="2750" spc="-90">
                <a:solidFill>
                  <a:srgbClr val="464646"/>
                </a:solidFill>
                <a:latin typeface="Trebuchet MS"/>
                <a:cs typeface="Trebuchet MS"/>
              </a:rPr>
              <a:t> </a:t>
            </a:r>
            <a:r>
              <a:rPr sz="2750" spc="-355">
                <a:solidFill>
                  <a:srgbClr val="464646"/>
                </a:solidFill>
                <a:latin typeface="Trebuchet MS"/>
                <a:cs typeface="Trebuchet MS"/>
              </a:rPr>
              <a:t>‘</a:t>
            </a:r>
            <a:r>
              <a:rPr sz="2750" spc="-110">
                <a:solidFill>
                  <a:srgbClr val="464646"/>
                </a:solidFill>
                <a:latin typeface="Trebuchet MS"/>
                <a:cs typeface="Trebuchet MS"/>
              </a:rPr>
              <a:t> </a:t>
            </a:r>
            <a:r>
              <a:rPr sz="2750" spc="110">
                <a:solidFill>
                  <a:srgbClr val="548ED4"/>
                </a:solidFill>
                <a:latin typeface="Trebuchet MS"/>
                <a:cs typeface="Trebuchet MS"/>
              </a:rPr>
              <a:t>splitting</a:t>
            </a:r>
            <a:r>
              <a:rPr sz="2750" spc="-145">
                <a:solidFill>
                  <a:srgbClr val="548ED4"/>
                </a:solidFill>
                <a:latin typeface="Trebuchet MS"/>
                <a:cs typeface="Trebuchet MS"/>
              </a:rPr>
              <a:t> </a:t>
            </a:r>
            <a:r>
              <a:rPr sz="2750" spc="85">
                <a:solidFill>
                  <a:srgbClr val="548ED4"/>
                </a:solidFill>
                <a:latin typeface="Trebuchet MS"/>
                <a:cs typeface="Trebuchet MS"/>
              </a:rPr>
              <a:t>range</a:t>
            </a:r>
            <a:r>
              <a:rPr sz="2750" spc="-80">
                <a:solidFill>
                  <a:srgbClr val="548ED4"/>
                </a:solidFill>
                <a:latin typeface="Trebuchet MS"/>
                <a:cs typeface="Trebuchet MS"/>
              </a:rPr>
              <a:t> </a:t>
            </a:r>
            <a:r>
              <a:rPr sz="2750" spc="80">
                <a:solidFill>
                  <a:srgbClr val="548ED4"/>
                </a:solidFill>
                <a:latin typeface="Trebuchet MS"/>
                <a:cs typeface="Trebuchet MS"/>
              </a:rPr>
              <a:t>into</a:t>
            </a:r>
            <a:r>
              <a:rPr sz="2750" spc="-100">
                <a:solidFill>
                  <a:srgbClr val="548ED4"/>
                </a:solidFill>
                <a:latin typeface="Trebuchet MS"/>
                <a:cs typeface="Trebuchet MS"/>
              </a:rPr>
              <a:t> </a:t>
            </a:r>
            <a:r>
              <a:rPr sz="2750" spc="125">
                <a:solidFill>
                  <a:srgbClr val="548ED4"/>
                </a:solidFill>
                <a:latin typeface="Trebuchet MS"/>
                <a:cs typeface="Trebuchet MS"/>
              </a:rPr>
              <a:t>buckets</a:t>
            </a:r>
            <a:r>
              <a:rPr sz="2750" spc="-65">
                <a:solidFill>
                  <a:srgbClr val="548ED4"/>
                </a:solidFill>
                <a:latin typeface="Trebuchet MS"/>
                <a:cs typeface="Trebuchet MS"/>
              </a:rPr>
              <a:t> </a:t>
            </a:r>
            <a:r>
              <a:rPr sz="2750" spc="-434">
                <a:solidFill>
                  <a:srgbClr val="464646"/>
                </a:solidFill>
                <a:latin typeface="Trebuchet MS"/>
                <a:cs typeface="Trebuchet MS"/>
              </a:rPr>
              <a:t>’.</a:t>
            </a:r>
            <a:endParaRPr sz="2750">
              <a:latin typeface="Trebuchet MS"/>
              <a:cs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3" name="object 3"/>
          <p:cNvSpPr txBox="1"/>
          <p:nvPr/>
        </p:nvSpPr>
        <p:spPr>
          <a:xfrm>
            <a:off x="1507871" y="1081405"/>
            <a:ext cx="9189720" cy="449580"/>
          </a:xfrm>
          <a:prstGeom prst="rect">
            <a:avLst/>
          </a:prstGeom>
        </p:spPr>
        <p:txBody>
          <a:bodyPr vert="horz" wrap="square" lIns="0" tIns="16510" rIns="0" bIns="0" rtlCol="0">
            <a:spAutoFit/>
          </a:bodyPr>
          <a:lstStyle/>
          <a:p>
            <a:pPr marL="12700">
              <a:lnSpc>
                <a:spcPct val="100000"/>
              </a:lnSpc>
              <a:spcBef>
                <a:spcPts val="130"/>
              </a:spcBef>
            </a:pPr>
            <a:r>
              <a:rPr sz="2750" spc="105">
                <a:solidFill>
                  <a:srgbClr val="464646"/>
                </a:solidFill>
                <a:latin typeface="Trebuchet MS"/>
                <a:cs typeface="Trebuchet MS"/>
              </a:rPr>
              <a:t>Think</a:t>
            </a:r>
            <a:r>
              <a:rPr sz="2750" spc="-160">
                <a:solidFill>
                  <a:srgbClr val="464646"/>
                </a:solidFill>
                <a:latin typeface="Trebuchet MS"/>
                <a:cs typeface="Trebuchet MS"/>
              </a:rPr>
              <a:t> </a:t>
            </a:r>
            <a:r>
              <a:rPr sz="2750">
                <a:solidFill>
                  <a:srgbClr val="464646"/>
                </a:solidFill>
                <a:latin typeface="Trebuchet MS"/>
                <a:cs typeface="Trebuchet MS"/>
              </a:rPr>
              <a:t>of</a:t>
            </a:r>
            <a:r>
              <a:rPr sz="2750" spc="-140">
                <a:solidFill>
                  <a:srgbClr val="464646"/>
                </a:solidFill>
                <a:latin typeface="Trebuchet MS"/>
                <a:cs typeface="Trebuchet MS"/>
              </a:rPr>
              <a:t> </a:t>
            </a:r>
            <a:r>
              <a:rPr sz="2750" spc="95">
                <a:solidFill>
                  <a:srgbClr val="464646"/>
                </a:solidFill>
                <a:latin typeface="Trebuchet MS"/>
                <a:cs typeface="Trebuchet MS"/>
              </a:rPr>
              <a:t>quantization</a:t>
            </a:r>
            <a:r>
              <a:rPr sz="2750" spc="-114">
                <a:solidFill>
                  <a:srgbClr val="464646"/>
                </a:solidFill>
                <a:latin typeface="Trebuchet MS"/>
                <a:cs typeface="Trebuchet MS"/>
              </a:rPr>
              <a:t> </a:t>
            </a:r>
            <a:r>
              <a:rPr sz="2750" spc="229">
                <a:solidFill>
                  <a:srgbClr val="464646"/>
                </a:solidFill>
                <a:latin typeface="Trebuchet MS"/>
                <a:cs typeface="Trebuchet MS"/>
              </a:rPr>
              <a:t>as</a:t>
            </a:r>
            <a:r>
              <a:rPr sz="2750" spc="-100">
                <a:solidFill>
                  <a:srgbClr val="464646"/>
                </a:solidFill>
                <a:latin typeface="Trebuchet MS"/>
                <a:cs typeface="Trebuchet MS"/>
              </a:rPr>
              <a:t> </a:t>
            </a:r>
            <a:r>
              <a:rPr sz="2750" spc="-355">
                <a:solidFill>
                  <a:srgbClr val="464646"/>
                </a:solidFill>
                <a:latin typeface="Trebuchet MS"/>
                <a:cs typeface="Trebuchet MS"/>
              </a:rPr>
              <a:t>‘</a:t>
            </a:r>
            <a:r>
              <a:rPr sz="2750" spc="-70">
                <a:solidFill>
                  <a:srgbClr val="464646"/>
                </a:solidFill>
                <a:latin typeface="Trebuchet MS"/>
                <a:cs typeface="Trebuchet MS"/>
              </a:rPr>
              <a:t> </a:t>
            </a:r>
            <a:r>
              <a:rPr sz="2750" spc="110">
                <a:solidFill>
                  <a:srgbClr val="548ED4"/>
                </a:solidFill>
                <a:latin typeface="Trebuchet MS"/>
                <a:cs typeface="Trebuchet MS"/>
              </a:rPr>
              <a:t>splitting</a:t>
            </a:r>
            <a:r>
              <a:rPr sz="2750" spc="-150">
                <a:solidFill>
                  <a:srgbClr val="548ED4"/>
                </a:solidFill>
                <a:latin typeface="Trebuchet MS"/>
                <a:cs typeface="Trebuchet MS"/>
              </a:rPr>
              <a:t> </a:t>
            </a:r>
            <a:r>
              <a:rPr sz="2750" spc="85">
                <a:solidFill>
                  <a:srgbClr val="548ED4"/>
                </a:solidFill>
                <a:latin typeface="Trebuchet MS"/>
                <a:cs typeface="Trebuchet MS"/>
              </a:rPr>
              <a:t>range</a:t>
            </a:r>
            <a:r>
              <a:rPr sz="2750" spc="-80">
                <a:solidFill>
                  <a:srgbClr val="548ED4"/>
                </a:solidFill>
                <a:latin typeface="Trebuchet MS"/>
                <a:cs typeface="Trebuchet MS"/>
              </a:rPr>
              <a:t> </a:t>
            </a:r>
            <a:r>
              <a:rPr sz="2750" spc="80">
                <a:solidFill>
                  <a:srgbClr val="548ED4"/>
                </a:solidFill>
                <a:latin typeface="Trebuchet MS"/>
                <a:cs typeface="Trebuchet MS"/>
              </a:rPr>
              <a:t>into</a:t>
            </a:r>
            <a:r>
              <a:rPr sz="2750" spc="-100">
                <a:solidFill>
                  <a:srgbClr val="548ED4"/>
                </a:solidFill>
                <a:latin typeface="Trebuchet MS"/>
                <a:cs typeface="Trebuchet MS"/>
              </a:rPr>
              <a:t> </a:t>
            </a:r>
            <a:r>
              <a:rPr sz="2750" spc="130">
                <a:solidFill>
                  <a:srgbClr val="548ED4"/>
                </a:solidFill>
                <a:latin typeface="Trebuchet MS"/>
                <a:cs typeface="Trebuchet MS"/>
              </a:rPr>
              <a:t>buckets</a:t>
            </a:r>
            <a:r>
              <a:rPr sz="2750" spc="-70">
                <a:solidFill>
                  <a:srgbClr val="548ED4"/>
                </a:solidFill>
                <a:latin typeface="Trebuchet MS"/>
                <a:cs typeface="Trebuchet MS"/>
              </a:rPr>
              <a:t> </a:t>
            </a:r>
            <a:r>
              <a:rPr sz="2750" spc="-430">
                <a:solidFill>
                  <a:srgbClr val="464646"/>
                </a:solidFill>
                <a:latin typeface="Trebuchet MS"/>
                <a:cs typeface="Trebuchet MS"/>
              </a:rPr>
              <a:t>’.</a:t>
            </a:r>
            <a:endParaRPr sz="2750">
              <a:latin typeface="Trebuchet MS"/>
              <a:cs typeface="Trebuchet MS"/>
            </a:endParaRPr>
          </a:p>
        </p:txBody>
      </p:sp>
      <p:grpSp>
        <p:nvGrpSpPr>
          <p:cNvPr id="4" name="object 4"/>
          <p:cNvGrpSpPr/>
          <p:nvPr/>
        </p:nvGrpSpPr>
        <p:grpSpPr>
          <a:xfrm>
            <a:off x="2257425" y="1828736"/>
            <a:ext cx="8177530" cy="414655"/>
            <a:chOff x="2257425" y="1828736"/>
            <a:chExt cx="8177530" cy="414655"/>
          </a:xfrm>
        </p:grpSpPr>
        <p:pic>
          <p:nvPicPr>
            <p:cNvPr id="5" name="object 5"/>
            <p:cNvPicPr/>
            <p:nvPr/>
          </p:nvPicPr>
          <p:blipFill>
            <a:blip r:embed="rId2" cstate="print"/>
            <a:stretch>
              <a:fillRect/>
            </a:stretch>
          </p:blipFill>
          <p:spPr>
            <a:xfrm>
              <a:off x="2276475" y="1962086"/>
              <a:ext cx="8158226" cy="147637"/>
            </a:xfrm>
            <a:prstGeom prst="rect">
              <a:avLst/>
            </a:prstGeom>
          </p:spPr>
        </p:pic>
        <p:sp>
          <p:nvSpPr>
            <p:cNvPr id="6" name="object 6"/>
            <p:cNvSpPr/>
            <p:nvPr/>
          </p:nvSpPr>
          <p:spPr>
            <a:xfrm>
              <a:off x="2333625" y="2019299"/>
              <a:ext cx="8032115" cy="0"/>
            </a:xfrm>
            <a:custGeom>
              <a:avLst/>
              <a:gdLst/>
              <a:ahLst/>
              <a:cxnLst/>
              <a:rect l="l" t="t" r="r" b="b"/>
              <a:pathLst>
                <a:path w="8032115">
                  <a:moveTo>
                    <a:pt x="0" y="0"/>
                  </a:moveTo>
                  <a:lnTo>
                    <a:pt x="8031607" y="0"/>
                  </a:lnTo>
                </a:path>
              </a:pathLst>
            </a:custGeom>
            <a:ln w="38100">
              <a:solidFill>
                <a:srgbClr val="000000"/>
              </a:solidFill>
            </a:ln>
          </p:spPr>
          <p:txBody>
            <a:bodyPr wrap="square" lIns="0" tIns="0" rIns="0" bIns="0" rtlCol="0"/>
            <a:lstStyle/>
            <a:p>
              <a:endParaRPr/>
            </a:p>
          </p:txBody>
        </p:sp>
        <p:pic>
          <p:nvPicPr>
            <p:cNvPr id="7" name="object 7"/>
            <p:cNvPicPr/>
            <p:nvPr/>
          </p:nvPicPr>
          <p:blipFill>
            <a:blip r:embed="rId3" cstate="print"/>
            <a:stretch>
              <a:fillRect/>
            </a:stretch>
          </p:blipFill>
          <p:spPr>
            <a:xfrm>
              <a:off x="2257425" y="1857311"/>
              <a:ext cx="147637" cy="376237"/>
            </a:xfrm>
            <a:prstGeom prst="rect">
              <a:avLst/>
            </a:prstGeom>
          </p:spPr>
        </p:pic>
        <p:sp>
          <p:nvSpPr>
            <p:cNvPr id="8" name="object 8"/>
            <p:cNvSpPr/>
            <p:nvPr/>
          </p:nvSpPr>
          <p:spPr>
            <a:xfrm>
              <a:off x="2333625" y="1895474"/>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0267950" y="1857311"/>
              <a:ext cx="147637" cy="376237"/>
            </a:xfrm>
            <a:prstGeom prst="rect">
              <a:avLst/>
            </a:prstGeom>
          </p:spPr>
        </p:pic>
        <p:sp>
          <p:nvSpPr>
            <p:cNvPr id="10" name="object 10"/>
            <p:cNvSpPr/>
            <p:nvPr/>
          </p:nvSpPr>
          <p:spPr>
            <a:xfrm>
              <a:off x="10344150" y="1895474"/>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4295775" y="1828736"/>
              <a:ext cx="147637" cy="376237"/>
            </a:xfrm>
            <a:prstGeom prst="rect">
              <a:avLst/>
            </a:prstGeom>
          </p:spPr>
        </p:pic>
        <p:sp>
          <p:nvSpPr>
            <p:cNvPr id="12" name="object 12"/>
            <p:cNvSpPr/>
            <p:nvPr/>
          </p:nvSpPr>
          <p:spPr>
            <a:xfrm>
              <a:off x="4371975" y="1866899"/>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pic>
          <p:nvPicPr>
            <p:cNvPr id="13" name="object 13"/>
            <p:cNvPicPr/>
            <p:nvPr/>
          </p:nvPicPr>
          <p:blipFill>
            <a:blip r:embed="rId3" cstate="print"/>
            <a:stretch>
              <a:fillRect/>
            </a:stretch>
          </p:blipFill>
          <p:spPr>
            <a:xfrm>
              <a:off x="6657975" y="1828736"/>
              <a:ext cx="147637" cy="376237"/>
            </a:xfrm>
            <a:prstGeom prst="rect">
              <a:avLst/>
            </a:prstGeom>
          </p:spPr>
        </p:pic>
        <p:sp>
          <p:nvSpPr>
            <p:cNvPr id="14" name="object 14"/>
            <p:cNvSpPr/>
            <p:nvPr/>
          </p:nvSpPr>
          <p:spPr>
            <a:xfrm>
              <a:off x="6734175" y="1866899"/>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9058275" y="1866836"/>
              <a:ext cx="147637" cy="376237"/>
            </a:xfrm>
            <a:prstGeom prst="rect">
              <a:avLst/>
            </a:prstGeom>
          </p:spPr>
        </p:pic>
        <p:sp>
          <p:nvSpPr>
            <p:cNvPr id="16" name="object 16"/>
            <p:cNvSpPr/>
            <p:nvPr/>
          </p:nvSpPr>
          <p:spPr>
            <a:xfrm>
              <a:off x="9134475" y="1904999"/>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grpSp>
      <p:sp>
        <p:nvSpPr>
          <p:cNvPr id="17" name="object 17"/>
          <p:cNvSpPr txBox="1"/>
          <p:nvPr/>
        </p:nvSpPr>
        <p:spPr>
          <a:xfrm>
            <a:off x="4243451" y="2109152"/>
            <a:ext cx="26797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27</a:t>
            </a:r>
            <a:endParaRPr sz="1800">
              <a:latin typeface="Trebuchet MS"/>
              <a:cs typeface="Trebuchet MS"/>
            </a:endParaRPr>
          </a:p>
        </p:txBody>
      </p:sp>
      <p:sp>
        <p:nvSpPr>
          <p:cNvPr id="18" name="object 18"/>
          <p:cNvSpPr txBox="1"/>
          <p:nvPr/>
        </p:nvSpPr>
        <p:spPr>
          <a:xfrm>
            <a:off x="6501384" y="2138616"/>
            <a:ext cx="468630" cy="300355"/>
          </a:xfrm>
          <a:prstGeom prst="rect">
            <a:avLst/>
          </a:prstGeom>
        </p:spPr>
        <p:txBody>
          <a:bodyPr vert="horz" wrap="square" lIns="0" tIns="12700" rIns="0" bIns="0" rtlCol="0">
            <a:spAutoFit/>
          </a:bodyPr>
          <a:lstStyle/>
          <a:p>
            <a:pPr marL="12700">
              <a:lnSpc>
                <a:spcPct val="100000"/>
              </a:lnSpc>
              <a:spcBef>
                <a:spcPts val="100"/>
              </a:spcBef>
            </a:pPr>
            <a:r>
              <a:rPr sz="1800" spc="-20">
                <a:latin typeface="Trebuchet MS"/>
                <a:cs typeface="Trebuchet MS"/>
              </a:rPr>
              <a:t>55.3</a:t>
            </a:r>
            <a:endParaRPr sz="1800">
              <a:latin typeface="Trebuchet MS"/>
              <a:cs typeface="Trebuchet MS"/>
            </a:endParaRPr>
          </a:p>
        </p:txBody>
      </p:sp>
      <p:sp>
        <p:nvSpPr>
          <p:cNvPr id="19" name="object 19"/>
          <p:cNvSpPr txBox="1"/>
          <p:nvPr/>
        </p:nvSpPr>
        <p:spPr>
          <a:xfrm>
            <a:off x="8831326" y="2152586"/>
            <a:ext cx="607060" cy="300355"/>
          </a:xfrm>
          <a:prstGeom prst="rect">
            <a:avLst/>
          </a:prstGeom>
        </p:spPr>
        <p:txBody>
          <a:bodyPr vert="horz" wrap="square" lIns="0" tIns="12700" rIns="0" bIns="0" rtlCol="0">
            <a:spAutoFit/>
          </a:bodyPr>
          <a:lstStyle/>
          <a:p>
            <a:pPr marL="12700">
              <a:lnSpc>
                <a:spcPct val="100000"/>
              </a:lnSpc>
              <a:spcBef>
                <a:spcPts val="100"/>
              </a:spcBef>
            </a:pPr>
            <a:r>
              <a:rPr sz="1800" spc="-10">
                <a:latin typeface="Trebuchet MS"/>
                <a:cs typeface="Trebuchet MS"/>
              </a:rPr>
              <a:t>83.78</a:t>
            </a:r>
            <a:endParaRPr sz="1800">
              <a:latin typeface="Trebuchet MS"/>
              <a:cs typeface="Trebuchet MS"/>
            </a:endParaRPr>
          </a:p>
        </p:txBody>
      </p:sp>
      <p:sp>
        <p:nvSpPr>
          <p:cNvPr id="20" name="object 20"/>
          <p:cNvSpPr txBox="1"/>
          <p:nvPr/>
        </p:nvSpPr>
        <p:spPr>
          <a:xfrm>
            <a:off x="82550" y="1802129"/>
            <a:ext cx="2004060" cy="513715"/>
          </a:xfrm>
          <a:prstGeom prst="rect">
            <a:avLst/>
          </a:prstGeom>
        </p:spPr>
        <p:txBody>
          <a:bodyPr vert="horz" wrap="square" lIns="0" tIns="15875" rIns="0" bIns="0" rtlCol="0">
            <a:spAutoFit/>
          </a:bodyPr>
          <a:lstStyle/>
          <a:p>
            <a:pPr algn="ctr">
              <a:lnSpc>
                <a:spcPct val="100000"/>
              </a:lnSpc>
              <a:spcBef>
                <a:spcPts val="125"/>
              </a:spcBef>
            </a:pPr>
            <a:r>
              <a:rPr sz="1550" spc="50">
                <a:latin typeface="Trebuchet MS"/>
                <a:cs typeface="Trebuchet MS"/>
              </a:rPr>
              <a:t>Any</a:t>
            </a:r>
            <a:r>
              <a:rPr sz="1550" spc="-95">
                <a:latin typeface="Trebuchet MS"/>
                <a:cs typeface="Trebuchet MS"/>
              </a:rPr>
              <a:t> </a:t>
            </a:r>
            <a:r>
              <a:rPr sz="1550" spc="80">
                <a:latin typeface="Trebuchet MS"/>
                <a:cs typeface="Trebuchet MS"/>
              </a:rPr>
              <a:t>number</a:t>
            </a:r>
            <a:r>
              <a:rPr sz="1550" spc="5">
                <a:latin typeface="Trebuchet MS"/>
                <a:cs typeface="Trebuchet MS"/>
              </a:rPr>
              <a:t> </a:t>
            </a:r>
            <a:r>
              <a:rPr sz="1550" spc="-10">
                <a:latin typeface="Trebuchet MS"/>
                <a:cs typeface="Trebuchet MS"/>
              </a:rPr>
              <a:t>between</a:t>
            </a:r>
            <a:endParaRPr sz="1550">
              <a:latin typeface="Trebuchet MS"/>
              <a:cs typeface="Trebuchet MS"/>
            </a:endParaRPr>
          </a:p>
          <a:p>
            <a:pPr marL="5080" algn="ctr">
              <a:lnSpc>
                <a:spcPct val="100000"/>
              </a:lnSpc>
              <a:spcBef>
                <a:spcPts val="90"/>
              </a:spcBef>
            </a:pPr>
            <a:r>
              <a:rPr sz="1550" b="1" spc="145">
                <a:latin typeface="Trebuchet MS"/>
                <a:cs typeface="Trebuchet MS"/>
              </a:rPr>
              <a:t>0</a:t>
            </a:r>
            <a:r>
              <a:rPr sz="1550" b="1" spc="-25">
                <a:latin typeface="Trebuchet MS"/>
                <a:cs typeface="Trebuchet MS"/>
              </a:rPr>
              <a:t> </a:t>
            </a:r>
            <a:r>
              <a:rPr sz="1550" spc="90">
                <a:latin typeface="Trebuchet MS"/>
                <a:cs typeface="Trebuchet MS"/>
              </a:rPr>
              <a:t>and</a:t>
            </a:r>
            <a:r>
              <a:rPr sz="1550" spc="-60">
                <a:latin typeface="Trebuchet MS"/>
                <a:cs typeface="Trebuchet MS"/>
              </a:rPr>
              <a:t> </a:t>
            </a:r>
            <a:r>
              <a:rPr sz="1550" b="1" spc="-25">
                <a:latin typeface="Trebuchet MS"/>
                <a:cs typeface="Trebuchet MS"/>
              </a:rPr>
              <a:t>100</a:t>
            </a:r>
            <a:endParaRPr sz="1550">
              <a:latin typeface="Trebuchet MS"/>
              <a:cs typeface="Trebuchet MS"/>
            </a:endParaRPr>
          </a:p>
        </p:txBody>
      </p:sp>
      <p:grpSp>
        <p:nvGrpSpPr>
          <p:cNvPr id="21" name="object 21"/>
          <p:cNvGrpSpPr/>
          <p:nvPr/>
        </p:nvGrpSpPr>
        <p:grpSpPr>
          <a:xfrm>
            <a:off x="2257425" y="2419286"/>
            <a:ext cx="8177530" cy="1666875"/>
            <a:chOff x="2257425" y="2419286"/>
            <a:chExt cx="8177530" cy="1666875"/>
          </a:xfrm>
        </p:grpSpPr>
        <p:pic>
          <p:nvPicPr>
            <p:cNvPr id="22" name="object 22"/>
            <p:cNvPicPr/>
            <p:nvPr/>
          </p:nvPicPr>
          <p:blipFill>
            <a:blip r:embed="rId4" cstate="print"/>
            <a:stretch>
              <a:fillRect/>
            </a:stretch>
          </p:blipFill>
          <p:spPr>
            <a:xfrm>
              <a:off x="4238625" y="2419286"/>
              <a:ext cx="271462" cy="900112"/>
            </a:xfrm>
            <a:prstGeom prst="rect">
              <a:avLst/>
            </a:prstGeom>
          </p:spPr>
        </p:pic>
        <p:sp>
          <p:nvSpPr>
            <p:cNvPr id="23" name="object 23"/>
            <p:cNvSpPr/>
            <p:nvPr/>
          </p:nvSpPr>
          <p:spPr>
            <a:xfrm>
              <a:off x="4338701" y="2452623"/>
              <a:ext cx="76200" cy="717550"/>
            </a:xfrm>
            <a:custGeom>
              <a:avLst/>
              <a:gdLst/>
              <a:ahLst/>
              <a:cxnLst/>
              <a:rect l="l" t="t" r="r" b="b"/>
              <a:pathLst>
                <a:path w="76200" h="717550">
                  <a:moveTo>
                    <a:pt x="25397" y="641223"/>
                  </a:moveTo>
                  <a:lnTo>
                    <a:pt x="0" y="641223"/>
                  </a:lnTo>
                  <a:lnTo>
                    <a:pt x="38100" y="717423"/>
                  </a:lnTo>
                  <a:lnTo>
                    <a:pt x="69850" y="653923"/>
                  </a:lnTo>
                  <a:lnTo>
                    <a:pt x="25400" y="653923"/>
                  </a:lnTo>
                  <a:lnTo>
                    <a:pt x="25397" y="641223"/>
                  </a:lnTo>
                  <a:close/>
                </a:path>
                <a:path w="76200" h="717550">
                  <a:moveTo>
                    <a:pt x="50673" y="0"/>
                  </a:moveTo>
                  <a:lnTo>
                    <a:pt x="25273" y="0"/>
                  </a:lnTo>
                  <a:lnTo>
                    <a:pt x="25400" y="653923"/>
                  </a:lnTo>
                  <a:lnTo>
                    <a:pt x="50800" y="653923"/>
                  </a:lnTo>
                  <a:lnTo>
                    <a:pt x="50673" y="0"/>
                  </a:lnTo>
                  <a:close/>
                </a:path>
                <a:path w="76200" h="717550">
                  <a:moveTo>
                    <a:pt x="76200" y="641223"/>
                  </a:moveTo>
                  <a:lnTo>
                    <a:pt x="50797" y="641223"/>
                  </a:lnTo>
                  <a:lnTo>
                    <a:pt x="50800" y="653923"/>
                  </a:lnTo>
                  <a:lnTo>
                    <a:pt x="69850" y="653923"/>
                  </a:lnTo>
                  <a:lnTo>
                    <a:pt x="76200" y="641223"/>
                  </a:lnTo>
                  <a:close/>
                </a:path>
              </a:pathLst>
            </a:custGeom>
            <a:solidFill>
              <a:srgbClr val="000000"/>
            </a:solidFill>
          </p:spPr>
          <p:txBody>
            <a:bodyPr wrap="square" lIns="0" tIns="0" rIns="0" bIns="0" rtlCol="0"/>
            <a:lstStyle/>
            <a:p>
              <a:endParaRPr/>
            </a:p>
          </p:txBody>
        </p:sp>
        <p:pic>
          <p:nvPicPr>
            <p:cNvPr id="24" name="object 24"/>
            <p:cNvPicPr/>
            <p:nvPr/>
          </p:nvPicPr>
          <p:blipFill>
            <a:blip r:embed="rId5" cstate="print"/>
            <a:stretch>
              <a:fillRect/>
            </a:stretch>
          </p:blipFill>
          <p:spPr>
            <a:xfrm>
              <a:off x="6600825" y="2457386"/>
              <a:ext cx="271462" cy="890587"/>
            </a:xfrm>
            <a:prstGeom prst="rect">
              <a:avLst/>
            </a:prstGeom>
          </p:spPr>
        </p:pic>
        <p:sp>
          <p:nvSpPr>
            <p:cNvPr id="25" name="object 25"/>
            <p:cNvSpPr/>
            <p:nvPr/>
          </p:nvSpPr>
          <p:spPr>
            <a:xfrm>
              <a:off x="6700773" y="2490723"/>
              <a:ext cx="76200" cy="713105"/>
            </a:xfrm>
            <a:custGeom>
              <a:avLst/>
              <a:gdLst/>
              <a:ahLst/>
              <a:cxnLst/>
              <a:rect l="l" t="t" r="r" b="b"/>
              <a:pathLst>
                <a:path w="76200" h="713105">
                  <a:moveTo>
                    <a:pt x="25400" y="636397"/>
                  </a:moveTo>
                  <a:lnTo>
                    <a:pt x="0" y="636397"/>
                  </a:lnTo>
                  <a:lnTo>
                    <a:pt x="38100" y="712597"/>
                  </a:lnTo>
                  <a:lnTo>
                    <a:pt x="69850" y="649097"/>
                  </a:lnTo>
                  <a:lnTo>
                    <a:pt x="25400" y="649097"/>
                  </a:lnTo>
                  <a:lnTo>
                    <a:pt x="25400" y="636397"/>
                  </a:lnTo>
                  <a:close/>
                </a:path>
                <a:path w="76200" h="713105">
                  <a:moveTo>
                    <a:pt x="50800" y="0"/>
                  </a:moveTo>
                  <a:lnTo>
                    <a:pt x="25400" y="0"/>
                  </a:lnTo>
                  <a:lnTo>
                    <a:pt x="25400" y="649097"/>
                  </a:lnTo>
                  <a:lnTo>
                    <a:pt x="50800" y="649097"/>
                  </a:lnTo>
                  <a:lnTo>
                    <a:pt x="50800" y="0"/>
                  </a:lnTo>
                  <a:close/>
                </a:path>
                <a:path w="76200" h="713105">
                  <a:moveTo>
                    <a:pt x="76200" y="636397"/>
                  </a:moveTo>
                  <a:lnTo>
                    <a:pt x="50800" y="636397"/>
                  </a:lnTo>
                  <a:lnTo>
                    <a:pt x="50800" y="649097"/>
                  </a:lnTo>
                  <a:lnTo>
                    <a:pt x="69850" y="649097"/>
                  </a:lnTo>
                  <a:lnTo>
                    <a:pt x="76200" y="636397"/>
                  </a:lnTo>
                  <a:close/>
                </a:path>
              </a:pathLst>
            </a:custGeom>
            <a:solidFill>
              <a:srgbClr val="000000"/>
            </a:solidFill>
          </p:spPr>
          <p:txBody>
            <a:bodyPr wrap="square" lIns="0" tIns="0" rIns="0" bIns="0" rtlCol="0"/>
            <a:lstStyle/>
            <a:p>
              <a:endParaRPr/>
            </a:p>
          </p:txBody>
        </p:sp>
        <p:pic>
          <p:nvPicPr>
            <p:cNvPr id="26" name="object 26"/>
            <p:cNvPicPr/>
            <p:nvPr/>
          </p:nvPicPr>
          <p:blipFill>
            <a:blip r:embed="rId6" cstate="print"/>
            <a:stretch>
              <a:fillRect/>
            </a:stretch>
          </p:blipFill>
          <p:spPr>
            <a:xfrm>
              <a:off x="8991600" y="2466911"/>
              <a:ext cx="271462" cy="900112"/>
            </a:xfrm>
            <a:prstGeom prst="rect">
              <a:avLst/>
            </a:prstGeom>
          </p:spPr>
        </p:pic>
        <p:sp>
          <p:nvSpPr>
            <p:cNvPr id="27" name="object 27"/>
            <p:cNvSpPr/>
            <p:nvPr/>
          </p:nvSpPr>
          <p:spPr>
            <a:xfrm>
              <a:off x="9091548" y="2500375"/>
              <a:ext cx="76200" cy="713105"/>
            </a:xfrm>
            <a:custGeom>
              <a:avLst/>
              <a:gdLst/>
              <a:ahLst/>
              <a:cxnLst/>
              <a:rect l="l" t="t" r="r" b="b"/>
              <a:pathLst>
                <a:path w="76200" h="713105">
                  <a:moveTo>
                    <a:pt x="25400" y="636651"/>
                  </a:moveTo>
                  <a:lnTo>
                    <a:pt x="0" y="636651"/>
                  </a:lnTo>
                  <a:lnTo>
                    <a:pt x="38226" y="712851"/>
                  </a:lnTo>
                  <a:lnTo>
                    <a:pt x="69871" y="649351"/>
                  </a:lnTo>
                  <a:lnTo>
                    <a:pt x="25400" y="649351"/>
                  </a:lnTo>
                  <a:lnTo>
                    <a:pt x="25400" y="636651"/>
                  </a:lnTo>
                  <a:close/>
                </a:path>
                <a:path w="76200" h="713105">
                  <a:moveTo>
                    <a:pt x="50800" y="0"/>
                  </a:moveTo>
                  <a:lnTo>
                    <a:pt x="25400" y="0"/>
                  </a:lnTo>
                  <a:lnTo>
                    <a:pt x="25400" y="649351"/>
                  </a:lnTo>
                  <a:lnTo>
                    <a:pt x="50800" y="649351"/>
                  </a:lnTo>
                  <a:lnTo>
                    <a:pt x="50800" y="0"/>
                  </a:lnTo>
                  <a:close/>
                </a:path>
                <a:path w="76200" h="713105">
                  <a:moveTo>
                    <a:pt x="76200" y="636651"/>
                  </a:moveTo>
                  <a:lnTo>
                    <a:pt x="50800" y="636651"/>
                  </a:lnTo>
                  <a:lnTo>
                    <a:pt x="50800" y="649351"/>
                  </a:lnTo>
                  <a:lnTo>
                    <a:pt x="69871" y="649351"/>
                  </a:lnTo>
                  <a:lnTo>
                    <a:pt x="76200" y="636651"/>
                  </a:lnTo>
                  <a:close/>
                </a:path>
              </a:pathLst>
            </a:custGeom>
            <a:solidFill>
              <a:srgbClr val="000000"/>
            </a:solidFill>
          </p:spPr>
          <p:txBody>
            <a:bodyPr wrap="square" lIns="0" tIns="0" rIns="0" bIns="0" rtlCol="0"/>
            <a:lstStyle/>
            <a:p>
              <a:endParaRPr/>
            </a:p>
          </p:txBody>
        </p:sp>
        <p:sp>
          <p:nvSpPr>
            <p:cNvPr id="28" name="object 28"/>
            <p:cNvSpPr/>
            <p:nvPr/>
          </p:nvSpPr>
          <p:spPr>
            <a:xfrm>
              <a:off x="2302256" y="3223234"/>
              <a:ext cx="8061959" cy="843915"/>
            </a:xfrm>
            <a:custGeom>
              <a:avLst/>
              <a:gdLst/>
              <a:ahLst/>
              <a:cxnLst/>
              <a:rect l="l" t="t" r="r" b="b"/>
              <a:pathLst>
                <a:path w="8061959" h="843914">
                  <a:moveTo>
                    <a:pt x="268719" y="0"/>
                  </a:moveTo>
                  <a:lnTo>
                    <a:pt x="0" y="0"/>
                  </a:lnTo>
                  <a:lnTo>
                    <a:pt x="0" y="843686"/>
                  </a:lnTo>
                  <a:lnTo>
                    <a:pt x="268719" y="843686"/>
                  </a:lnTo>
                  <a:lnTo>
                    <a:pt x="268719" y="0"/>
                  </a:lnTo>
                  <a:close/>
                </a:path>
                <a:path w="8061959" h="843914">
                  <a:moveTo>
                    <a:pt x="537451" y="0"/>
                  </a:moveTo>
                  <a:lnTo>
                    <a:pt x="268732" y="0"/>
                  </a:lnTo>
                  <a:lnTo>
                    <a:pt x="268732" y="843686"/>
                  </a:lnTo>
                  <a:lnTo>
                    <a:pt x="537451" y="843686"/>
                  </a:lnTo>
                  <a:lnTo>
                    <a:pt x="537451" y="0"/>
                  </a:lnTo>
                  <a:close/>
                </a:path>
                <a:path w="8061959" h="843914">
                  <a:moveTo>
                    <a:pt x="806183" y="0"/>
                  </a:moveTo>
                  <a:lnTo>
                    <a:pt x="537464" y="0"/>
                  </a:lnTo>
                  <a:lnTo>
                    <a:pt x="537464" y="843686"/>
                  </a:lnTo>
                  <a:lnTo>
                    <a:pt x="806183" y="843686"/>
                  </a:lnTo>
                  <a:lnTo>
                    <a:pt x="806183" y="0"/>
                  </a:lnTo>
                  <a:close/>
                </a:path>
                <a:path w="8061959" h="843914">
                  <a:moveTo>
                    <a:pt x="1074915" y="0"/>
                  </a:moveTo>
                  <a:lnTo>
                    <a:pt x="806196" y="0"/>
                  </a:lnTo>
                  <a:lnTo>
                    <a:pt x="806196" y="843686"/>
                  </a:lnTo>
                  <a:lnTo>
                    <a:pt x="1074915" y="843686"/>
                  </a:lnTo>
                  <a:lnTo>
                    <a:pt x="1074915" y="0"/>
                  </a:lnTo>
                  <a:close/>
                </a:path>
                <a:path w="8061959" h="843914">
                  <a:moveTo>
                    <a:pt x="1343647" y="0"/>
                  </a:moveTo>
                  <a:lnTo>
                    <a:pt x="1074928" y="0"/>
                  </a:lnTo>
                  <a:lnTo>
                    <a:pt x="1074928" y="843686"/>
                  </a:lnTo>
                  <a:lnTo>
                    <a:pt x="1343647" y="843686"/>
                  </a:lnTo>
                  <a:lnTo>
                    <a:pt x="1343647" y="0"/>
                  </a:lnTo>
                  <a:close/>
                </a:path>
                <a:path w="8061959" h="843914">
                  <a:moveTo>
                    <a:pt x="1612379" y="0"/>
                  </a:moveTo>
                  <a:lnTo>
                    <a:pt x="1343660" y="0"/>
                  </a:lnTo>
                  <a:lnTo>
                    <a:pt x="1343660" y="843686"/>
                  </a:lnTo>
                  <a:lnTo>
                    <a:pt x="1612379" y="843686"/>
                  </a:lnTo>
                  <a:lnTo>
                    <a:pt x="1612379" y="0"/>
                  </a:lnTo>
                  <a:close/>
                </a:path>
                <a:path w="8061959" h="843914">
                  <a:moveTo>
                    <a:pt x="1881111" y="0"/>
                  </a:moveTo>
                  <a:lnTo>
                    <a:pt x="1612392" y="0"/>
                  </a:lnTo>
                  <a:lnTo>
                    <a:pt x="1612392" y="843686"/>
                  </a:lnTo>
                  <a:lnTo>
                    <a:pt x="1881111" y="843686"/>
                  </a:lnTo>
                  <a:lnTo>
                    <a:pt x="1881111" y="0"/>
                  </a:lnTo>
                  <a:close/>
                </a:path>
                <a:path w="8061959" h="843914">
                  <a:moveTo>
                    <a:pt x="2149830" y="0"/>
                  </a:moveTo>
                  <a:lnTo>
                    <a:pt x="1881124" y="0"/>
                  </a:lnTo>
                  <a:lnTo>
                    <a:pt x="1881124" y="843686"/>
                  </a:lnTo>
                  <a:lnTo>
                    <a:pt x="2149830" y="843686"/>
                  </a:lnTo>
                  <a:lnTo>
                    <a:pt x="2149830" y="0"/>
                  </a:lnTo>
                  <a:close/>
                </a:path>
                <a:path w="8061959" h="843914">
                  <a:moveTo>
                    <a:pt x="2418575" y="0"/>
                  </a:moveTo>
                  <a:lnTo>
                    <a:pt x="2149856" y="0"/>
                  </a:lnTo>
                  <a:lnTo>
                    <a:pt x="2149856" y="843686"/>
                  </a:lnTo>
                  <a:lnTo>
                    <a:pt x="2418575" y="843686"/>
                  </a:lnTo>
                  <a:lnTo>
                    <a:pt x="2418575" y="0"/>
                  </a:lnTo>
                  <a:close/>
                </a:path>
                <a:path w="8061959" h="843914">
                  <a:moveTo>
                    <a:pt x="2687307" y="0"/>
                  </a:moveTo>
                  <a:lnTo>
                    <a:pt x="2418588" y="0"/>
                  </a:lnTo>
                  <a:lnTo>
                    <a:pt x="2418588" y="843686"/>
                  </a:lnTo>
                  <a:lnTo>
                    <a:pt x="2687307" y="843686"/>
                  </a:lnTo>
                  <a:lnTo>
                    <a:pt x="2687307" y="0"/>
                  </a:lnTo>
                  <a:close/>
                </a:path>
                <a:path w="8061959" h="843914">
                  <a:moveTo>
                    <a:pt x="3224631" y="0"/>
                  </a:moveTo>
                  <a:lnTo>
                    <a:pt x="2956039" y="0"/>
                  </a:lnTo>
                  <a:lnTo>
                    <a:pt x="2687320" y="0"/>
                  </a:lnTo>
                  <a:lnTo>
                    <a:pt x="2687320" y="843686"/>
                  </a:lnTo>
                  <a:lnTo>
                    <a:pt x="2955925" y="843686"/>
                  </a:lnTo>
                  <a:lnTo>
                    <a:pt x="3224631" y="843686"/>
                  </a:lnTo>
                  <a:lnTo>
                    <a:pt x="3224631" y="0"/>
                  </a:lnTo>
                  <a:close/>
                </a:path>
                <a:path w="8061959" h="843914">
                  <a:moveTo>
                    <a:pt x="3493376" y="0"/>
                  </a:moveTo>
                  <a:lnTo>
                    <a:pt x="3224657" y="0"/>
                  </a:lnTo>
                  <a:lnTo>
                    <a:pt x="3224657" y="843686"/>
                  </a:lnTo>
                  <a:lnTo>
                    <a:pt x="3493376" y="843686"/>
                  </a:lnTo>
                  <a:lnTo>
                    <a:pt x="3493376" y="0"/>
                  </a:lnTo>
                  <a:close/>
                </a:path>
                <a:path w="8061959" h="843914">
                  <a:moveTo>
                    <a:pt x="3762108" y="0"/>
                  </a:moveTo>
                  <a:lnTo>
                    <a:pt x="3493389" y="0"/>
                  </a:lnTo>
                  <a:lnTo>
                    <a:pt x="3493389" y="843686"/>
                  </a:lnTo>
                  <a:lnTo>
                    <a:pt x="3762108" y="843686"/>
                  </a:lnTo>
                  <a:lnTo>
                    <a:pt x="3762108" y="0"/>
                  </a:lnTo>
                  <a:close/>
                </a:path>
                <a:path w="8061959" h="843914">
                  <a:moveTo>
                    <a:pt x="4030840" y="0"/>
                  </a:moveTo>
                  <a:lnTo>
                    <a:pt x="3762121" y="0"/>
                  </a:lnTo>
                  <a:lnTo>
                    <a:pt x="3762121" y="843686"/>
                  </a:lnTo>
                  <a:lnTo>
                    <a:pt x="4030840" y="843686"/>
                  </a:lnTo>
                  <a:lnTo>
                    <a:pt x="4030840" y="0"/>
                  </a:lnTo>
                  <a:close/>
                </a:path>
                <a:path w="8061959" h="843914">
                  <a:moveTo>
                    <a:pt x="4299572" y="0"/>
                  </a:moveTo>
                  <a:lnTo>
                    <a:pt x="4030853" y="0"/>
                  </a:lnTo>
                  <a:lnTo>
                    <a:pt x="4030853" y="843686"/>
                  </a:lnTo>
                  <a:lnTo>
                    <a:pt x="4299572" y="843686"/>
                  </a:lnTo>
                  <a:lnTo>
                    <a:pt x="4299572" y="0"/>
                  </a:lnTo>
                  <a:close/>
                </a:path>
                <a:path w="8061959" h="843914">
                  <a:moveTo>
                    <a:pt x="4568304" y="0"/>
                  </a:moveTo>
                  <a:lnTo>
                    <a:pt x="4299585" y="0"/>
                  </a:lnTo>
                  <a:lnTo>
                    <a:pt x="4299585" y="843686"/>
                  </a:lnTo>
                  <a:lnTo>
                    <a:pt x="4568304" y="843686"/>
                  </a:lnTo>
                  <a:lnTo>
                    <a:pt x="4568304" y="0"/>
                  </a:lnTo>
                  <a:close/>
                </a:path>
                <a:path w="8061959" h="843914">
                  <a:moveTo>
                    <a:pt x="4837036" y="0"/>
                  </a:moveTo>
                  <a:lnTo>
                    <a:pt x="4568317" y="0"/>
                  </a:lnTo>
                  <a:lnTo>
                    <a:pt x="4568317" y="843686"/>
                  </a:lnTo>
                  <a:lnTo>
                    <a:pt x="4837036" y="843686"/>
                  </a:lnTo>
                  <a:lnTo>
                    <a:pt x="4837036" y="0"/>
                  </a:lnTo>
                  <a:close/>
                </a:path>
                <a:path w="8061959" h="843914">
                  <a:moveTo>
                    <a:pt x="5105768" y="0"/>
                  </a:moveTo>
                  <a:lnTo>
                    <a:pt x="4837049" y="0"/>
                  </a:lnTo>
                  <a:lnTo>
                    <a:pt x="4837049" y="843686"/>
                  </a:lnTo>
                  <a:lnTo>
                    <a:pt x="5105768" y="843686"/>
                  </a:lnTo>
                  <a:lnTo>
                    <a:pt x="5105768" y="0"/>
                  </a:lnTo>
                  <a:close/>
                </a:path>
                <a:path w="8061959" h="843914">
                  <a:moveTo>
                    <a:pt x="5374487" y="0"/>
                  </a:moveTo>
                  <a:lnTo>
                    <a:pt x="5105781" y="0"/>
                  </a:lnTo>
                  <a:lnTo>
                    <a:pt x="5105781" y="843686"/>
                  </a:lnTo>
                  <a:lnTo>
                    <a:pt x="5374487" y="843686"/>
                  </a:lnTo>
                  <a:lnTo>
                    <a:pt x="5374487" y="0"/>
                  </a:lnTo>
                  <a:close/>
                </a:path>
                <a:path w="8061959" h="843914">
                  <a:moveTo>
                    <a:pt x="5643232" y="0"/>
                  </a:moveTo>
                  <a:lnTo>
                    <a:pt x="5374513" y="0"/>
                  </a:lnTo>
                  <a:lnTo>
                    <a:pt x="5374513" y="843686"/>
                  </a:lnTo>
                  <a:lnTo>
                    <a:pt x="5643232" y="843686"/>
                  </a:lnTo>
                  <a:lnTo>
                    <a:pt x="5643232" y="0"/>
                  </a:lnTo>
                  <a:close/>
                </a:path>
                <a:path w="8061959" h="843914">
                  <a:moveTo>
                    <a:pt x="5911964" y="0"/>
                  </a:moveTo>
                  <a:lnTo>
                    <a:pt x="5643245" y="0"/>
                  </a:lnTo>
                  <a:lnTo>
                    <a:pt x="5643245" y="843686"/>
                  </a:lnTo>
                  <a:lnTo>
                    <a:pt x="5911964" y="843686"/>
                  </a:lnTo>
                  <a:lnTo>
                    <a:pt x="5911964" y="0"/>
                  </a:lnTo>
                  <a:close/>
                </a:path>
                <a:path w="8061959" h="843914">
                  <a:moveTo>
                    <a:pt x="6180696" y="0"/>
                  </a:moveTo>
                  <a:lnTo>
                    <a:pt x="5911977" y="0"/>
                  </a:lnTo>
                  <a:lnTo>
                    <a:pt x="5911977" y="843686"/>
                  </a:lnTo>
                  <a:lnTo>
                    <a:pt x="6180696" y="843686"/>
                  </a:lnTo>
                  <a:lnTo>
                    <a:pt x="6180696" y="0"/>
                  </a:lnTo>
                  <a:close/>
                </a:path>
                <a:path w="8061959" h="843914">
                  <a:moveTo>
                    <a:pt x="6449428" y="0"/>
                  </a:moveTo>
                  <a:lnTo>
                    <a:pt x="6180709" y="0"/>
                  </a:lnTo>
                  <a:lnTo>
                    <a:pt x="6180709" y="843686"/>
                  </a:lnTo>
                  <a:lnTo>
                    <a:pt x="6449428" y="843686"/>
                  </a:lnTo>
                  <a:lnTo>
                    <a:pt x="6449428" y="0"/>
                  </a:lnTo>
                  <a:close/>
                </a:path>
                <a:path w="8061959" h="843914">
                  <a:moveTo>
                    <a:pt x="6986765" y="0"/>
                  </a:moveTo>
                  <a:lnTo>
                    <a:pt x="6718160" y="0"/>
                  </a:lnTo>
                  <a:lnTo>
                    <a:pt x="6449441" y="0"/>
                  </a:lnTo>
                  <a:lnTo>
                    <a:pt x="6449441" y="843686"/>
                  </a:lnTo>
                  <a:lnTo>
                    <a:pt x="6718046" y="843686"/>
                  </a:lnTo>
                  <a:lnTo>
                    <a:pt x="6986765" y="843686"/>
                  </a:lnTo>
                  <a:lnTo>
                    <a:pt x="6986765" y="0"/>
                  </a:lnTo>
                  <a:close/>
                </a:path>
                <a:path w="8061959" h="843914">
                  <a:moveTo>
                    <a:pt x="7255497" y="0"/>
                  </a:moveTo>
                  <a:lnTo>
                    <a:pt x="6986778" y="0"/>
                  </a:lnTo>
                  <a:lnTo>
                    <a:pt x="6986778" y="843686"/>
                  </a:lnTo>
                  <a:lnTo>
                    <a:pt x="7255497" y="843686"/>
                  </a:lnTo>
                  <a:lnTo>
                    <a:pt x="7255497" y="0"/>
                  </a:lnTo>
                  <a:close/>
                </a:path>
                <a:path w="8061959" h="843914">
                  <a:moveTo>
                    <a:pt x="7524229" y="0"/>
                  </a:moveTo>
                  <a:lnTo>
                    <a:pt x="7255510" y="0"/>
                  </a:lnTo>
                  <a:lnTo>
                    <a:pt x="7255510" y="843686"/>
                  </a:lnTo>
                  <a:lnTo>
                    <a:pt x="7524229" y="843686"/>
                  </a:lnTo>
                  <a:lnTo>
                    <a:pt x="7524229" y="0"/>
                  </a:lnTo>
                  <a:close/>
                </a:path>
                <a:path w="8061959" h="843914">
                  <a:moveTo>
                    <a:pt x="7792961" y="0"/>
                  </a:moveTo>
                  <a:lnTo>
                    <a:pt x="7524242" y="0"/>
                  </a:lnTo>
                  <a:lnTo>
                    <a:pt x="7524242" y="843686"/>
                  </a:lnTo>
                  <a:lnTo>
                    <a:pt x="7792961" y="843686"/>
                  </a:lnTo>
                  <a:lnTo>
                    <a:pt x="7792961" y="0"/>
                  </a:lnTo>
                  <a:close/>
                </a:path>
                <a:path w="8061959" h="843914">
                  <a:moveTo>
                    <a:pt x="8061693" y="0"/>
                  </a:moveTo>
                  <a:lnTo>
                    <a:pt x="7792974" y="0"/>
                  </a:lnTo>
                  <a:lnTo>
                    <a:pt x="7792974" y="843686"/>
                  </a:lnTo>
                  <a:lnTo>
                    <a:pt x="8061693" y="843686"/>
                  </a:lnTo>
                  <a:lnTo>
                    <a:pt x="8061693" y="0"/>
                  </a:lnTo>
                  <a:close/>
                </a:path>
              </a:pathLst>
            </a:custGeom>
            <a:solidFill>
              <a:srgbClr val="4F81BC"/>
            </a:solidFill>
          </p:spPr>
          <p:txBody>
            <a:bodyPr wrap="square" lIns="0" tIns="0" rIns="0" bIns="0" rtlCol="0"/>
            <a:lstStyle/>
            <a:p>
              <a:endParaRPr/>
            </a:p>
          </p:txBody>
        </p:sp>
        <p:sp>
          <p:nvSpPr>
            <p:cNvPr id="29" name="object 29"/>
            <p:cNvSpPr/>
            <p:nvPr/>
          </p:nvSpPr>
          <p:spPr>
            <a:xfrm>
              <a:off x="2295905" y="3216909"/>
              <a:ext cx="8074659" cy="869315"/>
            </a:xfrm>
            <a:custGeom>
              <a:avLst/>
              <a:gdLst/>
              <a:ahLst/>
              <a:cxnLst/>
              <a:rect l="l" t="t" r="r" b="b"/>
              <a:pathLst>
                <a:path w="8074659" h="869314">
                  <a:moveTo>
                    <a:pt x="275081" y="0"/>
                  </a:moveTo>
                  <a:lnTo>
                    <a:pt x="275081" y="869060"/>
                  </a:lnTo>
                </a:path>
                <a:path w="8074659" h="869314">
                  <a:moveTo>
                    <a:pt x="543813" y="0"/>
                  </a:moveTo>
                  <a:lnTo>
                    <a:pt x="543813" y="869060"/>
                  </a:lnTo>
                </a:path>
                <a:path w="8074659" h="869314">
                  <a:moveTo>
                    <a:pt x="812545" y="0"/>
                  </a:moveTo>
                  <a:lnTo>
                    <a:pt x="812545" y="869060"/>
                  </a:lnTo>
                </a:path>
                <a:path w="8074659" h="869314">
                  <a:moveTo>
                    <a:pt x="1081278" y="0"/>
                  </a:moveTo>
                  <a:lnTo>
                    <a:pt x="1081278" y="869060"/>
                  </a:lnTo>
                </a:path>
                <a:path w="8074659" h="869314">
                  <a:moveTo>
                    <a:pt x="1350009" y="0"/>
                  </a:moveTo>
                  <a:lnTo>
                    <a:pt x="1350009" y="869060"/>
                  </a:lnTo>
                </a:path>
                <a:path w="8074659" h="869314">
                  <a:moveTo>
                    <a:pt x="1618742" y="0"/>
                  </a:moveTo>
                  <a:lnTo>
                    <a:pt x="1618742" y="869060"/>
                  </a:lnTo>
                </a:path>
                <a:path w="8074659" h="869314">
                  <a:moveTo>
                    <a:pt x="1887473" y="0"/>
                  </a:moveTo>
                  <a:lnTo>
                    <a:pt x="1887473" y="869060"/>
                  </a:lnTo>
                </a:path>
                <a:path w="8074659" h="869314">
                  <a:moveTo>
                    <a:pt x="2156206" y="0"/>
                  </a:moveTo>
                  <a:lnTo>
                    <a:pt x="2156206" y="869060"/>
                  </a:lnTo>
                </a:path>
                <a:path w="8074659" h="869314">
                  <a:moveTo>
                    <a:pt x="2424938" y="0"/>
                  </a:moveTo>
                  <a:lnTo>
                    <a:pt x="2424938" y="869060"/>
                  </a:lnTo>
                </a:path>
                <a:path w="8074659" h="869314">
                  <a:moveTo>
                    <a:pt x="2693670" y="0"/>
                  </a:moveTo>
                  <a:lnTo>
                    <a:pt x="2693670" y="869060"/>
                  </a:lnTo>
                </a:path>
                <a:path w="8074659" h="869314">
                  <a:moveTo>
                    <a:pt x="2962274" y="0"/>
                  </a:moveTo>
                  <a:lnTo>
                    <a:pt x="2962274" y="869060"/>
                  </a:lnTo>
                </a:path>
                <a:path w="8074659" h="869314">
                  <a:moveTo>
                    <a:pt x="3231007" y="0"/>
                  </a:moveTo>
                  <a:lnTo>
                    <a:pt x="3231007" y="869060"/>
                  </a:lnTo>
                </a:path>
                <a:path w="8074659" h="869314">
                  <a:moveTo>
                    <a:pt x="3499739" y="0"/>
                  </a:moveTo>
                  <a:lnTo>
                    <a:pt x="3499739" y="869060"/>
                  </a:lnTo>
                </a:path>
                <a:path w="8074659" h="869314">
                  <a:moveTo>
                    <a:pt x="3768471" y="0"/>
                  </a:moveTo>
                  <a:lnTo>
                    <a:pt x="3768471" y="869060"/>
                  </a:lnTo>
                </a:path>
                <a:path w="8074659" h="869314">
                  <a:moveTo>
                    <a:pt x="4037203" y="0"/>
                  </a:moveTo>
                  <a:lnTo>
                    <a:pt x="4037203" y="869060"/>
                  </a:lnTo>
                </a:path>
                <a:path w="8074659" h="869314">
                  <a:moveTo>
                    <a:pt x="4305935" y="0"/>
                  </a:moveTo>
                  <a:lnTo>
                    <a:pt x="4305935" y="869060"/>
                  </a:lnTo>
                </a:path>
                <a:path w="8074659" h="869314">
                  <a:moveTo>
                    <a:pt x="4574667" y="0"/>
                  </a:moveTo>
                  <a:lnTo>
                    <a:pt x="4574667" y="869060"/>
                  </a:lnTo>
                </a:path>
                <a:path w="8074659" h="869314">
                  <a:moveTo>
                    <a:pt x="4843399" y="0"/>
                  </a:moveTo>
                  <a:lnTo>
                    <a:pt x="4843399" y="869060"/>
                  </a:lnTo>
                </a:path>
                <a:path w="8074659" h="869314">
                  <a:moveTo>
                    <a:pt x="5112131" y="0"/>
                  </a:moveTo>
                  <a:lnTo>
                    <a:pt x="5112131" y="869060"/>
                  </a:lnTo>
                </a:path>
                <a:path w="8074659" h="869314">
                  <a:moveTo>
                    <a:pt x="5380863" y="0"/>
                  </a:moveTo>
                  <a:lnTo>
                    <a:pt x="5380863" y="869060"/>
                  </a:lnTo>
                </a:path>
                <a:path w="8074659" h="869314">
                  <a:moveTo>
                    <a:pt x="5649595" y="0"/>
                  </a:moveTo>
                  <a:lnTo>
                    <a:pt x="5649595" y="869060"/>
                  </a:lnTo>
                </a:path>
                <a:path w="8074659" h="869314">
                  <a:moveTo>
                    <a:pt x="5918327" y="0"/>
                  </a:moveTo>
                  <a:lnTo>
                    <a:pt x="5918327" y="869060"/>
                  </a:lnTo>
                </a:path>
                <a:path w="8074659" h="869314">
                  <a:moveTo>
                    <a:pt x="6187059" y="0"/>
                  </a:moveTo>
                  <a:lnTo>
                    <a:pt x="6187059" y="869060"/>
                  </a:lnTo>
                </a:path>
                <a:path w="8074659" h="869314">
                  <a:moveTo>
                    <a:pt x="6455791" y="0"/>
                  </a:moveTo>
                  <a:lnTo>
                    <a:pt x="6455791" y="869060"/>
                  </a:lnTo>
                </a:path>
                <a:path w="8074659" h="869314">
                  <a:moveTo>
                    <a:pt x="6724396" y="0"/>
                  </a:moveTo>
                  <a:lnTo>
                    <a:pt x="6724396" y="869060"/>
                  </a:lnTo>
                </a:path>
                <a:path w="8074659" h="869314">
                  <a:moveTo>
                    <a:pt x="6993128" y="0"/>
                  </a:moveTo>
                  <a:lnTo>
                    <a:pt x="6993128" y="869060"/>
                  </a:lnTo>
                </a:path>
                <a:path w="8074659" h="869314">
                  <a:moveTo>
                    <a:pt x="7261860" y="0"/>
                  </a:moveTo>
                  <a:lnTo>
                    <a:pt x="7261860" y="869060"/>
                  </a:lnTo>
                </a:path>
                <a:path w="8074659" h="869314">
                  <a:moveTo>
                    <a:pt x="7530592" y="0"/>
                  </a:moveTo>
                  <a:lnTo>
                    <a:pt x="7530592" y="869060"/>
                  </a:lnTo>
                </a:path>
                <a:path w="8074659" h="869314">
                  <a:moveTo>
                    <a:pt x="7799324" y="0"/>
                  </a:moveTo>
                  <a:lnTo>
                    <a:pt x="7799324" y="869060"/>
                  </a:lnTo>
                </a:path>
                <a:path w="8074659" h="869314">
                  <a:moveTo>
                    <a:pt x="6350" y="0"/>
                  </a:moveTo>
                  <a:lnTo>
                    <a:pt x="6350" y="869060"/>
                  </a:lnTo>
                </a:path>
                <a:path w="8074659" h="869314">
                  <a:moveTo>
                    <a:pt x="8068056" y="0"/>
                  </a:moveTo>
                  <a:lnTo>
                    <a:pt x="8068056" y="869060"/>
                  </a:lnTo>
                </a:path>
                <a:path w="8074659" h="869314">
                  <a:moveTo>
                    <a:pt x="0" y="6350"/>
                  </a:moveTo>
                  <a:lnTo>
                    <a:pt x="8074406" y="6350"/>
                  </a:lnTo>
                </a:path>
              </a:pathLst>
            </a:custGeom>
            <a:ln w="12700">
              <a:solidFill>
                <a:srgbClr val="FFFFFF"/>
              </a:solidFill>
            </a:ln>
          </p:spPr>
          <p:txBody>
            <a:bodyPr wrap="square" lIns="0" tIns="0" rIns="0" bIns="0" rtlCol="0"/>
            <a:lstStyle/>
            <a:p>
              <a:endParaRPr/>
            </a:p>
          </p:txBody>
        </p:sp>
        <p:sp>
          <p:nvSpPr>
            <p:cNvPr id="30" name="object 30"/>
            <p:cNvSpPr/>
            <p:nvPr/>
          </p:nvSpPr>
          <p:spPr>
            <a:xfrm>
              <a:off x="2295905" y="4066920"/>
              <a:ext cx="8074659" cy="0"/>
            </a:xfrm>
            <a:custGeom>
              <a:avLst/>
              <a:gdLst/>
              <a:ahLst/>
              <a:cxnLst/>
              <a:rect l="l" t="t" r="r" b="b"/>
              <a:pathLst>
                <a:path w="8074659">
                  <a:moveTo>
                    <a:pt x="0" y="0"/>
                  </a:moveTo>
                  <a:lnTo>
                    <a:pt x="8074406" y="0"/>
                  </a:lnTo>
                </a:path>
              </a:pathLst>
            </a:custGeom>
            <a:ln w="38100">
              <a:solidFill>
                <a:srgbClr val="FFFFFF"/>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2276475" y="3562286"/>
              <a:ext cx="8158226" cy="147637"/>
            </a:xfrm>
            <a:prstGeom prst="rect">
              <a:avLst/>
            </a:prstGeom>
          </p:spPr>
        </p:pic>
        <p:sp>
          <p:nvSpPr>
            <p:cNvPr id="32" name="object 32"/>
            <p:cNvSpPr/>
            <p:nvPr/>
          </p:nvSpPr>
          <p:spPr>
            <a:xfrm>
              <a:off x="2333625" y="3619499"/>
              <a:ext cx="8032115" cy="0"/>
            </a:xfrm>
            <a:custGeom>
              <a:avLst/>
              <a:gdLst/>
              <a:ahLst/>
              <a:cxnLst/>
              <a:rect l="l" t="t" r="r" b="b"/>
              <a:pathLst>
                <a:path w="8032115">
                  <a:moveTo>
                    <a:pt x="0" y="0"/>
                  </a:moveTo>
                  <a:lnTo>
                    <a:pt x="8031607" y="0"/>
                  </a:lnTo>
                </a:path>
              </a:pathLst>
            </a:custGeom>
            <a:ln w="38100">
              <a:solidFill>
                <a:srgbClr val="000000"/>
              </a:solidFill>
            </a:ln>
          </p:spPr>
          <p:txBody>
            <a:bodyPr wrap="square" lIns="0" tIns="0" rIns="0" bIns="0" rtlCol="0"/>
            <a:lstStyle/>
            <a:p>
              <a:endParaRPr/>
            </a:p>
          </p:txBody>
        </p:sp>
        <p:pic>
          <p:nvPicPr>
            <p:cNvPr id="33" name="object 33"/>
            <p:cNvPicPr/>
            <p:nvPr/>
          </p:nvPicPr>
          <p:blipFill>
            <a:blip r:embed="rId3" cstate="print"/>
            <a:stretch>
              <a:fillRect/>
            </a:stretch>
          </p:blipFill>
          <p:spPr>
            <a:xfrm>
              <a:off x="2257425" y="3457511"/>
              <a:ext cx="147637" cy="376237"/>
            </a:xfrm>
            <a:prstGeom prst="rect">
              <a:avLst/>
            </a:prstGeom>
          </p:spPr>
        </p:pic>
        <p:sp>
          <p:nvSpPr>
            <p:cNvPr id="34" name="object 34"/>
            <p:cNvSpPr/>
            <p:nvPr/>
          </p:nvSpPr>
          <p:spPr>
            <a:xfrm>
              <a:off x="2333625" y="3495674"/>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pic>
          <p:nvPicPr>
            <p:cNvPr id="35" name="object 35"/>
            <p:cNvPicPr/>
            <p:nvPr/>
          </p:nvPicPr>
          <p:blipFill>
            <a:blip r:embed="rId3" cstate="print"/>
            <a:stretch>
              <a:fillRect/>
            </a:stretch>
          </p:blipFill>
          <p:spPr>
            <a:xfrm>
              <a:off x="10267950" y="3457511"/>
              <a:ext cx="147637" cy="376237"/>
            </a:xfrm>
            <a:prstGeom prst="rect">
              <a:avLst/>
            </a:prstGeom>
          </p:spPr>
        </p:pic>
        <p:sp>
          <p:nvSpPr>
            <p:cNvPr id="36" name="object 36"/>
            <p:cNvSpPr/>
            <p:nvPr/>
          </p:nvSpPr>
          <p:spPr>
            <a:xfrm>
              <a:off x="10344150" y="3495674"/>
              <a:ext cx="0" cy="245110"/>
            </a:xfrm>
            <a:custGeom>
              <a:avLst/>
              <a:gdLst/>
              <a:ahLst/>
              <a:cxnLst/>
              <a:rect l="l" t="t" r="r" b="b"/>
              <a:pathLst>
                <a:path h="245110">
                  <a:moveTo>
                    <a:pt x="0" y="0"/>
                  </a:moveTo>
                  <a:lnTo>
                    <a:pt x="0" y="245110"/>
                  </a:lnTo>
                </a:path>
              </a:pathLst>
            </a:custGeom>
            <a:ln w="38100">
              <a:solidFill>
                <a:srgbClr val="000000"/>
              </a:solidFill>
            </a:ln>
          </p:spPr>
          <p:txBody>
            <a:bodyPr wrap="square" lIns="0" tIns="0" rIns="0" bIns="0" rtlCol="0"/>
            <a:lstStyle/>
            <a:p>
              <a:endParaRPr/>
            </a:p>
          </p:txBody>
        </p:sp>
      </p:grpSp>
      <p:sp>
        <p:nvSpPr>
          <p:cNvPr id="37" name="object 37"/>
          <p:cNvSpPr txBox="1"/>
          <p:nvPr/>
        </p:nvSpPr>
        <p:spPr>
          <a:xfrm>
            <a:off x="329565" y="3366452"/>
            <a:ext cx="1562100" cy="514350"/>
          </a:xfrm>
          <a:prstGeom prst="rect">
            <a:avLst/>
          </a:prstGeom>
        </p:spPr>
        <p:txBody>
          <a:bodyPr vert="horz" wrap="square" lIns="0" tIns="15875" rIns="0" bIns="0" rtlCol="0">
            <a:spAutoFit/>
          </a:bodyPr>
          <a:lstStyle/>
          <a:p>
            <a:pPr marR="41910" algn="ctr">
              <a:lnSpc>
                <a:spcPct val="100000"/>
              </a:lnSpc>
              <a:spcBef>
                <a:spcPts val="125"/>
              </a:spcBef>
            </a:pPr>
            <a:r>
              <a:rPr sz="1550" spc="55">
                <a:latin typeface="Trebuchet MS"/>
                <a:cs typeface="Trebuchet MS"/>
              </a:rPr>
              <a:t>Quantized</a:t>
            </a:r>
            <a:r>
              <a:rPr sz="1550" spc="-55">
                <a:latin typeface="Trebuchet MS"/>
                <a:cs typeface="Trebuchet MS"/>
              </a:rPr>
              <a:t> </a:t>
            </a:r>
            <a:r>
              <a:rPr sz="1550" spc="-25">
                <a:latin typeface="Trebuchet MS"/>
                <a:cs typeface="Trebuchet MS"/>
              </a:rPr>
              <a:t>by</a:t>
            </a:r>
            <a:endParaRPr sz="1550">
              <a:latin typeface="Trebuchet MS"/>
              <a:cs typeface="Trebuchet MS"/>
            </a:endParaRPr>
          </a:p>
          <a:p>
            <a:pPr algn="ctr">
              <a:lnSpc>
                <a:spcPct val="100000"/>
              </a:lnSpc>
              <a:spcBef>
                <a:spcPts val="95"/>
              </a:spcBef>
            </a:pPr>
            <a:r>
              <a:rPr sz="1550" b="1">
                <a:latin typeface="Trebuchet MS"/>
                <a:cs typeface="Trebuchet MS"/>
              </a:rPr>
              <a:t>whole</a:t>
            </a:r>
            <a:r>
              <a:rPr sz="1550" b="1" spc="250">
                <a:latin typeface="Trebuchet MS"/>
                <a:cs typeface="Trebuchet MS"/>
              </a:rPr>
              <a:t> </a:t>
            </a:r>
            <a:r>
              <a:rPr sz="1550" b="1" spc="85">
                <a:latin typeface="Trebuchet MS"/>
                <a:cs typeface="Trebuchet MS"/>
              </a:rPr>
              <a:t>numbers</a:t>
            </a:r>
            <a:endParaRPr sz="1550">
              <a:latin typeface="Trebuchet MS"/>
              <a:cs typeface="Trebuchet MS"/>
            </a:endParaRPr>
          </a:p>
        </p:txBody>
      </p:sp>
      <p:sp>
        <p:nvSpPr>
          <p:cNvPr id="38" name="object 38"/>
          <p:cNvSpPr txBox="1"/>
          <p:nvPr/>
        </p:nvSpPr>
        <p:spPr>
          <a:xfrm>
            <a:off x="4243451" y="3992562"/>
            <a:ext cx="267970" cy="300355"/>
          </a:xfrm>
          <a:prstGeom prst="rect">
            <a:avLst/>
          </a:prstGeom>
        </p:spPr>
        <p:txBody>
          <a:bodyPr vert="horz" wrap="square" lIns="0" tIns="12700" rIns="0" bIns="0" rtlCol="0">
            <a:spAutoFit/>
          </a:bodyPr>
          <a:lstStyle/>
          <a:p>
            <a:pPr marL="12700">
              <a:lnSpc>
                <a:spcPct val="100000"/>
              </a:lnSpc>
              <a:spcBef>
                <a:spcPts val="100"/>
              </a:spcBef>
            </a:pPr>
            <a:r>
              <a:rPr sz="1800" spc="-25">
                <a:latin typeface="Trebuchet MS"/>
                <a:cs typeface="Trebuchet MS"/>
              </a:rPr>
              <a:t>27</a:t>
            </a:r>
            <a:endParaRPr sz="1800">
              <a:latin typeface="Trebuchet MS"/>
              <a:cs typeface="Trebuchet MS"/>
            </a:endParaRPr>
          </a:p>
        </p:txBody>
      </p:sp>
      <p:sp>
        <p:nvSpPr>
          <p:cNvPr id="39" name="object 39"/>
          <p:cNvSpPr txBox="1"/>
          <p:nvPr/>
        </p:nvSpPr>
        <p:spPr>
          <a:xfrm>
            <a:off x="6593458" y="4033837"/>
            <a:ext cx="292735" cy="300355"/>
          </a:xfrm>
          <a:prstGeom prst="rect">
            <a:avLst/>
          </a:prstGeom>
        </p:spPr>
        <p:txBody>
          <a:bodyPr vert="horz" wrap="square" lIns="0" tIns="12700" rIns="0" bIns="0" rtlCol="0">
            <a:spAutoFit/>
          </a:bodyPr>
          <a:lstStyle/>
          <a:p>
            <a:pPr marL="12700">
              <a:lnSpc>
                <a:spcPct val="100000"/>
              </a:lnSpc>
              <a:spcBef>
                <a:spcPts val="100"/>
              </a:spcBef>
            </a:pPr>
            <a:r>
              <a:rPr sz="1800" spc="65">
                <a:latin typeface="Trebuchet MS"/>
                <a:cs typeface="Trebuchet MS"/>
              </a:rPr>
              <a:t>55</a:t>
            </a:r>
            <a:endParaRPr sz="1800">
              <a:latin typeface="Trebuchet MS"/>
              <a:cs typeface="Trebuchet MS"/>
            </a:endParaRPr>
          </a:p>
        </p:txBody>
      </p:sp>
      <p:sp>
        <p:nvSpPr>
          <p:cNvPr id="40" name="object 40"/>
          <p:cNvSpPr txBox="1"/>
          <p:nvPr/>
        </p:nvSpPr>
        <p:spPr>
          <a:xfrm>
            <a:off x="8979916" y="4023931"/>
            <a:ext cx="306070" cy="300355"/>
          </a:xfrm>
          <a:prstGeom prst="rect">
            <a:avLst/>
          </a:prstGeom>
        </p:spPr>
        <p:txBody>
          <a:bodyPr vert="horz" wrap="square" lIns="0" tIns="12700" rIns="0" bIns="0" rtlCol="0">
            <a:spAutoFit/>
          </a:bodyPr>
          <a:lstStyle/>
          <a:p>
            <a:pPr marL="12700">
              <a:lnSpc>
                <a:spcPct val="100000"/>
              </a:lnSpc>
              <a:spcBef>
                <a:spcPts val="100"/>
              </a:spcBef>
            </a:pPr>
            <a:r>
              <a:rPr sz="1800" spc="114">
                <a:latin typeface="Trebuchet MS"/>
                <a:cs typeface="Trebuchet MS"/>
              </a:rPr>
              <a:t>83</a:t>
            </a:r>
            <a:endParaRPr sz="1800">
              <a:latin typeface="Trebuchet MS"/>
              <a:cs typeface="Trebuchet MS"/>
            </a:endParaRPr>
          </a:p>
        </p:txBody>
      </p:sp>
      <p:grpSp>
        <p:nvGrpSpPr>
          <p:cNvPr id="41" name="object 41"/>
          <p:cNvGrpSpPr/>
          <p:nvPr/>
        </p:nvGrpSpPr>
        <p:grpSpPr>
          <a:xfrm>
            <a:off x="2257425" y="5068570"/>
            <a:ext cx="8177530" cy="882015"/>
            <a:chOff x="2257425" y="5068570"/>
            <a:chExt cx="8177530" cy="882015"/>
          </a:xfrm>
        </p:grpSpPr>
        <p:sp>
          <p:nvSpPr>
            <p:cNvPr id="42" name="object 42"/>
            <p:cNvSpPr/>
            <p:nvPr/>
          </p:nvSpPr>
          <p:spPr>
            <a:xfrm>
              <a:off x="2300605" y="5081269"/>
              <a:ext cx="8061959" cy="843915"/>
            </a:xfrm>
            <a:custGeom>
              <a:avLst/>
              <a:gdLst/>
              <a:ahLst/>
              <a:cxnLst/>
              <a:rect l="l" t="t" r="r" b="b"/>
              <a:pathLst>
                <a:path w="8061959" h="843914">
                  <a:moveTo>
                    <a:pt x="806170" y="0"/>
                  </a:moveTo>
                  <a:lnTo>
                    <a:pt x="0" y="0"/>
                  </a:lnTo>
                  <a:lnTo>
                    <a:pt x="0" y="843686"/>
                  </a:lnTo>
                  <a:lnTo>
                    <a:pt x="806170" y="843686"/>
                  </a:lnTo>
                  <a:lnTo>
                    <a:pt x="806170" y="0"/>
                  </a:lnTo>
                  <a:close/>
                </a:path>
                <a:path w="8061959" h="843914">
                  <a:moveTo>
                    <a:pt x="2418435" y="0"/>
                  </a:moveTo>
                  <a:lnTo>
                    <a:pt x="1612366" y="0"/>
                  </a:lnTo>
                  <a:lnTo>
                    <a:pt x="806196" y="0"/>
                  </a:lnTo>
                  <a:lnTo>
                    <a:pt x="806196" y="843686"/>
                  </a:lnTo>
                  <a:lnTo>
                    <a:pt x="1612265" y="843686"/>
                  </a:lnTo>
                  <a:lnTo>
                    <a:pt x="2418435" y="843686"/>
                  </a:lnTo>
                  <a:lnTo>
                    <a:pt x="2418435" y="0"/>
                  </a:lnTo>
                  <a:close/>
                </a:path>
                <a:path w="8061959" h="843914">
                  <a:moveTo>
                    <a:pt x="3224631" y="0"/>
                  </a:moveTo>
                  <a:lnTo>
                    <a:pt x="2418461" y="0"/>
                  </a:lnTo>
                  <a:lnTo>
                    <a:pt x="2418461" y="843686"/>
                  </a:lnTo>
                  <a:lnTo>
                    <a:pt x="3224631" y="843686"/>
                  </a:lnTo>
                  <a:lnTo>
                    <a:pt x="3224631" y="0"/>
                  </a:lnTo>
                  <a:close/>
                </a:path>
                <a:path w="8061959" h="843914">
                  <a:moveTo>
                    <a:pt x="4030827" y="0"/>
                  </a:moveTo>
                  <a:lnTo>
                    <a:pt x="3224657" y="0"/>
                  </a:lnTo>
                  <a:lnTo>
                    <a:pt x="3224657" y="843686"/>
                  </a:lnTo>
                  <a:lnTo>
                    <a:pt x="4030827" y="843686"/>
                  </a:lnTo>
                  <a:lnTo>
                    <a:pt x="4030827" y="0"/>
                  </a:lnTo>
                  <a:close/>
                </a:path>
                <a:path w="8061959" h="843914">
                  <a:moveTo>
                    <a:pt x="5643092" y="0"/>
                  </a:moveTo>
                  <a:lnTo>
                    <a:pt x="4837023" y="0"/>
                  </a:lnTo>
                  <a:lnTo>
                    <a:pt x="4030853" y="0"/>
                  </a:lnTo>
                  <a:lnTo>
                    <a:pt x="4030853" y="843686"/>
                  </a:lnTo>
                  <a:lnTo>
                    <a:pt x="4836922" y="843686"/>
                  </a:lnTo>
                  <a:lnTo>
                    <a:pt x="5643092" y="843686"/>
                  </a:lnTo>
                  <a:lnTo>
                    <a:pt x="5643092" y="0"/>
                  </a:lnTo>
                  <a:close/>
                </a:path>
                <a:path w="8061959" h="843914">
                  <a:moveTo>
                    <a:pt x="6449288" y="0"/>
                  </a:moveTo>
                  <a:lnTo>
                    <a:pt x="5643118" y="0"/>
                  </a:lnTo>
                  <a:lnTo>
                    <a:pt x="5643118" y="843686"/>
                  </a:lnTo>
                  <a:lnTo>
                    <a:pt x="6449288" y="843686"/>
                  </a:lnTo>
                  <a:lnTo>
                    <a:pt x="6449288" y="0"/>
                  </a:lnTo>
                  <a:close/>
                </a:path>
                <a:path w="8061959" h="843914">
                  <a:moveTo>
                    <a:pt x="7255484" y="0"/>
                  </a:moveTo>
                  <a:lnTo>
                    <a:pt x="6449314" y="0"/>
                  </a:lnTo>
                  <a:lnTo>
                    <a:pt x="6449314" y="843686"/>
                  </a:lnTo>
                  <a:lnTo>
                    <a:pt x="7255484" y="843686"/>
                  </a:lnTo>
                  <a:lnTo>
                    <a:pt x="7255484" y="0"/>
                  </a:lnTo>
                  <a:close/>
                </a:path>
                <a:path w="8061959" h="843914">
                  <a:moveTo>
                    <a:pt x="8061680" y="0"/>
                  </a:moveTo>
                  <a:lnTo>
                    <a:pt x="7255510" y="0"/>
                  </a:lnTo>
                  <a:lnTo>
                    <a:pt x="7255510" y="843686"/>
                  </a:lnTo>
                  <a:lnTo>
                    <a:pt x="8061680" y="843686"/>
                  </a:lnTo>
                  <a:lnTo>
                    <a:pt x="8061680" y="0"/>
                  </a:lnTo>
                  <a:close/>
                </a:path>
              </a:pathLst>
            </a:custGeom>
            <a:solidFill>
              <a:srgbClr val="C0504D"/>
            </a:solidFill>
          </p:spPr>
          <p:txBody>
            <a:bodyPr wrap="square" lIns="0" tIns="0" rIns="0" bIns="0" rtlCol="0"/>
            <a:lstStyle/>
            <a:p>
              <a:endParaRPr/>
            </a:p>
          </p:txBody>
        </p:sp>
        <p:sp>
          <p:nvSpPr>
            <p:cNvPr id="43" name="object 43"/>
            <p:cNvSpPr/>
            <p:nvPr/>
          </p:nvSpPr>
          <p:spPr>
            <a:xfrm>
              <a:off x="2294255" y="5074920"/>
              <a:ext cx="8074659" cy="869315"/>
            </a:xfrm>
            <a:custGeom>
              <a:avLst/>
              <a:gdLst/>
              <a:ahLst/>
              <a:cxnLst/>
              <a:rect l="l" t="t" r="r" b="b"/>
              <a:pathLst>
                <a:path w="8074659" h="869314">
                  <a:moveTo>
                    <a:pt x="812545" y="0"/>
                  </a:moveTo>
                  <a:lnTo>
                    <a:pt x="812545" y="869086"/>
                  </a:lnTo>
                </a:path>
                <a:path w="8074659" h="869314">
                  <a:moveTo>
                    <a:pt x="1618615" y="0"/>
                  </a:moveTo>
                  <a:lnTo>
                    <a:pt x="1618615" y="869086"/>
                  </a:lnTo>
                </a:path>
                <a:path w="8074659" h="869314">
                  <a:moveTo>
                    <a:pt x="2424810" y="0"/>
                  </a:moveTo>
                  <a:lnTo>
                    <a:pt x="2424810" y="869086"/>
                  </a:lnTo>
                </a:path>
                <a:path w="8074659" h="869314">
                  <a:moveTo>
                    <a:pt x="3231007" y="0"/>
                  </a:moveTo>
                  <a:lnTo>
                    <a:pt x="3231007" y="869086"/>
                  </a:lnTo>
                </a:path>
                <a:path w="8074659" h="869314">
                  <a:moveTo>
                    <a:pt x="4037203" y="0"/>
                  </a:moveTo>
                  <a:lnTo>
                    <a:pt x="4037203" y="869086"/>
                  </a:lnTo>
                </a:path>
                <a:path w="8074659" h="869314">
                  <a:moveTo>
                    <a:pt x="4843272" y="0"/>
                  </a:moveTo>
                  <a:lnTo>
                    <a:pt x="4843272" y="869086"/>
                  </a:lnTo>
                </a:path>
                <a:path w="8074659" h="869314">
                  <a:moveTo>
                    <a:pt x="5649468" y="0"/>
                  </a:moveTo>
                  <a:lnTo>
                    <a:pt x="5649468" y="869086"/>
                  </a:lnTo>
                </a:path>
                <a:path w="8074659" h="869314">
                  <a:moveTo>
                    <a:pt x="6455664" y="0"/>
                  </a:moveTo>
                  <a:lnTo>
                    <a:pt x="6455664" y="869086"/>
                  </a:lnTo>
                </a:path>
                <a:path w="8074659" h="869314">
                  <a:moveTo>
                    <a:pt x="7261860" y="0"/>
                  </a:moveTo>
                  <a:lnTo>
                    <a:pt x="7261860" y="869086"/>
                  </a:lnTo>
                </a:path>
                <a:path w="8074659" h="869314">
                  <a:moveTo>
                    <a:pt x="6350" y="0"/>
                  </a:moveTo>
                  <a:lnTo>
                    <a:pt x="6350" y="869086"/>
                  </a:lnTo>
                </a:path>
                <a:path w="8074659" h="869314">
                  <a:moveTo>
                    <a:pt x="8068056" y="0"/>
                  </a:moveTo>
                  <a:lnTo>
                    <a:pt x="8068056" y="869086"/>
                  </a:lnTo>
                </a:path>
                <a:path w="8074659" h="869314">
                  <a:moveTo>
                    <a:pt x="0" y="6349"/>
                  </a:moveTo>
                  <a:lnTo>
                    <a:pt x="8074406" y="6349"/>
                  </a:lnTo>
                </a:path>
              </a:pathLst>
            </a:custGeom>
            <a:ln w="12700">
              <a:solidFill>
                <a:srgbClr val="FFFFFF"/>
              </a:solidFill>
            </a:ln>
          </p:spPr>
          <p:txBody>
            <a:bodyPr wrap="square" lIns="0" tIns="0" rIns="0" bIns="0" rtlCol="0"/>
            <a:lstStyle/>
            <a:p>
              <a:endParaRPr/>
            </a:p>
          </p:txBody>
        </p:sp>
        <p:sp>
          <p:nvSpPr>
            <p:cNvPr id="44" name="object 44"/>
            <p:cNvSpPr/>
            <p:nvPr/>
          </p:nvSpPr>
          <p:spPr>
            <a:xfrm>
              <a:off x="2294255" y="5924956"/>
              <a:ext cx="8074659" cy="0"/>
            </a:xfrm>
            <a:custGeom>
              <a:avLst/>
              <a:gdLst/>
              <a:ahLst/>
              <a:cxnLst/>
              <a:rect l="l" t="t" r="r" b="b"/>
              <a:pathLst>
                <a:path w="8074659">
                  <a:moveTo>
                    <a:pt x="0" y="0"/>
                  </a:moveTo>
                  <a:lnTo>
                    <a:pt x="8074406" y="0"/>
                  </a:lnTo>
                </a:path>
              </a:pathLst>
            </a:custGeom>
            <a:ln w="38100">
              <a:solidFill>
                <a:srgbClr val="FFFFFF"/>
              </a:solidFill>
            </a:ln>
          </p:spPr>
          <p:txBody>
            <a:bodyPr wrap="square" lIns="0" tIns="0" rIns="0" bIns="0" rtlCol="0"/>
            <a:lstStyle/>
            <a:p>
              <a:endParaRPr/>
            </a:p>
          </p:txBody>
        </p:sp>
        <p:pic>
          <p:nvPicPr>
            <p:cNvPr id="45" name="object 45"/>
            <p:cNvPicPr/>
            <p:nvPr/>
          </p:nvPicPr>
          <p:blipFill>
            <a:blip r:embed="rId2" cstate="print"/>
            <a:stretch>
              <a:fillRect/>
            </a:stretch>
          </p:blipFill>
          <p:spPr>
            <a:xfrm>
              <a:off x="2276475" y="5429313"/>
              <a:ext cx="8158226" cy="147637"/>
            </a:xfrm>
            <a:prstGeom prst="rect">
              <a:avLst/>
            </a:prstGeom>
          </p:spPr>
        </p:pic>
        <p:sp>
          <p:nvSpPr>
            <p:cNvPr id="46" name="object 46"/>
            <p:cNvSpPr/>
            <p:nvPr/>
          </p:nvSpPr>
          <p:spPr>
            <a:xfrm>
              <a:off x="2333625" y="5486400"/>
              <a:ext cx="8032115" cy="0"/>
            </a:xfrm>
            <a:custGeom>
              <a:avLst/>
              <a:gdLst/>
              <a:ahLst/>
              <a:cxnLst/>
              <a:rect l="l" t="t" r="r" b="b"/>
              <a:pathLst>
                <a:path w="8032115">
                  <a:moveTo>
                    <a:pt x="0" y="0"/>
                  </a:moveTo>
                  <a:lnTo>
                    <a:pt x="8031607" y="0"/>
                  </a:lnTo>
                </a:path>
              </a:pathLst>
            </a:custGeom>
            <a:ln w="38100">
              <a:solidFill>
                <a:srgbClr val="000000"/>
              </a:solidFill>
            </a:ln>
          </p:spPr>
          <p:txBody>
            <a:bodyPr wrap="square" lIns="0" tIns="0" rIns="0" bIns="0" rtlCol="0"/>
            <a:lstStyle/>
            <a:p>
              <a:endParaRPr/>
            </a:p>
          </p:txBody>
        </p:sp>
        <p:pic>
          <p:nvPicPr>
            <p:cNvPr id="47" name="object 47"/>
            <p:cNvPicPr/>
            <p:nvPr/>
          </p:nvPicPr>
          <p:blipFill>
            <a:blip r:embed="rId3" cstate="print"/>
            <a:stretch>
              <a:fillRect/>
            </a:stretch>
          </p:blipFill>
          <p:spPr>
            <a:xfrm>
              <a:off x="2257425" y="5324475"/>
              <a:ext cx="147637" cy="376237"/>
            </a:xfrm>
            <a:prstGeom prst="rect">
              <a:avLst/>
            </a:prstGeom>
          </p:spPr>
        </p:pic>
        <p:sp>
          <p:nvSpPr>
            <p:cNvPr id="48" name="object 48"/>
            <p:cNvSpPr/>
            <p:nvPr/>
          </p:nvSpPr>
          <p:spPr>
            <a:xfrm>
              <a:off x="2333625" y="5362575"/>
              <a:ext cx="0" cy="245110"/>
            </a:xfrm>
            <a:custGeom>
              <a:avLst/>
              <a:gdLst/>
              <a:ahLst/>
              <a:cxnLst/>
              <a:rect l="l" t="t" r="r" b="b"/>
              <a:pathLst>
                <a:path h="245110">
                  <a:moveTo>
                    <a:pt x="0" y="0"/>
                  </a:moveTo>
                  <a:lnTo>
                    <a:pt x="0" y="245097"/>
                  </a:lnTo>
                </a:path>
              </a:pathLst>
            </a:custGeom>
            <a:ln w="38100">
              <a:solidFill>
                <a:srgbClr val="000000"/>
              </a:solidFill>
            </a:ln>
          </p:spPr>
          <p:txBody>
            <a:bodyPr wrap="square" lIns="0" tIns="0" rIns="0" bIns="0" rtlCol="0"/>
            <a:lstStyle/>
            <a:p>
              <a:endParaRPr/>
            </a:p>
          </p:txBody>
        </p:sp>
        <p:pic>
          <p:nvPicPr>
            <p:cNvPr id="49" name="object 49"/>
            <p:cNvPicPr/>
            <p:nvPr/>
          </p:nvPicPr>
          <p:blipFill>
            <a:blip r:embed="rId3" cstate="print"/>
            <a:stretch>
              <a:fillRect/>
            </a:stretch>
          </p:blipFill>
          <p:spPr>
            <a:xfrm>
              <a:off x="10267950" y="5324475"/>
              <a:ext cx="147637" cy="376237"/>
            </a:xfrm>
            <a:prstGeom prst="rect">
              <a:avLst/>
            </a:prstGeom>
          </p:spPr>
        </p:pic>
        <p:sp>
          <p:nvSpPr>
            <p:cNvPr id="50" name="object 50"/>
            <p:cNvSpPr/>
            <p:nvPr/>
          </p:nvSpPr>
          <p:spPr>
            <a:xfrm>
              <a:off x="10344150" y="5362575"/>
              <a:ext cx="0" cy="245110"/>
            </a:xfrm>
            <a:custGeom>
              <a:avLst/>
              <a:gdLst/>
              <a:ahLst/>
              <a:cxnLst/>
              <a:rect l="l" t="t" r="r" b="b"/>
              <a:pathLst>
                <a:path h="245110">
                  <a:moveTo>
                    <a:pt x="0" y="0"/>
                  </a:moveTo>
                  <a:lnTo>
                    <a:pt x="0" y="245097"/>
                  </a:lnTo>
                </a:path>
              </a:pathLst>
            </a:custGeom>
            <a:ln w="38100">
              <a:solidFill>
                <a:srgbClr val="000000"/>
              </a:solidFill>
            </a:ln>
          </p:spPr>
          <p:txBody>
            <a:bodyPr wrap="square" lIns="0" tIns="0" rIns="0" bIns="0" rtlCol="0"/>
            <a:lstStyle/>
            <a:p>
              <a:endParaRPr/>
            </a:p>
          </p:txBody>
        </p:sp>
      </p:grpSp>
      <p:sp>
        <p:nvSpPr>
          <p:cNvPr id="51" name="object 51"/>
          <p:cNvSpPr txBox="1"/>
          <p:nvPr/>
        </p:nvSpPr>
        <p:spPr>
          <a:xfrm>
            <a:off x="4176014" y="5989002"/>
            <a:ext cx="297180" cy="300355"/>
          </a:xfrm>
          <a:prstGeom prst="rect">
            <a:avLst/>
          </a:prstGeom>
        </p:spPr>
        <p:txBody>
          <a:bodyPr vert="horz" wrap="square" lIns="0" tIns="12700" rIns="0" bIns="0" rtlCol="0">
            <a:spAutoFit/>
          </a:bodyPr>
          <a:lstStyle/>
          <a:p>
            <a:pPr marL="12700">
              <a:lnSpc>
                <a:spcPct val="100000"/>
              </a:lnSpc>
              <a:spcBef>
                <a:spcPts val="100"/>
              </a:spcBef>
            </a:pPr>
            <a:r>
              <a:rPr sz="1800" spc="80">
                <a:latin typeface="Trebuchet MS"/>
                <a:cs typeface="Trebuchet MS"/>
              </a:rPr>
              <a:t>20</a:t>
            </a:r>
            <a:endParaRPr sz="1800">
              <a:latin typeface="Trebuchet MS"/>
              <a:cs typeface="Trebuchet MS"/>
            </a:endParaRPr>
          </a:p>
        </p:txBody>
      </p:sp>
      <p:sp>
        <p:nvSpPr>
          <p:cNvPr id="52" name="object 52"/>
          <p:cNvSpPr txBox="1"/>
          <p:nvPr/>
        </p:nvSpPr>
        <p:spPr>
          <a:xfrm>
            <a:off x="6614541" y="5992495"/>
            <a:ext cx="300990" cy="300355"/>
          </a:xfrm>
          <a:prstGeom prst="rect">
            <a:avLst/>
          </a:prstGeom>
        </p:spPr>
        <p:txBody>
          <a:bodyPr vert="horz" wrap="square" lIns="0" tIns="12700" rIns="0" bIns="0" rtlCol="0">
            <a:spAutoFit/>
          </a:bodyPr>
          <a:lstStyle/>
          <a:p>
            <a:pPr marL="12700">
              <a:lnSpc>
                <a:spcPct val="100000"/>
              </a:lnSpc>
              <a:spcBef>
                <a:spcPts val="100"/>
              </a:spcBef>
            </a:pPr>
            <a:r>
              <a:rPr sz="1800" spc="100">
                <a:latin typeface="Trebuchet MS"/>
                <a:cs typeface="Trebuchet MS"/>
              </a:rPr>
              <a:t>50</a:t>
            </a:r>
            <a:endParaRPr sz="1800">
              <a:latin typeface="Trebuchet MS"/>
              <a:cs typeface="Trebuchet MS"/>
            </a:endParaRPr>
          </a:p>
        </p:txBody>
      </p:sp>
      <p:sp>
        <p:nvSpPr>
          <p:cNvPr id="53" name="object 53"/>
          <p:cNvSpPr txBox="1"/>
          <p:nvPr/>
        </p:nvSpPr>
        <p:spPr>
          <a:xfrm>
            <a:off x="8991345" y="5932804"/>
            <a:ext cx="307975" cy="300355"/>
          </a:xfrm>
          <a:prstGeom prst="rect">
            <a:avLst/>
          </a:prstGeom>
        </p:spPr>
        <p:txBody>
          <a:bodyPr vert="horz" wrap="square" lIns="0" tIns="12700" rIns="0" bIns="0" rtlCol="0">
            <a:spAutoFit/>
          </a:bodyPr>
          <a:lstStyle/>
          <a:p>
            <a:pPr marL="12700">
              <a:lnSpc>
                <a:spcPct val="100000"/>
              </a:lnSpc>
              <a:spcBef>
                <a:spcPts val="100"/>
              </a:spcBef>
            </a:pPr>
            <a:r>
              <a:rPr sz="1800" spc="130">
                <a:latin typeface="Trebuchet MS"/>
                <a:cs typeface="Trebuchet MS"/>
              </a:rPr>
              <a:t>80</a:t>
            </a:r>
            <a:endParaRPr sz="1800">
              <a:latin typeface="Trebuchet MS"/>
              <a:cs typeface="Trebuchet MS"/>
            </a:endParaRPr>
          </a:p>
        </p:txBody>
      </p:sp>
      <p:sp>
        <p:nvSpPr>
          <p:cNvPr id="54" name="object 54"/>
          <p:cNvSpPr txBox="1"/>
          <p:nvPr/>
        </p:nvSpPr>
        <p:spPr>
          <a:xfrm>
            <a:off x="384809" y="5235257"/>
            <a:ext cx="1267460" cy="514350"/>
          </a:xfrm>
          <a:prstGeom prst="rect">
            <a:avLst/>
          </a:prstGeom>
        </p:spPr>
        <p:txBody>
          <a:bodyPr vert="horz" wrap="square" lIns="0" tIns="15875" rIns="0" bIns="0" rtlCol="0">
            <a:spAutoFit/>
          </a:bodyPr>
          <a:lstStyle/>
          <a:p>
            <a:pPr algn="ctr">
              <a:lnSpc>
                <a:spcPct val="100000"/>
              </a:lnSpc>
              <a:spcBef>
                <a:spcPts val="125"/>
              </a:spcBef>
            </a:pPr>
            <a:r>
              <a:rPr sz="1550" spc="55">
                <a:latin typeface="Trebuchet MS"/>
                <a:cs typeface="Trebuchet MS"/>
              </a:rPr>
              <a:t>Quantized</a:t>
            </a:r>
            <a:r>
              <a:rPr sz="1550" spc="-40">
                <a:latin typeface="Trebuchet MS"/>
                <a:cs typeface="Trebuchet MS"/>
              </a:rPr>
              <a:t> </a:t>
            </a:r>
            <a:r>
              <a:rPr sz="1550" spc="25">
                <a:latin typeface="Trebuchet MS"/>
                <a:cs typeface="Trebuchet MS"/>
              </a:rPr>
              <a:t>by</a:t>
            </a:r>
            <a:endParaRPr sz="1550">
              <a:latin typeface="Trebuchet MS"/>
              <a:cs typeface="Trebuchet MS"/>
            </a:endParaRPr>
          </a:p>
          <a:p>
            <a:pPr algn="ctr">
              <a:lnSpc>
                <a:spcPct val="100000"/>
              </a:lnSpc>
              <a:spcBef>
                <a:spcPts val="95"/>
              </a:spcBef>
            </a:pPr>
            <a:r>
              <a:rPr sz="1550" b="1" spc="-25">
                <a:latin typeface="Trebuchet MS"/>
                <a:cs typeface="Trebuchet MS"/>
              </a:rPr>
              <a:t>10s</a:t>
            </a:r>
            <a:endParaRPr sz="1550">
              <a:latin typeface="Trebuchet MS"/>
              <a:cs typeface="Trebuchet MS"/>
            </a:endParaRPr>
          </a:p>
        </p:txBody>
      </p:sp>
      <p:grpSp>
        <p:nvGrpSpPr>
          <p:cNvPr id="55" name="object 55"/>
          <p:cNvGrpSpPr/>
          <p:nvPr/>
        </p:nvGrpSpPr>
        <p:grpSpPr>
          <a:xfrm>
            <a:off x="4238625" y="4305236"/>
            <a:ext cx="5034280" cy="957580"/>
            <a:chOff x="4238625" y="4305236"/>
            <a:chExt cx="5034280" cy="957580"/>
          </a:xfrm>
        </p:grpSpPr>
        <p:pic>
          <p:nvPicPr>
            <p:cNvPr id="56" name="object 56"/>
            <p:cNvPicPr/>
            <p:nvPr/>
          </p:nvPicPr>
          <p:blipFill>
            <a:blip r:embed="rId7" cstate="print"/>
            <a:stretch>
              <a:fillRect/>
            </a:stretch>
          </p:blipFill>
          <p:spPr>
            <a:xfrm>
              <a:off x="4238625" y="4305236"/>
              <a:ext cx="271462" cy="919162"/>
            </a:xfrm>
            <a:prstGeom prst="rect">
              <a:avLst/>
            </a:prstGeom>
          </p:spPr>
        </p:pic>
        <p:sp>
          <p:nvSpPr>
            <p:cNvPr id="57" name="object 57"/>
            <p:cNvSpPr/>
            <p:nvPr/>
          </p:nvSpPr>
          <p:spPr>
            <a:xfrm>
              <a:off x="4338701" y="4338573"/>
              <a:ext cx="76200" cy="740410"/>
            </a:xfrm>
            <a:custGeom>
              <a:avLst/>
              <a:gdLst/>
              <a:ahLst/>
              <a:cxnLst/>
              <a:rect l="l" t="t" r="r" b="b"/>
              <a:pathLst>
                <a:path w="76200" h="740410">
                  <a:moveTo>
                    <a:pt x="25397" y="663956"/>
                  </a:moveTo>
                  <a:lnTo>
                    <a:pt x="0" y="663956"/>
                  </a:lnTo>
                  <a:lnTo>
                    <a:pt x="38100" y="740156"/>
                  </a:lnTo>
                  <a:lnTo>
                    <a:pt x="69850" y="676656"/>
                  </a:lnTo>
                  <a:lnTo>
                    <a:pt x="25400" y="676656"/>
                  </a:lnTo>
                  <a:lnTo>
                    <a:pt x="25397" y="663956"/>
                  </a:lnTo>
                  <a:close/>
                </a:path>
                <a:path w="76200" h="740410">
                  <a:moveTo>
                    <a:pt x="50673" y="0"/>
                  </a:moveTo>
                  <a:lnTo>
                    <a:pt x="25273" y="0"/>
                  </a:lnTo>
                  <a:lnTo>
                    <a:pt x="25400" y="676656"/>
                  </a:lnTo>
                  <a:lnTo>
                    <a:pt x="50800" y="676656"/>
                  </a:lnTo>
                  <a:lnTo>
                    <a:pt x="50673" y="0"/>
                  </a:lnTo>
                  <a:close/>
                </a:path>
                <a:path w="76200" h="740410">
                  <a:moveTo>
                    <a:pt x="76200" y="663956"/>
                  </a:moveTo>
                  <a:lnTo>
                    <a:pt x="50797" y="663956"/>
                  </a:lnTo>
                  <a:lnTo>
                    <a:pt x="50800" y="676656"/>
                  </a:lnTo>
                  <a:lnTo>
                    <a:pt x="69850" y="676656"/>
                  </a:lnTo>
                  <a:lnTo>
                    <a:pt x="76200" y="663956"/>
                  </a:lnTo>
                  <a:close/>
                </a:path>
              </a:pathLst>
            </a:custGeom>
            <a:solidFill>
              <a:srgbClr val="000000"/>
            </a:solidFill>
          </p:spPr>
          <p:txBody>
            <a:bodyPr wrap="square" lIns="0" tIns="0" rIns="0" bIns="0" rtlCol="0"/>
            <a:lstStyle/>
            <a:p>
              <a:endParaRPr/>
            </a:p>
          </p:txBody>
        </p:sp>
        <p:pic>
          <p:nvPicPr>
            <p:cNvPr id="58" name="object 58"/>
            <p:cNvPicPr/>
            <p:nvPr/>
          </p:nvPicPr>
          <p:blipFill>
            <a:blip r:embed="rId8" cstate="print"/>
            <a:stretch>
              <a:fillRect/>
            </a:stretch>
          </p:blipFill>
          <p:spPr>
            <a:xfrm>
              <a:off x="6600825" y="4343336"/>
              <a:ext cx="271462" cy="881062"/>
            </a:xfrm>
            <a:prstGeom prst="rect">
              <a:avLst/>
            </a:prstGeom>
          </p:spPr>
        </p:pic>
        <p:sp>
          <p:nvSpPr>
            <p:cNvPr id="59" name="object 59"/>
            <p:cNvSpPr/>
            <p:nvPr/>
          </p:nvSpPr>
          <p:spPr>
            <a:xfrm>
              <a:off x="6700773" y="4376673"/>
              <a:ext cx="76200" cy="699135"/>
            </a:xfrm>
            <a:custGeom>
              <a:avLst/>
              <a:gdLst/>
              <a:ahLst/>
              <a:cxnLst/>
              <a:rect l="l" t="t" r="r" b="b"/>
              <a:pathLst>
                <a:path w="76200" h="699135">
                  <a:moveTo>
                    <a:pt x="25400" y="622553"/>
                  </a:moveTo>
                  <a:lnTo>
                    <a:pt x="0" y="622553"/>
                  </a:lnTo>
                  <a:lnTo>
                    <a:pt x="38100" y="698753"/>
                  </a:lnTo>
                  <a:lnTo>
                    <a:pt x="69850" y="635253"/>
                  </a:lnTo>
                  <a:lnTo>
                    <a:pt x="25400" y="635253"/>
                  </a:lnTo>
                  <a:lnTo>
                    <a:pt x="25400" y="622553"/>
                  </a:lnTo>
                  <a:close/>
                </a:path>
                <a:path w="76200" h="699135">
                  <a:moveTo>
                    <a:pt x="50800" y="0"/>
                  </a:moveTo>
                  <a:lnTo>
                    <a:pt x="25400" y="0"/>
                  </a:lnTo>
                  <a:lnTo>
                    <a:pt x="25400" y="635253"/>
                  </a:lnTo>
                  <a:lnTo>
                    <a:pt x="50800" y="635253"/>
                  </a:lnTo>
                  <a:lnTo>
                    <a:pt x="50800" y="0"/>
                  </a:lnTo>
                  <a:close/>
                </a:path>
                <a:path w="76200" h="699135">
                  <a:moveTo>
                    <a:pt x="76200" y="622553"/>
                  </a:moveTo>
                  <a:lnTo>
                    <a:pt x="50800" y="622553"/>
                  </a:lnTo>
                  <a:lnTo>
                    <a:pt x="50800" y="635253"/>
                  </a:lnTo>
                  <a:lnTo>
                    <a:pt x="69850" y="635253"/>
                  </a:lnTo>
                  <a:lnTo>
                    <a:pt x="76200" y="622553"/>
                  </a:lnTo>
                  <a:close/>
                </a:path>
              </a:pathLst>
            </a:custGeom>
            <a:solidFill>
              <a:srgbClr val="000000"/>
            </a:solidFill>
          </p:spPr>
          <p:txBody>
            <a:bodyPr wrap="square" lIns="0" tIns="0" rIns="0" bIns="0" rtlCol="0"/>
            <a:lstStyle/>
            <a:p>
              <a:endParaRPr/>
            </a:p>
          </p:txBody>
        </p:sp>
        <p:pic>
          <p:nvPicPr>
            <p:cNvPr id="60" name="object 60"/>
            <p:cNvPicPr/>
            <p:nvPr/>
          </p:nvPicPr>
          <p:blipFill>
            <a:blip r:embed="rId9" cstate="print"/>
            <a:stretch>
              <a:fillRect/>
            </a:stretch>
          </p:blipFill>
          <p:spPr>
            <a:xfrm>
              <a:off x="9010650" y="4333938"/>
              <a:ext cx="261937" cy="928687"/>
            </a:xfrm>
            <a:prstGeom prst="rect">
              <a:avLst/>
            </a:prstGeom>
          </p:spPr>
        </p:pic>
        <p:sp>
          <p:nvSpPr>
            <p:cNvPr id="61" name="object 61"/>
            <p:cNvSpPr/>
            <p:nvPr/>
          </p:nvSpPr>
          <p:spPr>
            <a:xfrm>
              <a:off x="9102725" y="4367021"/>
              <a:ext cx="76200" cy="744220"/>
            </a:xfrm>
            <a:custGeom>
              <a:avLst/>
              <a:gdLst/>
              <a:ahLst/>
              <a:cxnLst/>
              <a:rect l="l" t="t" r="r" b="b"/>
              <a:pathLst>
                <a:path w="76200" h="744220">
                  <a:moveTo>
                    <a:pt x="25442" y="667849"/>
                  </a:moveTo>
                  <a:lnTo>
                    <a:pt x="0" y="668273"/>
                  </a:lnTo>
                  <a:lnTo>
                    <a:pt x="39370" y="743838"/>
                  </a:lnTo>
                  <a:lnTo>
                    <a:pt x="69686" y="680592"/>
                  </a:lnTo>
                  <a:lnTo>
                    <a:pt x="25653" y="680592"/>
                  </a:lnTo>
                  <a:lnTo>
                    <a:pt x="25449" y="668273"/>
                  </a:lnTo>
                  <a:lnTo>
                    <a:pt x="25442" y="667849"/>
                  </a:lnTo>
                  <a:close/>
                </a:path>
                <a:path w="76200" h="744220">
                  <a:moveTo>
                    <a:pt x="50841" y="667426"/>
                  </a:moveTo>
                  <a:lnTo>
                    <a:pt x="25442" y="667849"/>
                  </a:lnTo>
                  <a:lnTo>
                    <a:pt x="25645" y="680084"/>
                  </a:lnTo>
                  <a:lnTo>
                    <a:pt x="25653" y="680592"/>
                  </a:lnTo>
                  <a:lnTo>
                    <a:pt x="51053" y="680084"/>
                  </a:lnTo>
                  <a:lnTo>
                    <a:pt x="50855" y="668273"/>
                  </a:lnTo>
                  <a:lnTo>
                    <a:pt x="50841" y="667426"/>
                  </a:lnTo>
                  <a:close/>
                </a:path>
                <a:path w="76200" h="744220">
                  <a:moveTo>
                    <a:pt x="76200" y="667003"/>
                  </a:moveTo>
                  <a:lnTo>
                    <a:pt x="50841" y="667426"/>
                  </a:lnTo>
                  <a:lnTo>
                    <a:pt x="51053" y="680084"/>
                  </a:lnTo>
                  <a:lnTo>
                    <a:pt x="25653" y="680592"/>
                  </a:lnTo>
                  <a:lnTo>
                    <a:pt x="69686" y="680592"/>
                  </a:lnTo>
                  <a:lnTo>
                    <a:pt x="76200" y="667003"/>
                  </a:lnTo>
                  <a:close/>
                </a:path>
                <a:path w="76200" h="744220">
                  <a:moveTo>
                    <a:pt x="39624" y="0"/>
                  </a:moveTo>
                  <a:lnTo>
                    <a:pt x="14350" y="380"/>
                  </a:lnTo>
                  <a:lnTo>
                    <a:pt x="25428" y="667003"/>
                  </a:lnTo>
                  <a:lnTo>
                    <a:pt x="25442" y="667849"/>
                  </a:lnTo>
                  <a:lnTo>
                    <a:pt x="50841" y="667426"/>
                  </a:lnTo>
                  <a:lnTo>
                    <a:pt x="39630" y="380"/>
                  </a:lnTo>
                  <a:lnTo>
                    <a:pt x="39624" y="0"/>
                  </a:lnTo>
                  <a:close/>
                </a:path>
              </a:pathLst>
            </a:custGeom>
            <a:solidFill>
              <a:srgbClr val="000000"/>
            </a:solidFill>
          </p:spPr>
          <p:txBody>
            <a:bodyPr wrap="square" lIns="0" tIns="0" rIns="0" bIns="0" rtlCol="0"/>
            <a:lstStyle/>
            <a:p>
              <a:endParaRPr/>
            </a:p>
          </p:txBody>
        </p:sp>
      </p:grpSp>
      <p:sp>
        <p:nvSpPr>
          <p:cNvPr id="62" name="object 62"/>
          <p:cNvSpPr txBox="1"/>
          <p:nvPr/>
        </p:nvSpPr>
        <p:spPr>
          <a:xfrm>
            <a:off x="10717783" y="1753552"/>
            <a:ext cx="1377950" cy="513715"/>
          </a:xfrm>
          <a:prstGeom prst="rect">
            <a:avLst/>
          </a:prstGeom>
        </p:spPr>
        <p:txBody>
          <a:bodyPr vert="horz" wrap="square" lIns="0" tIns="15875" rIns="0" bIns="0" rtlCol="0">
            <a:spAutoFit/>
          </a:bodyPr>
          <a:lstStyle/>
          <a:p>
            <a:pPr marL="12700">
              <a:lnSpc>
                <a:spcPct val="100000"/>
              </a:lnSpc>
              <a:spcBef>
                <a:spcPts val="125"/>
              </a:spcBef>
            </a:pPr>
            <a:r>
              <a:rPr sz="1550" spc="-280">
                <a:latin typeface="Trebuchet MS"/>
                <a:cs typeface="Trebuchet MS"/>
              </a:rPr>
              <a:t>1</a:t>
            </a:r>
            <a:r>
              <a:rPr sz="1550" spc="-30">
                <a:latin typeface="Trebuchet MS"/>
                <a:cs typeface="Trebuchet MS"/>
              </a:rPr>
              <a:t> </a:t>
            </a:r>
            <a:r>
              <a:rPr sz="1550" spc="140">
                <a:latin typeface="Trebuchet MS"/>
                <a:cs typeface="Trebuchet MS"/>
              </a:rPr>
              <a:t>num</a:t>
            </a:r>
            <a:r>
              <a:rPr sz="1550" spc="-75">
                <a:latin typeface="Trebuchet MS"/>
                <a:cs typeface="Trebuchet MS"/>
              </a:rPr>
              <a:t> </a:t>
            </a:r>
            <a:r>
              <a:rPr sz="1550" spc="-50">
                <a:latin typeface="Trebuchet MS"/>
                <a:cs typeface="Trebuchet MS"/>
              </a:rPr>
              <a:t>=</a:t>
            </a:r>
            <a:endParaRPr sz="1550">
              <a:latin typeface="Trebuchet MS"/>
              <a:cs typeface="Trebuchet MS"/>
            </a:endParaRPr>
          </a:p>
          <a:p>
            <a:pPr marL="12700">
              <a:lnSpc>
                <a:spcPct val="100000"/>
              </a:lnSpc>
              <a:spcBef>
                <a:spcPts val="95"/>
              </a:spcBef>
            </a:pPr>
            <a:r>
              <a:rPr sz="1550" b="1" spc="75">
                <a:solidFill>
                  <a:srgbClr val="C0504D"/>
                </a:solidFill>
                <a:latin typeface="Trebuchet MS"/>
                <a:cs typeface="Trebuchet MS"/>
              </a:rPr>
              <a:t>infinite</a:t>
            </a:r>
            <a:r>
              <a:rPr sz="1550" b="1" spc="-30">
                <a:solidFill>
                  <a:srgbClr val="C0504D"/>
                </a:solidFill>
                <a:latin typeface="Trebuchet MS"/>
                <a:cs typeface="Trebuchet MS"/>
              </a:rPr>
              <a:t> </a:t>
            </a:r>
            <a:r>
              <a:rPr sz="1550" b="1" spc="60">
                <a:solidFill>
                  <a:srgbClr val="C0504D"/>
                </a:solidFill>
                <a:latin typeface="Trebuchet MS"/>
                <a:cs typeface="Trebuchet MS"/>
              </a:rPr>
              <a:t>bytes</a:t>
            </a:r>
            <a:endParaRPr sz="1550">
              <a:latin typeface="Trebuchet MS"/>
              <a:cs typeface="Trebuchet MS"/>
            </a:endParaRPr>
          </a:p>
        </p:txBody>
      </p:sp>
      <p:sp>
        <p:nvSpPr>
          <p:cNvPr id="65" name="object 65"/>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63</a:t>
            </a:r>
          </a:p>
        </p:txBody>
      </p:sp>
      <p:sp>
        <p:nvSpPr>
          <p:cNvPr id="63" name="object 63"/>
          <p:cNvSpPr txBox="1"/>
          <p:nvPr/>
        </p:nvSpPr>
        <p:spPr>
          <a:xfrm>
            <a:off x="10717783" y="3352482"/>
            <a:ext cx="1177925" cy="513715"/>
          </a:xfrm>
          <a:prstGeom prst="rect">
            <a:avLst/>
          </a:prstGeom>
        </p:spPr>
        <p:txBody>
          <a:bodyPr vert="horz" wrap="square" lIns="0" tIns="15875" rIns="0" bIns="0" rtlCol="0">
            <a:spAutoFit/>
          </a:bodyPr>
          <a:lstStyle/>
          <a:p>
            <a:pPr marL="12700">
              <a:lnSpc>
                <a:spcPct val="100000"/>
              </a:lnSpc>
              <a:spcBef>
                <a:spcPts val="125"/>
              </a:spcBef>
            </a:pPr>
            <a:r>
              <a:rPr sz="1550" spc="-280">
                <a:latin typeface="Trebuchet MS"/>
                <a:cs typeface="Trebuchet MS"/>
              </a:rPr>
              <a:t>1</a:t>
            </a:r>
            <a:r>
              <a:rPr sz="1550" spc="-65">
                <a:latin typeface="Trebuchet MS"/>
                <a:cs typeface="Trebuchet MS"/>
              </a:rPr>
              <a:t> </a:t>
            </a:r>
            <a:r>
              <a:rPr sz="1550" spc="140">
                <a:latin typeface="Trebuchet MS"/>
                <a:cs typeface="Trebuchet MS"/>
              </a:rPr>
              <a:t>num</a:t>
            </a:r>
            <a:r>
              <a:rPr sz="1550" spc="-75">
                <a:latin typeface="Trebuchet MS"/>
                <a:cs typeface="Trebuchet MS"/>
              </a:rPr>
              <a:t> </a:t>
            </a:r>
            <a:r>
              <a:rPr sz="1550" spc="-50">
                <a:latin typeface="Trebuchet MS"/>
                <a:cs typeface="Trebuchet MS"/>
              </a:rPr>
              <a:t>=</a:t>
            </a:r>
            <a:endParaRPr sz="1550">
              <a:latin typeface="Trebuchet MS"/>
              <a:cs typeface="Trebuchet MS"/>
            </a:endParaRPr>
          </a:p>
          <a:p>
            <a:pPr marL="12700">
              <a:lnSpc>
                <a:spcPct val="100000"/>
              </a:lnSpc>
              <a:spcBef>
                <a:spcPts val="95"/>
              </a:spcBef>
            </a:pPr>
            <a:r>
              <a:rPr sz="1550" b="1">
                <a:solidFill>
                  <a:srgbClr val="FFC000"/>
                </a:solidFill>
                <a:latin typeface="Trebuchet MS"/>
                <a:cs typeface="Trebuchet MS"/>
              </a:rPr>
              <a:t>0.875</a:t>
            </a:r>
            <a:r>
              <a:rPr sz="1550" b="1" spc="60">
                <a:solidFill>
                  <a:srgbClr val="FFC000"/>
                </a:solidFill>
                <a:latin typeface="Trebuchet MS"/>
                <a:cs typeface="Trebuchet MS"/>
              </a:rPr>
              <a:t> bytes</a:t>
            </a:r>
            <a:endParaRPr sz="1550">
              <a:latin typeface="Trebuchet MS"/>
              <a:cs typeface="Trebuchet MS"/>
            </a:endParaRPr>
          </a:p>
        </p:txBody>
      </p:sp>
      <p:sp>
        <p:nvSpPr>
          <p:cNvPr id="64" name="object 64"/>
          <p:cNvSpPr txBox="1"/>
          <p:nvPr/>
        </p:nvSpPr>
        <p:spPr>
          <a:xfrm>
            <a:off x="10717783" y="5226113"/>
            <a:ext cx="1257300" cy="1000125"/>
          </a:xfrm>
          <a:prstGeom prst="rect">
            <a:avLst/>
          </a:prstGeom>
        </p:spPr>
        <p:txBody>
          <a:bodyPr vert="horz" wrap="square" lIns="0" tIns="15875" rIns="0" bIns="0" rtlCol="0">
            <a:spAutoFit/>
          </a:bodyPr>
          <a:lstStyle/>
          <a:p>
            <a:pPr marL="12700">
              <a:lnSpc>
                <a:spcPct val="100000"/>
              </a:lnSpc>
              <a:spcBef>
                <a:spcPts val="125"/>
              </a:spcBef>
            </a:pPr>
            <a:r>
              <a:rPr sz="1550" spc="-280">
                <a:latin typeface="Trebuchet MS"/>
                <a:cs typeface="Trebuchet MS"/>
              </a:rPr>
              <a:t>1</a:t>
            </a:r>
            <a:r>
              <a:rPr sz="1550" spc="-30">
                <a:latin typeface="Trebuchet MS"/>
                <a:cs typeface="Trebuchet MS"/>
              </a:rPr>
              <a:t> </a:t>
            </a:r>
            <a:r>
              <a:rPr sz="1550" spc="140">
                <a:latin typeface="Trebuchet MS"/>
                <a:cs typeface="Trebuchet MS"/>
              </a:rPr>
              <a:t>num</a:t>
            </a:r>
            <a:r>
              <a:rPr sz="1550" spc="-75">
                <a:latin typeface="Trebuchet MS"/>
                <a:cs typeface="Trebuchet MS"/>
              </a:rPr>
              <a:t> </a:t>
            </a:r>
            <a:r>
              <a:rPr sz="1550" spc="-50">
                <a:latin typeface="Trebuchet MS"/>
                <a:cs typeface="Trebuchet MS"/>
              </a:rPr>
              <a:t>=</a:t>
            </a:r>
            <a:endParaRPr sz="1550">
              <a:latin typeface="Trebuchet MS"/>
              <a:cs typeface="Trebuchet MS"/>
            </a:endParaRPr>
          </a:p>
          <a:p>
            <a:pPr marL="12700">
              <a:lnSpc>
                <a:spcPct val="100000"/>
              </a:lnSpc>
              <a:spcBef>
                <a:spcPts val="95"/>
              </a:spcBef>
            </a:pPr>
            <a:r>
              <a:rPr sz="1550" b="1">
                <a:solidFill>
                  <a:srgbClr val="9BBA58"/>
                </a:solidFill>
                <a:latin typeface="Trebuchet MS"/>
                <a:cs typeface="Trebuchet MS"/>
              </a:rPr>
              <a:t>0.5</a:t>
            </a:r>
            <a:r>
              <a:rPr sz="1550" b="1" spc="-45">
                <a:solidFill>
                  <a:srgbClr val="9BBA58"/>
                </a:solidFill>
                <a:latin typeface="Trebuchet MS"/>
                <a:cs typeface="Trebuchet MS"/>
              </a:rPr>
              <a:t> </a:t>
            </a:r>
            <a:r>
              <a:rPr sz="1550" b="1" spc="60">
                <a:solidFill>
                  <a:srgbClr val="9BBA58"/>
                </a:solidFill>
                <a:latin typeface="Trebuchet MS"/>
                <a:cs typeface="Trebuchet MS"/>
              </a:rPr>
              <a:t>bytes</a:t>
            </a:r>
            <a:endParaRPr sz="1550">
              <a:latin typeface="Trebuchet MS"/>
              <a:cs typeface="Trebuchet MS"/>
            </a:endParaRPr>
          </a:p>
          <a:p>
            <a:pPr marL="12700">
              <a:lnSpc>
                <a:spcPct val="100000"/>
              </a:lnSpc>
              <a:spcBef>
                <a:spcPts val="15"/>
              </a:spcBef>
            </a:pPr>
            <a:r>
              <a:rPr sz="1550" b="1" spc="145">
                <a:solidFill>
                  <a:srgbClr val="9BBA58"/>
                </a:solidFill>
                <a:latin typeface="Trebuchet MS"/>
                <a:cs typeface="Trebuchet MS"/>
              </a:rPr>
              <a:t>(3</a:t>
            </a:r>
            <a:r>
              <a:rPr sz="1550" b="1" spc="-80">
                <a:solidFill>
                  <a:srgbClr val="9BBA58"/>
                </a:solidFill>
                <a:latin typeface="Trebuchet MS"/>
                <a:cs typeface="Trebuchet MS"/>
              </a:rPr>
              <a:t> </a:t>
            </a:r>
            <a:r>
              <a:rPr sz="1550" b="1" spc="105">
                <a:solidFill>
                  <a:srgbClr val="9BBA58"/>
                </a:solidFill>
                <a:latin typeface="Trebuchet MS"/>
                <a:cs typeface="Trebuchet MS"/>
              </a:rPr>
              <a:t>bits</a:t>
            </a:r>
            <a:r>
              <a:rPr sz="1550" b="1" spc="-25">
                <a:solidFill>
                  <a:srgbClr val="9BBA58"/>
                </a:solidFill>
                <a:latin typeface="Trebuchet MS"/>
                <a:cs typeface="Trebuchet MS"/>
              </a:rPr>
              <a:t> </a:t>
            </a:r>
            <a:r>
              <a:rPr sz="1550" b="1" spc="20">
                <a:solidFill>
                  <a:srgbClr val="9BBA58"/>
                </a:solidFill>
                <a:latin typeface="Trebuchet MS"/>
                <a:cs typeface="Trebuchet MS"/>
              </a:rPr>
              <a:t>~</a:t>
            </a:r>
            <a:endParaRPr sz="1550">
              <a:latin typeface="Trebuchet MS"/>
              <a:cs typeface="Trebuchet MS"/>
            </a:endParaRPr>
          </a:p>
          <a:p>
            <a:pPr marL="12700">
              <a:lnSpc>
                <a:spcPct val="100000"/>
              </a:lnSpc>
              <a:spcBef>
                <a:spcPts val="95"/>
              </a:spcBef>
            </a:pPr>
            <a:r>
              <a:rPr sz="1550" b="1">
                <a:solidFill>
                  <a:srgbClr val="9BBA58"/>
                </a:solidFill>
                <a:latin typeface="Trebuchet MS"/>
                <a:cs typeface="Trebuchet MS"/>
              </a:rPr>
              <a:t>0.375</a:t>
            </a:r>
            <a:r>
              <a:rPr sz="1550" b="1" spc="-5">
                <a:solidFill>
                  <a:srgbClr val="9BBA58"/>
                </a:solidFill>
                <a:latin typeface="Trebuchet MS"/>
                <a:cs typeface="Trebuchet MS"/>
              </a:rPr>
              <a:t> </a:t>
            </a:r>
            <a:r>
              <a:rPr sz="1550" b="1" spc="70">
                <a:solidFill>
                  <a:srgbClr val="9BBA58"/>
                </a:solidFill>
                <a:latin typeface="Trebuchet MS"/>
                <a:cs typeface="Trebuchet MS"/>
              </a:rPr>
              <a:t>bytes)</a:t>
            </a:r>
            <a:endParaRPr sz="1550">
              <a:latin typeface="Trebuchet MS"/>
              <a:cs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8" name="object 8"/>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64</a:t>
            </a:r>
          </a:p>
        </p:txBody>
      </p:sp>
      <p:sp>
        <p:nvSpPr>
          <p:cNvPr id="3" name="object 3"/>
          <p:cNvSpPr txBox="1"/>
          <p:nvPr/>
        </p:nvSpPr>
        <p:spPr>
          <a:xfrm>
            <a:off x="495934" y="1134681"/>
            <a:ext cx="4103370" cy="448945"/>
          </a:xfrm>
          <a:prstGeom prst="rect">
            <a:avLst/>
          </a:prstGeom>
        </p:spPr>
        <p:txBody>
          <a:bodyPr vert="horz" wrap="square" lIns="0" tIns="15875" rIns="0" bIns="0" rtlCol="0">
            <a:spAutoFit/>
          </a:bodyPr>
          <a:lstStyle/>
          <a:p>
            <a:pPr marL="12700">
              <a:lnSpc>
                <a:spcPct val="100000"/>
              </a:lnSpc>
              <a:spcBef>
                <a:spcPts val="125"/>
              </a:spcBef>
            </a:pPr>
            <a:r>
              <a:rPr sz="2750" spc="-25">
                <a:solidFill>
                  <a:srgbClr val="464646"/>
                </a:solidFill>
                <a:latin typeface="Trebuchet MS"/>
                <a:cs typeface="Trebuchet MS"/>
              </a:rPr>
              <a:t>Let’s</a:t>
            </a:r>
            <a:r>
              <a:rPr sz="2750" spc="-165">
                <a:solidFill>
                  <a:srgbClr val="464646"/>
                </a:solidFill>
                <a:latin typeface="Trebuchet MS"/>
                <a:cs typeface="Trebuchet MS"/>
              </a:rPr>
              <a:t> </a:t>
            </a:r>
            <a:r>
              <a:rPr sz="2750" spc="95">
                <a:solidFill>
                  <a:srgbClr val="464646"/>
                </a:solidFill>
                <a:latin typeface="Trebuchet MS"/>
                <a:cs typeface="Trebuchet MS"/>
              </a:rPr>
              <a:t>look</a:t>
            </a:r>
            <a:r>
              <a:rPr sz="2750" spc="-150">
                <a:solidFill>
                  <a:srgbClr val="464646"/>
                </a:solidFill>
                <a:latin typeface="Trebuchet MS"/>
                <a:cs typeface="Trebuchet MS"/>
              </a:rPr>
              <a:t> </a:t>
            </a:r>
            <a:r>
              <a:rPr sz="2750">
                <a:solidFill>
                  <a:srgbClr val="464646"/>
                </a:solidFill>
                <a:latin typeface="Trebuchet MS"/>
                <a:cs typeface="Trebuchet MS"/>
              </a:rPr>
              <a:t>at</a:t>
            </a:r>
            <a:r>
              <a:rPr sz="2750" spc="-65">
                <a:solidFill>
                  <a:srgbClr val="464646"/>
                </a:solidFill>
                <a:latin typeface="Trebuchet MS"/>
                <a:cs typeface="Trebuchet MS"/>
              </a:rPr>
              <a:t> </a:t>
            </a:r>
            <a:r>
              <a:rPr sz="2750" spc="145">
                <a:solidFill>
                  <a:srgbClr val="464646"/>
                </a:solidFill>
                <a:latin typeface="Trebuchet MS"/>
                <a:cs typeface="Trebuchet MS"/>
              </a:rPr>
              <a:t>an</a:t>
            </a:r>
            <a:r>
              <a:rPr sz="2750" spc="-105">
                <a:solidFill>
                  <a:srgbClr val="464646"/>
                </a:solidFill>
                <a:latin typeface="Trebuchet MS"/>
                <a:cs typeface="Trebuchet MS"/>
              </a:rPr>
              <a:t> </a:t>
            </a:r>
            <a:r>
              <a:rPr sz="2750" spc="-10">
                <a:solidFill>
                  <a:srgbClr val="464646"/>
                </a:solidFill>
                <a:latin typeface="Trebuchet MS"/>
                <a:cs typeface="Trebuchet MS"/>
              </a:rPr>
              <a:t>example!</a:t>
            </a:r>
            <a:endParaRPr sz="2750">
              <a:latin typeface="Trebuchet MS"/>
              <a:cs typeface="Trebuchet MS"/>
            </a:endParaRPr>
          </a:p>
        </p:txBody>
      </p:sp>
      <p:sp>
        <p:nvSpPr>
          <p:cNvPr id="4" name="object 4"/>
          <p:cNvSpPr txBox="1"/>
          <p:nvPr/>
        </p:nvSpPr>
        <p:spPr>
          <a:xfrm>
            <a:off x="469582" y="2248280"/>
            <a:ext cx="5114290" cy="449580"/>
          </a:xfrm>
          <a:prstGeom prst="rect">
            <a:avLst/>
          </a:prstGeom>
        </p:spPr>
        <p:txBody>
          <a:bodyPr vert="horz" wrap="square" lIns="0" tIns="16510" rIns="0" bIns="0" rtlCol="0">
            <a:spAutoFit/>
          </a:bodyPr>
          <a:lstStyle/>
          <a:p>
            <a:pPr marL="38100">
              <a:lnSpc>
                <a:spcPct val="100000"/>
              </a:lnSpc>
              <a:spcBef>
                <a:spcPts val="130"/>
              </a:spcBef>
            </a:pPr>
            <a:r>
              <a:rPr sz="2750" spc="-40">
                <a:solidFill>
                  <a:srgbClr val="464646"/>
                </a:solidFill>
                <a:latin typeface="Trebuchet MS"/>
                <a:cs typeface="Trebuchet MS"/>
              </a:rPr>
              <a:t>Let</a:t>
            </a:r>
            <a:r>
              <a:rPr sz="2750" spc="-70">
                <a:solidFill>
                  <a:srgbClr val="464646"/>
                </a:solidFill>
                <a:latin typeface="Trebuchet MS"/>
                <a:cs typeface="Trebuchet MS"/>
              </a:rPr>
              <a:t> </a:t>
            </a:r>
            <a:r>
              <a:rPr sz="2750" spc="80">
                <a:solidFill>
                  <a:srgbClr val="4F81BC"/>
                </a:solidFill>
                <a:latin typeface="Cambria Math"/>
                <a:cs typeface="Cambria Math"/>
              </a:rPr>
              <a:t>𝑋</a:t>
            </a:r>
            <a:r>
              <a:rPr sz="3000" spc="120" baseline="29166">
                <a:solidFill>
                  <a:srgbClr val="4F81BC"/>
                </a:solidFill>
                <a:latin typeface="Cambria Math"/>
                <a:cs typeface="Cambria Math"/>
              </a:rPr>
              <a:t>𝐹𝑃32</a:t>
            </a:r>
            <a:r>
              <a:rPr sz="3000" spc="569" baseline="29166">
                <a:solidFill>
                  <a:srgbClr val="4F81BC"/>
                </a:solidFill>
                <a:latin typeface="Cambria Math"/>
                <a:cs typeface="Cambria Math"/>
              </a:rPr>
              <a:t> </a:t>
            </a:r>
            <a:r>
              <a:rPr sz="2750" spc="55">
                <a:solidFill>
                  <a:srgbClr val="464646"/>
                </a:solidFill>
                <a:latin typeface="Trebuchet MS"/>
                <a:cs typeface="Trebuchet MS"/>
              </a:rPr>
              <a:t>be</a:t>
            </a:r>
            <a:r>
              <a:rPr sz="2750" spc="-135">
                <a:solidFill>
                  <a:srgbClr val="464646"/>
                </a:solidFill>
                <a:latin typeface="Trebuchet MS"/>
                <a:cs typeface="Trebuchet MS"/>
              </a:rPr>
              <a:t> </a:t>
            </a:r>
            <a:r>
              <a:rPr sz="2750" spc="145">
                <a:solidFill>
                  <a:srgbClr val="464646"/>
                </a:solidFill>
                <a:latin typeface="Trebuchet MS"/>
                <a:cs typeface="Trebuchet MS"/>
              </a:rPr>
              <a:t>an</a:t>
            </a:r>
            <a:r>
              <a:rPr sz="2750" spc="-85">
                <a:solidFill>
                  <a:srgbClr val="464646"/>
                </a:solidFill>
                <a:latin typeface="Trebuchet MS"/>
                <a:cs typeface="Trebuchet MS"/>
              </a:rPr>
              <a:t> </a:t>
            </a:r>
            <a:r>
              <a:rPr sz="2750">
                <a:solidFill>
                  <a:srgbClr val="464646"/>
                </a:solidFill>
                <a:latin typeface="Trebuchet MS"/>
                <a:cs typeface="Trebuchet MS"/>
              </a:rPr>
              <a:t>array</a:t>
            </a:r>
            <a:r>
              <a:rPr sz="2750" spc="-100">
                <a:solidFill>
                  <a:srgbClr val="464646"/>
                </a:solidFill>
                <a:latin typeface="Trebuchet MS"/>
                <a:cs typeface="Trebuchet MS"/>
              </a:rPr>
              <a:t> </a:t>
            </a:r>
            <a:r>
              <a:rPr sz="2750">
                <a:solidFill>
                  <a:srgbClr val="464646"/>
                </a:solidFill>
                <a:latin typeface="Trebuchet MS"/>
                <a:cs typeface="Trebuchet MS"/>
              </a:rPr>
              <a:t>of</a:t>
            </a:r>
            <a:r>
              <a:rPr sz="2750" spc="-120">
                <a:solidFill>
                  <a:srgbClr val="464646"/>
                </a:solidFill>
                <a:latin typeface="Trebuchet MS"/>
                <a:cs typeface="Trebuchet MS"/>
              </a:rPr>
              <a:t> </a:t>
            </a:r>
            <a:r>
              <a:rPr sz="2750" spc="-10">
                <a:solidFill>
                  <a:srgbClr val="464646"/>
                </a:solidFill>
                <a:latin typeface="Trebuchet MS"/>
                <a:cs typeface="Trebuchet MS"/>
              </a:rPr>
              <a:t>values.</a:t>
            </a:r>
            <a:endParaRPr sz="2750">
              <a:latin typeface="Trebuchet MS"/>
              <a:cs typeface="Trebuchet MS"/>
            </a:endParaRPr>
          </a:p>
        </p:txBody>
      </p:sp>
      <p:graphicFrame>
        <p:nvGraphicFramePr>
          <p:cNvPr id="5" name="object 5"/>
          <p:cNvGraphicFramePr>
            <a:graphicFrameLocks noGrp="1"/>
          </p:cNvGraphicFramePr>
          <p:nvPr/>
        </p:nvGraphicFramePr>
        <p:xfrm>
          <a:off x="2244725" y="3324605"/>
          <a:ext cx="8064500" cy="843280"/>
        </p:xfrm>
        <a:graphic>
          <a:graphicData uri="http://schemas.openxmlformats.org/drawingml/2006/table">
            <a:tbl>
              <a:tblPr firstRow="1" bandRow="1">
                <a:tableStyleId>{2D5ABB26-0587-4C30-8999-92F81FD0307C}</a:tableStyleId>
              </a:tblPr>
              <a:tblGrid>
                <a:gridCol w="806450">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80645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843280">
                <a:tc>
                  <a:txBody>
                    <a:bodyPr/>
                    <a:lstStyle/>
                    <a:p>
                      <a:pPr>
                        <a:lnSpc>
                          <a:spcPct val="100000"/>
                        </a:lnSpc>
                        <a:spcBef>
                          <a:spcPts val="135"/>
                        </a:spcBef>
                      </a:pPr>
                      <a:endParaRPr sz="1800">
                        <a:latin typeface="Times New Roman"/>
                        <a:cs typeface="Times New Roman"/>
                      </a:endParaRPr>
                    </a:p>
                    <a:p>
                      <a:pPr marL="10795" algn="ctr">
                        <a:lnSpc>
                          <a:spcPct val="100000"/>
                        </a:lnSpc>
                        <a:spcBef>
                          <a:spcPts val="5"/>
                        </a:spcBef>
                      </a:pPr>
                      <a:r>
                        <a:rPr sz="1800" spc="-25">
                          <a:solidFill>
                            <a:srgbClr val="FFFFFF"/>
                          </a:solidFill>
                          <a:latin typeface="Trebuchet MS"/>
                          <a:cs typeface="Trebuchet MS"/>
                        </a:rPr>
                        <a:t>1.5</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50825">
                        <a:lnSpc>
                          <a:spcPct val="100000"/>
                        </a:lnSpc>
                        <a:spcBef>
                          <a:spcPts val="5"/>
                        </a:spcBef>
                      </a:pPr>
                      <a:r>
                        <a:rPr sz="1800" spc="-25">
                          <a:solidFill>
                            <a:srgbClr val="FFFFFF"/>
                          </a:solidFill>
                          <a:latin typeface="Trebuchet MS"/>
                          <a:cs typeface="Trebuchet MS"/>
                        </a:rPr>
                        <a:t>2.3</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62890">
                        <a:lnSpc>
                          <a:spcPct val="100000"/>
                        </a:lnSpc>
                        <a:spcBef>
                          <a:spcPts val="5"/>
                        </a:spcBef>
                      </a:pPr>
                      <a:r>
                        <a:rPr sz="1800" spc="-25">
                          <a:solidFill>
                            <a:srgbClr val="FFFFFF"/>
                          </a:solidFill>
                          <a:latin typeface="Trebuchet MS"/>
                          <a:cs typeface="Trebuchet MS"/>
                        </a:rPr>
                        <a:t>3.7</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9525" algn="ctr">
                        <a:lnSpc>
                          <a:spcPct val="100000"/>
                        </a:lnSpc>
                        <a:spcBef>
                          <a:spcPts val="5"/>
                        </a:spcBef>
                      </a:pPr>
                      <a:r>
                        <a:rPr sz="1800" spc="-25">
                          <a:solidFill>
                            <a:srgbClr val="FFFFFF"/>
                          </a:solidFill>
                          <a:latin typeface="Trebuchet MS"/>
                          <a:cs typeface="Trebuchet MS"/>
                        </a:rPr>
                        <a:t>4.1</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55270">
                        <a:lnSpc>
                          <a:spcPct val="100000"/>
                        </a:lnSpc>
                        <a:spcBef>
                          <a:spcPts val="5"/>
                        </a:spcBef>
                      </a:pPr>
                      <a:r>
                        <a:rPr sz="1800" spc="-25">
                          <a:solidFill>
                            <a:srgbClr val="FFFFFF"/>
                          </a:solidFill>
                          <a:latin typeface="Trebuchet MS"/>
                          <a:cs typeface="Trebuchet MS"/>
                        </a:rPr>
                        <a:t>5.6</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49554">
                        <a:lnSpc>
                          <a:spcPct val="100000"/>
                        </a:lnSpc>
                        <a:spcBef>
                          <a:spcPts val="5"/>
                        </a:spcBef>
                      </a:pPr>
                      <a:r>
                        <a:rPr sz="1800" spc="-25">
                          <a:solidFill>
                            <a:srgbClr val="FFFFFF"/>
                          </a:solidFill>
                          <a:latin typeface="Trebuchet MS"/>
                          <a:cs typeface="Trebuchet MS"/>
                        </a:rPr>
                        <a:t>6.8</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66700">
                        <a:lnSpc>
                          <a:spcPct val="100000"/>
                        </a:lnSpc>
                        <a:spcBef>
                          <a:spcPts val="5"/>
                        </a:spcBef>
                      </a:pPr>
                      <a:r>
                        <a:rPr sz="1800" spc="-25">
                          <a:solidFill>
                            <a:srgbClr val="FFFFFF"/>
                          </a:solidFill>
                          <a:latin typeface="Trebuchet MS"/>
                          <a:cs typeface="Trebuchet MS"/>
                        </a:rPr>
                        <a:t>7.9</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52729">
                        <a:lnSpc>
                          <a:spcPct val="100000"/>
                        </a:lnSpc>
                        <a:spcBef>
                          <a:spcPts val="5"/>
                        </a:spcBef>
                      </a:pPr>
                      <a:r>
                        <a:rPr sz="1800" spc="-25">
                          <a:solidFill>
                            <a:srgbClr val="FFFFFF"/>
                          </a:solidFill>
                          <a:latin typeface="Trebuchet MS"/>
                          <a:cs typeface="Trebuchet MS"/>
                        </a:rPr>
                        <a:t>8.4</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55270">
                        <a:lnSpc>
                          <a:spcPct val="100000"/>
                        </a:lnSpc>
                        <a:spcBef>
                          <a:spcPts val="5"/>
                        </a:spcBef>
                      </a:pPr>
                      <a:r>
                        <a:rPr sz="1800" spc="-25">
                          <a:solidFill>
                            <a:srgbClr val="FFFFFF"/>
                          </a:solidFill>
                          <a:latin typeface="Trebuchet MS"/>
                          <a:cs typeface="Trebuchet MS"/>
                        </a:rPr>
                        <a:t>9.2</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5"/>
                        </a:spcBef>
                      </a:pPr>
                      <a:endParaRPr sz="1800">
                        <a:latin typeface="Times New Roman"/>
                        <a:cs typeface="Times New Roman"/>
                      </a:endParaRPr>
                    </a:p>
                    <a:p>
                      <a:pPr marL="216535">
                        <a:lnSpc>
                          <a:spcPct val="100000"/>
                        </a:lnSpc>
                        <a:spcBef>
                          <a:spcPts val="5"/>
                        </a:spcBef>
                      </a:pPr>
                      <a:r>
                        <a:rPr sz="1800" spc="-20">
                          <a:solidFill>
                            <a:srgbClr val="FFFFFF"/>
                          </a:solidFill>
                          <a:latin typeface="Trebuchet MS"/>
                          <a:cs typeface="Trebuchet MS"/>
                        </a:rPr>
                        <a:t>10.2</a:t>
                      </a:r>
                      <a:endParaRPr sz="1800">
                        <a:latin typeface="Trebuchet MS"/>
                        <a:cs typeface="Trebuchet MS"/>
                      </a:endParaRPr>
                    </a:p>
                  </a:txBody>
                  <a:tcPr marL="0" marR="0" marT="1714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bl>
          </a:graphicData>
        </a:graphic>
      </p:graphicFrame>
      <p:sp>
        <p:nvSpPr>
          <p:cNvPr id="6" name="object 6"/>
          <p:cNvSpPr txBox="1"/>
          <p:nvPr/>
        </p:nvSpPr>
        <p:spPr>
          <a:xfrm>
            <a:off x="7415276" y="1547875"/>
            <a:ext cx="3152775" cy="1019175"/>
          </a:xfrm>
          <a:prstGeom prst="rect">
            <a:avLst/>
          </a:prstGeom>
          <a:solidFill>
            <a:srgbClr val="4F81BC"/>
          </a:solidFill>
          <a:ln w="28575">
            <a:solidFill>
              <a:srgbClr val="244060"/>
            </a:solidFill>
          </a:ln>
        </p:spPr>
        <p:txBody>
          <a:bodyPr vert="horz" wrap="square" lIns="0" tIns="27940" rIns="0" bIns="0" rtlCol="0">
            <a:spAutoFit/>
          </a:bodyPr>
          <a:lstStyle/>
          <a:p>
            <a:pPr marL="111125" marR="95250" algn="ctr">
              <a:lnSpc>
                <a:spcPct val="100000"/>
              </a:lnSpc>
              <a:spcBef>
                <a:spcPts val="220"/>
              </a:spcBef>
            </a:pPr>
            <a:r>
              <a:rPr sz="2000" spc="-75">
                <a:solidFill>
                  <a:srgbClr val="FFFFFF"/>
                </a:solidFill>
                <a:latin typeface="Trebuchet MS"/>
                <a:cs typeface="Trebuchet MS"/>
              </a:rPr>
              <a:t>Here,</a:t>
            </a:r>
            <a:r>
              <a:rPr sz="2000" spc="-114">
                <a:solidFill>
                  <a:srgbClr val="FFFFFF"/>
                </a:solidFill>
                <a:latin typeface="Trebuchet MS"/>
                <a:cs typeface="Trebuchet MS"/>
              </a:rPr>
              <a:t> </a:t>
            </a:r>
            <a:r>
              <a:rPr sz="2000" spc="75">
                <a:solidFill>
                  <a:srgbClr val="FFFFFF"/>
                </a:solidFill>
                <a:latin typeface="Trebuchet MS"/>
                <a:cs typeface="Trebuchet MS"/>
              </a:rPr>
              <a:t>FP32</a:t>
            </a:r>
            <a:r>
              <a:rPr sz="2000" spc="-110">
                <a:solidFill>
                  <a:srgbClr val="FFFFFF"/>
                </a:solidFill>
                <a:latin typeface="Trebuchet MS"/>
                <a:cs typeface="Trebuchet MS"/>
              </a:rPr>
              <a:t> </a:t>
            </a:r>
            <a:r>
              <a:rPr sz="2000">
                <a:solidFill>
                  <a:srgbClr val="FFFFFF"/>
                </a:solidFill>
                <a:latin typeface="Trebuchet MS"/>
                <a:cs typeface="Trebuchet MS"/>
              </a:rPr>
              <a:t>refers</a:t>
            </a:r>
            <a:r>
              <a:rPr sz="2000" spc="-90">
                <a:solidFill>
                  <a:srgbClr val="FFFFFF"/>
                </a:solidFill>
                <a:latin typeface="Trebuchet MS"/>
                <a:cs typeface="Trebuchet MS"/>
              </a:rPr>
              <a:t> </a:t>
            </a:r>
            <a:r>
              <a:rPr sz="2000" spc="-10">
                <a:solidFill>
                  <a:srgbClr val="FFFFFF"/>
                </a:solidFill>
                <a:latin typeface="Trebuchet MS"/>
                <a:cs typeface="Trebuchet MS"/>
              </a:rPr>
              <a:t>to</a:t>
            </a:r>
            <a:r>
              <a:rPr sz="2000" spc="-140">
                <a:solidFill>
                  <a:srgbClr val="FFFFFF"/>
                </a:solidFill>
                <a:latin typeface="Trebuchet MS"/>
                <a:cs typeface="Trebuchet MS"/>
              </a:rPr>
              <a:t> </a:t>
            </a:r>
            <a:r>
              <a:rPr sz="2000" spc="90">
                <a:solidFill>
                  <a:srgbClr val="FFFFFF"/>
                </a:solidFill>
                <a:latin typeface="Trebuchet MS"/>
                <a:cs typeface="Trebuchet MS"/>
              </a:rPr>
              <a:t>a</a:t>
            </a:r>
            <a:r>
              <a:rPr sz="2000" spc="-105">
                <a:solidFill>
                  <a:srgbClr val="FFFFFF"/>
                </a:solidFill>
                <a:latin typeface="Trebuchet MS"/>
                <a:cs typeface="Trebuchet MS"/>
              </a:rPr>
              <a:t> </a:t>
            </a:r>
            <a:r>
              <a:rPr sz="2000" spc="60">
                <a:solidFill>
                  <a:srgbClr val="FFFFFF"/>
                </a:solidFill>
                <a:latin typeface="Trebuchet MS"/>
                <a:cs typeface="Trebuchet MS"/>
              </a:rPr>
              <a:t>32- </a:t>
            </a:r>
            <a:r>
              <a:rPr sz="2000">
                <a:solidFill>
                  <a:srgbClr val="FFFFFF"/>
                </a:solidFill>
                <a:latin typeface="Trebuchet MS"/>
                <a:cs typeface="Trebuchet MS"/>
              </a:rPr>
              <a:t>bit</a:t>
            </a:r>
            <a:r>
              <a:rPr sz="2000" spc="275">
                <a:solidFill>
                  <a:srgbClr val="FFFFFF"/>
                </a:solidFill>
                <a:latin typeface="Trebuchet MS"/>
                <a:cs typeface="Trebuchet MS"/>
              </a:rPr>
              <a:t> </a:t>
            </a:r>
            <a:r>
              <a:rPr sz="2000">
                <a:solidFill>
                  <a:srgbClr val="FFFFFF"/>
                </a:solidFill>
                <a:latin typeface="Trebuchet MS"/>
                <a:cs typeface="Trebuchet MS"/>
              </a:rPr>
              <a:t>floating-</a:t>
            </a:r>
            <a:r>
              <a:rPr sz="2000" spc="-20">
                <a:solidFill>
                  <a:srgbClr val="FFFFFF"/>
                </a:solidFill>
                <a:latin typeface="Trebuchet MS"/>
                <a:cs typeface="Trebuchet MS"/>
              </a:rPr>
              <a:t>point </a:t>
            </a:r>
            <a:r>
              <a:rPr sz="2000" spc="-10">
                <a:solidFill>
                  <a:srgbClr val="FFFFFF"/>
                </a:solidFill>
                <a:latin typeface="Trebuchet MS"/>
                <a:cs typeface="Trebuchet MS"/>
              </a:rPr>
              <a:t>number.</a:t>
            </a:r>
            <a:endParaRPr sz="2000">
              <a:latin typeface="Trebuchet MS"/>
              <a:cs typeface="Trebuchet MS"/>
            </a:endParaRPr>
          </a:p>
        </p:txBody>
      </p:sp>
      <p:sp>
        <p:nvSpPr>
          <p:cNvPr id="7" name="object 7"/>
          <p:cNvSpPr txBox="1"/>
          <p:nvPr/>
        </p:nvSpPr>
        <p:spPr>
          <a:xfrm>
            <a:off x="495934" y="4932426"/>
            <a:ext cx="7787640" cy="449580"/>
          </a:xfrm>
          <a:prstGeom prst="rect">
            <a:avLst/>
          </a:prstGeom>
        </p:spPr>
        <p:txBody>
          <a:bodyPr vert="horz" wrap="square" lIns="0" tIns="16510" rIns="0" bIns="0" rtlCol="0">
            <a:spAutoFit/>
          </a:bodyPr>
          <a:lstStyle/>
          <a:p>
            <a:pPr marL="12700">
              <a:lnSpc>
                <a:spcPct val="100000"/>
              </a:lnSpc>
              <a:spcBef>
                <a:spcPts val="130"/>
              </a:spcBef>
            </a:pPr>
            <a:r>
              <a:rPr sz="2750" spc="120">
                <a:solidFill>
                  <a:srgbClr val="404040"/>
                </a:solidFill>
                <a:latin typeface="Trebuchet MS"/>
                <a:cs typeface="Trebuchet MS"/>
              </a:rPr>
              <a:t>What</a:t>
            </a:r>
            <a:r>
              <a:rPr sz="2750" spc="-95">
                <a:solidFill>
                  <a:srgbClr val="404040"/>
                </a:solidFill>
                <a:latin typeface="Trebuchet MS"/>
                <a:cs typeface="Trebuchet MS"/>
              </a:rPr>
              <a:t> </a:t>
            </a:r>
            <a:r>
              <a:rPr sz="2750">
                <a:solidFill>
                  <a:srgbClr val="404040"/>
                </a:solidFill>
                <a:latin typeface="Trebuchet MS"/>
                <a:cs typeface="Trebuchet MS"/>
              </a:rPr>
              <a:t>if</a:t>
            </a:r>
            <a:r>
              <a:rPr sz="2750" spc="-85">
                <a:solidFill>
                  <a:srgbClr val="404040"/>
                </a:solidFill>
                <a:latin typeface="Trebuchet MS"/>
                <a:cs typeface="Trebuchet MS"/>
              </a:rPr>
              <a:t> </a:t>
            </a:r>
            <a:r>
              <a:rPr sz="2750">
                <a:solidFill>
                  <a:srgbClr val="404040"/>
                </a:solidFill>
                <a:latin typeface="Trebuchet MS"/>
                <a:cs typeface="Trebuchet MS"/>
              </a:rPr>
              <a:t>we</a:t>
            </a:r>
            <a:r>
              <a:rPr sz="2750" spc="-100">
                <a:solidFill>
                  <a:srgbClr val="404040"/>
                </a:solidFill>
                <a:latin typeface="Trebuchet MS"/>
                <a:cs typeface="Trebuchet MS"/>
              </a:rPr>
              <a:t> </a:t>
            </a:r>
            <a:r>
              <a:rPr sz="2750" spc="65">
                <a:solidFill>
                  <a:srgbClr val="404040"/>
                </a:solidFill>
                <a:latin typeface="Trebuchet MS"/>
                <a:cs typeface="Trebuchet MS"/>
              </a:rPr>
              <a:t>want</a:t>
            </a:r>
            <a:r>
              <a:rPr sz="2750" spc="-95">
                <a:solidFill>
                  <a:srgbClr val="404040"/>
                </a:solidFill>
                <a:latin typeface="Trebuchet MS"/>
                <a:cs typeface="Trebuchet MS"/>
              </a:rPr>
              <a:t> </a:t>
            </a:r>
            <a:r>
              <a:rPr sz="2750">
                <a:solidFill>
                  <a:srgbClr val="404040"/>
                </a:solidFill>
                <a:latin typeface="Trebuchet MS"/>
                <a:cs typeface="Trebuchet MS"/>
              </a:rPr>
              <a:t>to</a:t>
            </a:r>
            <a:r>
              <a:rPr sz="2750" spc="-120">
                <a:solidFill>
                  <a:srgbClr val="404040"/>
                </a:solidFill>
                <a:latin typeface="Trebuchet MS"/>
                <a:cs typeface="Trebuchet MS"/>
              </a:rPr>
              <a:t> </a:t>
            </a:r>
            <a:r>
              <a:rPr sz="2750" spc="80">
                <a:solidFill>
                  <a:srgbClr val="404040"/>
                </a:solidFill>
                <a:latin typeface="Trebuchet MS"/>
                <a:cs typeface="Trebuchet MS"/>
              </a:rPr>
              <a:t>quantize</a:t>
            </a:r>
            <a:r>
              <a:rPr sz="2750" spc="-95">
                <a:solidFill>
                  <a:srgbClr val="404040"/>
                </a:solidFill>
                <a:latin typeface="Trebuchet MS"/>
                <a:cs typeface="Trebuchet MS"/>
              </a:rPr>
              <a:t> </a:t>
            </a:r>
            <a:r>
              <a:rPr sz="2750" spc="85">
                <a:solidFill>
                  <a:srgbClr val="404040"/>
                </a:solidFill>
                <a:latin typeface="Trebuchet MS"/>
                <a:cs typeface="Trebuchet MS"/>
              </a:rPr>
              <a:t>from</a:t>
            </a:r>
            <a:r>
              <a:rPr sz="2750" spc="-95">
                <a:solidFill>
                  <a:srgbClr val="404040"/>
                </a:solidFill>
                <a:latin typeface="Trebuchet MS"/>
                <a:cs typeface="Trebuchet MS"/>
              </a:rPr>
              <a:t> </a:t>
            </a:r>
            <a:r>
              <a:rPr sz="2750" spc="140">
                <a:solidFill>
                  <a:srgbClr val="4F81BC"/>
                </a:solidFill>
                <a:latin typeface="Trebuchet MS"/>
                <a:cs typeface="Trebuchet MS"/>
              </a:rPr>
              <a:t>FP32</a:t>
            </a:r>
            <a:r>
              <a:rPr sz="2750" spc="-160">
                <a:solidFill>
                  <a:srgbClr val="4F81BC"/>
                </a:solidFill>
                <a:latin typeface="Trebuchet MS"/>
                <a:cs typeface="Trebuchet MS"/>
              </a:rPr>
              <a:t> </a:t>
            </a:r>
            <a:r>
              <a:rPr sz="2750">
                <a:solidFill>
                  <a:srgbClr val="404040"/>
                </a:solidFill>
                <a:latin typeface="Trebuchet MS"/>
                <a:cs typeface="Trebuchet MS"/>
              </a:rPr>
              <a:t>to</a:t>
            </a:r>
            <a:r>
              <a:rPr sz="2750" spc="-105">
                <a:solidFill>
                  <a:srgbClr val="404040"/>
                </a:solidFill>
                <a:latin typeface="Trebuchet MS"/>
                <a:cs typeface="Trebuchet MS"/>
              </a:rPr>
              <a:t> </a:t>
            </a:r>
            <a:r>
              <a:rPr sz="2750" spc="175">
                <a:solidFill>
                  <a:srgbClr val="4F81BC"/>
                </a:solidFill>
                <a:latin typeface="Trebuchet MS"/>
                <a:cs typeface="Trebuchet MS"/>
              </a:rPr>
              <a:t>Int8</a:t>
            </a:r>
            <a:r>
              <a:rPr sz="2750" spc="175">
                <a:solidFill>
                  <a:srgbClr val="404040"/>
                </a:solidFill>
                <a:latin typeface="Trebuchet MS"/>
                <a:cs typeface="Trebuchet MS"/>
              </a:rPr>
              <a:t>?</a:t>
            </a:r>
            <a:endParaRPr sz="2750">
              <a:latin typeface="Trebuchet MS"/>
              <a:cs typeface="Trebuchet M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3" name="object 3"/>
          <p:cNvSpPr txBox="1"/>
          <p:nvPr/>
        </p:nvSpPr>
        <p:spPr>
          <a:xfrm>
            <a:off x="887412" y="1193164"/>
            <a:ext cx="4979035" cy="449580"/>
          </a:xfrm>
          <a:prstGeom prst="rect">
            <a:avLst/>
          </a:prstGeom>
        </p:spPr>
        <p:txBody>
          <a:bodyPr vert="horz" wrap="square" lIns="0" tIns="16510" rIns="0" bIns="0" rtlCol="0">
            <a:spAutoFit/>
          </a:bodyPr>
          <a:lstStyle/>
          <a:p>
            <a:pPr marL="38100">
              <a:lnSpc>
                <a:spcPct val="100000"/>
              </a:lnSpc>
              <a:spcBef>
                <a:spcPts val="130"/>
              </a:spcBef>
            </a:pPr>
            <a:r>
              <a:rPr sz="2750">
                <a:solidFill>
                  <a:srgbClr val="464646"/>
                </a:solidFill>
                <a:latin typeface="Trebuchet MS"/>
                <a:cs typeface="Trebuchet MS"/>
              </a:rPr>
              <a:t>So,</a:t>
            </a:r>
            <a:r>
              <a:rPr sz="2750" spc="-90">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85">
                <a:solidFill>
                  <a:srgbClr val="464646"/>
                </a:solidFill>
                <a:latin typeface="Trebuchet MS"/>
                <a:cs typeface="Trebuchet MS"/>
              </a:rPr>
              <a:t>quantize</a:t>
            </a:r>
            <a:r>
              <a:rPr sz="2750" spc="-110">
                <a:solidFill>
                  <a:srgbClr val="464646"/>
                </a:solidFill>
                <a:latin typeface="Trebuchet MS"/>
                <a:cs typeface="Trebuchet MS"/>
              </a:rPr>
              <a:t> </a:t>
            </a:r>
            <a:r>
              <a:rPr sz="2750" spc="85">
                <a:solidFill>
                  <a:srgbClr val="4F81BC"/>
                </a:solidFill>
                <a:latin typeface="Cambria Math"/>
                <a:cs typeface="Cambria Math"/>
              </a:rPr>
              <a:t>𝑋</a:t>
            </a:r>
            <a:r>
              <a:rPr sz="3000" spc="127" baseline="27777">
                <a:solidFill>
                  <a:srgbClr val="4F81BC"/>
                </a:solidFill>
                <a:latin typeface="Cambria Math"/>
                <a:cs typeface="Cambria Math"/>
              </a:rPr>
              <a:t>𝐹𝑃32</a:t>
            </a:r>
            <a:r>
              <a:rPr sz="3000" spc="434" baseline="27777">
                <a:solidFill>
                  <a:srgbClr val="4F81BC"/>
                </a:solidFill>
                <a:latin typeface="Cambria Math"/>
                <a:cs typeface="Cambria Math"/>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95">
                <a:solidFill>
                  <a:srgbClr val="4F81BC"/>
                </a:solidFill>
                <a:latin typeface="Cambria Math"/>
                <a:cs typeface="Cambria Math"/>
              </a:rPr>
              <a:t>𝑋</a:t>
            </a:r>
            <a:r>
              <a:rPr sz="3000" spc="142" baseline="27777">
                <a:solidFill>
                  <a:srgbClr val="4F81BC"/>
                </a:solidFill>
                <a:latin typeface="Cambria Math"/>
                <a:cs typeface="Cambria Math"/>
              </a:rPr>
              <a:t>𝐼𝑛𝑡8</a:t>
            </a:r>
            <a:r>
              <a:rPr sz="3000" spc="532" baseline="27777">
                <a:solidFill>
                  <a:srgbClr val="4F81BC"/>
                </a:solidFill>
                <a:latin typeface="Cambria Math"/>
                <a:cs typeface="Cambria Math"/>
              </a:rPr>
              <a:t> </a:t>
            </a:r>
            <a:r>
              <a:rPr sz="2750" spc="-385">
                <a:solidFill>
                  <a:srgbClr val="464646"/>
                </a:solidFill>
                <a:latin typeface="Trebuchet MS"/>
                <a:cs typeface="Trebuchet MS"/>
              </a:rPr>
              <a:t>:</a:t>
            </a:r>
            <a:endParaRPr sz="2750">
              <a:latin typeface="Trebuchet MS"/>
              <a:cs typeface="Trebuchet MS"/>
            </a:endParaRPr>
          </a:p>
        </p:txBody>
      </p:sp>
      <p:grpSp>
        <p:nvGrpSpPr>
          <p:cNvPr id="4" name="object 4"/>
          <p:cNvGrpSpPr/>
          <p:nvPr/>
        </p:nvGrpSpPr>
        <p:grpSpPr>
          <a:xfrm>
            <a:off x="1439036" y="3730497"/>
            <a:ext cx="763270" cy="293370"/>
            <a:chOff x="1439036" y="3730497"/>
            <a:chExt cx="763270" cy="293370"/>
          </a:xfrm>
        </p:grpSpPr>
        <p:pic>
          <p:nvPicPr>
            <p:cNvPr id="5" name="object 5"/>
            <p:cNvPicPr/>
            <p:nvPr/>
          </p:nvPicPr>
          <p:blipFill>
            <a:blip r:embed="rId2" cstate="print"/>
            <a:stretch>
              <a:fillRect/>
            </a:stretch>
          </p:blipFill>
          <p:spPr>
            <a:xfrm>
              <a:off x="1439036" y="3788663"/>
              <a:ext cx="228345" cy="234950"/>
            </a:xfrm>
            <a:prstGeom prst="rect">
              <a:avLst/>
            </a:prstGeom>
          </p:spPr>
        </p:pic>
        <p:pic>
          <p:nvPicPr>
            <p:cNvPr id="6" name="object 6"/>
            <p:cNvPicPr/>
            <p:nvPr/>
          </p:nvPicPr>
          <p:blipFill>
            <a:blip r:embed="rId3" cstate="print"/>
            <a:stretch>
              <a:fillRect/>
            </a:stretch>
          </p:blipFill>
          <p:spPr>
            <a:xfrm>
              <a:off x="1696592" y="3730497"/>
              <a:ext cx="505206" cy="165734"/>
            </a:xfrm>
            <a:prstGeom prst="rect">
              <a:avLst/>
            </a:prstGeom>
          </p:spPr>
        </p:pic>
      </p:grpSp>
      <p:sp>
        <p:nvSpPr>
          <p:cNvPr id="7" name="object 7"/>
          <p:cNvSpPr/>
          <p:nvPr/>
        </p:nvSpPr>
        <p:spPr>
          <a:xfrm>
            <a:off x="2362454" y="3947159"/>
            <a:ext cx="212090" cy="22860"/>
          </a:xfrm>
          <a:custGeom>
            <a:avLst/>
            <a:gdLst/>
            <a:ahLst/>
            <a:cxnLst/>
            <a:rect l="l" t="t" r="r" b="b"/>
            <a:pathLst>
              <a:path w="212089" h="22860">
                <a:moveTo>
                  <a:pt x="212089" y="0"/>
                </a:moveTo>
                <a:lnTo>
                  <a:pt x="0" y="0"/>
                </a:lnTo>
                <a:lnTo>
                  <a:pt x="0" y="22859"/>
                </a:lnTo>
                <a:lnTo>
                  <a:pt x="212089" y="22859"/>
                </a:lnTo>
                <a:lnTo>
                  <a:pt x="212089" y="0"/>
                </a:lnTo>
                <a:close/>
              </a:path>
            </a:pathLst>
          </a:custGeom>
          <a:solidFill>
            <a:srgbClr val="000000"/>
          </a:solidFill>
        </p:spPr>
        <p:txBody>
          <a:bodyPr wrap="square" lIns="0" tIns="0" rIns="0" bIns="0" rtlCol="0"/>
          <a:lstStyle/>
          <a:p>
            <a:endParaRPr/>
          </a:p>
        </p:txBody>
      </p:sp>
      <p:sp>
        <p:nvSpPr>
          <p:cNvPr id="8" name="object 8"/>
          <p:cNvSpPr/>
          <p:nvPr/>
        </p:nvSpPr>
        <p:spPr>
          <a:xfrm>
            <a:off x="2362454" y="3875785"/>
            <a:ext cx="212090" cy="22860"/>
          </a:xfrm>
          <a:custGeom>
            <a:avLst/>
            <a:gdLst/>
            <a:ahLst/>
            <a:cxnLst/>
            <a:rect l="l" t="t" r="r" b="b"/>
            <a:pathLst>
              <a:path w="212089" h="22860">
                <a:moveTo>
                  <a:pt x="212089" y="0"/>
                </a:moveTo>
                <a:lnTo>
                  <a:pt x="0" y="0"/>
                </a:lnTo>
                <a:lnTo>
                  <a:pt x="0" y="22859"/>
                </a:lnTo>
                <a:lnTo>
                  <a:pt x="212089" y="22859"/>
                </a:lnTo>
                <a:lnTo>
                  <a:pt x="212089" y="0"/>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2704719" y="3777488"/>
            <a:ext cx="959739" cy="249047"/>
          </a:xfrm>
          <a:prstGeom prst="rect">
            <a:avLst/>
          </a:prstGeom>
        </p:spPr>
      </p:pic>
      <p:grpSp>
        <p:nvGrpSpPr>
          <p:cNvPr id="10" name="object 10"/>
          <p:cNvGrpSpPr/>
          <p:nvPr/>
        </p:nvGrpSpPr>
        <p:grpSpPr>
          <a:xfrm>
            <a:off x="4962525" y="2485961"/>
            <a:ext cx="271780" cy="929005"/>
            <a:chOff x="4962525" y="2485961"/>
            <a:chExt cx="271780" cy="929005"/>
          </a:xfrm>
        </p:grpSpPr>
        <p:pic>
          <p:nvPicPr>
            <p:cNvPr id="11" name="object 11"/>
            <p:cNvPicPr/>
            <p:nvPr/>
          </p:nvPicPr>
          <p:blipFill>
            <a:blip r:embed="rId5" cstate="print"/>
            <a:stretch>
              <a:fillRect/>
            </a:stretch>
          </p:blipFill>
          <p:spPr>
            <a:xfrm>
              <a:off x="4962525" y="2485961"/>
              <a:ext cx="271462" cy="928687"/>
            </a:xfrm>
            <a:prstGeom prst="rect">
              <a:avLst/>
            </a:prstGeom>
          </p:spPr>
        </p:pic>
        <p:sp>
          <p:nvSpPr>
            <p:cNvPr id="12" name="object 12"/>
            <p:cNvSpPr/>
            <p:nvPr/>
          </p:nvSpPr>
          <p:spPr>
            <a:xfrm>
              <a:off x="5062473" y="2595498"/>
              <a:ext cx="76200" cy="744855"/>
            </a:xfrm>
            <a:custGeom>
              <a:avLst/>
              <a:gdLst/>
              <a:ahLst/>
              <a:cxnLst/>
              <a:rect l="l" t="t" r="r" b="b"/>
              <a:pathLst>
                <a:path w="76200" h="744854">
                  <a:moveTo>
                    <a:pt x="50800" y="63626"/>
                  </a:moveTo>
                  <a:lnTo>
                    <a:pt x="25400" y="63626"/>
                  </a:lnTo>
                  <a:lnTo>
                    <a:pt x="25400" y="744727"/>
                  </a:lnTo>
                  <a:lnTo>
                    <a:pt x="50800" y="744727"/>
                  </a:lnTo>
                  <a:lnTo>
                    <a:pt x="50800" y="63626"/>
                  </a:lnTo>
                  <a:close/>
                </a:path>
                <a:path w="76200" h="744854">
                  <a:moveTo>
                    <a:pt x="38100" y="0"/>
                  </a:moveTo>
                  <a:lnTo>
                    <a:pt x="0" y="76326"/>
                  </a:lnTo>
                  <a:lnTo>
                    <a:pt x="25400" y="76326"/>
                  </a:lnTo>
                  <a:lnTo>
                    <a:pt x="25400" y="63626"/>
                  </a:lnTo>
                  <a:lnTo>
                    <a:pt x="69860" y="63626"/>
                  </a:lnTo>
                  <a:lnTo>
                    <a:pt x="38100" y="0"/>
                  </a:lnTo>
                  <a:close/>
                </a:path>
                <a:path w="76200" h="744854">
                  <a:moveTo>
                    <a:pt x="69860" y="63626"/>
                  </a:moveTo>
                  <a:lnTo>
                    <a:pt x="50800" y="63626"/>
                  </a:lnTo>
                  <a:lnTo>
                    <a:pt x="50800" y="76326"/>
                  </a:lnTo>
                  <a:lnTo>
                    <a:pt x="76200" y="76326"/>
                  </a:lnTo>
                  <a:lnTo>
                    <a:pt x="69860" y="63626"/>
                  </a:lnTo>
                  <a:close/>
                </a:path>
              </a:pathLst>
            </a:custGeom>
            <a:solidFill>
              <a:srgbClr val="000000"/>
            </a:solidFill>
          </p:spPr>
          <p:txBody>
            <a:bodyPr wrap="square" lIns="0" tIns="0" rIns="0" bIns="0" rtlCol="0"/>
            <a:lstStyle/>
            <a:p>
              <a:endParaRPr/>
            </a:p>
          </p:txBody>
        </p:sp>
      </p:grpSp>
      <p:grpSp>
        <p:nvGrpSpPr>
          <p:cNvPr id="13" name="object 13"/>
          <p:cNvGrpSpPr/>
          <p:nvPr/>
        </p:nvGrpSpPr>
        <p:grpSpPr>
          <a:xfrm>
            <a:off x="3774947" y="3473577"/>
            <a:ext cx="3719195" cy="1903730"/>
            <a:chOff x="3774947" y="3473577"/>
            <a:chExt cx="3719195" cy="1903730"/>
          </a:xfrm>
        </p:grpSpPr>
        <p:sp>
          <p:nvSpPr>
            <p:cNvPr id="14" name="object 14"/>
            <p:cNvSpPr/>
            <p:nvPr/>
          </p:nvSpPr>
          <p:spPr>
            <a:xfrm>
              <a:off x="3774948" y="3473576"/>
              <a:ext cx="3719195" cy="899160"/>
            </a:xfrm>
            <a:custGeom>
              <a:avLst/>
              <a:gdLst/>
              <a:ahLst/>
              <a:cxnLst/>
              <a:rect l="l" t="t" r="r" b="b"/>
              <a:pathLst>
                <a:path w="3719195" h="899160">
                  <a:moveTo>
                    <a:pt x="161925" y="12954"/>
                  </a:moveTo>
                  <a:lnTo>
                    <a:pt x="120269" y="34036"/>
                  </a:lnTo>
                  <a:lnTo>
                    <a:pt x="90373" y="75514"/>
                  </a:lnTo>
                  <a:lnTo>
                    <a:pt x="64122" y="124409"/>
                  </a:lnTo>
                  <a:lnTo>
                    <a:pt x="41529" y="180721"/>
                  </a:lnTo>
                  <a:lnTo>
                    <a:pt x="26568" y="229908"/>
                  </a:lnTo>
                  <a:lnTo>
                    <a:pt x="14947" y="281292"/>
                  </a:lnTo>
                  <a:lnTo>
                    <a:pt x="6642" y="334899"/>
                  </a:lnTo>
                  <a:lnTo>
                    <a:pt x="1651" y="390740"/>
                  </a:lnTo>
                  <a:lnTo>
                    <a:pt x="0" y="448818"/>
                  </a:lnTo>
                  <a:lnTo>
                    <a:pt x="1587" y="503923"/>
                  </a:lnTo>
                  <a:lnTo>
                    <a:pt x="1651" y="506171"/>
                  </a:lnTo>
                  <a:lnTo>
                    <a:pt x="6642" y="561619"/>
                  </a:lnTo>
                  <a:lnTo>
                    <a:pt x="14947" y="615175"/>
                  </a:lnTo>
                  <a:lnTo>
                    <a:pt x="26568" y="666813"/>
                  </a:lnTo>
                  <a:lnTo>
                    <a:pt x="41529" y="716534"/>
                  </a:lnTo>
                  <a:lnTo>
                    <a:pt x="64122" y="773645"/>
                  </a:lnTo>
                  <a:lnTo>
                    <a:pt x="90373" y="823023"/>
                  </a:lnTo>
                  <a:lnTo>
                    <a:pt x="120269" y="864704"/>
                  </a:lnTo>
                  <a:lnTo>
                    <a:pt x="153797" y="898652"/>
                  </a:lnTo>
                  <a:lnTo>
                    <a:pt x="161925" y="885952"/>
                  </a:lnTo>
                  <a:lnTo>
                    <a:pt x="133108" y="851433"/>
                  </a:lnTo>
                  <a:lnTo>
                    <a:pt x="107823" y="809942"/>
                  </a:lnTo>
                  <a:lnTo>
                    <a:pt x="86055" y="761517"/>
                  </a:lnTo>
                  <a:lnTo>
                    <a:pt x="67818" y="706120"/>
                  </a:lnTo>
                  <a:lnTo>
                    <a:pt x="55892" y="658164"/>
                  </a:lnTo>
                  <a:lnTo>
                    <a:pt x="46647" y="608482"/>
                  </a:lnTo>
                  <a:lnTo>
                    <a:pt x="40055" y="557060"/>
                  </a:lnTo>
                  <a:lnTo>
                    <a:pt x="36106" y="503923"/>
                  </a:lnTo>
                  <a:lnTo>
                    <a:pt x="34798" y="449072"/>
                  </a:lnTo>
                  <a:lnTo>
                    <a:pt x="36118" y="393090"/>
                  </a:lnTo>
                  <a:lnTo>
                    <a:pt x="40093" y="339255"/>
                  </a:lnTo>
                  <a:lnTo>
                    <a:pt x="46723" y="287591"/>
                  </a:lnTo>
                  <a:lnTo>
                    <a:pt x="56007" y="238099"/>
                  </a:lnTo>
                  <a:lnTo>
                    <a:pt x="67945" y="190754"/>
                  </a:lnTo>
                  <a:lnTo>
                    <a:pt x="86182" y="136283"/>
                  </a:lnTo>
                  <a:lnTo>
                    <a:pt x="107924" y="88480"/>
                  </a:lnTo>
                  <a:lnTo>
                    <a:pt x="133184" y="47371"/>
                  </a:lnTo>
                  <a:lnTo>
                    <a:pt x="161925" y="12954"/>
                  </a:lnTo>
                  <a:close/>
                </a:path>
                <a:path w="3719195" h="899160">
                  <a:moveTo>
                    <a:pt x="1257046" y="268351"/>
                  </a:moveTo>
                  <a:lnTo>
                    <a:pt x="1218692" y="263144"/>
                  </a:lnTo>
                  <a:lnTo>
                    <a:pt x="1209103" y="83185"/>
                  </a:lnTo>
                  <a:lnTo>
                    <a:pt x="1209103" y="75171"/>
                  </a:lnTo>
                  <a:lnTo>
                    <a:pt x="1209306" y="62941"/>
                  </a:lnTo>
                  <a:lnTo>
                    <a:pt x="1209624" y="52311"/>
                  </a:lnTo>
                  <a:lnTo>
                    <a:pt x="1210056" y="43307"/>
                  </a:lnTo>
                  <a:lnTo>
                    <a:pt x="1200658" y="43307"/>
                  </a:lnTo>
                  <a:lnTo>
                    <a:pt x="1120140" y="91313"/>
                  </a:lnTo>
                  <a:lnTo>
                    <a:pt x="1127633" y="104521"/>
                  </a:lnTo>
                  <a:lnTo>
                    <a:pt x="1134846" y="99758"/>
                  </a:lnTo>
                  <a:lnTo>
                    <a:pt x="1141437" y="95580"/>
                  </a:lnTo>
                  <a:lnTo>
                    <a:pt x="1147419" y="91948"/>
                  </a:lnTo>
                  <a:lnTo>
                    <a:pt x="1159510" y="85090"/>
                  </a:lnTo>
                  <a:lnTo>
                    <a:pt x="1164717" y="83185"/>
                  </a:lnTo>
                  <a:lnTo>
                    <a:pt x="1171575" y="83185"/>
                  </a:lnTo>
                  <a:lnTo>
                    <a:pt x="1177925" y="91948"/>
                  </a:lnTo>
                  <a:lnTo>
                    <a:pt x="1177925" y="243967"/>
                  </a:lnTo>
                  <a:lnTo>
                    <a:pt x="1177290" y="249809"/>
                  </a:lnTo>
                  <a:lnTo>
                    <a:pt x="1175893" y="253365"/>
                  </a:lnTo>
                  <a:lnTo>
                    <a:pt x="1174623" y="256921"/>
                  </a:lnTo>
                  <a:lnTo>
                    <a:pt x="1129919" y="268351"/>
                  </a:lnTo>
                  <a:lnTo>
                    <a:pt x="1129919" y="280924"/>
                  </a:lnTo>
                  <a:lnTo>
                    <a:pt x="1257046" y="280924"/>
                  </a:lnTo>
                  <a:lnTo>
                    <a:pt x="1257046" y="268351"/>
                  </a:lnTo>
                  <a:close/>
                </a:path>
                <a:path w="3719195" h="899160">
                  <a:moveTo>
                    <a:pt x="1456182" y="230632"/>
                  </a:moveTo>
                  <a:lnTo>
                    <a:pt x="1441577" y="230632"/>
                  </a:lnTo>
                  <a:lnTo>
                    <a:pt x="1439799" y="236093"/>
                  </a:lnTo>
                  <a:lnTo>
                    <a:pt x="1438325" y="239890"/>
                  </a:lnTo>
                  <a:lnTo>
                    <a:pt x="1438275" y="240030"/>
                  </a:lnTo>
                  <a:lnTo>
                    <a:pt x="1437005" y="242570"/>
                  </a:lnTo>
                  <a:lnTo>
                    <a:pt x="1435938" y="245046"/>
                  </a:lnTo>
                  <a:lnTo>
                    <a:pt x="1415923" y="253365"/>
                  </a:lnTo>
                  <a:lnTo>
                    <a:pt x="1345438" y="253365"/>
                  </a:lnTo>
                  <a:lnTo>
                    <a:pt x="1378153" y="209689"/>
                  </a:lnTo>
                  <a:lnTo>
                    <a:pt x="1402435" y="183349"/>
                  </a:lnTo>
                  <a:lnTo>
                    <a:pt x="1409992" y="175234"/>
                  </a:lnTo>
                  <a:lnTo>
                    <a:pt x="1435227" y="145923"/>
                  </a:lnTo>
                  <a:lnTo>
                    <a:pt x="1439545" y="140208"/>
                  </a:lnTo>
                  <a:lnTo>
                    <a:pt x="1453134" y="104013"/>
                  </a:lnTo>
                  <a:lnTo>
                    <a:pt x="1453134" y="97929"/>
                  </a:lnTo>
                  <a:lnTo>
                    <a:pt x="1452219" y="86880"/>
                  </a:lnTo>
                  <a:lnTo>
                    <a:pt x="1452105" y="85394"/>
                  </a:lnTo>
                  <a:lnTo>
                    <a:pt x="1449031" y="74460"/>
                  </a:lnTo>
                  <a:lnTo>
                    <a:pt x="1443913" y="65100"/>
                  </a:lnTo>
                  <a:lnTo>
                    <a:pt x="1438376" y="59067"/>
                  </a:lnTo>
                  <a:lnTo>
                    <a:pt x="1436751" y="57277"/>
                  </a:lnTo>
                  <a:lnTo>
                    <a:pt x="1427581" y="51130"/>
                  </a:lnTo>
                  <a:lnTo>
                    <a:pt x="1416456" y="46774"/>
                  </a:lnTo>
                  <a:lnTo>
                    <a:pt x="1403388" y="44170"/>
                  </a:lnTo>
                  <a:lnTo>
                    <a:pt x="1388364" y="43307"/>
                  </a:lnTo>
                  <a:lnTo>
                    <a:pt x="1380959" y="43573"/>
                  </a:lnTo>
                  <a:lnTo>
                    <a:pt x="1336967" y="53365"/>
                  </a:lnTo>
                  <a:lnTo>
                    <a:pt x="1316863" y="61849"/>
                  </a:lnTo>
                  <a:lnTo>
                    <a:pt x="1316863" y="94881"/>
                  </a:lnTo>
                  <a:lnTo>
                    <a:pt x="1337691" y="94881"/>
                  </a:lnTo>
                  <a:lnTo>
                    <a:pt x="1344536" y="79209"/>
                  </a:lnTo>
                  <a:lnTo>
                    <a:pt x="1354048" y="68008"/>
                  </a:lnTo>
                  <a:lnTo>
                    <a:pt x="1366202" y="61302"/>
                  </a:lnTo>
                  <a:lnTo>
                    <a:pt x="1380998" y="59067"/>
                  </a:lnTo>
                  <a:lnTo>
                    <a:pt x="1389634" y="59067"/>
                  </a:lnTo>
                  <a:lnTo>
                    <a:pt x="1396746" y="60960"/>
                  </a:lnTo>
                  <a:lnTo>
                    <a:pt x="1408176" y="68592"/>
                  </a:lnTo>
                  <a:lnTo>
                    <a:pt x="1412367" y="73787"/>
                  </a:lnTo>
                  <a:lnTo>
                    <a:pt x="1415034" y="80391"/>
                  </a:lnTo>
                  <a:lnTo>
                    <a:pt x="1417828" y="86880"/>
                  </a:lnTo>
                  <a:lnTo>
                    <a:pt x="1419225" y="94488"/>
                  </a:lnTo>
                  <a:lnTo>
                    <a:pt x="1419098" y="109601"/>
                  </a:lnTo>
                  <a:lnTo>
                    <a:pt x="1418590" y="113931"/>
                  </a:lnTo>
                  <a:lnTo>
                    <a:pt x="1415796" y="124587"/>
                  </a:lnTo>
                  <a:lnTo>
                    <a:pt x="1413611" y="129921"/>
                  </a:lnTo>
                  <a:lnTo>
                    <a:pt x="1413510" y="130175"/>
                  </a:lnTo>
                  <a:lnTo>
                    <a:pt x="1390904" y="164045"/>
                  </a:lnTo>
                  <a:lnTo>
                    <a:pt x="1367282" y="191008"/>
                  </a:lnTo>
                  <a:lnTo>
                    <a:pt x="1356398" y="203441"/>
                  </a:lnTo>
                  <a:lnTo>
                    <a:pt x="1331595" y="235585"/>
                  </a:lnTo>
                  <a:lnTo>
                    <a:pt x="1311656" y="272669"/>
                  </a:lnTo>
                  <a:lnTo>
                    <a:pt x="1311656" y="280924"/>
                  </a:lnTo>
                  <a:lnTo>
                    <a:pt x="1453261" y="280924"/>
                  </a:lnTo>
                  <a:lnTo>
                    <a:pt x="1454797" y="254368"/>
                  </a:lnTo>
                  <a:lnTo>
                    <a:pt x="1454861" y="253365"/>
                  </a:lnTo>
                  <a:lnTo>
                    <a:pt x="1456182" y="230632"/>
                  </a:lnTo>
                  <a:close/>
                </a:path>
                <a:path w="3719195" h="899160">
                  <a:moveTo>
                    <a:pt x="1656588" y="45974"/>
                  </a:moveTo>
                  <a:lnTo>
                    <a:pt x="1508887" y="45974"/>
                  </a:lnTo>
                  <a:lnTo>
                    <a:pt x="1505458" y="101727"/>
                  </a:lnTo>
                  <a:lnTo>
                    <a:pt x="1520190" y="101727"/>
                  </a:lnTo>
                  <a:lnTo>
                    <a:pt x="1522476" y="93992"/>
                  </a:lnTo>
                  <a:lnTo>
                    <a:pt x="1524127" y="88773"/>
                  </a:lnTo>
                  <a:lnTo>
                    <a:pt x="1526667" y="83439"/>
                  </a:lnTo>
                  <a:lnTo>
                    <a:pt x="1528191" y="81292"/>
                  </a:lnTo>
                  <a:lnTo>
                    <a:pt x="1530096" y="79768"/>
                  </a:lnTo>
                  <a:lnTo>
                    <a:pt x="1532001" y="78117"/>
                  </a:lnTo>
                  <a:lnTo>
                    <a:pt x="1534414" y="76835"/>
                  </a:lnTo>
                  <a:lnTo>
                    <a:pt x="1537208" y="76073"/>
                  </a:lnTo>
                  <a:lnTo>
                    <a:pt x="1540002" y="75184"/>
                  </a:lnTo>
                  <a:lnTo>
                    <a:pt x="1543812" y="74676"/>
                  </a:lnTo>
                  <a:lnTo>
                    <a:pt x="1624203" y="74676"/>
                  </a:lnTo>
                  <a:lnTo>
                    <a:pt x="1624203" y="77355"/>
                  </a:lnTo>
                  <a:lnTo>
                    <a:pt x="1531366" y="273685"/>
                  </a:lnTo>
                  <a:lnTo>
                    <a:pt x="1531366" y="282067"/>
                  </a:lnTo>
                  <a:lnTo>
                    <a:pt x="1556385" y="282067"/>
                  </a:lnTo>
                  <a:lnTo>
                    <a:pt x="1647583" y="74676"/>
                  </a:lnTo>
                  <a:lnTo>
                    <a:pt x="1656588" y="54229"/>
                  </a:lnTo>
                  <a:lnTo>
                    <a:pt x="1656588" y="45974"/>
                  </a:lnTo>
                  <a:close/>
                </a:path>
                <a:path w="3719195" h="899160">
                  <a:moveTo>
                    <a:pt x="2598674" y="435737"/>
                  </a:moveTo>
                  <a:lnTo>
                    <a:pt x="179324" y="435737"/>
                  </a:lnTo>
                  <a:lnTo>
                    <a:pt x="179324" y="454787"/>
                  </a:lnTo>
                  <a:lnTo>
                    <a:pt x="2598674" y="454787"/>
                  </a:lnTo>
                  <a:lnTo>
                    <a:pt x="2598674" y="435737"/>
                  </a:lnTo>
                  <a:close/>
                </a:path>
                <a:path w="3719195" h="899160">
                  <a:moveTo>
                    <a:pt x="3719068" y="448818"/>
                  </a:moveTo>
                  <a:lnTo>
                    <a:pt x="3717467" y="393090"/>
                  </a:lnTo>
                  <a:lnTo>
                    <a:pt x="3717404" y="390740"/>
                  </a:lnTo>
                  <a:lnTo>
                    <a:pt x="3712413" y="334899"/>
                  </a:lnTo>
                  <a:lnTo>
                    <a:pt x="3704107" y="281292"/>
                  </a:lnTo>
                  <a:lnTo>
                    <a:pt x="3692487" y="229908"/>
                  </a:lnTo>
                  <a:lnTo>
                    <a:pt x="3677539" y="180721"/>
                  </a:lnTo>
                  <a:lnTo>
                    <a:pt x="3654882" y="124409"/>
                  </a:lnTo>
                  <a:lnTo>
                    <a:pt x="3628618" y="75501"/>
                  </a:lnTo>
                  <a:lnTo>
                    <a:pt x="3598722" y="34036"/>
                  </a:lnTo>
                  <a:lnTo>
                    <a:pt x="3565144" y="0"/>
                  </a:lnTo>
                  <a:lnTo>
                    <a:pt x="3557143" y="12954"/>
                  </a:lnTo>
                  <a:lnTo>
                    <a:pt x="3585781" y="47371"/>
                  </a:lnTo>
                  <a:lnTo>
                    <a:pt x="3610991" y="88480"/>
                  </a:lnTo>
                  <a:lnTo>
                    <a:pt x="3632758" y="136283"/>
                  </a:lnTo>
                  <a:lnTo>
                    <a:pt x="3651123" y="190754"/>
                  </a:lnTo>
                  <a:lnTo>
                    <a:pt x="3663048" y="238099"/>
                  </a:lnTo>
                  <a:lnTo>
                    <a:pt x="3672332" y="287591"/>
                  </a:lnTo>
                  <a:lnTo>
                    <a:pt x="3678961" y="339255"/>
                  </a:lnTo>
                  <a:lnTo>
                    <a:pt x="3682936" y="393090"/>
                  </a:lnTo>
                  <a:lnTo>
                    <a:pt x="3684257" y="448818"/>
                  </a:lnTo>
                  <a:lnTo>
                    <a:pt x="3682936" y="503923"/>
                  </a:lnTo>
                  <a:lnTo>
                    <a:pt x="3678974" y="557060"/>
                  </a:lnTo>
                  <a:lnTo>
                    <a:pt x="3672357" y="608482"/>
                  </a:lnTo>
                  <a:lnTo>
                    <a:pt x="3663111" y="658164"/>
                  </a:lnTo>
                  <a:lnTo>
                    <a:pt x="3651250" y="706120"/>
                  </a:lnTo>
                  <a:lnTo>
                    <a:pt x="3632987" y="761517"/>
                  </a:lnTo>
                  <a:lnTo>
                    <a:pt x="3611194" y="809942"/>
                  </a:lnTo>
                  <a:lnTo>
                    <a:pt x="3585895" y="851433"/>
                  </a:lnTo>
                  <a:lnTo>
                    <a:pt x="3557143" y="885952"/>
                  </a:lnTo>
                  <a:lnTo>
                    <a:pt x="3565144" y="898652"/>
                  </a:lnTo>
                  <a:lnTo>
                    <a:pt x="3598722" y="864704"/>
                  </a:lnTo>
                  <a:lnTo>
                    <a:pt x="3628618" y="823023"/>
                  </a:lnTo>
                  <a:lnTo>
                    <a:pt x="3654882" y="773645"/>
                  </a:lnTo>
                  <a:lnTo>
                    <a:pt x="3677539" y="716534"/>
                  </a:lnTo>
                  <a:lnTo>
                    <a:pt x="3692487" y="666813"/>
                  </a:lnTo>
                  <a:lnTo>
                    <a:pt x="3704107" y="615175"/>
                  </a:lnTo>
                  <a:lnTo>
                    <a:pt x="3712413" y="561619"/>
                  </a:lnTo>
                  <a:lnTo>
                    <a:pt x="3717404" y="506171"/>
                  </a:lnTo>
                  <a:lnTo>
                    <a:pt x="3719055" y="449072"/>
                  </a:lnTo>
                  <a:lnTo>
                    <a:pt x="3719068" y="448818"/>
                  </a:lnTo>
                  <a:close/>
                </a:path>
              </a:pathLst>
            </a:custGeom>
            <a:solidFill>
              <a:srgbClr val="000000"/>
            </a:solidFill>
          </p:spPr>
          <p:txBody>
            <a:bodyPr wrap="square" lIns="0" tIns="0" rIns="0" bIns="0" rtlCol="0"/>
            <a:lstStyle/>
            <a:p>
              <a:endParaRPr/>
            </a:p>
          </p:txBody>
        </p:sp>
        <p:pic>
          <p:nvPicPr>
            <p:cNvPr id="15" name="object 15"/>
            <p:cNvPicPr/>
            <p:nvPr/>
          </p:nvPicPr>
          <p:blipFill>
            <a:blip r:embed="rId6" cstate="print"/>
            <a:stretch>
              <a:fillRect/>
            </a:stretch>
          </p:blipFill>
          <p:spPr>
            <a:xfrm>
              <a:off x="3968114" y="4015359"/>
              <a:ext cx="1212399" cy="249047"/>
            </a:xfrm>
            <a:prstGeom prst="rect">
              <a:avLst/>
            </a:prstGeom>
          </p:spPr>
        </p:pic>
        <p:pic>
          <p:nvPicPr>
            <p:cNvPr id="16" name="object 16"/>
            <p:cNvPicPr/>
            <p:nvPr/>
          </p:nvPicPr>
          <p:blipFill>
            <a:blip r:embed="rId7" cstate="print"/>
            <a:stretch>
              <a:fillRect/>
            </a:stretch>
          </p:blipFill>
          <p:spPr>
            <a:xfrm>
              <a:off x="5231637" y="3991737"/>
              <a:ext cx="1105408" cy="332105"/>
            </a:xfrm>
            <a:prstGeom prst="rect">
              <a:avLst/>
            </a:prstGeom>
          </p:spPr>
        </p:pic>
        <p:pic>
          <p:nvPicPr>
            <p:cNvPr id="17" name="object 17"/>
            <p:cNvPicPr/>
            <p:nvPr/>
          </p:nvPicPr>
          <p:blipFill>
            <a:blip r:embed="rId8" cstate="print"/>
            <a:stretch>
              <a:fillRect/>
            </a:stretch>
          </p:blipFill>
          <p:spPr>
            <a:xfrm>
              <a:off x="6424929" y="3788664"/>
              <a:ext cx="228346" cy="234950"/>
            </a:xfrm>
            <a:prstGeom prst="rect">
              <a:avLst/>
            </a:prstGeom>
          </p:spPr>
        </p:pic>
        <p:sp>
          <p:nvSpPr>
            <p:cNvPr id="18" name="object 18"/>
            <p:cNvSpPr/>
            <p:nvPr/>
          </p:nvSpPr>
          <p:spPr>
            <a:xfrm>
              <a:off x="6682485" y="3730498"/>
              <a:ext cx="603250" cy="165100"/>
            </a:xfrm>
            <a:custGeom>
              <a:avLst/>
              <a:gdLst/>
              <a:ahLst/>
              <a:cxnLst/>
              <a:rect l="l" t="t" r="r" b="b"/>
              <a:pathLst>
                <a:path w="603250" h="165100">
                  <a:moveTo>
                    <a:pt x="258699" y="0"/>
                  </a:moveTo>
                  <a:lnTo>
                    <a:pt x="192913" y="0"/>
                  </a:lnTo>
                  <a:lnTo>
                    <a:pt x="190977" y="8000"/>
                  </a:lnTo>
                  <a:lnTo>
                    <a:pt x="196215" y="8000"/>
                  </a:lnTo>
                  <a:lnTo>
                    <a:pt x="199771" y="8762"/>
                  </a:lnTo>
                  <a:lnTo>
                    <a:pt x="203454" y="11937"/>
                  </a:lnTo>
                  <a:lnTo>
                    <a:pt x="204470" y="14604"/>
                  </a:lnTo>
                  <a:lnTo>
                    <a:pt x="204441" y="20574"/>
                  </a:lnTo>
                  <a:lnTo>
                    <a:pt x="204216" y="22606"/>
                  </a:lnTo>
                  <a:lnTo>
                    <a:pt x="203454" y="28320"/>
                  </a:lnTo>
                  <a:lnTo>
                    <a:pt x="202819" y="31622"/>
                  </a:lnTo>
                  <a:lnTo>
                    <a:pt x="201930" y="35306"/>
                  </a:lnTo>
                  <a:lnTo>
                    <a:pt x="181356" y="126745"/>
                  </a:lnTo>
                  <a:lnTo>
                    <a:pt x="163195" y="155194"/>
                  </a:lnTo>
                  <a:lnTo>
                    <a:pt x="161925" y="162813"/>
                  </a:lnTo>
                  <a:lnTo>
                    <a:pt x="216281" y="162813"/>
                  </a:lnTo>
                  <a:lnTo>
                    <a:pt x="218059" y="155194"/>
                  </a:lnTo>
                  <a:lnTo>
                    <a:pt x="215011" y="155066"/>
                  </a:lnTo>
                  <a:lnTo>
                    <a:pt x="212471" y="154685"/>
                  </a:lnTo>
                  <a:lnTo>
                    <a:pt x="208661" y="153924"/>
                  </a:lnTo>
                  <a:lnTo>
                    <a:pt x="207137" y="153288"/>
                  </a:lnTo>
                  <a:lnTo>
                    <a:pt x="206121" y="152400"/>
                  </a:lnTo>
                  <a:lnTo>
                    <a:pt x="205274" y="151764"/>
                  </a:lnTo>
                  <a:lnTo>
                    <a:pt x="204343" y="150621"/>
                  </a:lnTo>
                  <a:lnTo>
                    <a:pt x="203835" y="149351"/>
                  </a:lnTo>
                  <a:lnTo>
                    <a:pt x="203492" y="148208"/>
                  </a:lnTo>
                  <a:lnTo>
                    <a:pt x="203200" y="146684"/>
                  </a:lnTo>
                  <a:lnTo>
                    <a:pt x="203200" y="143128"/>
                  </a:lnTo>
                  <a:lnTo>
                    <a:pt x="203581" y="140207"/>
                  </a:lnTo>
                  <a:lnTo>
                    <a:pt x="204850" y="132333"/>
                  </a:lnTo>
                  <a:lnTo>
                    <a:pt x="206756" y="123316"/>
                  </a:lnTo>
                  <a:lnTo>
                    <a:pt x="207772" y="118618"/>
                  </a:lnTo>
                  <a:lnTo>
                    <a:pt x="208788" y="113664"/>
                  </a:lnTo>
                  <a:lnTo>
                    <a:pt x="209931" y="108584"/>
                  </a:lnTo>
                  <a:lnTo>
                    <a:pt x="211200" y="103504"/>
                  </a:lnTo>
                  <a:lnTo>
                    <a:pt x="212217" y="98806"/>
                  </a:lnTo>
                  <a:lnTo>
                    <a:pt x="213004" y="94868"/>
                  </a:lnTo>
                  <a:lnTo>
                    <a:pt x="213106" y="94360"/>
                  </a:lnTo>
                  <a:lnTo>
                    <a:pt x="247025" y="94360"/>
                  </a:lnTo>
                  <a:lnTo>
                    <a:pt x="250078" y="94106"/>
                  </a:lnTo>
                  <a:lnTo>
                    <a:pt x="285129" y="81914"/>
                  </a:lnTo>
                  <a:lnTo>
                    <a:pt x="215489" y="81914"/>
                  </a:lnTo>
                  <a:lnTo>
                    <a:pt x="231394" y="13843"/>
                  </a:lnTo>
                  <a:lnTo>
                    <a:pt x="234061" y="13588"/>
                  </a:lnTo>
                  <a:lnTo>
                    <a:pt x="236982" y="13588"/>
                  </a:lnTo>
                  <a:lnTo>
                    <a:pt x="242316" y="13334"/>
                  </a:lnTo>
                  <a:lnTo>
                    <a:pt x="297589" y="13334"/>
                  </a:lnTo>
                  <a:lnTo>
                    <a:pt x="296282" y="11937"/>
                  </a:lnTo>
                  <a:lnTo>
                    <a:pt x="296164" y="11810"/>
                  </a:lnTo>
                  <a:lnTo>
                    <a:pt x="286639" y="5587"/>
                  </a:lnTo>
                  <a:lnTo>
                    <a:pt x="280670" y="3428"/>
                  </a:lnTo>
                  <a:lnTo>
                    <a:pt x="266700" y="634"/>
                  </a:lnTo>
                  <a:lnTo>
                    <a:pt x="258699" y="0"/>
                  </a:lnTo>
                  <a:close/>
                </a:path>
                <a:path w="603250" h="165100">
                  <a:moveTo>
                    <a:pt x="241767" y="94741"/>
                  </a:moveTo>
                  <a:lnTo>
                    <a:pt x="222377" y="94741"/>
                  </a:lnTo>
                  <a:lnTo>
                    <a:pt x="226060" y="94868"/>
                  </a:lnTo>
                  <a:lnTo>
                    <a:pt x="234823" y="94868"/>
                  </a:lnTo>
                  <a:lnTo>
                    <a:pt x="241767" y="94741"/>
                  </a:lnTo>
                  <a:close/>
                </a:path>
                <a:path w="603250" h="165100">
                  <a:moveTo>
                    <a:pt x="247025" y="94360"/>
                  </a:moveTo>
                  <a:lnTo>
                    <a:pt x="213106" y="94360"/>
                  </a:lnTo>
                  <a:lnTo>
                    <a:pt x="216915" y="94741"/>
                  </a:lnTo>
                  <a:lnTo>
                    <a:pt x="242444" y="94741"/>
                  </a:lnTo>
                  <a:lnTo>
                    <a:pt x="247025" y="94360"/>
                  </a:lnTo>
                  <a:close/>
                </a:path>
                <a:path w="603250" h="165100">
                  <a:moveTo>
                    <a:pt x="297827" y="13588"/>
                  </a:moveTo>
                  <a:lnTo>
                    <a:pt x="253529" y="13588"/>
                  </a:lnTo>
                  <a:lnTo>
                    <a:pt x="258774" y="13843"/>
                  </a:lnTo>
                  <a:lnTo>
                    <a:pt x="256925" y="13843"/>
                  </a:lnTo>
                  <a:lnTo>
                    <a:pt x="281050" y="30225"/>
                  </a:lnTo>
                  <a:lnTo>
                    <a:pt x="281050" y="45465"/>
                  </a:lnTo>
                  <a:lnTo>
                    <a:pt x="280289" y="51181"/>
                  </a:lnTo>
                  <a:lnTo>
                    <a:pt x="278718" y="56133"/>
                  </a:lnTo>
                  <a:lnTo>
                    <a:pt x="277114" y="61594"/>
                  </a:lnTo>
                  <a:lnTo>
                    <a:pt x="240411" y="81914"/>
                  </a:lnTo>
                  <a:lnTo>
                    <a:pt x="285129" y="81914"/>
                  </a:lnTo>
                  <a:lnTo>
                    <a:pt x="306450" y="48006"/>
                  </a:lnTo>
                  <a:lnTo>
                    <a:pt x="306333" y="35306"/>
                  </a:lnTo>
                  <a:lnTo>
                    <a:pt x="299847" y="15747"/>
                  </a:lnTo>
                  <a:lnTo>
                    <a:pt x="297827" y="13588"/>
                  </a:lnTo>
                  <a:close/>
                </a:path>
                <a:path w="603250" h="165100">
                  <a:moveTo>
                    <a:pt x="248285" y="13334"/>
                  </a:moveTo>
                  <a:lnTo>
                    <a:pt x="245237" y="13334"/>
                  </a:lnTo>
                  <a:lnTo>
                    <a:pt x="234061" y="13588"/>
                  </a:lnTo>
                  <a:lnTo>
                    <a:pt x="253529" y="13588"/>
                  </a:lnTo>
                  <a:lnTo>
                    <a:pt x="248285" y="13334"/>
                  </a:lnTo>
                  <a:close/>
                </a:path>
                <a:path w="603250" h="165100">
                  <a:moveTo>
                    <a:pt x="591478" y="12700"/>
                  </a:moveTo>
                  <a:lnTo>
                    <a:pt x="551434" y="12700"/>
                  </a:lnTo>
                  <a:lnTo>
                    <a:pt x="555371" y="13334"/>
                  </a:lnTo>
                  <a:lnTo>
                    <a:pt x="558927" y="14731"/>
                  </a:lnTo>
                  <a:lnTo>
                    <a:pt x="562356" y="16256"/>
                  </a:lnTo>
                  <a:lnTo>
                    <a:pt x="565277" y="18160"/>
                  </a:lnTo>
                  <a:lnTo>
                    <a:pt x="567436" y="20700"/>
                  </a:lnTo>
                  <a:lnTo>
                    <a:pt x="569722" y="23240"/>
                  </a:lnTo>
                  <a:lnTo>
                    <a:pt x="571500" y="26288"/>
                  </a:lnTo>
                  <a:lnTo>
                    <a:pt x="572643" y="29844"/>
                  </a:lnTo>
                  <a:lnTo>
                    <a:pt x="573913" y="33400"/>
                  </a:lnTo>
                  <a:lnTo>
                    <a:pt x="574548" y="37337"/>
                  </a:lnTo>
                  <a:lnTo>
                    <a:pt x="574548" y="45846"/>
                  </a:lnTo>
                  <a:lnTo>
                    <a:pt x="574040" y="49783"/>
                  </a:lnTo>
                  <a:lnTo>
                    <a:pt x="573015" y="53085"/>
                  </a:lnTo>
                  <a:lnTo>
                    <a:pt x="571881" y="57150"/>
                  </a:lnTo>
                  <a:lnTo>
                    <a:pt x="569976" y="61213"/>
                  </a:lnTo>
                  <a:lnTo>
                    <a:pt x="567055" y="65531"/>
                  </a:lnTo>
                  <a:lnTo>
                    <a:pt x="564343" y="69722"/>
                  </a:lnTo>
                  <a:lnTo>
                    <a:pt x="536194" y="100583"/>
                  </a:lnTo>
                  <a:lnTo>
                    <a:pt x="530987" y="105790"/>
                  </a:lnTo>
                  <a:lnTo>
                    <a:pt x="526288" y="110743"/>
                  </a:lnTo>
                  <a:lnTo>
                    <a:pt x="501523" y="143001"/>
                  </a:lnTo>
                  <a:lnTo>
                    <a:pt x="498856" y="147319"/>
                  </a:lnTo>
                  <a:lnTo>
                    <a:pt x="496570" y="151764"/>
                  </a:lnTo>
                  <a:lnTo>
                    <a:pt x="494538" y="156337"/>
                  </a:lnTo>
                  <a:lnTo>
                    <a:pt x="494538" y="162813"/>
                  </a:lnTo>
                  <a:lnTo>
                    <a:pt x="600837" y="162813"/>
                  </a:lnTo>
                  <a:lnTo>
                    <a:pt x="601345" y="156844"/>
                  </a:lnTo>
                  <a:lnTo>
                    <a:pt x="602224" y="143001"/>
                  </a:lnTo>
                  <a:lnTo>
                    <a:pt x="602265" y="142366"/>
                  </a:lnTo>
                  <a:lnTo>
                    <a:pt x="522097" y="142366"/>
                  </a:lnTo>
                  <a:lnTo>
                    <a:pt x="524256" y="139064"/>
                  </a:lnTo>
                  <a:lnTo>
                    <a:pt x="554482" y="105918"/>
                  </a:lnTo>
                  <a:lnTo>
                    <a:pt x="558927" y="101600"/>
                  </a:lnTo>
                  <a:lnTo>
                    <a:pt x="563118" y="97408"/>
                  </a:lnTo>
                  <a:lnTo>
                    <a:pt x="567055" y="93344"/>
                  </a:lnTo>
                  <a:lnTo>
                    <a:pt x="570992" y="89407"/>
                  </a:lnTo>
                  <a:lnTo>
                    <a:pt x="574675" y="85597"/>
                  </a:lnTo>
                  <a:lnTo>
                    <a:pt x="577977" y="82041"/>
                  </a:lnTo>
                  <a:lnTo>
                    <a:pt x="581406" y="78612"/>
                  </a:lnTo>
                  <a:lnTo>
                    <a:pt x="584073" y="75437"/>
                  </a:lnTo>
                  <a:lnTo>
                    <a:pt x="586232" y="72770"/>
                  </a:lnTo>
                  <a:lnTo>
                    <a:pt x="588787" y="69850"/>
                  </a:lnTo>
                  <a:lnTo>
                    <a:pt x="591312" y="66801"/>
                  </a:lnTo>
                  <a:lnTo>
                    <a:pt x="593090" y="64007"/>
                  </a:lnTo>
                  <a:lnTo>
                    <a:pt x="594995" y="61213"/>
                  </a:lnTo>
                  <a:lnTo>
                    <a:pt x="596392" y="58546"/>
                  </a:lnTo>
                  <a:lnTo>
                    <a:pt x="597535" y="55752"/>
                  </a:lnTo>
                  <a:lnTo>
                    <a:pt x="598678" y="53085"/>
                  </a:lnTo>
                  <a:lnTo>
                    <a:pt x="599440" y="50291"/>
                  </a:lnTo>
                  <a:lnTo>
                    <a:pt x="600456" y="44703"/>
                  </a:lnTo>
                  <a:lnTo>
                    <a:pt x="600583" y="33019"/>
                  </a:lnTo>
                  <a:lnTo>
                    <a:pt x="599821" y="27939"/>
                  </a:lnTo>
                  <a:lnTo>
                    <a:pt x="598043" y="23240"/>
                  </a:lnTo>
                  <a:lnTo>
                    <a:pt x="596392" y="18541"/>
                  </a:lnTo>
                  <a:lnTo>
                    <a:pt x="593598" y="14477"/>
                  </a:lnTo>
                  <a:lnTo>
                    <a:pt x="591478" y="12700"/>
                  </a:lnTo>
                  <a:close/>
                </a:path>
                <a:path w="603250" h="165100">
                  <a:moveTo>
                    <a:pt x="603250" y="126872"/>
                  </a:moveTo>
                  <a:lnTo>
                    <a:pt x="591566" y="126872"/>
                  </a:lnTo>
                  <a:lnTo>
                    <a:pt x="590169" y="130556"/>
                  </a:lnTo>
                  <a:lnTo>
                    <a:pt x="588899" y="133350"/>
                  </a:lnTo>
                  <a:lnTo>
                    <a:pt x="587756" y="135381"/>
                  </a:lnTo>
                  <a:lnTo>
                    <a:pt x="586740" y="137413"/>
                  </a:lnTo>
                  <a:lnTo>
                    <a:pt x="585787" y="138556"/>
                  </a:lnTo>
                  <a:lnTo>
                    <a:pt x="585263" y="139064"/>
                  </a:lnTo>
                  <a:lnTo>
                    <a:pt x="583819" y="139953"/>
                  </a:lnTo>
                  <a:lnTo>
                    <a:pt x="582295" y="140969"/>
                  </a:lnTo>
                  <a:lnTo>
                    <a:pt x="580390" y="141604"/>
                  </a:lnTo>
                  <a:lnTo>
                    <a:pt x="577977" y="141985"/>
                  </a:lnTo>
                  <a:lnTo>
                    <a:pt x="574548" y="142366"/>
                  </a:lnTo>
                  <a:lnTo>
                    <a:pt x="602265" y="142366"/>
                  </a:lnTo>
                  <a:lnTo>
                    <a:pt x="603225" y="127253"/>
                  </a:lnTo>
                  <a:lnTo>
                    <a:pt x="603250" y="126872"/>
                  </a:lnTo>
                  <a:close/>
                </a:path>
                <a:path w="603250" h="165100">
                  <a:moveTo>
                    <a:pt x="561086" y="253"/>
                  </a:moveTo>
                  <a:lnTo>
                    <a:pt x="545211" y="253"/>
                  </a:lnTo>
                  <a:lnTo>
                    <a:pt x="537083" y="1269"/>
                  </a:lnTo>
                  <a:lnTo>
                    <a:pt x="498475" y="12953"/>
                  </a:lnTo>
                  <a:lnTo>
                    <a:pt x="498475" y="37337"/>
                  </a:lnTo>
                  <a:lnTo>
                    <a:pt x="514985" y="37337"/>
                  </a:lnTo>
                  <a:lnTo>
                    <a:pt x="517906" y="29337"/>
                  </a:lnTo>
                  <a:lnTo>
                    <a:pt x="521970" y="23240"/>
                  </a:lnTo>
                  <a:lnTo>
                    <a:pt x="527304" y="19050"/>
                  </a:lnTo>
                  <a:lnTo>
                    <a:pt x="532511" y="14731"/>
                  </a:lnTo>
                  <a:lnTo>
                    <a:pt x="539115" y="12700"/>
                  </a:lnTo>
                  <a:lnTo>
                    <a:pt x="591478" y="12700"/>
                  </a:lnTo>
                  <a:lnTo>
                    <a:pt x="589661" y="11175"/>
                  </a:lnTo>
                  <a:lnTo>
                    <a:pt x="585851" y="7746"/>
                  </a:lnTo>
                  <a:lnTo>
                    <a:pt x="580898" y="5206"/>
                  </a:lnTo>
                  <a:lnTo>
                    <a:pt x="575063" y="3301"/>
                  </a:lnTo>
                  <a:lnTo>
                    <a:pt x="568579" y="1269"/>
                  </a:lnTo>
                  <a:lnTo>
                    <a:pt x="561086" y="253"/>
                  </a:lnTo>
                  <a:close/>
                </a:path>
                <a:path w="603250" h="165100">
                  <a:moveTo>
                    <a:pt x="360934" y="129412"/>
                  </a:moveTo>
                  <a:lnTo>
                    <a:pt x="344805" y="129412"/>
                  </a:lnTo>
                  <a:lnTo>
                    <a:pt x="344805" y="156590"/>
                  </a:lnTo>
                  <a:lnTo>
                    <a:pt x="351917" y="159131"/>
                  </a:lnTo>
                  <a:lnTo>
                    <a:pt x="359537" y="161162"/>
                  </a:lnTo>
                  <a:lnTo>
                    <a:pt x="375666" y="164210"/>
                  </a:lnTo>
                  <a:lnTo>
                    <a:pt x="383540" y="164972"/>
                  </a:lnTo>
                  <a:lnTo>
                    <a:pt x="391287" y="164972"/>
                  </a:lnTo>
                  <a:lnTo>
                    <a:pt x="398478" y="164756"/>
                  </a:lnTo>
                  <a:lnTo>
                    <a:pt x="404057" y="164210"/>
                  </a:lnTo>
                  <a:lnTo>
                    <a:pt x="404568" y="164210"/>
                  </a:lnTo>
                  <a:lnTo>
                    <a:pt x="434386" y="152781"/>
                  </a:lnTo>
                  <a:lnTo>
                    <a:pt x="387604" y="152781"/>
                  </a:lnTo>
                  <a:lnTo>
                    <a:pt x="383921" y="152400"/>
                  </a:lnTo>
                  <a:lnTo>
                    <a:pt x="380746" y="151510"/>
                  </a:lnTo>
                  <a:lnTo>
                    <a:pt x="377925" y="150860"/>
                  </a:lnTo>
                  <a:lnTo>
                    <a:pt x="377666" y="150860"/>
                  </a:lnTo>
                  <a:lnTo>
                    <a:pt x="374650" y="149351"/>
                  </a:lnTo>
                  <a:lnTo>
                    <a:pt x="372237" y="147446"/>
                  </a:lnTo>
                  <a:lnTo>
                    <a:pt x="369697" y="145541"/>
                  </a:lnTo>
                  <a:lnTo>
                    <a:pt x="367538" y="143128"/>
                  </a:lnTo>
                  <a:lnTo>
                    <a:pt x="365760" y="140207"/>
                  </a:lnTo>
                  <a:lnTo>
                    <a:pt x="363855" y="137159"/>
                  </a:lnTo>
                  <a:lnTo>
                    <a:pt x="362331" y="133603"/>
                  </a:lnTo>
                  <a:lnTo>
                    <a:pt x="360934" y="129412"/>
                  </a:lnTo>
                  <a:close/>
                </a:path>
                <a:path w="603250" h="165100">
                  <a:moveTo>
                    <a:pt x="438806" y="12700"/>
                  </a:moveTo>
                  <a:lnTo>
                    <a:pt x="402590" y="12700"/>
                  </a:lnTo>
                  <a:lnTo>
                    <a:pt x="409575" y="14985"/>
                  </a:lnTo>
                  <a:lnTo>
                    <a:pt x="414274" y="19684"/>
                  </a:lnTo>
                  <a:lnTo>
                    <a:pt x="419100" y="24256"/>
                  </a:lnTo>
                  <a:lnTo>
                    <a:pt x="421513" y="30606"/>
                  </a:lnTo>
                  <a:lnTo>
                    <a:pt x="421513" y="43560"/>
                  </a:lnTo>
                  <a:lnTo>
                    <a:pt x="420370" y="48259"/>
                  </a:lnTo>
                  <a:lnTo>
                    <a:pt x="416425" y="56641"/>
                  </a:lnTo>
                  <a:lnTo>
                    <a:pt x="416306" y="56895"/>
                  </a:lnTo>
                  <a:lnTo>
                    <a:pt x="378841" y="75310"/>
                  </a:lnTo>
                  <a:lnTo>
                    <a:pt x="369950" y="75691"/>
                  </a:lnTo>
                  <a:lnTo>
                    <a:pt x="369950" y="87756"/>
                  </a:lnTo>
                  <a:lnTo>
                    <a:pt x="381000" y="87756"/>
                  </a:lnTo>
                  <a:lnTo>
                    <a:pt x="391171" y="88302"/>
                  </a:lnTo>
                  <a:lnTo>
                    <a:pt x="423890" y="113805"/>
                  </a:lnTo>
                  <a:lnTo>
                    <a:pt x="424561" y="121665"/>
                  </a:lnTo>
                  <a:lnTo>
                    <a:pt x="424561" y="132079"/>
                  </a:lnTo>
                  <a:lnTo>
                    <a:pt x="398837" y="152400"/>
                  </a:lnTo>
                  <a:lnTo>
                    <a:pt x="397737" y="152400"/>
                  </a:lnTo>
                  <a:lnTo>
                    <a:pt x="391668" y="152781"/>
                  </a:lnTo>
                  <a:lnTo>
                    <a:pt x="434386" y="152781"/>
                  </a:lnTo>
                  <a:lnTo>
                    <a:pt x="435737" y="151637"/>
                  </a:lnTo>
                  <a:lnTo>
                    <a:pt x="440817" y="147446"/>
                  </a:lnTo>
                  <a:lnTo>
                    <a:pt x="444627" y="142494"/>
                  </a:lnTo>
                  <a:lnTo>
                    <a:pt x="447040" y="136778"/>
                  </a:lnTo>
                  <a:lnTo>
                    <a:pt x="449580" y="131063"/>
                  </a:lnTo>
                  <a:lnTo>
                    <a:pt x="450850" y="124840"/>
                  </a:lnTo>
                  <a:lnTo>
                    <a:pt x="450850" y="112775"/>
                  </a:lnTo>
                  <a:lnTo>
                    <a:pt x="449834" y="107822"/>
                  </a:lnTo>
                  <a:lnTo>
                    <a:pt x="447675" y="103504"/>
                  </a:lnTo>
                  <a:lnTo>
                    <a:pt x="445643" y="99059"/>
                  </a:lnTo>
                  <a:lnTo>
                    <a:pt x="426339" y="83312"/>
                  </a:lnTo>
                  <a:lnTo>
                    <a:pt x="421513" y="81025"/>
                  </a:lnTo>
                  <a:lnTo>
                    <a:pt x="416306" y="79501"/>
                  </a:lnTo>
                  <a:lnTo>
                    <a:pt x="410718" y="78485"/>
                  </a:lnTo>
                  <a:lnTo>
                    <a:pt x="410718" y="76962"/>
                  </a:lnTo>
                  <a:lnTo>
                    <a:pt x="416560" y="74421"/>
                  </a:lnTo>
                  <a:lnTo>
                    <a:pt x="421627" y="72008"/>
                  </a:lnTo>
                  <a:lnTo>
                    <a:pt x="426466" y="69087"/>
                  </a:lnTo>
                  <a:lnTo>
                    <a:pt x="431038" y="66420"/>
                  </a:lnTo>
                  <a:lnTo>
                    <a:pt x="447167" y="40004"/>
                  </a:lnTo>
                  <a:lnTo>
                    <a:pt x="447167" y="28956"/>
                  </a:lnTo>
                  <a:lnTo>
                    <a:pt x="446082" y="24256"/>
                  </a:lnTo>
                  <a:lnTo>
                    <a:pt x="446024" y="24002"/>
                  </a:lnTo>
                  <a:lnTo>
                    <a:pt x="441198" y="15366"/>
                  </a:lnTo>
                  <a:lnTo>
                    <a:pt x="438806" y="12700"/>
                  </a:lnTo>
                  <a:close/>
                </a:path>
                <a:path w="603250" h="165100">
                  <a:moveTo>
                    <a:pt x="406400" y="253"/>
                  </a:moveTo>
                  <a:lnTo>
                    <a:pt x="399796" y="253"/>
                  </a:lnTo>
                  <a:lnTo>
                    <a:pt x="393650" y="446"/>
                  </a:lnTo>
                  <a:lnTo>
                    <a:pt x="353913" y="10001"/>
                  </a:lnTo>
                  <a:lnTo>
                    <a:pt x="346583" y="12953"/>
                  </a:lnTo>
                  <a:lnTo>
                    <a:pt x="346583" y="37591"/>
                  </a:lnTo>
                  <a:lnTo>
                    <a:pt x="362585" y="37591"/>
                  </a:lnTo>
                  <a:lnTo>
                    <a:pt x="365379" y="29337"/>
                  </a:lnTo>
                  <a:lnTo>
                    <a:pt x="369316" y="23113"/>
                  </a:lnTo>
                  <a:lnTo>
                    <a:pt x="374396" y="18922"/>
                  </a:lnTo>
                  <a:lnTo>
                    <a:pt x="379603" y="14731"/>
                  </a:lnTo>
                  <a:lnTo>
                    <a:pt x="385953" y="12700"/>
                  </a:lnTo>
                  <a:lnTo>
                    <a:pt x="438806" y="12700"/>
                  </a:lnTo>
                  <a:lnTo>
                    <a:pt x="437896" y="11683"/>
                  </a:lnTo>
                  <a:lnTo>
                    <a:pt x="429387" y="5968"/>
                  </a:lnTo>
                  <a:lnTo>
                    <a:pt x="424307" y="3809"/>
                  </a:lnTo>
                  <a:lnTo>
                    <a:pt x="418465" y="2412"/>
                  </a:lnTo>
                  <a:lnTo>
                    <a:pt x="412750" y="888"/>
                  </a:lnTo>
                  <a:lnTo>
                    <a:pt x="406400" y="253"/>
                  </a:lnTo>
                  <a:close/>
                </a:path>
                <a:path w="603250" h="165100">
                  <a:moveTo>
                    <a:pt x="149352" y="0"/>
                  </a:moveTo>
                  <a:lnTo>
                    <a:pt x="30988" y="0"/>
                  </a:lnTo>
                  <a:lnTo>
                    <a:pt x="29052" y="8000"/>
                  </a:lnTo>
                  <a:lnTo>
                    <a:pt x="34290" y="8000"/>
                  </a:lnTo>
                  <a:lnTo>
                    <a:pt x="37846" y="8762"/>
                  </a:lnTo>
                  <a:lnTo>
                    <a:pt x="41529" y="11937"/>
                  </a:lnTo>
                  <a:lnTo>
                    <a:pt x="42545" y="14604"/>
                  </a:lnTo>
                  <a:lnTo>
                    <a:pt x="42418" y="21462"/>
                  </a:lnTo>
                  <a:lnTo>
                    <a:pt x="42291" y="22606"/>
                  </a:lnTo>
                  <a:lnTo>
                    <a:pt x="41529" y="28320"/>
                  </a:lnTo>
                  <a:lnTo>
                    <a:pt x="40894" y="31622"/>
                  </a:lnTo>
                  <a:lnTo>
                    <a:pt x="40005" y="35306"/>
                  </a:lnTo>
                  <a:lnTo>
                    <a:pt x="19431" y="126745"/>
                  </a:lnTo>
                  <a:lnTo>
                    <a:pt x="1270" y="155194"/>
                  </a:lnTo>
                  <a:lnTo>
                    <a:pt x="0" y="162813"/>
                  </a:lnTo>
                  <a:lnTo>
                    <a:pt x="54356" y="162813"/>
                  </a:lnTo>
                  <a:lnTo>
                    <a:pt x="56134" y="155194"/>
                  </a:lnTo>
                  <a:lnTo>
                    <a:pt x="53086" y="155066"/>
                  </a:lnTo>
                  <a:lnTo>
                    <a:pt x="50546" y="154685"/>
                  </a:lnTo>
                  <a:lnTo>
                    <a:pt x="46736" y="153924"/>
                  </a:lnTo>
                  <a:lnTo>
                    <a:pt x="45212" y="153288"/>
                  </a:lnTo>
                  <a:lnTo>
                    <a:pt x="44196" y="152400"/>
                  </a:lnTo>
                  <a:lnTo>
                    <a:pt x="43349" y="151764"/>
                  </a:lnTo>
                  <a:lnTo>
                    <a:pt x="42418" y="150621"/>
                  </a:lnTo>
                  <a:lnTo>
                    <a:pt x="41910" y="149351"/>
                  </a:lnTo>
                  <a:lnTo>
                    <a:pt x="41567" y="148208"/>
                  </a:lnTo>
                  <a:lnTo>
                    <a:pt x="41275" y="146684"/>
                  </a:lnTo>
                  <a:lnTo>
                    <a:pt x="41392" y="141858"/>
                  </a:lnTo>
                  <a:lnTo>
                    <a:pt x="41656" y="139572"/>
                  </a:lnTo>
                  <a:lnTo>
                    <a:pt x="42418" y="135000"/>
                  </a:lnTo>
                  <a:lnTo>
                    <a:pt x="43307" y="130556"/>
                  </a:lnTo>
                  <a:lnTo>
                    <a:pt x="44196" y="125602"/>
                  </a:lnTo>
                  <a:lnTo>
                    <a:pt x="45466" y="120141"/>
                  </a:lnTo>
                  <a:lnTo>
                    <a:pt x="46609" y="114681"/>
                  </a:lnTo>
                  <a:lnTo>
                    <a:pt x="47879" y="109093"/>
                  </a:lnTo>
                  <a:lnTo>
                    <a:pt x="49149" y="103377"/>
                  </a:lnTo>
                  <a:lnTo>
                    <a:pt x="50546" y="97662"/>
                  </a:lnTo>
                  <a:lnTo>
                    <a:pt x="51689" y="92328"/>
                  </a:lnTo>
                  <a:lnTo>
                    <a:pt x="52801" y="87629"/>
                  </a:lnTo>
                  <a:lnTo>
                    <a:pt x="108417" y="87629"/>
                  </a:lnTo>
                  <a:lnTo>
                    <a:pt x="111478" y="74421"/>
                  </a:lnTo>
                  <a:lnTo>
                    <a:pt x="55753" y="74421"/>
                  </a:lnTo>
                  <a:lnTo>
                    <a:pt x="69354" y="13843"/>
                  </a:lnTo>
                  <a:lnTo>
                    <a:pt x="69469" y="13334"/>
                  </a:lnTo>
                  <a:lnTo>
                    <a:pt x="146321" y="13334"/>
                  </a:lnTo>
                  <a:lnTo>
                    <a:pt x="149352" y="0"/>
                  </a:lnTo>
                  <a:close/>
                </a:path>
                <a:path w="603250" h="165100">
                  <a:moveTo>
                    <a:pt x="108417" y="87629"/>
                  </a:moveTo>
                  <a:lnTo>
                    <a:pt x="84328" y="87629"/>
                  </a:lnTo>
                  <a:lnTo>
                    <a:pt x="87630" y="88391"/>
                  </a:lnTo>
                  <a:lnTo>
                    <a:pt x="88900" y="89153"/>
                  </a:lnTo>
                  <a:lnTo>
                    <a:pt x="91694" y="107187"/>
                  </a:lnTo>
                  <a:lnTo>
                    <a:pt x="103886" y="107187"/>
                  </a:lnTo>
                  <a:lnTo>
                    <a:pt x="108417" y="87629"/>
                  </a:lnTo>
                  <a:close/>
                </a:path>
                <a:path w="603250" h="165100">
                  <a:moveTo>
                    <a:pt x="115950" y="55118"/>
                  </a:moveTo>
                  <a:lnTo>
                    <a:pt x="103378" y="55118"/>
                  </a:lnTo>
                  <a:lnTo>
                    <a:pt x="101219" y="59435"/>
                  </a:lnTo>
                  <a:lnTo>
                    <a:pt x="99314" y="62737"/>
                  </a:lnTo>
                  <a:lnTo>
                    <a:pt x="97663" y="65277"/>
                  </a:lnTo>
                  <a:lnTo>
                    <a:pt x="96139" y="67944"/>
                  </a:lnTo>
                  <a:lnTo>
                    <a:pt x="94615" y="69850"/>
                  </a:lnTo>
                  <a:lnTo>
                    <a:pt x="92964" y="71246"/>
                  </a:lnTo>
                  <a:lnTo>
                    <a:pt x="91440" y="72643"/>
                  </a:lnTo>
                  <a:lnTo>
                    <a:pt x="89662" y="73532"/>
                  </a:lnTo>
                  <a:lnTo>
                    <a:pt x="85217" y="74421"/>
                  </a:lnTo>
                  <a:lnTo>
                    <a:pt x="111478" y="74421"/>
                  </a:lnTo>
                  <a:lnTo>
                    <a:pt x="115950" y="55118"/>
                  </a:lnTo>
                  <a:close/>
                </a:path>
                <a:path w="603250" h="165100">
                  <a:moveTo>
                    <a:pt x="146321" y="13334"/>
                  </a:moveTo>
                  <a:lnTo>
                    <a:pt x="114046" y="13334"/>
                  </a:lnTo>
                  <a:lnTo>
                    <a:pt x="116840" y="13843"/>
                  </a:lnTo>
                  <a:lnTo>
                    <a:pt x="118872" y="14731"/>
                  </a:lnTo>
                  <a:lnTo>
                    <a:pt x="125730" y="27304"/>
                  </a:lnTo>
                  <a:lnTo>
                    <a:pt x="126238" y="30606"/>
                  </a:lnTo>
                  <a:lnTo>
                    <a:pt x="126619" y="34543"/>
                  </a:lnTo>
                  <a:lnTo>
                    <a:pt x="127000" y="39115"/>
                  </a:lnTo>
                  <a:lnTo>
                    <a:pt x="140462" y="39115"/>
                  </a:lnTo>
                  <a:lnTo>
                    <a:pt x="146205" y="13843"/>
                  </a:lnTo>
                  <a:lnTo>
                    <a:pt x="146321" y="13334"/>
                  </a:lnTo>
                  <a:close/>
                </a:path>
              </a:pathLst>
            </a:custGeom>
            <a:solidFill>
              <a:srgbClr val="000000"/>
            </a:solidFill>
          </p:spPr>
          <p:txBody>
            <a:bodyPr wrap="square" lIns="0" tIns="0" rIns="0" bIns="0" rtlCol="0"/>
            <a:lstStyle/>
            <a:p>
              <a:endParaRPr/>
            </a:p>
          </p:txBody>
        </p:sp>
        <p:pic>
          <p:nvPicPr>
            <p:cNvPr id="19" name="object 19"/>
            <p:cNvPicPr/>
            <p:nvPr/>
          </p:nvPicPr>
          <p:blipFill>
            <a:blip r:embed="rId9" cstate="print"/>
            <a:stretch>
              <a:fillRect/>
            </a:stretch>
          </p:blipFill>
          <p:spPr>
            <a:xfrm>
              <a:off x="4962524" y="4391088"/>
              <a:ext cx="271462" cy="985837"/>
            </a:xfrm>
            <a:prstGeom prst="rect">
              <a:avLst/>
            </a:prstGeom>
          </p:spPr>
        </p:pic>
        <p:sp>
          <p:nvSpPr>
            <p:cNvPr id="20" name="object 20"/>
            <p:cNvSpPr/>
            <p:nvPr/>
          </p:nvSpPr>
          <p:spPr>
            <a:xfrm>
              <a:off x="5062600" y="4424299"/>
              <a:ext cx="76200" cy="800100"/>
            </a:xfrm>
            <a:custGeom>
              <a:avLst/>
              <a:gdLst/>
              <a:ahLst/>
              <a:cxnLst/>
              <a:rect l="l" t="t" r="r" b="b"/>
              <a:pathLst>
                <a:path w="76200" h="800100">
                  <a:moveTo>
                    <a:pt x="25397" y="723519"/>
                  </a:moveTo>
                  <a:lnTo>
                    <a:pt x="0" y="723519"/>
                  </a:lnTo>
                  <a:lnTo>
                    <a:pt x="38100" y="799719"/>
                  </a:lnTo>
                  <a:lnTo>
                    <a:pt x="69850" y="736219"/>
                  </a:lnTo>
                  <a:lnTo>
                    <a:pt x="25400" y="736219"/>
                  </a:lnTo>
                  <a:lnTo>
                    <a:pt x="25397" y="723519"/>
                  </a:lnTo>
                  <a:close/>
                </a:path>
                <a:path w="76200" h="800100">
                  <a:moveTo>
                    <a:pt x="50673" y="0"/>
                  </a:moveTo>
                  <a:lnTo>
                    <a:pt x="25273" y="0"/>
                  </a:lnTo>
                  <a:lnTo>
                    <a:pt x="25400" y="736219"/>
                  </a:lnTo>
                  <a:lnTo>
                    <a:pt x="50800" y="736219"/>
                  </a:lnTo>
                  <a:lnTo>
                    <a:pt x="50673" y="0"/>
                  </a:lnTo>
                  <a:close/>
                </a:path>
                <a:path w="76200" h="800100">
                  <a:moveTo>
                    <a:pt x="76200" y="723519"/>
                  </a:moveTo>
                  <a:lnTo>
                    <a:pt x="50797" y="723519"/>
                  </a:lnTo>
                  <a:lnTo>
                    <a:pt x="50800" y="736219"/>
                  </a:lnTo>
                  <a:lnTo>
                    <a:pt x="69850" y="736219"/>
                  </a:lnTo>
                  <a:lnTo>
                    <a:pt x="76200" y="723519"/>
                  </a:lnTo>
                  <a:close/>
                </a:path>
              </a:pathLst>
            </a:custGeom>
            <a:solidFill>
              <a:srgbClr val="000000"/>
            </a:solidFill>
          </p:spPr>
          <p:txBody>
            <a:bodyPr wrap="square" lIns="0" tIns="0" rIns="0" bIns="0" rtlCol="0"/>
            <a:lstStyle/>
            <a:p>
              <a:endParaRPr/>
            </a:p>
          </p:txBody>
        </p:sp>
      </p:grpSp>
      <p:sp>
        <p:nvSpPr>
          <p:cNvPr id="21" name="object 21"/>
          <p:cNvSpPr txBox="1"/>
          <p:nvPr/>
        </p:nvSpPr>
        <p:spPr>
          <a:xfrm>
            <a:off x="3381375" y="1924050"/>
            <a:ext cx="3429000" cy="647700"/>
          </a:xfrm>
          <a:prstGeom prst="rect">
            <a:avLst/>
          </a:prstGeom>
          <a:solidFill>
            <a:srgbClr val="4F81BC"/>
          </a:solidFill>
          <a:ln w="38100">
            <a:solidFill>
              <a:srgbClr val="244060"/>
            </a:solidFill>
          </a:ln>
        </p:spPr>
        <p:txBody>
          <a:bodyPr vert="horz" wrap="square" lIns="0" tIns="57150" rIns="0" bIns="0" rtlCol="0">
            <a:spAutoFit/>
          </a:bodyPr>
          <a:lstStyle/>
          <a:p>
            <a:pPr marL="1560830" marR="127000" indent="-1408430">
              <a:lnSpc>
                <a:spcPts val="2110"/>
              </a:lnSpc>
              <a:spcBef>
                <a:spcPts val="450"/>
              </a:spcBef>
            </a:pPr>
            <a:r>
              <a:rPr sz="1800" spc="70">
                <a:solidFill>
                  <a:srgbClr val="FFFFFF"/>
                </a:solidFill>
                <a:latin typeface="Trebuchet MS"/>
                <a:cs typeface="Trebuchet MS"/>
              </a:rPr>
              <a:t>Int8</a:t>
            </a:r>
            <a:r>
              <a:rPr sz="1800" spc="-15">
                <a:solidFill>
                  <a:srgbClr val="FFFFFF"/>
                </a:solidFill>
                <a:latin typeface="Trebuchet MS"/>
                <a:cs typeface="Trebuchet MS"/>
              </a:rPr>
              <a:t> </a:t>
            </a:r>
            <a:r>
              <a:rPr sz="1800" spc="55">
                <a:solidFill>
                  <a:srgbClr val="FFFFFF"/>
                </a:solidFill>
                <a:latin typeface="Trebuchet MS"/>
                <a:cs typeface="Trebuchet MS"/>
              </a:rPr>
              <a:t>values</a:t>
            </a:r>
            <a:r>
              <a:rPr sz="1800" spc="-55">
                <a:solidFill>
                  <a:srgbClr val="FFFFFF"/>
                </a:solidFill>
                <a:latin typeface="Trebuchet MS"/>
                <a:cs typeface="Trebuchet MS"/>
              </a:rPr>
              <a:t> </a:t>
            </a:r>
            <a:r>
              <a:rPr sz="1800">
                <a:solidFill>
                  <a:srgbClr val="FFFFFF"/>
                </a:solidFill>
                <a:latin typeface="Trebuchet MS"/>
                <a:cs typeface="Trebuchet MS"/>
              </a:rPr>
              <a:t>range</a:t>
            </a:r>
            <a:r>
              <a:rPr sz="1800" spc="-45">
                <a:solidFill>
                  <a:srgbClr val="FFFFFF"/>
                </a:solidFill>
                <a:latin typeface="Trebuchet MS"/>
                <a:cs typeface="Trebuchet MS"/>
              </a:rPr>
              <a:t> </a:t>
            </a:r>
            <a:r>
              <a:rPr sz="1800">
                <a:solidFill>
                  <a:srgbClr val="FFFFFF"/>
                </a:solidFill>
                <a:latin typeface="Trebuchet MS"/>
                <a:cs typeface="Trebuchet MS"/>
              </a:rPr>
              <a:t>from</a:t>
            </a:r>
            <a:r>
              <a:rPr sz="1800" spc="-10">
                <a:solidFill>
                  <a:srgbClr val="FFFFFF"/>
                </a:solidFill>
                <a:latin typeface="Trebuchet MS"/>
                <a:cs typeface="Trebuchet MS"/>
              </a:rPr>
              <a:t> </a:t>
            </a:r>
            <a:r>
              <a:rPr sz="1800" spc="-25">
                <a:solidFill>
                  <a:srgbClr val="FFFFFF"/>
                </a:solidFill>
                <a:latin typeface="Trebuchet MS"/>
                <a:cs typeface="Trebuchet MS"/>
              </a:rPr>
              <a:t>-</a:t>
            </a:r>
            <a:r>
              <a:rPr sz="1800" spc="-120">
                <a:solidFill>
                  <a:srgbClr val="FFFFFF"/>
                </a:solidFill>
                <a:latin typeface="Trebuchet MS"/>
                <a:cs typeface="Trebuchet MS"/>
              </a:rPr>
              <a:t>127</a:t>
            </a:r>
            <a:r>
              <a:rPr sz="1800" spc="35">
                <a:solidFill>
                  <a:srgbClr val="FFFFFF"/>
                </a:solidFill>
                <a:latin typeface="Trebuchet MS"/>
                <a:cs typeface="Trebuchet MS"/>
              </a:rPr>
              <a:t> </a:t>
            </a:r>
            <a:r>
              <a:rPr sz="1800" spc="-25">
                <a:solidFill>
                  <a:srgbClr val="FFFFFF"/>
                </a:solidFill>
                <a:latin typeface="Trebuchet MS"/>
                <a:cs typeface="Trebuchet MS"/>
              </a:rPr>
              <a:t>to 127</a:t>
            </a:r>
            <a:endParaRPr sz="1800">
              <a:latin typeface="Trebuchet MS"/>
              <a:cs typeface="Trebuchet MS"/>
            </a:endParaRPr>
          </a:p>
        </p:txBody>
      </p:sp>
      <p:sp>
        <p:nvSpPr>
          <p:cNvPr id="22" name="object 22"/>
          <p:cNvSpPr txBox="1"/>
          <p:nvPr/>
        </p:nvSpPr>
        <p:spPr>
          <a:xfrm>
            <a:off x="3381375" y="5314950"/>
            <a:ext cx="3429000" cy="647700"/>
          </a:xfrm>
          <a:prstGeom prst="rect">
            <a:avLst/>
          </a:prstGeom>
          <a:solidFill>
            <a:srgbClr val="4F81BC"/>
          </a:solidFill>
          <a:ln w="38100">
            <a:solidFill>
              <a:srgbClr val="244060"/>
            </a:solidFill>
          </a:ln>
        </p:spPr>
        <p:txBody>
          <a:bodyPr vert="horz" wrap="square" lIns="0" tIns="43815" rIns="0" bIns="0" rtlCol="0">
            <a:spAutoFit/>
          </a:bodyPr>
          <a:lstStyle/>
          <a:p>
            <a:pPr marL="727075" marR="128270" indent="-580390">
              <a:lnSpc>
                <a:spcPct val="100899"/>
              </a:lnSpc>
              <a:spcBef>
                <a:spcPts val="345"/>
              </a:spcBef>
            </a:pPr>
            <a:r>
              <a:rPr sz="1800" spc="-35">
                <a:solidFill>
                  <a:srgbClr val="FFFFFF"/>
                </a:solidFill>
                <a:latin typeface="Trebuchet MS"/>
                <a:cs typeface="Trebuchet MS"/>
              </a:rPr>
              <a:t>The</a:t>
            </a:r>
            <a:r>
              <a:rPr sz="1800" spc="-120">
                <a:solidFill>
                  <a:srgbClr val="FFFFFF"/>
                </a:solidFill>
                <a:latin typeface="Trebuchet MS"/>
                <a:cs typeface="Trebuchet MS"/>
              </a:rPr>
              <a:t> </a:t>
            </a:r>
            <a:r>
              <a:rPr sz="1800" spc="50">
                <a:solidFill>
                  <a:srgbClr val="FFFFFF"/>
                </a:solidFill>
                <a:latin typeface="Trebuchet MS"/>
                <a:cs typeface="Trebuchet MS"/>
              </a:rPr>
              <a:t>absolute</a:t>
            </a:r>
            <a:r>
              <a:rPr sz="1800" spc="-40">
                <a:solidFill>
                  <a:srgbClr val="FFFFFF"/>
                </a:solidFill>
                <a:latin typeface="Trebuchet MS"/>
                <a:cs typeface="Trebuchet MS"/>
              </a:rPr>
              <a:t> </a:t>
            </a:r>
            <a:r>
              <a:rPr sz="1800" spc="110">
                <a:solidFill>
                  <a:srgbClr val="FFFFFF"/>
                </a:solidFill>
                <a:latin typeface="Trebuchet MS"/>
                <a:cs typeface="Trebuchet MS"/>
              </a:rPr>
              <a:t>maximum</a:t>
            </a:r>
            <a:r>
              <a:rPr sz="1800" spc="-50">
                <a:solidFill>
                  <a:srgbClr val="FFFFFF"/>
                </a:solidFill>
                <a:latin typeface="Trebuchet MS"/>
                <a:cs typeface="Trebuchet MS"/>
              </a:rPr>
              <a:t> </a:t>
            </a:r>
            <a:r>
              <a:rPr sz="1800" spc="-20">
                <a:solidFill>
                  <a:srgbClr val="FFFFFF"/>
                </a:solidFill>
                <a:latin typeface="Trebuchet MS"/>
                <a:cs typeface="Trebuchet MS"/>
              </a:rPr>
              <a:t>value </a:t>
            </a:r>
            <a:r>
              <a:rPr sz="1800" spc="90">
                <a:solidFill>
                  <a:srgbClr val="FFFFFF"/>
                </a:solidFill>
                <a:latin typeface="Trebuchet MS"/>
                <a:cs typeface="Trebuchet MS"/>
              </a:rPr>
              <a:t>in</a:t>
            </a:r>
            <a:r>
              <a:rPr sz="1800" spc="-110">
                <a:solidFill>
                  <a:srgbClr val="FFFFFF"/>
                </a:solidFill>
                <a:latin typeface="Trebuchet MS"/>
                <a:cs typeface="Trebuchet MS"/>
              </a:rPr>
              <a:t> </a:t>
            </a:r>
            <a:r>
              <a:rPr sz="1800">
                <a:solidFill>
                  <a:srgbClr val="FFFFFF"/>
                </a:solidFill>
                <a:latin typeface="Trebuchet MS"/>
                <a:cs typeface="Trebuchet MS"/>
              </a:rPr>
              <a:t>the</a:t>
            </a:r>
            <a:r>
              <a:rPr sz="1800" spc="-85">
                <a:solidFill>
                  <a:srgbClr val="FFFFFF"/>
                </a:solidFill>
                <a:latin typeface="Trebuchet MS"/>
                <a:cs typeface="Trebuchet MS"/>
              </a:rPr>
              <a:t> </a:t>
            </a:r>
            <a:r>
              <a:rPr sz="1800" spc="-40">
                <a:solidFill>
                  <a:srgbClr val="FFFFFF"/>
                </a:solidFill>
                <a:latin typeface="Trebuchet MS"/>
                <a:cs typeface="Trebuchet MS"/>
              </a:rPr>
              <a:t>array,</a:t>
            </a:r>
            <a:r>
              <a:rPr sz="1800" spc="-60">
                <a:solidFill>
                  <a:srgbClr val="FFFFFF"/>
                </a:solidFill>
                <a:latin typeface="Trebuchet MS"/>
                <a:cs typeface="Trebuchet MS"/>
              </a:rPr>
              <a:t> </a:t>
            </a:r>
            <a:r>
              <a:rPr sz="1800">
                <a:solidFill>
                  <a:srgbClr val="FFFFFF"/>
                </a:solidFill>
                <a:latin typeface="Cambria Math"/>
                <a:cs typeface="Cambria Math"/>
              </a:rPr>
              <a:t>𝑋</a:t>
            </a:r>
            <a:r>
              <a:rPr sz="2025" baseline="26748">
                <a:solidFill>
                  <a:srgbClr val="FFFFFF"/>
                </a:solidFill>
                <a:latin typeface="Cambria Math"/>
                <a:cs typeface="Cambria Math"/>
              </a:rPr>
              <a:t>𝐹𝑃32</a:t>
            </a:r>
            <a:r>
              <a:rPr sz="2025" spc="397" baseline="26748">
                <a:solidFill>
                  <a:srgbClr val="FFFFFF"/>
                </a:solidFill>
                <a:latin typeface="Cambria Math"/>
                <a:cs typeface="Cambria Math"/>
              </a:rPr>
              <a:t> </a:t>
            </a:r>
            <a:r>
              <a:rPr sz="1800" spc="-370">
                <a:solidFill>
                  <a:srgbClr val="FFFFFF"/>
                </a:solidFill>
                <a:latin typeface="Trebuchet MS"/>
                <a:cs typeface="Trebuchet MS"/>
              </a:rPr>
              <a:t>.</a:t>
            </a:r>
            <a:endParaRPr sz="1800">
              <a:latin typeface="Trebuchet MS"/>
              <a:cs typeface="Trebuchet MS"/>
            </a:endParaRPr>
          </a:p>
        </p:txBody>
      </p:sp>
      <p:grpSp>
        <p:nvGrpSpPr>
          <p:cNvPr id="23" name="object 23"/>
          <p:cNvGrpSpPr/>
          <p:nvPr/>
        </p:nvGrpSpPr>
        <p:grpSpPr>
          <a:xfrm>
            <a:off x="8277225" y="3648075"/>
            <a:ext cx="3467100" cy="400050"/>
            <a:chOff x="8277225" y="3648075"/>
            <a:chExt cx="3467100" cy="400050"/>
          </a:xfrm>
        </p:grpSpPr>
        <p:sp>
          <p:nvSpPr>
            <p:cNvPr id="24" name="object 24"/>
            <p:cNvSpPr/>
            <p:nvPr/>
          </p:nvSpPr>
          <p:spPr>
            <a:xfrm>
              <a:off x="8296275" y="3667125"/>
              <a:ext cx="3429000" cy="361950"/>
            </a:xfrm>
            <a:custGeom>
              <a:avLst/>
              <a:gdLst/>
              <a:ahLst/>
              <a:cxnLst/>
              <a:rect l="l" t="t" r="r" b="b"/>
              <a:pathLst>
                <a:path w="3429000" h="361950">
                  <a:moveTo>
                    <a:pt x="3429000" y="0"/>
                  </a:moveTo>
                  <a:lnTo>
                    <a:pt x="0" y="0"/>
                  </a:lnTo>
                  <a:lnTo>
                    <a:pt x="0" y="361950"/>
                  </a:lnTo>
                  <a:lnTo>
                    <a:pt x="3429000" y="361950"/>
                  </a:lnTo>
                  <a:lnTo>
                    <a:pt x="3429000" y="0"/>
                  </a:lnTo>
                  <a:close/>
                </a:path>
              </a:pathLst>
            </a:custGeom>
            <a:solidFill>
              <a:srgbClr val="4F81BC"/>
            </a:solidFill>
          </p:spPr>
          <p:txBody>
            <a:bodyPr wrap="square" lIns="0" tIns="0" rIns="0" bIns="0" rtlCol="0"/>
            <a:lstStyle/>
            <a:p>
              <a:endParaRPr/>
            </a:p>
          </p:txBody>
        </p:sp>
        <p:sp>
          <p:nvSpPr>
            <p:cNvPr id="25" name="object 25"/>
            <p:cNvSpPr/>
            <p:nvPr/>
          </p:nvSpPr>
          <p:spPr>
            <a:xfrm>
              <a:off x="8296275" y="3667125"/>
              <a:ext cx="3429000" cy="361950"/>
            </a:xfrm>
            <a:custGeom>
              <a:avLst/>
              <a:gdLst/>
              <a:ahLst/>
              <a:cxnLst/>
              <a:rect l="l" t="t" r="r" b="b"/>
              <a:pathLst>
                <a:path w="3429000" h="361950">
                  <a:moveTo>
                    <a:pt x="0" y="361950"/>
                  </a:moveTo>
                  <a:lnTo>
                    <a:pt x="3429000" y="361950"/>
                  </a:lnTo>
                  <a:lnTo>
                    <a:pt x="3429000" y="0"/>
                  </a:lnTo>
                  <a:lnTo>
                    <a:pt x="0" y="0"/>
                  </a:lnTo>
                  <a:lnTo>
                    <a:pt x="0" y="361950"/>
                  </a:lnTo>
                  <a:close/>
                </a:path>
              </a:pathLst>
            </a:custGeom>
            <a:ln w="38100">
              <a:solidFill>
                <a:srgbClr val="244060"/>
              </a:solidFill>
            </a:ln>
          </p:spPr>
          <p:txBody>
            <a:bodyPr wrap="square" lIns="0" tIns="0" rIns="0" bIns="0" rtlCol="0"/>
            <a:lstStyle/>
            <a:p>
              <a:endParaRPr/>
            </a:p>
          </p:txBody>
        </p:sp>
      </p:grpSp>
      <p:sp>
        <p:nvSpPr>
          <p:cNvPr id="26" name="object 26"/>
          <p:cNvSpPr txBox="1"/>
          <p:nvPr/>
        </p:nvSpPr>
        <p:spPr>
          <a:xfrm>
            <a:off x="9229343" y="3693096"/>
            <a:ext cx="1583690" cy="300355"/>
          </a:xfrm>
          <a:prstGeom prst="rect">
            <a:avLst/>
          </a:prstGeom>
        </p:spPr>
        <p:txBody>
          <a:bodyPr vert="horz" wrap="square" lIns="0" tIns="12700" rIns="0" bIns="0" rtlCol="0">
            <a:spAutoFit/>
          </a:bodyPr>
          <a:lstStyle/>
          <a:p>
            <a:pPr marL="12700">
              <a:lnSpc>
                <a:spcPct val="100000"/>
              </a:lnSpc>
              <a:spcBef>
                <a:spcPts val="100"/>
              </a:spcBef>
            </a:pPr>
            <a:r>
              <a:rPr sz="1800" spc="-10">
                <a:solidFill>
                  <a:srgbClr val="FFFFFF"/>
                </a:solidFill>
                <a:latin typeface="Trebuchet MS"/>
                <a:cs typeface="Trebuchet MS"/>
              </a:rPr>
              <a:t>Array</a:t>
            </a:r>
            <a:r>
              <a:rPr sz="1800" spc="-100">
                <a:solidFill>
                  <a:srgbClr val="FFFFFF"/>
                </a:solidFill>
                <a:latin typeface="Trebuchet MS"/>
                <a:cs typeface="Trebuchet MS"/>
              </a:rPr>
              <a:t> </a:t>
            </a:r>
            <a:r>
              <a:rPr sz="1800">
                <a:solidFill>
                  <a:srgbClr val="FFFFFF"/>
                </a:solidFill>
                <a:latin typeface="Trebuchet MS"/>
                <a:cs typeface="Trebuchet MS"/>
              </a:rPr>
              <a:t>of</a:t>
            </a:r>
            <a:r>
              <a:rPr sz="1800" spc="-95">
                <a:solidFill>
                  <a:srgbClr val="FFFFFF"/>
                </a:solidFill>
                <a:latin typeface="Trebuchet MS"/>
                <a:cs typeface="Trebuchet MS"/>
              </a:rPr>
              <a:t> </a:t>
            </a:r>
            <a:r>
              <a:rPr sz="1800" spc="45">
                <a:solidFill>
                  <a:srgbClr val="FFFFFF"/>
                </a:solidFill>
                <a:latin typeface="Trebuchet MS"/>
                <a:cs typeface="Trebuchet MS"/>
              </a:rPr>
              <a:t>values</a:t>
            </a:r>
            <a:endParaRPr sz="1800">
              <a:latin typeface="Trebuchet MS"/>
              <a:cs typeface="Trebuchet MS"/>
            </a:endParaRPr>
          </a:p>
        </p:txBody>
      </p:sp>
      <p:grpSp>
        <p:nvGrpSpPr>
          <p:cNvPr id="27" name="object 27"/>
          <p:cNvGrpSpPr/>
          <p:nvPr/>
        </p:nvGrpSpPr>
        <p:grpSpPr>
          <a:xfrm>
            <a:off x="7448550" y="3762311"/>
            <a:ext cx="986155" cy="262255"/>
            <a:chOff x="7448550" y="3762311"/>
            <a:chExt cx="986155" cy="262255"/>
          </a:xfrm>
        </p:grpSpPr>
        <p:pic>
          <p:nvPicPr>
            <p:cNvPr id="28" name="object 28"/>
            <p:cNvPicPr/>
            <p:nvPr/>
          </p:nvPicPr>
          <p:blipFill>
            <a:blip r:embed="rId10" cstate="print"/>
            <a:stretch>
              <a:fillRect/>
            </a:stretch>
          </p:blipFill>
          <p:spPr>
            <a:xfrm>
              <a:off x="7448550" y="3762311"/>
              <a:ext cx="985837" cy="261937"/>
            </a:xfrm>
            <a:prstGeom prst="rect">
              <a:avLst/>
            </a:prstGeom>
          </p:spPr>
        </p:pic>
        <p:sp>
          <p:nvSpPr>
            <p:cNvPr id="29" name="object 29"/>
            <p:cNvSpPr/>
            <p:nvPr/>
          </p:nvSpPr>
          <p:spPr>
            <a:xfrm>
              <a:off x="7500873" y="3833748"/>
              <a:ext cx="804545" cy="76200"/>
            </a:xfrm>
            <a:custGeom>
              <a:avLst/>
              <a:gdLst/>
              <a:ahLst/>
              <a:cxnLst/>
              <a:rect l="l" t="t" r="r" b="b"/>
              <a:pathLst>
                <a:path w="804545" h="76200">
                  <a:moveTo>
                    <a:pt x="727836" y="0"/>
                  </a:moveTo>
                  <a:lnTo>
                    <a:pt x="727836" y="76200"/>
                  </a:lnTo>
                  <a:lnTo>
                    <a:pt x="778636" y="50800"/>
                  </a:lnTo>
                  <a:lnTo>
                    <a:pt x="740536" y="50800"/>
                  </a:lnTo>
                  <a:lnTo>
                    <a:pt x="740536" y="25526"/>
                  </a:lnTo>
                  <a:lnTo>
                    <a:pt x="778890" y="25526"/>
                  </a:lnTo>
                  <a:lnTo>
                    <a:pt x="727836" y="0"/>
                  </a:lnTo>
                  <a:close/>
                </a:path>
                <a:path w="804545" h="76200">
                  <a:moveTo>
                    <a:pt x="727836" y="25526"/>
                  </a:moveTo>
                  <a:lnTo>
                    <a:pt x="0" y="25526"/>
                  </a:lnTo>
                  <a:lnTo>
                    <a:pt x="0" y="50800"/>
                  </a:lnTo>
                  <a:lnTo>
                    <a:pt x="727836" y="50800"/>
                  </a:lnTo>
                  <a:lnTo>
                    <a:pt x="727836" y="25526"/>
                  </a:lnTo>
                  <a:close/>
                </a:path>
                <a:path w="804545" h="76200">
                  <a:moveTo>
                    <a:pt x="778890" y="25526"/>
                  </a:moveTo>
                  <a:lnTo>
                    <a:pt x="740536" y="25526"/>
                  </a:lnTo>
                  <a:lnTo>
                    <a:pt x="740536" y="50800"/>
                  </a:lnTo>
                  <a:lnTo>
                    <a:pt x="778636" y="50800"/>
                  </a:lnTo>
                  <a:lnTo>
                    <a:pt x="804036" y="38100"/>
                  </a:lnTo>
                  <a:lnTo>
                    <a:pt x="778890" y="25526"/>
                  </a:lnTo>
                  <a:close/>
                </a:path>
              </a:pathLst>
            </a:custGeom>
            <a:solidFill>
              <a:srgbClr val="000000"/>
            </a:solidFill>
          </p:spPr>
          <p:txBody>
            <a:bodyPr wrap="square" lIns="0" tIns="0" rIns="0" bIns="0" rtlCol="0"/>
            <a:lstStyle/>
            <a:p>
              <a:endParaRPr/>
            </a:p>
          </p:txBody>
        </p:sp>
      </p:grpSp>
      <p:sp>
        <p:nvSpPr>
          <p:cNvPr id="30" name="object 30"/>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65</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3" name="object 3"/>
          <p:cNvSpPr txBox="1"/>
          <p:nvPr/>
        </p:nvSpPr>
        <p:spPr>
          <a:xfrm>
            <a:off x="3975100" y="4124007"/>
            <a:ext cx="4337050" cy="448945"/>
          </a:xfrm>
          <a:prstGeom prst="rect">
            <a:avLst/>
          </a:prstGeom>
        </p:spPr>
        <p:txBody>
          <a:bodyPr vert="horz" wrap="square" lIns="0" tIns="15875" rIns="0" bIns="0" rtlCol="0">
            <a:spAutoFit/>
          </a:bodyPr>
          <a:lstStyle/>
          <a:p>
            <a:pPr marL="38100">
              <a:lnSpc>
                <a:spcPct val="100000"/>
              </a:lnSpc>
              <a:spcBef>
                <a:spcPts val="125"/>
              </a:spcBef>
            </a:pPr>
            <a:r>
              <a:rPr sz="4125" spc="142" baseline="-21212">
                <a:latin typeface="Cambria Math"/>
                <a:cs typeface="Cambria Math"/>
              </a:rPr>
              <a:t>𝑋</a:t>
            </a:r>
            <a:r>
              <a:rPr sz="2000" spc="95">
                <a:latin typeface="Cambria Math"/>
                <a:cs typeface="Cambria Math"/>
              </a:rPr>
              <a:t>𝐼𝑛𝑡8</a:t>
            </a:r>
            <a:r>
              <a:rPr sz="2000" spc="20">
                <a:latin typeface="Cambria Math"/>
                <a:cs typeface="Cambria Math"/>
              </a:rPr>
              <a:t>  </a:t>
            </a:r>
            <a:r>
              <a:rPr sz="4125" baseline="-21212">
                <a:latin typeface="Cambria Math"/>
                <a:cs typeface="Cambria Math"/>
              </a:rPr>
              <a:t>=</a:t>
            </a:r>
            <a:r>
              <a:rPr sz="4125" spc="300" baseline="-21212">
                <a:latin typeface="Cambria Math"/>
                <a:cs typeface="Cambria Math"/>
              </a:rPr>
              <a:t> </a:t>
            </a:r>
            <a:r>
              <a:rPr sz="4125" spc="89" baseline="-21212">
                <a:latin typeface="Cambria Math"/>
                <a:cs typeface="Cambria Math"/>
              </a:rPr>
              <a:t>𝑟𝑜𝑢𝑛𝑑(𝑐</a:t>
            </a:r>
            <a:r>
              <a:rPr sz="2000" spc="60">
                <a:latin typeface="Cambria Math"/>
                <a:cs typeface="Cambria Math"/>
              </a:rPr>
              <a:t>𝐹𝑃32</a:t>
            </a:r>
            <a:r>
              <a:rPr sz="4125" spc="89" baseline="-21212">
                <a:latin typeface="Cambria Math"/>
                <a:cs typeface="Cambria Math"/>
              </a:rPr>
              <a:t>𝑋</a:t>
            </a:r>
            <a:r>
              <a:rPr sz="2000" spc="60">
                <a:latin typeface="Cambria Math"/>
                <a:cs typeface="Cambria Math"/>
              </a:rPr>
              <a:t>𝐹𝑃32</a:t>
            </a:r>
            <a:r>
              <a:rPr sz="4125" spc="89" baseline="-21212">
                <a:latin typeface="Cambria Math"/>
                <a:cs typeface="Cambria Math"/>
              </a:rPr>
              <a:t>)</a:t>
            </a:r>
            <a:endParaRPr sz="4125" baseline="-21212">
              <a:latin typeface="Cambria Math"/>
              <a:cs typeface="Cambria Math"/>
            </a:endParaRPr>
          </a:p>
        </p:txBody>
      </p:sp>
      <p:grpSp>
        <p:nvGrpSpPr>
          <p:cNvPr id="4" name="object 4"/>
          <p:cNvGrpSpPr/>
          <p:nvPr/>
        </p:nvGrpSpPr>
        <p:grpSpPr>
          <a:xfrm>
            <a:off x="6010275" y="3162236"/>
            <a:ext cx="271780" cy="1062355"/>
            <a:chOff x="6010275" y="3162236"/>
            <a:chExt cx="271780" cy="1062355"/>
          </a:xfrm>
        </p:grpSpPr>
        <p:pic>
          <p:nvPicPr>
            <p:cNvPr id="5" name="object 5"/>
            <p:cNvPicPr/>
            <p:nvPr/>
          </p:nvPicPr>
          <p:blipFill>
            <a:blip r:embed="rId2" cstate="print"/>
            <a:stretch>
              <a:fillRect/>
            </a:stretch>
          </p:blipFill>
          <p:spPr>
            <a:xfrm>
              <a:off x="6010275" y="3162236"/>
              <a:ext cx="271462" cy="1062037"/>
            </a:xfrm>
            <a:prstGeom prst="rect">
              <a:avLst/>
            </a:prstGeom>
          </p:spPr>
        </p:pic>
        <p:sp>
          <p:nvSpPr>
            <p:cNvPr id="6" name="object 6"/>
            <p:cNvSpPr/>
            <p:nvPr/>
          </p:nvSpPr>
          <p:spPr>
            <a:xfrm>
              <a:off x="6110351" y="3195573"/>
              <a:ext cx="76200" cy="878205"/>
            </a:xfrm>
            <a:custGeom>
              <a:avLst/>
              <a:gdLst/>
              <a:ahLst/>
              <a:cxnLst/>
              <a:rect l="l" t="t" r="r" b="b"/>
              <a:pathLst>
                <a:path w="76200" h="878204">
                  <a:moveTo>
                    <a:pt x="25400" y="801624"/>
                  </a:moveTo>
                  <a:lnTo>
                    <a:pt x="0" y="801624"/>
                  </a:lnTo>
                  <a:lnTo>
                    <a:pt x="38100" y="877824"/>
                  </a:lnTo>
                  <a:lnTo>
                    <a:pt x="69786" y="814451"/>
                  </a:lnTo>
                  <a:lnTo>
                    <a:pt x="25400" y="814451"/>
                  </a:lnTo>
                  <a:lnTo>
                    <a:pt x="25400" y="801624"/>
                  </a:lnTo>
                  <a:close/>
                </a:path>
                <a:path w="76200" h="878204">
                  <a:moveTo>
                    <a:pt x="50800" y="0"/>
                  </a:moveTo>
                  <a:lnTo>
                    <a:pt x="25400" y="0"/>
                  </a:lnTo>
                  <a:lnTo>
                    <a:pt x="25400" y="814451"/>
                  </a:lnTo>
                  <a:lnTo>
                    <a:pt x="50800" y="814451"/>
                  </a:lnTo>
                  <a:lnTo>
                    <a:pt x="50800" y="0"/>
                  </a:lnTo>
                  <a:close/>
                </a:path>
                <a:path w="76200" h="878204">
                  <a:moveTo>
                    <a:pt x="76200" y="801624"/>
                  </a:moveTo>
                  <a:lnTo>
                    <a:pt x="50800" y="801624"/>
                  </a:lnTo>
                  <a:lnTo>
                    <a:pt x="50800" y="814451"/>
                  </a:lnTo>
                  <a:lnTo>
                    <a:pt x="69786" y="814451"/>
                  </a:lnTo>
                  <a:lnTo>
                    <a:pt x="76200" y="801624"/>
                  </a:lnTo>
                  <a:close/>
                </a:path>
              </a:pathLst>
            </a:custGeom>
            <a:solidFill>
              <a:srgbClr val="000000"/>
            </a:solidFill>
          </p:spPr>
          <p:txBody>
            <a:bodyPr wrap="square" lIns="0" tIns="0" rIns="0" bIns="0" rtlCol="0"/>
            <a:lstStyle/>
            <a:p>
              <a:endParaRPr/>
            </a:p>
          </p:txBody>
        </p:sp>
      </p:grpSp>
      <p:sp>
        <p:nvSpPr>
          <p:cNvPr id="7" name="object 7"/>
          <p:cNvSpPr txBox="1"/>
          <p:nvPr/>
        </p:nvSpPr>
        <p:spPr>
          <a:xfrm>
            <a:off x="887412" y="1193164"/>
            <a:ext cx="4979035" cy="449580"/>
          </a:xfrm>
          <a:prstGeom prst="rect">
            <a:avLst/>
          </a:prstGeom>
        </p:spPr>
        <p:txBody>
          <a:bodyPr vert="horz" wrap="square" lIns="0" tIns="16510" rIns="0" bIns="0" rtlCol="0">
            <a:spAutoFit/>
          </a:bodyPr>
          <a:lstStyle/>
          <a:p>
            <a:pPr marL="38100">
              <a:lnSpc>
                <a:spcPct val="100000"/>
              </a:lnSpc>
              <a:spcBef>
                <a:spcPts val="130"/>
              </a:spcBef>
            </a:pPr>
            <a:r>
              <a:rPr sz="2750">
                <a:solidFill>
                  <a:srgbClr val="464646"/>
                </a:solidFill>
                <a:latin typeface="Trebuchet MS"/>
                <a:cs typeface="Trebuchet MS"/>
              </a:rPr>
              <a:t>So,</a:t>
            </a:r>
            <a:r>
              <a:rPr sz="2750" spc="-90">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85">
                <a:solidFill>
                  <a:srgbClr val="464646"/>
                </a:solidFill>
                <a:latin typeface="Trebuchet MS"/>
                <a:cs typeface="Trebuchet MS"/>
              </a:rPr>
              <a:t>quantize</a:t>
            </a:r>
            <a:r>
              <a:rPr sz="2750" spc="-110">
                <a:solidFill>
                  <a:srgbClr val="464646"/>
                </a:solidFill>
                <a:latin typeface="Trebuchet MS"/>
                <a:cs typeface="Trebuchet MS"/>
              </a:rPr>
              <a:t> </a:t>
            </a:r>
            <a:r>
              <a:rPr sz="2750" spc="85">
                <a:solidFill>
                  <a:srgbClr val="4F81BC"/>
                </a:solidFill>
                <a:latin typeface="Cambria Math"/>
                <a:cs typeface="Cambria Math"/>
              </a:rPr>
              <a:t>𝑋</a:t>
            </a:r>
            <a:r>
              <a:rPr sz="3000" spc="127" baseline="27777">
                <a:solidFill>
                  <a:srgbClr val="4F81BC"/>
                </a:solidFill>
                <a:latin typeface="Cambria Math"/>
                <a:cs typeface="Cambria Math"/>
              </a:rPr>
              <a:t>𝐹𝑃32</a:t>
            </a:r>
            <a:r>
              <a:rPr sz="3000" spc="434" baseline="27777">
                <a:solidFill>
                  <a:srgbClr val="4F81BC"/>
                </a:solidFill>
                <a:latin typeface="Cambria Math"/>
                <a:cs typeface="Cambria Math"/>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95">
                <a:solidFill>
                  <a:srgbClr val="4F81BC"/>
                </a:solidFill>
                <a:latin typeface="Cambria Math"/>
                <a:cs typeface="Cambria Math"/>
              </a:rPr>
              <a:t>𝑋</a:t>
            </a:r>
            <a:r>
              <a:rPr sz="3000" spc="142" baseline="27777">
                <a:solidFill>
                  <a:srgbClr val="4F81BC"/>
                </a:solidFill>
                <a:latin typeface="Cambria Math"/>
                <a:cs typeface="Cambria Math"/>
              </a:rPr>
              <a:t>𝐼𝑛𝑡8</a:t>
            </a:r>
            <a:r>
              <a:rPr sz="3000" spc="532" baseline="27777">
                <a:solidFill>
                  <a:srgbClr val="4F81BC"/>
                </a:solidFill>
                <a:latin typeface="Cambria Math"/>
                <a:cs typeface="Cambria Math"/>
              </a:rPr>
              <a:t> </a:t>
            </a:r>
            <a:r>
              <a:rPr sz="2750" spc="-385">
                <a:solidFill>
                  <a:srgbClr val="464646"/>
                </a:solidFill>
                <a:latin typeface="Trebuchet MS"/>
                <a:cs typeface="Trebuchet MS"/>
              </a:rPr>
              <a:t>:</a:t>
            </a:r>
            <a:endParaRPr sz="2750">
              <a:latin typeface="Trebuchet MS"/>
              <a:cs typeface="Trebuchet MS"/>
            </a:endParaRPr>
          </a:p>
        </p:txBody>
      </p:sp>
      <p:grpSp>
        <p:nvGrpSpPr>
          <p:cNvPr id="8" name="object 8"/>
          <p:cNvGrpSpPr/>
          <p:nvPr/>
        </p:nvGrpSpPr>
        <p:grpSpPr>
          <a:xfrm>
            <a:off x="3051048" y="2446147"/>
            <a:ext cx="763270" cy="293370"/>
            <a:chOff x="3051048" y="2446147"/>
            <a:chExt cx="763270" cy="293370"/>
          </a:xfrm>
        </p:grpSpPr>
        <p:pic>
          <p:nvPicPr>
            <p:cNvPr id="9" name="object 9"/>
            <p:cNvPicPr/>
            <p:nvPr/>
          </p:nvPicPr>
          <p:blipFill>
            <a:blip r:embed="rId3" cstate="print"/>
            <a:stretch>
              <a:fillRect/>
            </a:stretch>
          </p:blipFill>
          <p:spPr>
            <a:xfrm>
              <a:off x="3051048" y="2504313"/>
              <a:ext cx="228346" cy="234950"/>
            </a:xfrm>
            <a:prstGeom prst="rect">
              <a:avLst/>
            </a:prstGeom>
          </p:spPr>
        </p:pic>
        <p:pic>
          <p:nvPicPr>
            <p:cNvPr id="10" name="object 10"/>
            <p:cNvPicPr/>
            <p:nvPr/>
          </p:nvPicPr>
          <p:blipFill>
            <a:blip r:embed="rId4" cstate="print"/>
            <a:stretch>
              <a:fillRect/>
            </a:stretch>
          </p:blipFill>
          <p:spPr>
            <a:xfrm>
              <a:off x="3308604" y="2446147"/>
              <a:ext cx="505206" cy="165735"/>
            </a:xfrm>
            <a:prstGeom prst="rect">
              <a:avLst/>
            </a:prstGeom>
          </p:spPr>
        </p:pic>
      </p:grpSp>
      <p:sp>
        <p:nvSpPr>
          <p:cNvPr id="11" name="object 11"/>
          <p:cNvSpPr/>
          <p:nvPr/>
        </p:nvSpPr>
        <p:spPr>
          <a:xfrm>
            <a:off x="3974465" y="2662808"/>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sp>
        <p:nvSpPr>
          <p:cNvPr id="12" name="object 12"/>
          <p:cNvSpPr/>
          <p:nvPr/>
        </p:nvSpPr>
        <p:spPr>
          <a:xfrm>
            <a:off x="3974465" y="2591435"/>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4316729" y="2493136"/>
            <a:ext cx="959739" cy="249047"/>
          </a:xfrm>
          <a:prstGeom prst="rect">
            <a:avLst/>
          </a:prstGeom>
        </p:spPr>
      </p:pic>
      <p:grpSp>
        <p:nvGrpSpPr>
          <p:cNvPr id="14" name="object 14"/>
          <p:cNvGrpSpPr/>
          <p:nvPr/>
        </p:nvGrpSpPr>
        <p:grpSpPr>
          <a:xfrm>
            <a:off x="5386959" y="2189226"/>
            <a:ext cx="3719195" cy="899160"/>
            <a:chOff x="5386959" y="2189226"/>
            <a:chExt cx="3719195" cy="899160"/>
          </a:xfrm>
        </p:grpSpPr>
        <p:sp>
          <p:nvSpPr>
            <p:cNvPr id="15" name="object 15"/>
            <p:cNvSpPr/>
            <p:nvPr/>
          </p:nvSpPr>
          <p:spPr>
            <a:xfrm>
              <a:off x="5386959" y="2189225"/>
              <a:ext cx="3719195" cy="899160"/>
            </a:xfrm>
            <a:custGeom>
              <a:avLst/>
              <a:gdLst/>
              <a:ahLst/>
              <a:cxnLst/>
              <a:rect l="l" t="t" r="r" b="b"/>
              <a:pathLst>
                <a:path w="3719195" h="899160">
                  <a:moveTo>
                    <a:pt x="161925" y="12954"/>
                  </a:moveTo>
                  <a:lnTo>
                    <a:pt x="120269" y="34036"/>
                  </a:lnTo>
                  <a:lnTo>
                    <a:pt x="90373" y="75514"/>
                  </a:lnTo>
                  <a:lnTo>
                    <a:pt x="64122" y="124409"/>
                  </a:lnTo>
                  <a:lnTo>
                    <a:pt x="41529" y="180721"/>
                  </a:lnTo>
                  <a:lnTo>
                    <a:pt x="26568" y="229908"/>
                  </a:lnTo>
                  <a:lnTo>
                    <a:pt x="14947" y="281292"/>
                  </a:lnTo>
                  <a:lnTo>
                    <a:pt x="6642" y="334899"/>
                  </a:lnTo>
                  <a:lnTo>
                    <a:pt x="1651" y="390740"/>
                  </a:lnTo>
                  <a:lnTo>
                    <a:pt x="0" y="448818"/>
                  </a:lnTo>
                  <a:lnTo>
                    <a:pt x="1587" y="503923"/>
                  </a:lnTo>
                  <a:lnTo>
                    <a:pt x="1651" y="506171"/>
                  </a:lnTo>
                  <a:lnTo>
                    <a:pt x="6642" y="561619"/>
                  </a:lnTo>
                  <a:lnTo>
                    <a:pt x="14947" y="615175"/>
                  </a:lnTo>
                  <a:lnTo>
                    <a:pt x="26568" y="666813"/>
                  </a:lnTo>
                  <a:lnTo>
                    <a:pt x="41529" y="716534"/>
                  </a:lnTo>
                  <a:lnTo>
                    <a:pt x="64122" y="773645"/>
                  </a:lnTo>
                  <a:lnTo>
                    <a:pt x="90373" y="823023"/>
                  </a:lnTo>
                  <a:lnTo>
                    <a:pt x="120269" y="864704"/>
                  </a:lnTo>
                  <a:lnTo>
                    <a:pt x="153797" y="898652"/>
                  </a:lnTo>
                  <a:lnTo>
                    <a:pt x="161925" y="885952"/>
                  </a:lnTo>
                  <a:lnTo>
                    <a:pt x="133108" y="851433"/>
                  </a:lnTo>
                  <a:lnTo>
                    <a:pt x="107823" y="809942"/>
                  </a:lnTo>
                  <a:lnTo>
                    <a:pt x="86055" y="761517"/>
                  </a:lnTo>
                  <a:lnTo>
                    <a:pt x="67818" y="706120"/>
                  </a:lnTo>
                  <a:lnTo>
                    <a:pt x="55880" y="658164"/>
                  </a:lnTo>
                  <a:lnTo>
                    <a:pt x="46596" y="608482"/>
                  </a:lnTo>
                  <a:lnTo>
                    <a:pt x="39966" y="557060"/>
                  </a:lnTo>
                  <a:lnTo>
                    <a:pt x="35991" y="503923"/>
                  </a:lnTo>
                  <a:lnTo>
                    <a:pt x="34671" y="449072"/>
                  </a:lnTo>
                  <a:lnTo>
                    <a:pt x="35991" y="393090"/>
                  </a:lnTo>
                  <a:lnTo>
                    <a:pt x="39966" y="339255"/>
                  </a:lnTo>
                  <a:lnTo>
                    <a:pt x="46596" y="287591"/>
                  </a:lnTo>
                  <a:lnTo>
                    <a:pt x="55880" y="238099"/>
                  </a:lnTo>
                  <a:lnTo>
                    <a:pt x="67818" y="190754"/>
                  </a:lnTo>
                  <a:lnTo>
                    <a:pt x="86118" y="136283"/>
                  </a:lnTo>
                  <a:lnTo>
                    <a:pt x="107911" y="88480"/>
                  </a:lnTo>
                  <a:lnTo>
                    <a:pt x="133172" y="47371"/>
                  </a:lnTo>
                  <a:lnTo>
                    <a:pt x="161925" y="12954"/>
                  </a:lnTo>
                  <a:close/>
                </a:path>
                <a:path w="3719195" h="899160">
                  <a:moveTo>
                    <a:pt x="1257046" y="268351"/>
                  </a:moveTo>
                  <a:lnTo>
                    <a:pt x="1218692" y="263144"/>
                  </a:lnTo>
                  <a:lnTo>
                    <a:pt x="1209103" y="83185"/>
                  </a:lnTo>
                  <a:lnTo>
                    <a:pt x="1209103" y="75171"/>
                  </a:lnTo>
                  <a:lnTo>
                    <a:pt x="1209306" y="62941"/>
                  </a:lnTo>
                  <a:lnTo>
                    <a:pt x="1209624" y="52311"/>
                  </a:lnTo>
                  <a:lnTo>
                    <a:pt x="1210056" y="43307"/>
                  </a:lnTo>
                  <a:lnTo>
                    <a:pt x="1200531" y="43307"/>
                  </a:lnTo>
                  <a:lnTo>
                    <a:pt x="1120013" y="91313"/>
                  </a:lnTo>
                  <a:lnTo>
                    <a:pt x="1127633" y="104521"/>
                  </a:lnTo>
                  <a:lnTo>
                    <a:pt x="1134821" y="99822"/>
                  </a:lnTo>
                  <a:lnTo>
                    <a:pt x="1141387" y="95618"/>
                  </a:lnTo>
                  <a:lnTo>
                    <a:pt x="1147356" y="91973"/>
                  </a:lnTo>
                  <a:lnTo>
                    <a:pt x="1159510" y="85090"/>
                  </a:lnTo>
                  <a:lnTo>
                    <a:pt x="1164717" y="83185"/>
                  </a:lnTo>
                  <a:lnTo>
                    <a:pt x="1171435" y="83185"/>
                  </a:lnTo>
                  <a:lnTo>
                    <a:pt x="1173861" y="84201"/>
                  </a:lnTo>
                  <a:lnTo>
                    <a:pt x="1175512" y="86360"/>
                  </a:lnTo>
                  <a:lnTo>
                    <a:pt x="1177036" y="88519"/>
                  </a:lnTo>
                  <a:lnTo>
                    <a:pt x="1177912" y="91821"/>
                  </a:lnTo>
                  <a:lnTo>
                    <a:pt x="1177912" y="243967"/>
                  </a:lnTo>
                  <a:lnTo>
                    <a:pt x="1146213" y="267309"/>
                  </a:lnTo>
                  <a:lnTo>
                    <a:pt x="1129919" y="268351"/>
                  </a:lnTo>
                  <a:lnTo>
                    <a:pt x="1129919" y="280924"/>
                  </a:lnTo>
                  <a:lnTo>
                    <a:pt x="1257046" y="280924"/>
                  </a:lnTo>
                  <a:lnTo>
                    <a:pt x="1257046" y="268351"/>
                  </a:lnTo>
                  <a:close/>
                </a:path>
                <a:path w="3719195" h="899160">
                  <a:moveTo>
                    <a:pt x="1456182" y="230632"/>
                  </a:moveTo>
                  <a:lnTo>
                    <a:pt x="1441577" y="230632"/>
                  </a:lnTo>
                  <a:lnTo>
                    <a:pt x="1438325" y="239890"/>
                  </a:lnTo>
                  <a:lnTo>
                    <a:pt x="1438275" y="240030"/>
                  </a:lnTo>
                  <a:lnTo>
                    <a:pt x="1437005" y="242570"/>
                  </a:lnTo>
                  <a:lnTo>
                    <a:pt x="1435938" y="245046"/>
                  </a:lnTo>
                  <a:lnTo>
                    <a:pt x="1435862" y="245237"/>
                  </a:lnTo>
                  <a:lnTo>
                    <a:pt x="1434211" y="247269"/>
                  </a:lnTo>
                  <a:lnTo>
                    <a:pt x="1415923" y="253365"/>
                  </a:lnTo>
                  <a:lnTo>
                    <a:pt x="1345438" y="253365"/>
                  </a:lnTo>
                  <a:lnTo>
                    <a:pt x="1378153" y="209689"/>
                  </a:lnTo>
                  <a:lnTo>
                    <a:pt x="1402422" y="183349"/>
                  </a:lnTo>
                  <a:lnTo>
                    <a:pt x="1409954" y="175234"/>
                  </a:lnTo>
                  <a:lnTo>
                    <a:pt x="1439545" y="140208"/>
                  </a:lnTo>
                  <a:lnTo>
                    <a:pt x="1453134" y="104013"/>
                  </a:lnTo>
                  <a:lnTo>
                    <a:pt x="1453134" y="97917"/>
                  </a:lnTo>
                  <a:lnTo>
                    <a:pt x="1452219" y="86868"/>
                  </a:lnTo>
                  <a:lnTo>
                    <a:pt x="1452105" y="85394"/>
                  </a:lnTo>
                  <a:lnTo>
                    <a:pt x="1449031" y="74460"/>
                  </a:lnTo>
                  <a:lnTo>
                    <a:pt x="1443913" y="65100"/>
                  </a:lnTo>
                  <a:lnTo>
                    <a:pt x="1438376" y="59055"/>
                  </a:lnTo>
                  <a:lnTo>
                    <a:pt x="1436751" y="57277"/>
                  </a:lnTo>
                  <a:lnTo>
                    <a:pt x="1427581" y="51130"/>
                  </a:lnTo>
                  <a:lnTo>
                    <a:pt x="1416456" y="46774"/>
                  </a:lnTo>
                  <a:lnTo>
                    <a:pt x="1403388" y="44170"/>
                  </a:lnTo>
                  <a:lnTo>
                    <a:pt x="1388364" y="43307"/>
                  </a:lnTo>
                  <a:lnTo>
                    <a:pt x="1380896" y="43573"/>
                  </a:lnTo>
                  <a:lnTo>
                    <a:pt x="1336954" y="53365"/>
                  </a:lnTo>
                  <a:lnTo>
                    <a:pt x="1316863" y="61849"/>
                  </a:lnTo>
                  <a:lnTo>
                    <a:pt x="1316863" y="94869"/>
                  </a:lnTo>
                  <a:lnTo>
                    <a:pt x="1337691" y="94869"/>
                  </a:lnTo>
                  <a:lnTo>
                    <a:pt x="1344536" y="79209"/>
                  </a:lnTo>
                  <a:lnTo>
                    <a:pt x="1354048" y="68008"/>
                  </a:lnTo>
                  <a:lnTo>
                    <a:pt x="1366202" y="61302"/>
                  </a:lnTo>
                  <a:lnTo>
                    <a:pt x="1380998" y="59055"/>
                  </a:lnTo>
                  <a:lnTo>
                    <a:pt x="1389634" y="59055"/>
                  </a:lnTo>
                  <a:lnTo>
                    <a:pt x="1415034" y="80391"/>
                  </a:lnTo>
                  <a:lnTo>
                    <a:pt x="1417828" y="86868"/>
                  </a:lnTo>
                  <a:lnTo>
                    <a:pt x="1419225" y="94488"/>
                  </a:lnTo>
                  <a:lnTo>
                    <a:pt x="1419225" y="108585"/>
                  </a:lnTo>
                  <a:lnTo>
                    <a:pt x="1418463" y="113919"/>
                  </a:lnTo>
                  <a:lnTo>
                    <a:pt x="1417193" y="119253"/>
                  </a:lnTo>
                  <a:lnTo>
                    <a:pt x="1415796" y="124587"/>
                  </a:lnTo>
                  <a:lnTo>
                    <a:pt x="1413611" y="129921"/>
                  </a:lnTo>
                  <a:lnTo>
                    <a:pt x="1413510" y="130175"/>
                  </a:lnTo>
                  <a:lnTo>
                    <a:pt x="1390891" y="164045"/>
                  </a:lnTo>
                  <a:lnTo>
                    <a:pt x="1367282" y="191008"/>
                  </a:lnTo>
                  <a:lnTo>
                    <a:pt x="1356398" y="203441"/>
                  </a:lnTo>
                  <a:lnTo>
                    <a:pt x="1331595" y="235585"/>
                  </a:lnTo>
                  <a:lnTo>
                    <a:pt x="1311656" y="272669"/>
                  </a:lnTo>
                  <a:lnTo>
                    <a:pt x="1311656" y="280924"/>
                  </a:lnTo>
                  <a:lnTo>
                    <a:pt x="1453261" y="280924"/>
                  </a:lnTo>
                  <a:lnTo>
                    <a:pt x="1454797" y="254368"/>
                  </a:lnTo>
                  <a:lnTo>
                    <a:pt x="1454861" y="253365"/>
                  </a:lnTo>
                  <a:lnTo>
                    <a:pt x="1456182" y="230632"/>
                  </a:lnTo>
                  <a:close/>
                </a:path>
                <a:path w="3719195" h="899160">
                  <a:moveTo>
                    <a:pt x="1656461" y="45974"/>
                  </a:moveTo>
                  <a:lnTo>
                    <a:pt x="1508887" y="45974"/>
                  </a:lnTo>
                  <a:lnTo>
                    <a:pt x="1505458" y="101727"/>
                  </a:lnTo>
                  <a:lnTo>
                    <a:pt x="1520190" y="101727"/>
                  </a:lnTo>
                  <a:lnTo>
                    <a:pt x="1522349" y="93980"/>
                  </a:lnTo>
                  <a:lnTo>
                    <a:pt x="1524127" y="88773"/>
                  </a:lnTo>
                  <a:lnTo>
                    <a:pt x="1526667" y="83439"/>
                  </a:lnTo>
                  <a:lnTo>
                    <a:pt x="1528191" y="81280"/>
                  </a:lnTo>
                  <a:lnTo>
                    <a:pt x="1530096" y="79756"/>
                  </a:lnTo>
                  <a:lnTo>
                    <a:pt x="1532001" y="78105"/>
                  </a:lnTo>
                  <a:lnTo>
                    <a:pt x="1534414" y="76835"/>
                  </a:lnTo>
                  <a:lnTo>
                    <a:pt x="1537208" y="76073"/>
                  </a:lnTo>
                  <a:lnTo>
                    <a:pt x="1540002" y="75184"/>
                  </a:lnTo>
                  <a:lnTo>
                    <a:pt x="1543685" y="74676"/>
                  </a:lnTo>
                  <a:lnTo>
                    <a:pt x="1624203" y="74676"/>
                  </a:lnTo>
                  <a:lnTo>
                    <a:pt x="1624203" y="77343"/>
                  </a:lnTo>
                  <a:lnTo>
                    <a:pt x="1531366" y="273685"/>
                  </a:lnTo>
                  <a:lnTo>
                    <a:pt x="1531366" y="282067"/>
                  </a:lnTo>
                  <a:lnTo>
                    <a:pt x="1556385" y="282067"/>
                  </a:lnTo>
                  <a:lnTo>
                    <a:pt x="1647469" y="74676"/>
                  </a:lnTo>
                  <a:lnTo>
                    <a:pt x="1656461" y="54229"/>
                  </a:lnTo>
                  <a:lnTo>
                    <a:pt x="1656461" y="45974"/>
                  </a:lnTo>
                  <a:close/>
                </a:path>
                <a:path w="3719195" h="899160">
                  <a:moveTo>
                    <a:pt x="2598674" y="435737"/>
                  </a:moveTo>
                  <a:lnTo>
                    <a:pt x="179324" y="435737"/>
                  </a:lnTo>
                  <a:lnTo>
                    <a:pt x="179324" y="454787"/>
                  </a:lnTo>
                  <a:lnTo>
                    <a:pt x="2598674" y="454787"/>
                  </a:lnTo>
                  <a:lnTo>
                    <a:pt x="2598674" y="435737"/>
                  </a:lnTo>
                  <a:close/>
                </a:path>
                <a:path w="3719195" h="899160">
                  <a:moveTo>
                    <a:pt x="3719068" y="448818"/>
                  </a:moveTo>
                  <a:lnTo>
                    <a:pt x="3717467" y="393090"/>
                  </a:lnTo>
                  <a:lnTo>
                    <a:pt x="3717404" y="390740"/>
                  </a:lnTo>
                  <a:lnTo>
                    <a:pt x="3712413" y="334899"/>
                  </a:lnTo>
                  <a:lnTo>
                    <a:pt x="3704082" y="281292"/>
                  </a:lnTo>
                  <a:lnTo>
                    <a:pt x="3692423" y="229908"/>
                  </a:lnTo>
                  <a:lnTo>
                    <a:pt x="3677412" y="180721"/>
                  </a:lnTo>
                  <a:lnTo>
                    <a:pt x="3654831" y="124409"/>
                  </a:lnTo>
                  <a:lnTo>
                    <a:pt x="3628606" y="75501"/>
                  </a:lnTo>
                  <a:lnTo>
                    <a:pt x="3598722" y="34036"/>
                  </a:lnTo>
                  <a:lnTo>
                    <a:pt x="3565144" y="0"/>
                  </a:lnTo>
                  <a:lnTo>
                    <a:pt x="3557143" y="12954"/>
                  </a:lnTo>
                  <a:lnTo>
                    <a:pt x="3585730" y="47371"/>
                  </a:lnTo>
                  <a:lnTo>
                    <a:pt x="3610927" y="88480"/>
                  </a:lnTo>
                  <a:lnTo>
                    <a:pt x="3632682" y="136283"/>
                  </a:lnTo>
                  <a:lnTo>
                    <a:pt x="3650996" y="190754"/>
                  </a:lnTo>
                  <a:lnTo>
                    <a:pt x="3662984" y="238099"/>
                  </a:lnTo>
                  <a:lnTo>
                    <a:pt x="3672306" y="287591"/>
                  </a:lnTo>
                  <a:lnTo>
                    <a:pt x="3678948" y="339255"/>
                  </a:lnTo>
                  <a:lnTo>
                    <a:pt x="3682936" y="393090"/>
                  </a:lnTo>
                  <a:lnTo>
                    <a:pt x="3684257" y="448818"/>
                  </a:lnTo>
                  <a:lnTo>
                    <a:pt x="3682936" y="503923"/>
                  </a:lnTo>
                  <a:lnTo>
                    <a:pt x="3678974" y="557060"/>
                  </a:lnTo>
                  <a:lnTo>
                    <a:pt x="3672357" y="608482"/>
                  </a:lnTo>
                  <a:lnTo>
                    <a:pt x="3663111" y="658164"/>
                  </a:lnTo>
                  <a:lnTo>
                    <a:pt x="3651250" y="706120"/>
                  </a:lnTo>
                  <a:lnTo>
                    <a:pt x="3632936" y="761517"/>
                  </a:lnTo>
                  <a:lnTo>
                    <a:pt x="3611143" y="809942"/>
                  </a:lnTo>
                  <a:lnTo>
                    <a:pt x="3585883" y="851433"/>
                  </a:lnTo>
                  <a:lnTo>
                    <a:pt x="3557143" y="885952"/>
                  </a:lnTo>
                  <a:lnTo>
                    <a:pt x="3565144" y="898652"/>
                  </a:lnTo>
                  <a:lnTo>
                    <a:pt x="3598722" y="864704"/>
                  </a:lnTo>
                  <a:lnTo>
                    <a:pt x="3628606" y="823023"/>
                  </a:lnTo>
                  <a:lnTo>
                    <a:pt x="3654831" y="773645"/>
                  </a:lnTo>
                  <a:lnTo>
                    <a:pt x="3677412" y="716534"/>
                  </a:lnTo>
                  <a:lnTo>
                    <a:pt x="3692423" y="666813"/>
                  </a:lnTo>
                  <a:lnTo>
                    <a:pt x="3704082" y="615175"/>
                  </a:lnTo>
                  <a:lnTo>
                    <a:pt x="3712413" y="561619"/>
                  </a:lnTo>
                  <a:lnTo>
                    <a:pt x="3717404" y="506171"/>
                  </a:lnTo>
                  <a:lnTo>
                    <a:pt x="3719055" y="449072"/>
                  </a:lnTo>
                  <a:lnTo>
                    <a:pt x="3719068" y="448818"/>
                  </a:lnTo>
                  <a:close/>
                </a:path>
              </a:pathLst>
            </a:custGeom>
            <a:solidFill>
              <a:srgbClr val="000000"/>
            </a:solidFill>
          </p:spPr>
          <p:txBody>
            <a:bodyPr wrap="square" lIns="0" tIns="0" rIns="0" bIns="0" rtlCol="0"/>
            <a:lstStyle/>
            <a:p>
              <a:endParaRPr/>
            </a:p>
          </p:txBody>
        </p:sp>
        <p:pic>
          <p:nvPicPr>
            <p:cNvPr id="16" name="object 16"/>
            <p:cNvPicPr/>
            <p:nvPr/>
          </p:nvPicPr>
          <p:blipFill>
            <a:blip r:embed="rId6" cstate="print"/>
            <a:stretch>
              <a:fillRect/>
            </a:stretch>
          </p:blipFill>
          <p:spPr>
            <a:xfrm>
              <a:off x="5580126" y="2731008"/>
              <a:ext cx="1212399" cy="249046"/>
            </a:xfrm>
            <a:prstGeom prst="rect">
              <a:avLst/>
            </a:prstGeom>
          </p:spPr>
        </p:pic>
        <p:pic>
          <p:nvPicPr>
            <p:cNvPr id="17" name="object 17"/>
            <p:cNvPicPr/>
            <p:nvPr/>
          </p:nvPicPr>
          <p:blipFill>
            <a:blip r:embed="rId7" cstate="print"/>
            <a:stretch>
              <a:fillRect/>
            </a:stretch>
          </p:blipFill>
          <p:spPr>
            <a:xfrm>
              <a:off x="6843649" y="2707386"/>
              <a:ext cx="1105280" cy="332104"/>
            </a:xfrm>
            <a:prstGeom prst="rect">
              <a:avLst/>
            </a:prstGeom>
          </p:spPr>
        </p:pic>
        <p:pic>
          <p:nvPicPr>
            <p:cNvPr id="18" name="object 18"/>
            <p:cNvPicPr/>
            <p:nvPr/>
          </p:nvPicPr>
          <p:blipFill>
            <a:blip r:embed="rId8" cstate="print"/>
            <a:stretch>
              <a:fillRect/>
            </a:stretch>
          </p:blipFill>
          <p:spPr>
            <a:xfrm>
              <a:off x="8036941" y="2504313"/>
              <a:ext cx="228345" cy="234950"/>
            </a:xfrm>
            <a:prstGeom prst="rect">
              <a:avLst/>
            </a:prstGeom>
          </p:spPr>
        </p:pic>
        <p:sp>
          <p:nvSpPr>
            <p:cNvPr id="19" name="object 19"/>
            <p:cNvSpPr/>
            <p:nvPr/>
          </p:nvSpPr>
          <p:spPr>
            <a:xfrm>
              <a:off x="8294370" y="2446147"/>
              <a:ext cx="603885" cy="165100"/>
            </a:xfrm>
            <a:custGeom>
              <a:avLst/>
              <a:gdLst/>
              <a:ahLst/>
              <a:cxnLst/>
              <a:rect l="l" t="t" r="r" b="b"/>
              <a:pathLst>
                <a:path w="603884" h="165100">
                  <a:moveTo>
                    <a:pt x="258825" y="0"/>
                  </a:moveTo>
                  <a:lnTo>
                    <a:pt x="193039" y="0"/>
                  </a:lnTo>
                  <a:lnTo>
                    <a:pt x="191104" y="8000"/>
                  </a:lnTo>
                  <a:lnTo>
                    <a:pt x="196341" y="8000"/>
                  </a:lnTo>
                  <a:lnTo>
                    <a:pt x="199898" y="8762"/>
                  </a:lnTo>
                  <a:lnTo>
                    <a:pt x="201675" y="10413"/>
                  </a:lnTo>
                  <a:lnTo>
                    <a:pt x="203580" y="11937"/>
                  </a:lnTo>
                  <a:lnTo>
                    <a:pt x="204597" y="14731"/>
                  </a:lnTo>
                  <a:lnTo>
                    <a:pt x="181482" y="126745"/>
                  </a:lnTo>
                  <a:lnTo>
                    <a:pt x="179958" y="133223"/>
                  </a:lnTo>
                  <a:lnTo>
                    <a:pt x="178815" y="138302"/>
                  </a:lnTo>
                  <a:lnTo>
                    <a:pt x="177673" y="141858"/>
                  </a:lnTo>
                  <a:lnTo>
                    <a:pt x="176656" y="145414"/>
                  </a:lnTo>
                  <a:lnTo>
                    <a:pt x="175513" y="148208"/>
                  </a:lnTo>
                  <a:lnTo>
                    <a:pt x="163322" y="155193"/>
                  </a:lnTo>
                  <a:lnTo>
                    <a:pt x="161925" y="162813"/>
                  </a:lnTo>
                  <a:lnTo>
                    <a:pt x="216407" y="162813"/>
                  </a:lnTo>
                  <a:lnTo>
                    <a:pt x="218058" y="155193"/>
                  </a:lnTo>
                  <a:lnTo>
                    <a:pt x="215984" y="155193"/>
                  </a:lnTo>
                  <a:lnTo>
                    <a:pt x="213444" y="154812"/>
                  </a:lnTo>
                  <a:lnTo>
                    <a:pt x="213232" y="154812"/>
                  </a:lnTo>
                  <a:lnTo>
                    <a:pt x="208787" y="153924"/>
                  </a:lnTo>
                  <a:lnTo>
                    <a:pt x="207263" y="153288"/>
                  </a:lnTo>
                  <a:lnTo>
                    <a:pt x="206248" y="152400"/>
                  </a:lnTo>
                  <a:lnTo>
                    <a:pt x="205401" y="151764"/>
                  </a:lnTo>
                  <a:lnTo>
                    <a:pt x="204470" y="150622"/>
                  </a:lnTo>
                  <a:lnTo>
                    <a:pt x="203961" y="149351"/>
                  </a:lnTo>
                  <a:lnTo>
                    <a:pt x="203619" y="148208"/>
                  </a:lnTo>
                  <a:lnTo>
                    <a:pt x="203326" y="146685"/>
                  </a:lnTo>
                  <a:lnTo>
                    <a:pt x="203437" y="141858"/>
                  </a:lnTo>
                  <a:lnTo>
                    <a:pt x="203580" y="140207"/>
                  </a:lnTo>
                  <a:lnTo>
                    <a:pt x="204343" y="136270"/>
                  </a:lnTo>
                  <a:lnTo>
                    <a:pt x="204977" y="132333"/>
                  </a:lnTo>
                  <a:lnTo>
                    <a:pt x="205739" y="128142"/>
                  </a:lnTo>
                  <a:lnTo>
                    <a:pt x="206755" y="123316"/>
                  </a:lnTo>
                  <a:lnTo>
                    <a:pt x="207772" y="118617"/>
                  </a:lnTo>
                  <a:lnTo>
                    <a:pt x="208914" y="113664"/>
                  </a:lnTo>
                  <a:lnTo>
                    <a:pt x="211200" y="103504"/>
                  </a:lnTo>
                  <a:lnTo>
                    <a:pt x="212344" y="98805"/>
                  </a:lnTo>
                  <a:lnTo>
                    <a:pt x="213159" y="94726"/>
                  </a:lnTo>
                  <a:lnTo>
                    <a:pt x="213232" y="94361"/>
                  </a:lnTo>
                  <a:lnTo>
                    <a:pt x="247152" y="94361"/>
                  </a:lnTo>
                  <a:lnTo>
                    <a:pt x="250205" y="94106"/>
                  </a:lnTo>
                  <a:lnTo>
                    <a:pt x="285256" y="81914"/>
                  </a:lnTo>
                  <a:lnTo>
                    <a:pt x="215616" y="81914"/>
                  </a:lnTo>
                  <a:lnTo>
                    <a:pt x="231521" y="13842"/>
                  </a:lnTo>
                  <a:lnTo>
                    <a:pt x="234187" y="13588"/>
                  </a:lnTo>
                  <a:lnTo>
                    <a:pt x="297954" y="13588"/>
                  </a:lnTo>
                  <a:lnTo>
                    <a:pt x="296409" y="11937"/>
                  </a:lnTo>
                  <a:lnTo>
                    <a:pt x="294079" y="10413"/>
                  </a:lnTo>
                  <a:lnTo>
                    <a:pt x="291464" y="8762"/>
                  </a:lnTo>
                  <a:lnTo>
                    <a:pt x="286638" y="5587"/>
                  </a:lnTo>
                  <a:lnTo>
                    <a:pt x="280797" y="3428"/>
                  </a:lnTo>
                  <a:lnTo>
                    <a:pt x="266826" y="635"/>
                  </a:lnTo>
                  <a:lnTo>
                    <a:pt x="258825" y="0"/>
                  </a:lnTo>
                  <a:close/>
                </a:path>
                <a:path w="603884" h="165100">
                  <a:moveTo>
                    <a:pt x="247152" y="94361"/>
                  </a:moveTo>
                  <a:lnTo>
                    <a:pt x="213232" y="94361"/>
                  </a:lnTo>
                  <a:lnTo>
                    <a:pt x="216884" y="94726"/>
                  </a:lnTo>
                  <a:lnTo>
                    <a:pt x="242762" y="94726"/>
                  </a:lnTo>
                  <a:lnTo>
                    <a:pt x="247152" y="94361"/>
                  </a:lnTo>
                  <a:close/>
                </a:path>
                <a:path w="603884" h="165100">
                  <a:moveTo>
                    <a:pt x="297954" y="13588"/>
                  </a:moveTo>
                  <a:lnTo>
                    <a:pt x="253655" y="13588"/>
                  </a:lnTo>
                  <a:lnTo>
                    <a:pt x="258898" y="13842"/>
                  </a:lnTo>
                  <a:lnTo>
                    <a:pt x="257048" y="13842"/>
                  </a:lnTo>
                  <a:lnTo>
                    <a:pt x="281177" y="30225"/>
                  </a:lnTo>
                  <a:lnTo>
                    <a:pt x="281177" y="45465"/>
                  </a:lnTo>
                  <a:lnTo>
                    <a:pt x="255015" y="78866"/>
                  </a:lnTo>
                  <a:lnTo>
                    <a:pt x="240410" y="81914"/>
                  </a:lnTo>
                  <a:lnTo>
                    <a:pt x="285256" y="81914"/>
                  </a:lnTo>
                  <a:lnTo>
                    <a:pt x="292988" y="76200"/>
                  </a:lnTo>
                  <a:lnTo>
                    <a:pt x="297814" y="70230"/>
                  </a:lnTo>
                  <a:lnTo>
                    <a:pt x="301244" y="63245"/>
                  </a:lnTo>
                  <a:lnTo>
                    <a:pt x="304673" y="56387"/>
                  </a:lnTo>
                  <a:lnTo>
                    <a:pt x="304800" y="56133"/>
                  </a:lnTo>
                  <a:lnTo>
                    <a:pt x="306450" y="48005"/>
                  </a:lnTo>
                  <a:lnTo>
                    <a:pt x="306324" y="31495"/>
                  </a:lnTo>
                  <a:lnTo>
                    <a:pt x="305053" y="25526"/>
                  </a:lnTo>
                  <a:lnTo>
                    <a:pt x="302513" y="20574"/>
                  </a:lnTo>
                  <a:lnTo>
                    <a:pt x="299974" y="15748"/>
                  </a:lnTo>
                  <a:lnTo>
                    <a:pt x="297954" y="13588"/>
                  </a:lnTo>
                  <a:close/>
                </a:path>
                <a:path w="603884" h="165100">
                  <a:moveTo>
                    <a:pt x="591546" y="12700"/>
                  </a:moveTo>
                  <a:lnTo>
                    <a:pt x="551560" y="12700"/>
                  </a:lnTo>
                  <a:lnTo>
                    <a:pt x="555498" y="13335"/>
                  </a:lnTo>
                  <a:lnTo>
                    <a:pt x="558926" y="14731"/>
                  </a:lnTo>
                  <a:lnTo>
                    <a:pt x="572770" y="29844"/>
                  </a:lnTo>
                  <a:lnTo>
                    <a:pt x="574039" y="33400"/>
                  </a:lnTo>
                  <a:lnTo>
                    <a:pt x="574548" y="37337"/>
                  </a:lnTo>
                  <a:lnTo>
                    <a:pt x="574548" y="45847"/>
                  </a:lnTo>
                  <a:lnTo>
                    <a:pt x="574039" y="49783"/>
                  </a:lnTo>
                  <a:lnTo>
                    <a:pt x="572007" y="57150"/>
                  </a:lnTo>
                  <a:lnTo>
                    <a:pt x="570102" y="61213"/>
                  </a:lnTo>
                  <a:lnTo>
                    <a:pt x="567181" y="65531"/>
                  </a:lnTo>
                  <a:lnTo>
                    <a:pt x="564387" y="69850"/>
                  </a:lnTo>
                  <a:lnTo>
                    <a:pt x="536321" y="100583"/>
                  </a:lnTo>
                  <a:lnTo>
                    <a:pt x="530993" y="105917"/>
                  </a:lnTo>
                  <a:lnTo>
                    <a:pt x="526414" y="110743"/>
                  </a:lnTo>
                  <a:lnTo>
                    <a:pt x="501650" y="143001"/>
                  </a:lnTo>
                  <a:lnTo>
                    <a:pt x="498982" y="147319"/>
                  </a:lnTo>
                  <a:lnTo>
                    <a:pt x="496570" y="151764"/>
                  </a:lnTo>
                  <a:lnTo>
                    <a:pt x="494664" y="156337"/>
                  </a:lnTo>
                  <a:lnTo>
                    <a:pt x="494664" y="162813"/>
                  </a:lnTo>
                  <a:lnTo>
                    <a:pt x="600963" y="162813"/>
                  </a:lnTo>
                  <a:lnTo>
                    <a:pt x="601345" y="156844"/>
                  </a:lnTo>
                  <a:lnTo>
                    <a:pt x="601777" y="151764"/>
                  </a:lnTo>
                  <a:lnTo>
                    <a:pt x="601852" y="150875"/>
                  </a:lnTo>
                  <a:lnTo>
                    <a:pt x="602004" y="147319"/>
                  </a:lnTo>
                  <a:lnTo>
                    <a:pt x="602106" y="144906"/>
                  </a:lnTo>
                  <a:lnTo>
                    <a:pt x="602226" y="143001"/>
                  </a:lnTo>
                  <a:lnTo>
                    <a:pt x="602265" y="142366"/>
                  </a:lnTo>
                  <a:lnTo>
                    <a:pt x="522224" y="142366"/>
                  </a:lnTo>
                  <a:lnTo>
                    <a:pt x="524382" y="139064"/>
                  </a:lnTo>
                  <a:lnTo>
                    <a:pt x="527176" y="135381"/>
                  </a:lnTo>
                  <a:lnTo>
                    <a:pt x="534034" y="127253"/>
                  </a:lnTo>
                  <a:lnTo>
                    <a:pt x="541908" y="118872"/>
                  </a:lnTo>
                  <a:lnTo>
                    <a:pt x="546100" y="114680"/>
                  </a:lnTo>
                  <a:lnTo>
                    <a:pt x="554608" y="105917"/>
                  </a:lnTo>
                  <a:lnTo>
                    <a:pt x="559053" y="101600"/>
                  </a:lnTo>
                  <a:lnTo>
                    <a:pt x="563118" y="97408"/>
                  </a:lnTo>
                  <a:lnTo>
                    <a:pt x="571119" y="89407"/>
                  </a:lnTo>
                  <a:lnTo>
                    <a:pt x="574801" y="85598"/>
                  </a:lnTo>
                  <a:lnTo>
                    <a:pt x="578103" y="82041"/>
                  </a:lnTo>
                  <a:lnTo>
                    <a:pt x="581532" y="78612"/>
                  </a:lnTo>
                  <a:lnTo>
                    <a:pt x="584200" y="75437"/>
                  </a:lnTo>
                  <a:lnTo>
                    <a:pt x="586231" y="72770"/>
                  </a:lnTo>
                  <a:lnTo>
                    <a:pt x="588909" y="69850"/>
                  </a:lnTo>
                  <a:lnTo>
                    <a:pt x="597661" y="55752"/>
                  </a:lnTo>
                  <a:lnTo>
                    <a:pt x="598804" y="53086"/>
                  </a:lnTo>
                  <a:lnTo>
                    <a:pt x="599566" y="50291"/>
                  </a:lnTo>
                  <a:lnTo>
                    <a:pt x="600075" y="47498"/>
                  </a:lnTo>
                  <a:lnTo>
                    <a:pt x="600455" y="44703"/>
                  </a:lnTo>
                  <a:lnTo>
                    <a:pt x="600709" y="41655"/>
                  </a:lnTo>
                  <a:lnTo>
                    <a:pt x="600709" y="33019"/>
                  </a:lnTo>
                  <a:lnTo>
                    <a:pt x="599821" y="27939"/>
                  </a:lnTo>
                  <a:lnTo>
                    <a:pt x="598170" y="23240"/>
                  </a:lnTo>
                  <a:lnTo>
                    <a:pt x="596391" y="18541"/>
                  </a:lnTo>
                  <a:lnTo>
                    <a:pt x="593598" y="14477"/>
                  </a:lnTo>
                  <a:lnTo>
                    <a:pt x="591546" y="12700"/>
                  </a:lnTo>
                  <a:close/>
                </a:path>
                <a:path w="603884" h="165100">
                  <a:moveTo>
                    <a:pt x="603376" y="126873"/>
                  </a:moveTo>
                  <a:lnTo>
                    <a:pt x="591693" y="126873"/>
                  </a:lnTo>
                  <a:lnTo>
                    <a:pt x="590296" y="130555"/>
                  </a:lnTo>
                  <a:lnTo>
                    <a:pt x="589026" y="133350"/>
                  </a:lnTo>
                  <a:lnTo>
                    <a:pt x="587882" y="135381"/>
                  </a:lnTo>
                  <a:lnTo>
                    <a:pt x="586866" y="137413"/>
                  </a:lnTo>
                  <a:lnTo>
                    <a:pt x="585819" y="138556"/>
                  </a:lnTo>
                  <a:lnTo>
                    <a:pt x="574675" y="142366"/>
                  </a:lnTo>
                  <a:lnTo>
                    <a:pt x="602265" y="142366"/>
                  </a:lnTo>
                  <a:lnTo>
                    <a:pt x="602996" y="132841"/>
                  </a:lnTo>
                  <a:lnTo>
                    <a:pt x="603352" y="127253"/>
                  </a:lnTo>
                  <a:lnTo>
                    <a:pt x="603376" y="126873"/>
                  </a:lnTo>
                  <a:close/>
                </a:path>
                <a:path w="603884" h="165100">
                  <a:moveTo>
                    <a:pt x="561212" y="253"/>
                  </a:moveTo>
                  <a:lnTo>
                    <a:pt x="545337" y="253"/>
                  </a:lnTo>
                  <a:lnTo>
                    <a:pt x="537209" y="1269"/>
                  </a:lnTo>
                  <a:lnTo>
                    <a:pt x="498601" y="12953"/>
                  </a:lnTo>
                  <a:lnTo>
                    <a:pt x="498601" y="37337"/>
                  </a:lnTo>
                  <a:lnTo>
                    <a:pt x="515111" y="37337"/>
                  </a:lnTo>
                  <a:lnTo>
                    <a:pt x="518032" y="29337"/>
                  </a:lnTo>
                  <a:lnTo>
                    <a:pt x="522097" y="23240"/>
                  </a:lnTo>
                  <a:lnTo>
                    <a:pt x="527430" y="19050"/>
                  </a:lnTo>
                  <a:lnTo>
                    <a:pt x="532637" y="14731"/>
                  </a:lnTo>
                  <a:lnTo>
                    <a:pt x="539241" y="12700"/>
                  </a:lnTo>
                  <a:lnTo>
                    <a:pt x="591546" y="12700"/>
                  </a:lnTo>
                  <a:lnTo>
                    <a:pt x="589787" y="11175"/>
                  </a:lnTo>
                  <a:lnTo>
                    <a:pt x="585977" y="7747"/>
                  </a:lnTo>
                  <a:lnTo>
                    <a:pt x="580898" y="5206"/>
                  </a:lnTo>
                  <a:lnTo>
                    <a:pt x="575182" y="3301"/>
                  </a:lnTo>
                  <a:lnTo>
                    <a:pt x="568578" y="1269"/>
                  </a:lnTo>
                  <a:lnTo>
                    <a:pt x="561212" y="253"/>
                  </a:lnTo>
                  <a:close/>
                </a:path>
                <a:path w="603884" h="165100">
                  <a:moveTo>
                    <a:pt x="361060" y="129412"/>
                  </a:moveTo>
                  <a:lnTo>
                    <a:pt x="344804" y="129412"/>
                  </a:lnTo>
                  <a:lnTo>
                    <a:pt x="344804" y="156590"/>
                  </a:lnTo>
                  <a:lnTo>
                    <a:pt x="352044" y="159130"/>
                  </a:lnTo>
                  <a:lnTo>
                    <a:pt x="359663" y="161162"/>
                  </a:lnTo>
                  <a:lnTo>
                    <a:pt x="375793" y="164211"/>
                  </a:lnTo>
                  <a:lnTo>
                    <a:pt x="383666" y="164973"/>
                  </a:lnTo>
                  <a:lnTo>
                    <a:pt x="391413" y="164973"/>
                  </a:lnTo>
                  <a:lnTo>
                    <a:pt x="398605" y="164756"/>
                  </a:lnTo>
                  <a:lnTo>
                    <a:pt x="404184" y="164211"/>
                  </a:lnTo>
                  <a:lnTo>
                    <a:pt x="404695" y="164211"/>
                  </a:lnTo>
                  <a:lnTo>
                    <a:pt x="434513" y="152780"/>
                  </a:lnTo>
                  <a:lnTo>
                    <a:pt x="387730" y="152780"/>
                  </a:lnTo>
                  <a:lnTo>
                    <a:pt x="384048" y="152400"/>
                  </a:lnTo>
                  <a:lnTo>
                    <a:pt x="381326" y="151637"/>
                  </a:lnTo>
                  <a:lnTo>
                    <a:pt x="378052" y="150860"/>
                  </a:lnTo>
                  <a:lnTo>
                    <a:pt x="377793" y="150860"/>
                  </a:lnTo>
                  <a:lnTo>
                    <a:pt x="374776" y="149351"/>
                  </a:lnTo>
                  <a:lnTo>
                    <a:pt x="372236" y="147447"/>
                  </a:lnTo>
                  <a:lnTo>
                    <a:pt x="369824" y="145541"/>
                  </a:lnTo>
                  <a:lnTo>
                    <a:pt x="367664" y="143128"/>
                  </a:lnTo>
                  <a:lnTo>
                    <a:pt x="365886" y="140207"/>
                  </a:lnTo>
                  <a:lnTo>
                    <a:pt x="363981" y="137160"/>
                  </a:lnTo>
                  <a:lnTo>
                    <a:pt x="362330" y="133603"/>
                  </a:lnTo>
                  <a:lnTo>
                    <a:pt x="361060" y="129412"/>
                  </a:lnTo>
                  <a:close/>
                </a:path>
                <a:path w="603884" h="165100">
                  <a:moveTo>
                    <a:pt x="438933" y="12700"/>
                  </a:moveTo>
                  <a:lnTo>
                    <a:pt x="402716" y="12700"/>
                  </a:lnTo>
                  <a:lnTo>
                    <a:pt x="409701" y="14986"/>
                  </a:lnTo>
                  <a:lnTo>
                    <a:pt x="414400" y="19685"/>
                  </a:lnTo>
                  <a:lnTo>
                    <a:pt x="419226" y="24256"/>
                  </a:lnTo>
                  <a:lnTo>
                    <a:pt x="421639" y="30606"/>
                  </a:lnTo>
                  <a:lnTo>
                    <a:pt x="421639" y="43561"/>
                  </a:lnTo>
                  <a:lnTo>
                    <a:pt x="386460" y="74040"/>
                  </a:lnTo>
                  <a:lnTo>
                    <a:pt x="370077" y="75691"/>
                  </a:lnTo>
                  <a:lnTo>
                    <a:pt x="370077" y="87756"/>
                  </a:lnTo>
                  <a:lnTo>
                    <a:pt x="381126" y="87756"/>
                  </a:lnTo>
                  <a:lnTo>
                    <a:pt x="391298" y="88302"/>
                  </a:lnTo>
                  <a:lnTo>
                    <a:pt x="423999" y="113805"/>
                  </a:lnTo>
                  <a:lnTo>
                    <a:pt x="424687" y="121665"/>
                  </a:lnTo>
                  <a:lnTo>
                    <a:pt x="424687" y="132079"/>
                  </a:lnTo>
                  <a:lnTo>
                    <a:pt x="398963" y="152400"/>
                  </a:lnTo>
                  <a:lnTo>
                    <a:pt x="397862" y="152400"/>
                  </a:lnTo>
                  <a:lnTo>
                    <a:pt x="391795" y="152780"/>
                  </a:lnTo>
                  <a:lnTo>
                    <a:pt x="434513" y="152780"/>
                  </a:lnTo>
                  <a:lnTo>
                    <a:pt x="435863" y="151637"/>
                  </a:lnTo>
                  <a:lnTo>
                    <a:pt x="440944" y="147447"/>
                  </a:lnTo>
                  <a:lnTo>
                    <a:pt x="444626" y="142493"/>
                  </a:lnTo>
                  <a:lnTo>
                    <a:pt x="449706" y="131063"/>
                  </a:lnTo>
                  <a:lnTo>
                    <a:pt x="450976" y="124840"/>
                  </a:lnTo>
                  <a:lnTo>
                    <a:pt x="450976" y="112775"/>
                  </a:lnTo>
                  <a:lnTo>
                    <a:pt x="449960" y="107823"/>
                  </a:lnTo>
                  <a:lnTo>
                    <a:pt x="447801" y="103504"/>
                  </a:lnTo>
                  <a:lnTo>
                    <a:pt x="445770" y="99060"/>
                  </a:lnTo>
                  <a:lnTo>
                    <a:pt x="442849" y="95123"/>
                  </a:lnTo>
                  <a:lnTo>
                    <a:pt x="439165" y="91693"/>
                  </a:lnTo>
                  <a:lnTo>
                    <a:pt x="435649" y="88302"/>
                  </a:lnTo>
                  <a:lnTo>
                    <a:pt x="431291" y="85470"/>
                  </a:lnTo>
                  <a:lnTo>
                    <a:pt x="426465" y="83312"/>
                  </a:lnTo>
                  <a:lnTo>
                    <a:pt x="421639" y="81025"/>
                  </a:lnTo>
                  <a:lnTo>
                    <a:pt x="416432" y="79501"/>
                  </a:lnTo>
                  <a:lnTo>
                    <a:pt x="410718" y="78486"/>
                  </a:lnTo>
                  <a:lnTo>
                    <a:pt x="410718" y="76962"/>
                  </a:lnTo>
                  <a:lnTo>
                    <a:pt x="443610" y="52958"/>
                  </a:lnTo>
                  <a:lnTo>
                    <a:pt x="445007" y="48767"/>
                  </a:lnTo>
                  <a:lnTo>
                    <a:pt x="446531" y="44703"/>
                  </a:lnTo>
                  <a:lnTo>
                    <a:pt x="447294" y="40004"/>
                  </a:lnTo>
                  <a:lnTo>
                    <a:pt x="447294" y="28955"/>
                  </a:lnTo>
                  <a:lnTo>
                    <a:pt x="446209" y="24256"/>
                  </a:lnTo>
                  <a:lnTo>
                    <a:pt x="446150" y="24002"/>
                  </a:lnTo>
                  <a:lnTo>
                    <a:pt x="441325" y="15366"/>
                  </a:lnTo>
                  <a:lnTo>
                    <a:pt x="438933" y="12700"/>
                  </a:lnTo>
                  <a:close/>
                </a:path>
                <a:path w="603884" h="165100">
                  <a:moveTo>
                    <a:pt x="406526" y="253"/>
                  </a:moveTo>
                  <a:lnTo>
                    <a:pt x="391795" y="253"/>
                  </a:lnTo>
                  <a:lnTo>
                    <a:pt x="383412" y="1269"/>
                  </a:lnTo>
                  <a:lnTo>
                    <a:pt x="346709" y="12953"/>
                  </a:lnTo>
                  <a:lnTo>
                    <a:pt x="346709" y="37591"/>
                  </a:lnTo>
                  <a:lnTo>
                    <a:pt x="362711" y="37591"/>
                  </a:lnTo>
                  <a:lnTo>
                    <a:pt x="365505" y="29337"/>
                  </a:lnTo>
                  <a:lnTo>
                    <a:pt x="369443" y="23113"/>
                  </a:lnTo>
                  <a:lnTo>
                    <a:pt x="374523" y="18923"/>
                  </a:lnTo>
                  <a:lnTo>
                    <a:pt x="379729" y="14731"/>
                  </a:lnTo>
                  <a:lnTo>
                    <a:pt x="386079" y="12700"/>
                  </a:lnTo>
                  <a:lnTo>
                    <a:pt x="438933" y="12700"/>
                  </a:lnTo>
                  <a:lnTo>
                    <a:pt x="438023" y="11683"/>
                  </a:lnTo>
                  <a:lnTo>
                    <a:pt x="433704" y="8889"/>
                  </a:lnTo>
                  <a:lnTo>
                    <a:pt x="429513" y="5968"/>
                  </a:lnTo>
                  <a:lnTo>
                    <a:pt x="424433" y="3810"/>
                  </a:lnTo>
                  <a:lnTo>
                    <a:pt x="418591" y="2412"/>
                  </a:lnTo>
                  <a:lnTo>
                    <a:pt x="412750" y="888"/>
                  </a:lnTo>
                  <a:lnTo>
                    <a:pt x="406526" y="253"/>
                  </a:lnTo>
                  <a:close/>
                </a:path>
                <a:path w="603884" h="165100">
                  <a:moveTo>
                    <a:pt x="149478" y="0"/>
                  </a:moveTo>
                  <a:lnTo>
                    <a:pt x="31114" y="0"/>
                  </a:lnTo>
                  <a:lnTo>
                    <a:pt x="29179" y="8000"/>
                  </a:lnTo>
                  <a:lnTo>
                    <a:pt x="34416" y="8000"/>
                  </a:lnTo>
                  <a:lnTo>
                    <a:pt x="37973" y="8762"/>
                  </a:lnTo>
                  <a:lnTo>
                    <a:pt x="39750" y="10413"/>
                  </a:lnTo>
                  <a:lnTo>
                    <a:pt x="41655" y="11937"/>
                  </a:lnTo>
                  <a:lnTo>
                    <a:pt x="42672" y="14731"/>
                  </a:lnTo>
                  <a:lnTo>
                    <a:pt x="19557" y="126745"/>
                  </a:lnTo>
                  <a:lnTo>
                    <a:pt x="18033" y="133223"/>
                  </a:lnTo>
                  <a:lnTo>
                    <a:pt x="16890" y="138302"/>
                  </a:lnTo>
                  <a:lnTo>
                    <a:pt x="15748" y="141858"/>
                  </a:lnTo>
                  <a:lnTo>
                    <a:pt x="14731" y="145414"/>
                  </a:lnTo>
                  <a:lnTo>
                    <a:pt x="13588" y="148208"/>
                  </a:lnTo>
                  <a:lnTo>
                    <a:pt x="1397" y="155193"/>
                  </a:lnTo>
                  <a:lnTo>
                    <a:pt x="0" y="162813"/>
                  </a:lnTo>
                  <a:lnTo>
                    <a:pt x="54482" y="162813"/>
                  </a:lnTo>
                  <a:lnTo>
                    <a:pt x="56133" y="155193"/>
                  </a:lnTo>
                  <a:lnTo>
                    <a:pt x="54059" y="155193"/>
                  </a:lnTo>
                  <a:lnTo>
                    <a:pt x="51519" y="154812"/>
                  </a:lnTo>
                  <a:lnTo>
                    <a:pt x="51307" y="154812"/>
                  </a:lnTo>
                  <a:lnTo>
                    <a:pt x="46862" y="153924"/>
                  </a:lnTo>
                  <a:lnTo>
                    <a:pt x="45338" y="153288"/>
                  </a:lnTo>
                  <a:lnTo>
                    <a:pt x="44323" y="152400"/>
                  </a:lnTo>
                  <a:lnTo>
                    <a:pt x="43476" y="151764"/>
                  </a:lnTo>
                  <a:lnTo>
                    <a:pt x="42545" y="150622"/>
                  </a:lnTo>
                  <a:lnTo>
                    <a:pt x="42036" y="149351"/>
                  </a:lnTo>
                  <a:lnTo>
                    <a:pt x="41694" y="148208"/>
                  </a:lnTo>
                  <a:lnTo>
                    <a:pt x="41401" y="146685"/>
                  </a:lnTo>
                  <a:lnTo>
                    <a:pt x="41519" y="141858"/>
                  </a:lnTo>
                  <a:lnTo>
                    <a:pt x="41782" y="139573"/>
                  </a:lnTo>
                  <a:lnTo>
                    <a:pt x="43306" y="130555"/>
                  </a:lnTo>
                  <a:lnTo>
                    <a:pt x="45465" y="120141"/>
                  </a:lnTo>
                  <a:lnTo>
                    <a:pt x="46735" y="114680"/>
                  </a:lnTo>
                  <a:lnTo>
                    <a:pt x="47878" y="109092"/>
                  </a:lnTo>
                  <a:lnTo>
                    <a:pt x="50673" y="97662"/>
                  </a:lnTo>
                  <a:lnTo>
                    <a:pt x="51815" y="92328"/>
                  </a:lnTo>
                  <a:lnTo>
                    <a:pt x="52928" y="87629"/>
                  </a:lnTo>
                  <a:lnTo>
                    <a:pt x="108544" y="87629"/>
                  </a:lnTo>
                  <a:lnTo>
                    <a:pt x="111605" y="74422"/>
                  </a:lnTo>
                  <a:lnTo>
                    <a:pt x="55752" y="74422"/>
                  </a:lnTo>
                  <a:lnTo>
                    <a:pt x="69480" y="13842"/>
                  </a:lnTo>
                  <a:lnTo>
                    <a:pt x="69596" y="13335"/>
                  </a:lnTo>
                  <a:lnTo>
                    <a:pt x="146448" y="13335"/>
                  </a:lnTo>
                  <a:lnTo>
                    <a:pt x="149478" y="0"/>
                  </a:lnTo>
                  <a:close/>
                </a:path>
                <a:path w="603884" h="165100">
                  <a:moveTo>
                    <a:pt x="108544" y="87629"/>
                  </a:moveTo>
                  <a:lnTo>
                    <a:pt x="84454" y="87629"/>
                  </a:lnTo>
                  <a:lnTo>
                    <a:pt x="87756" y="88391"/>
                  </a:lnTo>
                  <a:lnTo>
                    <a:pt x="89026" y="89153"/>
                  </a:lnTo>
                  <a:lnTo>
                    <a:pt x="89788" y="90550"/>
                  </a:lnTo>
                  <a:lnTo>
                    <a:pt x="90677" y="91820"/>
                  </a:lnTo>
                  <a:lnTo>
                    <a:pt x="91185" y="93852"/>
                  </a:lnTo>
                  <a:lnTo>
                    <a:pt x="91694" y="99060"/>
                  </a:lnTo>
                  <a:lnTo>
                    <a:pt x="91821" y="107187"/>
                  </a:lnTo>
                  <a:lnTo>
                    <a:pt x="104012" y="107187"/>
                  </a:lnTo>
                  <a:lnTo>
                    <a:pt x="108544" y="87629"/>
                  </a:lnTo>
                  <a:close/>
                </a:path>
                <a:path w="603884" h="165100">
                  <a:moveTo>
                    <a:pt x="116077" y="55117"/>
                  </a:moveTo>
                  <a:lnTo>
                    <a:pt x="103504" y="55117"/>
                  </a:lnTo>
                  <a:lnTo>
                    <a:pt x="101219" y="59436"/>
                  </a:lnTo>
                  <a:lnTo>
                    <a:pt x="99313" y="62737"/>
                  </a:lnTo>
                  <a:lnTo>
                    <a:pt x="97789" y="65277"/>
                  </a:lnTo>
                  <a:lnTo>
                    <a:pt x="96265" y="67944"/>
                  </a:lnTo>
                  <a:lnTo>
                    <a:pt x="94741" y="69850"/>
                  </a:lnTo>
                  <a:lnTo>
                    <a:pt x="93090" y="71247"/>
                  </a:lnTo>
                  <a:lnTo>
                    <a:pt x="91566" y="72643"/>
                  </a:lnTo>
                  <a:lnTo>
                    <a:pt x="89788" y="73532"/>
                  </a:lnTo>
                  <a:lnTo>
                    <a:pt x="85851" y="74294"/>
                  </a:lnTo>
                  <a:lnTo>
                    <a:pt x="83438" y="74422"/>
                  </a:lnTo>
                  <a:lnTo>
                    <a:pt x="111605" y="74422"/>
                  </a:lnTo>
                  <a:lnTo>
                    <a:pt x="116077" y="55117"/>
                  </a:lnTo>
                  <a:close/>
                </a:path>
                <a:path w="603884" h="165100">
                  <a:moveTo>
                    <a:pt x="146448" y="13335"/>
                  </a:moveTo>
                  <a:lnTo>
                    <a:pt x="114173" y="13335"/>
                  </a:lnTo>
                  <a:lnTo>
                    <a:pt x="116966" y="13842"/>
                  </a:lnTo>
                  <a:lnTo>
                    <a:pt x="118999" y="14731"/>
                  </a:lnTo>
                  <a:lnTo>
                    <a:pt x="121030" y="15748"/>
                  </a:lnTo>
                  <a:lnTo>
                    <a:pt x="122554" y="17272"/>
                  </a:lnTo>
                  <a:lnTo>
                    <a:pt x="123571" y="19303"/>
                  </a:lnTo>
                  <a:lnTo>
                    <a:pt x="124713" y="21462"/>
                  </a:lnTo>
                  <a:lnTo>
                    <a:pt x="125475" y="24129"/>
                  </a:lnTo>
                  <a:lnTo>
                    <a:pt x="126237" y="30606"/>
                  </a:lnTo>
                  <a:lnTo>
                    <a:pt x="126746" y="34543"/>
                  </a:lnTo>
                  <a:lnTo>
                    <a:pt x="127126" y="39115"/>
                  </a:lnTo>
                  <a:lnTo>
                    <a:pt x="140588" y="39115"/>
                  </a:lnTo>
                  <a:lnTo>
                    <a:pt x="146332" y="13842"/>
                  </a:lnTo>
                  <a:lnTo>
                    <a:pt x="146448" y="13335"/>
                  </a:lnTo>
                  <a:close/>
                </a:path>
              </a:pathLst>
            </a:custGeom>
            <a:solidFill>
              <a:srgbClr val="000000"/>
            </a:solidFill>
          </p:spPr>
          <p:txBody>
            <a:bodyPr wrap="square" lIns="0" tIns="0" rIns="0" bIns="0" rtlCol="0"/>
            <a:lstStyle/>
            <a:p>
              <a:endParaRPr/>
            </a:p>
          </p:txBody>
        </p:sp>
      </p:grpSp>
      <p:sp>
        <p:nvSpPr>
          <p:cNvPr id="20" name="object 20"/>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66</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3" name="object 3"/>
          <p:cNvSpPr txBox="1"/>
          <p:nvPr/>
        </p:nvSpPr>
        <p:spPr>
          <a:xfrm>
            <a:off x="3975100" y="4124007"/>
            <a:ext cx="4337050" cy="448945"/>
          </a:xfrm>
          <a:prstGeom prst="rect">
            <a:avLst/>
          </a:prstGeom>
        </p:spPr>
        <p:txBody>
          <a:bodyPr vert="horz" wrap="square" lIns="0" tIns="15875" rIns="0" bIns="0" rtlCol="0">
            <a:spAutoFit/>
          </a:bodyPr>
          <a:lstStyle/>
          <a:p>
            <a:pPr marL="38100">
              <a:lnSpc>
                <a:spcPct val="100000"/>
              </a:lnSpc>
              <a:spcBef>
                <a:spcPts val="125"/>
              </a:spcBef>
            </a:pPr>
            <a:r>
              <a:rPr sz="4125" spc="142" baseline="-21212">
                <a:latin typeface="Cambria Math"/>
                <a:cs typeface="Cambria Math"/>
              </a:rPr>
              <a:t>𝑋</a:t>
            </a:r>
            <a:r>
              <a:rPr sz="2000" spc="95">
                <a:latin typeface="Cambria Math"/>
                <a:cs typeface="Cambria Math"/>
              </a:rPr>
              <a:t>𝐼𝑛𝑡8</a:t>
            </a:r>
            <a:r>
              <a:rPr sz="2000" spc="20">
                <a:latin typeface="Cambria Math"/>
                <a:cs typeface="Cambria Math"/>
              </a:rPr>
              <a:t>  </a:t>
            </a:r>
            <a:r>
              <a:rPr sz="4125" baseline="-21212">
                <a:latin typeface="Cambria Math"/>
                <a:cs typeface="Cambria Math"/>
              </a:rPr>
              <a:t>=</a:t>
            </a:r>
            <a:r>
              <a:rPr sz="4125" spc="300" baseline="-21212">
                <a:latin typeface="Cambria Math"/>
                <a:cs typeface="Cambria Math"/>
              </a:rPr>
              <a:t> </a:t>
            </a:r>
            <a:r>
              <a:rPr sz="4125" spc="89" baseline="-21212">
                <a:latin typeface="Cambria Math"/>
                <a:cs typeface="Cambria Math"/>
              </a:rPr>
              <a:t>𝑟𝑜𝑢𝑛𝑑(</a:t>
            </a:r>
            <a:r>
              <a:rPr sz="4125" spc="89" baseline="-21212">
                <a:solidFill>
                  <a:srgbClr val="C0504D"/>
                </a:solidFill>
                <a:latin typeface="Cambria Math"/>
                <a:cs typeface="Cambria Math"/>
              </a:rPr>
              <a:t>𝑐</a:t>
            </a:r>
            <a:r>
              <a:rPr sz="2000" spc="60">
                <a:solidFill>
                  <a:srgbClr val="C0504D"/>
                </a:solidFill>
                <a:latin typeface="Cambria Math"/>
                <a:cs typeface="Cambria Math"/>
              </a:rPr>
              <a:t>𝐹𝑃32</a:t>
            </a:r>
            <a:r>
              <a:rPr sz="4125" spc="89" baseline="-21212">
                <a:latin typeface="Cambria Math"/>
                <a:cs typeface="Cambria Math"/>
              </a:rPr>
              <a:t>𝑋</a:t>
            </a:r>
            <a:r>
              <a:rPr sz="2000" spc="60">
                <a:latin typeface="Cambria Math"/>
                <a:cs typeface="Cambria Math"/>
              </a:rPr>
              <a:t>𝐹𝑃32</a:t>
            </a:r>
            <a:r>
              <a:rPr sz="4125" spc="89" baseline="-21212">
                <a:latin typeface="Cambria Math"/>
                <a:cs typeface="Cambria Math"/>
              </a:rPr>
              <a:t>)</a:t>
            </a:r>
            <a:endParaRPr sz="4125" baseline="-21212">
              <a:latin typeface="Cambria Math"/>
              <a:cs typeface="Cambria Math"/>
            </a:endParaRPr>
          </a:p>
        </p:txBody>
      </p:sp>
      <p:grpSp>
        <p:nvGrpSpPr>
          <p:cNvPr id="4" name="object 4"/>
          <p:cNvGrpSpPr/>
          <p:nvPr/>
        </p:nvGrpSpPr>
        <p:grpSpPr>
          <a:xfrm>
            <a:off x="6010275" y="3162236"/>
            <a:ext cx="271780" cy="1062355"/>
            <a:chOff x="6010275" y="3162236"/>
            <a:chExt cx="271780" cy="1062355"/>
          </a:xfrm>
        </p:grpSpPr>
        <p:pic>
          <p:nvPicPr>
            <p:cNvPr id="5" name="object 5"/>
            <p:cNvPicPr/>
            <p:nvPr/>
          </p:nvPicPr>
          <p:blipFill>
            <a:blip r:embed="rId2" cstate="print"/>
            <a:stretch>
              <a:fillRect/>
            </a:stretch>
          </p:blipFill>
          <p:spPr>
            <a:xfrm>
              <a:off x="6010275" y="3162236"/>
              <a:ext cx="271462" cy="1062037"/>
            </a:xfrm>
            <a:prstGeom prst="rect">
              <a:avLst/>
            </a:prstGeom>
          </p:spPr>
        </p:pic>
        <p:sp>
          <p:nvSpPr>
            <p:cNvPr id="6" name="object 6"/>
            <p:cNvSpPr/>
            <p:nvPr/>
          </p:nvSpPr>
          <p:spPr>
            <a:xfrm>
              <a:off x="6110351" y="3195573"/>
              <a:ext cx="76200" cy="878205"/>
            </a:xfrm>
            <a:custGeom>
              <a:avLst/>
              <a:gdLst/>
              <a:ahLst/>
              <a:cxnLst/>
              <a:rect l="l" t="t" r="r" b="b"/>
              <a:pathLst>
                <a:path w="76200" h="878204">
                  <a:moveTo>
                    <a:pt x="25400" y="801624"/>
                  </a:moveTo>
                  <a:lnTo>
                    <a:pt x="0" y="801624"/>
                  </a:lnTo>
                  <a:lnTo>
                    <a:pt x="38100" y="877824"/>
                  </a:lnTo>
                  <a:lnTo>
                    <a:pt x="69786" y="814451"/>
                  </a:lnTo>
                  <a:lnTo>
                    <a:pt x="25400" y="814451"/>
                  </a:lnTo>
                  <a:lnTo>
                    <a:pt x="25400" y="801624"/>
                  </a:lnTo>
                  <a:close/>
                </a:path>
                <a:path w="76200" h="878204">
                  <a:moveTo>
                    <a:pt x="50800" y="0"/>
                  </a:moveTo>
                  <a:lnTo>
                    <a:pt x="25400" y="0"/>
                  </a:lnTo>
                  <a:lnTo>
                    <a:pt x="25400" y="814451"/>
                  </a:lnTo>
                  <a:lnTo>
                    <a:pt x="50800" y="814451"/>
                  </a:lnTo>
                  <a:lnTo>
                    <a:pt x="50800" y="0"/>
                  </a:lnTo>
                  <a:close/>
                </a:path>
                <a:path w="76200" h="878204">
                  <a:moveTo>
                    <a:pt x="76200" y="801624"/>
                  </a:moveTo>
                  <a:lnTo>
                    <a:pt x="50800" y="801624"/>
                  </a:lnTo>
                  <a:lnTo>
                    <a:pt x="50800" y="814451"/>
                  </a:lnTo>
                  <a:lnTo>
                    <a:pt x="69786" y="814451"/>
                  </a:lnTo>
                  <a:lnTo>
                    <a:pt x="76200" y="801624"/>
                  </a:lnTo>
                  <a:close/>
                </a:path>
              </a:pathLst>
            </a:custGeom>
            <a:solidFill>
              <a:srgbClr val="000000"/>
            </a:solidFill>
          </p:spPr>
          <p:txBody>
            <a:bodyPr wrap="square" lIns="0" tIns="0" rIns="0" bIns="0" rtlCol="0"/>
            <a:lstStyle/>
            <a:p>
              <a:endParaRPr/>
            </a:p>
          </p:txBody>
        </p:sp>
      </p:grpSp>
      <p:sp>
        <p:nvSpPr>
          <p:cNvPr id="7" name="object 7"/>
          <p:cNvSpPr txBox="1"/>
          <p:nvPr/>
        </p:nvSpPr>
        <p:spPr>
          <a:xfrm>
            <a:off x="887412" y="1193164"/>
            <a:ext cx="4979035" cy="449580"/>
          </a:xfrm>
          <a:prstGeom prst="rect">
            <a:avLst/>
          </a:prstGeom>
        </p:spPr>
        <p:txBody>
          <a:bodyPr vert="horz" wrap="square" lIns="0" tIns="16510" rIns="0" bIns="0" rtlCol="0">
            <a:spAutoFit/>
          </a:bodyPr>
          <a:lstStyle/>
          <a:p>
            <a:pPr marL="38100">
              <a:lnSpc>
                <a:spcPct val="100000"/>
              </a:lnSpc>
              <a:spcBef>
                <a:spcPts val="130"/>
              </a:spcBef>
            </a:pPr>
            <a:r>
              <a:rPr sz="2750">
                <a:solidFill>
                  <a:srgbClr val="464646"/>
                </a:solidFill>
                <a:latin typeface="Trebuchet MS"/>
                <a:cs typeface="Trebuchet MS"/>
              </a:rPr>
              <a:t>So,</a:t>
            </a:r>
            <a:r>
              <a:rPr sz="2750" spc="-90">
                <a:solidFill>
                  <a:srgbClr val="464646"/>
                </a:solidFill>
                <a:latin typeface="Trebuchet MS"/>
                <a:cs typeface="Trebuchet MS"/>
              </a:rPr>
              <a:t> </a:t>
            </a:r>
            <a:r>
              <a:rPr sz="2750">
                <a:solidFill>
                  <a:srgbClr val="464646"/>
                </a:solidFill>
                <a:latin typeface="Trebuchet MS"/>
                <a:cs typeface="Trebuchet MS"/>
              </a:rPr>
              <a:t>to</a:t>
            </a:r>
            <a:r>
              <a:rPr sz="2750" spc="-95">
                <a:solidFill>
                  <a:srgbClr val="464646"/>
                </a:solidFill>
                <a:latin typeface="Trebuchet MS"/>
                <a:cs typeface="Trebuchet MS"/>
              </a:rPr>
              <a:t> </a:t>
            </a:r>
            <a:r>
              <a:rPr sz="2750" spc="85">
                <a:solidFill>
                  <a:srgbClr val="464646"/>
                </a:solidFill>
                <a:latin typeface="Trebuchet MS"/>
                <a:cs typeface="Trebuchet MS"/>
              </a:rPr>
              <a:t>quantize</a:t>
            </a:r>
            <a:r>
              <a:rPr sz="2750" spc="-110">
                <a:solidFill>
                  <a:srgbClr val="464646"/>
                </a:solidFill>
                <a:latin typeface="Trebuchet MS"/>
                <a:cs typeface="Trebuchet MS"/>
              </a:rPr>
              <a:t> </a:t>
            </a:r>
            <a:r>
              <a:rPr sz="2750" spc="85">
                <a:solidFill>
                  <a:srgbClr val="4F81BC"/>
                </a:solidFill>
                <a:latin typeface="Cambria Math"/>
                <a:cs typeface="Cambria Math"/>
              </a:rPr>
              <a:t>𝑋</a:t>
            </a:r>
            <a:r>
              <a:rPr sz="3000" spc="127" baseline="27777">
                <a:solidFill>
                  <a:srgbClr val="4F81BC"/>
                </a:solidFill>
                <a:latin typeface="Cambria Math"/>
                <a:cs typeface="Cambria Math"/>
              </a:rPr>
              <a:t>𝐹𝑃32</a:t>
            </a:r>
            <a:r>
              <a:rPr sz="3000" spc="434" baseline="27777">
                <a:solidFill>
                  <a:srgbClr val="4F81BC"/>
                </a:solidFill>
                <a:latin typeface="Cambria Math"/>
                <a:cs typeface="Cambria Math"/>
              </a:rPr>
              <a:t> </a:t>
            </a:r>
            <a:r>
              <a:rPr sz="2750">
                <a:solidFill>
                  <a:srgbClr val="464646"/>
                </a:solidFill>
                <a:latin typeface="Trebuchet MS"/>
                <a:cs typeface="Trebuchet MS"/>
              </a:rPr>
              <a:t>to</a:t>
            </a:r>
            <a:r>
              <a:rPr sz="2750" spc="-85">
                <a:solidFill>
                  <a:srgbClr val="464646"/>
                </a:solidFill>
                <a:latin typeface="Trebuchet MS"/>
                <a:cs typeface="Trebuchet MS"/>
              </a:rPr>
              <a:t> </a:t>
            </a:r>
            <a:r>
              <a:rPr sz="2750" spc="95">
                <a:solidFill>
                  <a:srgbClr val="4F81BC"/>
                </a:solidFill>
                <a:latin typeface="Cambria Math"/>
                <a:cs typeface="Cambria Math"/>
              </a:rPr>
              <a:t>𝑋</a:t>
            </a:r>
            <a:r>
              <a:rPr sz="3000" spc="142" baseline="27777">
                <a:solidFill>
                  <a:srgbClr val="4F81BC"/>
                </a:solidFill>
                <a:latin typeface="Cambria Math"/>
                <a:cs typeface="Cambria Math"/>
              </a:rPr>
              <a:t>𝐼𝑛𝑡8</a:t>
            </a:r>
            <a:r>
              <a:rPr sz="3000" spc="532" baseline="27777">
                <a:solidFill>
                  <a:srgbClr val="4F81BC"/>
                </a:solidFill>
                <a:latin typeface="Cambria Math"/>
                <a:cs typeface="Cambria Math"/>
              </a:rPr>
              <a:t> </a:t>
            </a:r>
            <a:r>
              <a:rPr sz="2750" spc="-385">
                <a:solidFill>
                  <a:srgbClr val="464646"/>
                </a:solidFill>
                <a:latin typeface="Trebuchet MS"/>
                <a:cs typeface="Trebuchet MS"/>
              </a:rPr>
              <a:t>:</a:t>
            </a:r>
            <a:endParaRPr sz="2750">
              <a:latin typeface="Trebuchet MS"/>
              <a:cs typeface="Trebuchet MS"/>
            </a:endParaRPr>
          </a:p>
        </p:txBody>
      </p:sp>
      <p:grpSp>
        <p:nvGrpSpPr>
          <p:cNvPr id="8" name="object 8"/>
          <p:cNvGrpSpPr/>
          <p:nvPr/>
        </p:nvGrpSpPr>
        <p:grpSpPr>
          <a:xfrm>
            <a:off x="3051048" y="2446147"/>
            <a:ext cx="763270" cy="293370"/>
            <a:chOff x="3051048" y="2446147"/>
            <a:chExt cx="763270" cy="293370"/>
          </a:xfrm>
        </p:grpSpPr>
        <p:pic>
          <p:nvPicPr>
            <p:cNvPr id="9" name="object 9"/>
            <p:cNvPicPr/>
            <p:nvPr/>
          </p:nvPicPr>
          <p:blipFill>
            <a:blip r:embed="rId3" cstate="print"/>
            <a:stretch>
              <a:fillRect/>
            </a:stretch>
          </p:blipFill>
          <p:spPr>
            <a:xfrm>
              <a:off x="3051048" y="2504313"/>
              <a:ext cx="228346" cy="234950"/>
            </a:xfrm>
            <a:prstGeom prst="rect">
              <a:avLst/>
            </a:prstGeom>
          </p:spPr>
        </p:pic>
        <p:pic>
          <p:nvPicPr>
            <p:cNvPr id="10" name="object 10"/>
            <p:cNvPicPr/>
            <p:nvPr/>
          </p:nvPicPr>
          <p:blipFill>
            <a:blip r:embed="rId4" cstate="print"/>
            <a:stretch>
              <a:fillRect/>
            </a:stretch>
          </p:blipFill>
          <p:spPr>
            <a:xfrm>
              <a:off x="3308604" y="2446147"/>
              <a:ext cx="505206" cy="165735"/>
            </a:xfrm>
            <a:prstGeom prst="rect">
              <a:avLst/>
            </a:prstGeom>
          </p:spPr>
        </p:pic>
      </p:grpSp>
      <p:sp>
        <p:nvSpPr>
          <p:cNvPr id="11" name="object 11"/>
          <p:cNvSpPr/>
          <p:nvPr/>
        </p:nvSpPr>
        <p:spPr>
          <a:xfrm>
            <a:off x="3974465" y="2662808"/>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sp>
        <p:nvSpPr>
          <p:cNvPr id="12" name="object 12"/>
          <p:cNvSpPr/>
          <p:nvPr/>
        </p:nvSpPr>
        <p:spPr>
          <a:xfrm>
            <a:off x="3974465" y="2591435"/>
            <a:ext cx="212090" cy="22860"/>
          </a:xfrm>
          <a:custGeom>
            <a:avLst/>
            <a:gdLst/>
            <a:ahLst/>
            <a:cxnLst/>
            <a:rect l="l" t="t" r="r" b="b"/>
            <a:pathLst>
              <a:path w="212089" h="22860">
                <a:moveTo>
                  <a:pt x="211962" y="0"/>
                </a:moveTo>
                <a:lnTo>
                  <a:pt x="0" y="0"/>
                </a:lnTo>
                <a:lnTo>
                  <a:pt x="0" y="22860"/>
                </a:lnTo>
                <a:lnTo>
                  <a:pt x="211962" y="22860"/>
                </a:lnTo>
                <a:lnTo>
                  <a:pt x="211962" y="0"/>
                </a:lnTo>
                <a:close/>
              </a:path>
            </a:pathLst>
          </a:custGeom>
          <a:solidFill>
            <a:srgbClr val="000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4316729" y="2493136"/>
            <a:ext cx="959739" cy="249047"/>
          </a:xfrm>
          <a:prstGeom prst="rect">
            <a:avLst/>
          </a:prstGeom>
        </p:spPr>
      </p:pic>
      <p:grpSp>
        <p:nvGrpSpPr>
          <p:cNvPr id="14" name="object 14"/>
          <p:cNvGrpSpPr/>
          <p:nvPr/>
        </p:nvGrpSpPr>
        <p:grpSpPr>
          <a:xfrm>
            <a:off x="5386959" y="2189226"/>
            <a:ext cx="3719195" cy="899160"/>
            <a:chOff x="5386959" y="2189226"/>
            <a:chExt cx="3719195" cy="899160"/>
          </a:xfrm>
        </p:grpSpPr>
        <p:sp>
          <p:nvSpPr>
            <p:cNvPr id="15" name="object 15"/>
            <p:cNvSpPr/>
            <p:nvPr/>
          </p:nvSpPr>
          <p:spPr>
            <a:xfrm>
              <a:off x="5386959" y="2189226"/>
              <a:ext cx="3719195" cy="899160"/>
            </a:xfrm>
            <a:custGeom>
              <a:avLst/>
              <a:gdLst/>
              <a:ahLst/>
              <a:cxnLst/>
              <a:rect l="l" t="t" r="r" b="b"/>
              <a:pathLst>
                <a:path w="3719195" h="899160">
                  <a:moveTo>
                    <a:pt x="3565143" y="0"/>
                  </a:moveTo>
                  <a:lnTo>
                    <a:pt x="3557142" y="12953"/>
                  </a:lnTo>
                  <a:lnTo>
                    <a:pt x="3585737" y="47361"/>
                  </a:lnTo>
                  <a:lnTo>
                    <a:pt x="3610927" y="88471"/>
                  </a:lnTo>
                  <a:lnTo>
                    <a:pt x="3632688" y="136272"/>
                  </a:lnTo>
                  <a:lnTo>
                    <a:pt x="3650995" y="190753"/>
                  </a:lnTo>
                  <a:lnTo>
                    <a:pt x="3662990" y="238089"/>
                  </a:lnTo>
                  <a:lnTo>
                    <a:pt x="3672309" y="287588"/>
                  </a:lnTo>
                  <a:lnTo>
                    <a:pt x="3678958" y="339252"/>
                  </a:lnTo>
                  <a:lnTo>
                    <a:pt x="3682943" y="393080"/>
                  </a:lnTo>
                  <a:lnTo>
                    <a:pt x="3684263" y="448818"/>
                  </a:lnTo>
                  <a:lnTo>
                    <a:pt x="3682945" y="503919"/>
                  </a:lnTo>
                  <a:lnTo>
                    <a:pt x="3678974" y="557054"/>
                  </a:lnTo>
                  <a:lnTo>
                    <a:pt x="3672364" y="608470"/>
                  </a:lnTo>
                  <a:lnTo>
                    <a:pt x="3663120" y="658160"/>
                  </a:lnTo>
                  <a:lnTo>
                    <a:pt x="3651249" y="706120"/>
                  </a:lnTo>
                  <a:lnTo>
                    <a:pt x="3632938" y="761507"/>
                  </a:lnTo>
                  <a:lnTo>
                    <a:pt x="3611149" y="809942"/>
                  </a:lnTo>
                  <a:lnTo>
                    <a:pt x="3585884" y="851423"/>
                  </a:lnTo>
                  <a:lnTo>
                    <a:pt x="3557142" y="885951"/>
                  </a:lnTo>
                  <a:lnTo>
                    <a:pt x="3565143" y="898651"/>
                  </a:lnTo>
                  <a:lnTo>
                    <a:pt x="3598723" y="864695"/>
                  </a:lnTo>
                  <a:lnTo>
                    <a:pt x="3628612" y="823023"/>
                  </a:lnTo>
                  <a:lnTo>
                    <a:pt x="3654833" y="773636"/>
                  </a:lnTo>
                  <a:lnTo>
                    <a:pt x="3677412" y="716534"/>
                  </a:lnTo>
                  <a:lnTo>
                    <a:pt x="3692424" y="666806"/>
                  </a:lnTo>
                  <a:lnTo>
                    <a:pt x="3704090" y="615165"/>
                  </a:lnTo>
                  <a:lnTo>
                    <a:pt x="3712415" y="561616"/>
                  </a:lnTo>
                  <a:lnTo>
                    <a:pt x="3717405" y="506165"/>
                  </a:lnTo>
                  <a:lnTo>
                    <a:pt x="3719060" y="449072"/>
                  </a:lnTo>
                  <a:lnTo>
                    <a:pt x="3719067" y="448818"/>
                  </a:lnTo>
                  <a:lnTo>
                    <a:pt x="3717472" y="393080"/>
                  </a:lnTo>
                  <a:lnTo>
                    <a:pt x="3712415" y="334897"/>
                  </a:lnTo>
                  <a:lnTo>
                    <a:pt x="3704090" y="281290"/>
                  </a:lnTo>
                  <a:lnTo>
                    <a:pt x="3692424" y="229902"/>
                  </a:lnTo>
                  <a:lnTo>
                    <a:pt x="3677412" y="180721"/>
                  </a:lnTo>
                  <a:lnTo>
                    <a:pt x="3654833" y="124408"/>
                  </a:lnTo>
                  <a:lnTo>
                    <a:pt x="3628612" y="75501"/>
                  </a:lnTo>
                  <a:lnTo>
                    <a:pt x="3598723" y="34024"/>
                  </a:lnTo>
                  <a:lnTo>
                    <a:pt x="3565143" y="0"/>
                  </a:lnTo>
                  <a:close/>
                </a:path>
                <a:path w="3719195" h="899160">
                  <a:moveTo>
                    <a:pt x="153796" y="0"/>
                  </a:moveTo>
                  <a:lnTo>
                    <a:pt x="120270" y="34024"/>
                  </a:lnTo>
                  <a:lnTo>
                    <a:pt x="90376" y="75501"/>
                  </a:lnTo>
                  <a:lnTo>
                    <a:pt x="64125" y="124408"/>
                  </a:lnTo>
                  <a:lnTo>
                    <a:pt x="41528" y="180721"/>
                  </a:lnTo>
                  <a:lnTo>
                    <a:pt x="26578" y="229902"/>
                  </a:lnTo>
                  <a:lnTo>
                    <a:pt x="14950" y="281290"/>
                  </a:lnTo>
                  <a:lnTo>
                    <a:pt x="6644" y="334897"/>
                  </a:lnTo>
                  <a:lnTo>
                    <a:pt x="1661" y="390736"/>
                  </a:lnTo>
                  <a:lnTo>
                    <a:pt x="0" y="448818"/>
                  </a:lnTo>
                  <a:lnTo>
                    <a:pt x="1596" y="503919"/>
                  </a:lnTo>
                  <a:lnTo>
                    <a:pt x="1661" y="506165"/>
                  </a:lnTo>
                  <a:lnTo>
                    <a:pt x="6644" y="561616"/>
                  </a:lnTo>
                  <a:lnTo>
                    <a:pt x="14950" y="615165"/>
                  </a:lnTo>
                  <a:lnTo>
                    <a:pt x="26578" y="666806"/>
                  </a:lnTo>
                  <a:lnTo>
                    <a:pt x="41528" y="716534"/>
                  </a:lnTo>
                  <a:lnTo>
                    <a:pt x="64125" y="773636"/>
                  </a:lnTo>
                  <a:lnTo>
                    <a:pt x="90376" y="823023"/>
                  </a:lnTo>
                  <a:lnTo>
                    <a:pt x="120270" y="864695"/>
                  </a:lnTo>
                  <a:lnTo>
                    <a:pt x="153796" y="898651"/>
                  </a:lnTo>
                  <a:lnTo>
                    <a:pt x="161925" y="885951"/>
                  </a:lnTo>
                  <a:lnTo>
                    <a:pt x="133111" y="851423"/>
                  </a:lnTo>
                  <a:lnTo>
                    <a:pt x="107823" y="809942"/>
                  </a:lnTo>
                  <a:lnTo>
                    <a:pt x="86058" y="761507"/>
                  </a:lnTo>
                  <a:lnTo>
                    <a:pt x="67817" y="706120"/>
                  </a:lnTo>
                  <a:lnTo>
                    <a:pt x="55885" y="658160"/>
                  </a:lnTo>
                  <a:lnTo>
                    <a:pt x="46603" y="608470"/>
                  </a:lnTo>
                  <a:lnTo>
                    <a:pt x="39974" y="557054"/>
                  </a:lnTo>
                  <a:lnTo>
                    <a:pt x="35996" y="503919"/>
                  </a:lnTo>
                  <a:lnTo>
                    <a:pt x="34670" y="449072"/>
                  </a:lnTo>
                  <a:lnTo>
                    <a:pt x="35996" y="393080"/>
                  </a:lnTo>
                  <a:lnTo>
                    <a:pt x="39974" y="339252"/>
                  </a:lnTo>
                  <a:lnTo>
                    <a:pt x="46603" y="287588"/>
                  </a:lnTo>
                  <a:lnTo>
                    <a:pt x="55885" y="238089"/>
                  </a:lnTo>
                  <a:lnTo>
                    <a:pt x="67817" y="190753"/>
                  </a:lnTo>
                  <a:lnTo>
                    <a:pt x="86129" y="136272"/>
                  </a:lnTo>
                  <a:lnTo>
                    <a:pt x="107918" y="88471"/>
                  </a:lnTo>
                  <a:lnTo>
                    <a:pt x="133183" y="47361"/>
                  </a:lnTo>
                  <a:lnTo>
                    <a:pt x="161925" y="12953"/>
                  </a:lnTo>
                  <a:lnTo>
                    <a:pt x="153796" y="0"/>
                  </a:lnTo>
                  <a:close/>
                </a:path>
              </a:pathLst>
            </a:custGeom>
            <a:solidFill>
              <a:srgbClr val="000000"/>
            </a:solidFill>
          </p:spPr>
          <p:txBody>
            <a:bodyPr wrap="square" lIns="0" tIns="0" rIns="0" bIns="0" rtlCol="0"/>
            <a:lstStyle/>
            <a:p>
              <a:endParaRPr/>
            </a:p>
          </p:txBody>
        </p:sp>
        <p:sp>
          <p:nvSpPr>
            <p:cNvPr id="16" name="object 16"/>
            <p:cNvSpPr/>
            <p:nvPr/>
          </p:nvSpPr>
          <p:spPr>
            <a:xfrm>
              <a:off x="5566283" y="2232532"/>
              <a:ext cx="2419350" cy="411480"/>
            </a:xfrm>
            <a:custGeom>
              <a:avLst/>
              <a:gdLst/>
              <a:ahLst/>
              <a:cxnLst/>
              <a:rect l="l" t="t" r="r" b="b"/>
              <a:pathLst>
                <a:path w="2419350" h="411480">
                  <a:moveTo>
                    <a:pt x="1077722" y="225044"/>
                  </a:moveTo>
                  <a:lnTo>
                    <a:pt x="1039368" y="219837"/>
                  </a:lnTo>
                  <a:lnTo>
                    <a:pt x="1029779" y="39878"/>
                  </a:lnTo>
                  <a:lnTo>
                    <a:pt x="1029779" y="31864"/>
                  </a:lnTo>
                  <a:lnTo>
                    <a:pt x="1029982" y="19634"/>
                  </a:lnTo>
                  <a:lnTo>
                    <a:pt x="1030300" y="9004"/>
                  </a:lnTo>
                  <a:lnTo>
                    <a:pt x="1030732" y="0"/>
                  </a:lnTo>
                  <a:lnTo>
                    <a:pt x="1021207" y="0"/>
                  </a:lnTo>
                  <a:lnTo>
                    <a:pt x="940689" y="48006"/>
                  </a:lnTo>
                  <a:lnTo>
                    <a:pt x="948309" y="61214"/>
                  </a:lnTo>
                  <a:lnTo>
                    <a:pt x="955497" y="56515"/>
                  </a:lnTo>
                  <a:lnTo>
                    <a:pt x="962063" y="52311"/>
                  </a:lnTo>
                  <a:lnTo>
                    <a:pt x="968032" y="48666"/>
                  </a:lnTo>
                  <a:lnTo>
                    <a:pt x="980186" y="41783"/>
                  </a:lnTo>
                  <a:lnTo>
                    <a:pt x="985393" y="39878"/>
                  </a:lnTo>
                  <a:lnTo>
                    <a:pt x="992111" y="39878"/>
                  </a:lnTo>
                  <a:lnTo>
                    <a:pt x="994537" y="40894"/>
                  </a:lnTo>
                  <a:lnTo>
                    <a:pt x="996188" y="43053"/>
                  </a:lnTo>
                  <a:lnTo>
                    <a:pt x="997712" y="45212"/>
                  </a:lnTo>
                  <a:lnTo>
                    <a:pt x="998588" y="48514"/>
                  </a:lnTo>
                  <a:lnTo>
                    <a:pt x="998588" y="200660"/>
                  </a:lnTo>
                  <a:lnTo>
                    <a:pt x="966889" y="224002"/>
                  </a:lnTo>
                  <a:lnTo>
                    <a:pt x="950595" y="225044"/>
                  </a:lnTo>
                  <a:lnTo>
                    <a:pt x="950595" y="237617"/>
                  </a:lnTo>
                  <a:lnTo>
                    <a:pt x="1077722" y="237617"/>
                  </a:lnTo>
                  <a:lnTo>
                    <a:pt x="1077722" y="225044"/>
                  </a:lnTo>
                  <a:close/>
                </a:path>
                <a:path w="2419350" h="411480">
                  <a:moveTo>
                    <a:pt x="1276858" y="187325"/>
                  </a:moveTo>
                  <a:lnTo>
                    <a:pt x="1262253" y="187325"/>
                  </a:lnTo>
                  <a:lnTo>
                    <a:pt x="1259001" y="196583"/>
                  </a:lnTo>
                  <a:lnTo>
                    <a:pt x="1258951" y="196723"/>
                  </a:lnTo>
                  <a:lnTo>
                    <a:pt x="1257681" y="199263"/>
                  </a:lnTo>
                  <a:lnTo>
                    <a:pt x="1256614" y="201739"/>
                  </a:lnTo>
                  <a:lnTo>
                    <a:pt x="1256538" y="201930"/>
                  </a:lnTo>
                  <a:lnTo>
                    <a:pt x="1254887" y="203962"/>
                  </a:lnTo>
                  <a:lnTo>
                    <a:pt x="1236599" y="210058"/>
                  </a:lnTo>
                  <a:lnTo>
                    <a:pt x="1166114" y="210058"/>
                  </a:lnTo>
                  <a:lnTo>
                    <a:pt x="1198829" y="166382"/>
                  </a:lnTo>
                  <a:lnTo>
                    <a:pt x="1223098" y="140042"/>
                  </a:lnTo>
                  <a:lnTo>
                    <a:pt x="1230630" y="131927"/>
                  </a:lnTo>
                  <a:lnTo>
                    <a:pt x="1260221" y="96901"/>
                  </a:lnTo>
                  <a:lnTo>
                    <a:pt x="1273810" y="60706"/>
                  </a:lnTo>
                  <a:lnTo>
                    <a:pt x="1273810" y="54610"/>
                  </a:lnTo>
                  <a:lnTo>
                    <a:pt x="1272895" y="43561"/>
                  </a:lnTo>
                  <a:lnTo>
                    <a:pt x="1272781" y="42087"/>
                  </a:lnTo>
                  <a:lnTo>
                    <a:pt x="1269707" y="31153"/>
                  </a:lnTo>
                  <a:lnTo>
                    <a:pt x="1264589" y="21793"/>
                  </a:lnTo>
                  <a:lnTo>
                    <a:pt x="1259052" y="15748"/>
                  </a:lnTo>
                  <a:lnTo>
                    <a:pt x="1257427" y="13970"/>
                  </a:lnTo>
                  <a:lnTo>
                    <a:pt x="1248257" y="7823"/>
                  </a:lnTo>
                  <a:lnTo>
                    <a:pt x="1237132" y="3467"/>
                  </a:lnTo>
                  <a:lnTo>
                    <a:pt x="1224064" y="863"/>
                  </a:lnTo>
                  <a:lnTo>
                    <a:pt x="1209040" y="0"/>
                  </a:lnTo>
                  <a:lnTo>
                    <a:pt x="1201572" y="266"/>
                  </a:lnTo>
                  <a:lnTo>
                    <a:pt x="1157630" y="10058"/>
                  </a:lnTo>
                  <a:lnTo>
                    <a:pt x="1137539" y="18542"/>
                  </a:lnTo>
                  <a:lnTo>
                    <a:pt x="1137539" y="51562"/>
                  </a:lnTo>
                  <a:lnTo>
                    <a:pt x="1158367" y="51562"/>
                  </a:lnTo>
                  <a:lnTo>
                    <a:pt x="1165212" y="35902"/>
                  </a:lnTo>
                  <a:lnTo>
                    <a:pt x="1174724" y="24701"/>
                  </a:lnTo>
                  <a:lnTo>
                    <a:pt x="1186878" y="17995"/>
                  </a:lnTo>
                  <a:lnTo>
                    <a:pt x="1201674" y="15748"/>
                  </a:lnTo>
                  <a:lnTo>
                    <a:pt x="1210310" y="15748"/>
                  </a:lnTo>
                  <a:lnTo>
                    <a:pt x="1235710" y="37084"/>
                  </a:lnTo>
                  <a:lnTo>
                    <a:pt x="1238504" y="43561"/>
                  </a:lnTo>
                  <a:lnTo>
                    <a:pt x="1239901" y="51181"/>
                  </a:lnTo>
                  <a:lnTo>
                    <a:pt x="1239901" y="65278"/>
                  </a:lnTo>
                  <a:lnTo>
                    <a:pt x="1239139" y="70612"/>
                  </a:lnTo>
                  <a:lnTo>
                    <a:pt x="1237869" y="75946"/>
                  </a:lnTo>
                  <a:lnTo>
                    <a:pt x="1236472" y="81280"/>
                  </a:lnTo>
                  <a:lnTo>
                    <a:pt x="1234287" y="86614"/>
                  </a:lnTo>
                  <a:lnTo>
                    <a:pt x="1234186" y="86868"/>
                  </a:lnTo>
                  <a:lnTo>
                    <a:pt x="1211567" y="120738"/>
                  </a:lnTo>
                  <a:lnTo>
                    <a:pt x="1187958" y="147701"/>
                  </a:lnTo>
                  <a:lnTo>
                    <a:pt x="1177074" y="160134"/>
                  </a:lnTo>
                  <a:lnTo>
                    <a:pt x="1152271" y="192278"/>
                  </a:lnTo>
                  <a:lnTo>
                    <a:pt x="1132332" y="229362"/>
                  </a:lnTo>
                  <a:lnTo>
                    <a:pt x="1132332" y="237617"/>
                  </a:lnTo>
                  <a:lnTo>
                    <a:pt x="1273937" y="237617"/>
                  </a:lnTo>
                  <a:lnTo>
                    <a:pt x="1275473" y="211061"/>
                  </a:lnTo>
                  <a:lnTo>
                    <a:pt x="1275537" y="210058"/>
                  </a:lnTo>
                  <a:lnTo>
                    <a:pt x="1276858" y="187325"/>
                  </a:lnTo>
                  <a:close/>
                </a:path>
                <a:path w="2419350" h="411480">
                  <a:moveTo>
                    <a:pt x="1477137" y="2667"/>
                  </a:moveTo>
                  <a:lnTo>
                    <a:pt x="1329563" y="2667"/>
                  </a:lnTo>
                  <a:lnTo>
                    <a:pt x="1326134" y="58420"/>
                  </a:lnTo>
                  <a:lnTo>
                    <a:pt x="1340866" y="58420"/>
                  </a:lnTo>
                  <a:lnTo>
                    <a:pt x="1343025" y="50673"/>
                  </a:lnTo>
                  <a:lnTo>
                    <a:pt x="1344803" y="45466"/>
                  </a:lnTo>
                  <a:lnTo>
                    <a:pt x="1347343" y="40132"/>
                  </a:lnTo>
                  <a:lnTo>
                    <a:pt x="1348867" y="37973"/>
                  </a:lnTo>
                  <a:lnTo>
                    <a:pt x="1350772" y="36449"/>
                  </a:lnTo>
                  <a:lnTo>
                    <a:pt x="1352677" y="34798"/>
                  </a:lnTo>
                  <a:lnTo>
                    <a:pt x="1355090" y="33528"/>
                  </a:lnTo>
                  <a:lnTo>
                    <a:pt x="1357884" y="32766"/>
                  </a:lnTo>
                  <a:lnTo>
                    <a:pt x="1360678" y="31877"/>
                  </a:lnTo>
                  <a:lnTo>
                    <a:pt x="1364361" y="31369"/>
                  </a:lnTo>
                  <a:lnTo>
                    <a:pt x="1444879" y="31369"/>
                  </a:lnTo>
                  <a:lnTo>
                    <a:pt x="1444879" y="34036"/>
                  </a:lnTo>
                  <a:lnTo>
                    <a:pt x="1352042" y="230378"/>
                  </a:lnTo>
                  <a:lnTo>
                    <a:pt x="1352042" y="238760"/>
                  </a:lnTo>
                  <a:lnTo>
                    <a:pt x="1377061" y="238760"/>
                  </a:lnTo>
                  <a:lnTo>
                    <a:pt x="1468145" y="31369"/>
                  </a:lnTo>
                  <a:lnTo>
                    <a:pt x="1477137" y="10922"/>
                  </a:lnTo>
                  <a:lnTo>
                    <a:pt x="1477137" y="2667"/>
                  </a:lnTo>
                  <a:close/>
                </a:path>
                <a:path w="2419350" h="411480">
                  <a:moveTo>
                    <a:pt x="2419350" y="392430"/>
                  </a:moveTo>
                  <a:lnTo>
                    <a:pt x="0" y="392430"/>
                  </a:lnTo>
                  <a:lnTo>
                    <a:pt x="0" y="411480"/>
                  </a:lnTo>
                  <a:lnTo>
                    <a:pt x="2419350" y="411480"/>
                  </a:lnTo>
                  <a:lnTo>
                    <a:pt x="2419350" y="392430"/>
                  </a:lnTo>
                  <a:close/>
                </a:path>
              </a:pathLst>
            </a:custGeom>
            <a:solidFill>
              <a:srgbClr val="C0504D"/>
            </a:solidFill>
          </p:spPr>
          <p:txBody>
            <a:bodyPr wrap="square" lIns="0" tIns="0" rIns="0" bIns="0" rtlCol="0"/>
            <a:lstStyle/>
            <a:p>
              <a:endParaRPr/>
            </a:p>
          </p:txBody>
        </p:sp>
        <p:pic>
          <p:nvPicPr>
            <p:cNvPr id="17" name="object 17"/>
            <p:cNvPicPr/>
            <p:nvPr/>
          </p:nvPicPr>
          <p:blipFill>
            <a:blip r:embed="rId6" cstate="print"/>
            <a:stretch>
              <a:fillRect/>
            </a:stretch>
          </p:blipFill>
          <p:spPr>
            <a:xfrm>
              <a:off x="5580126" y="2731008"/>
              <a:ext cx="1212399" cy="249046"/>
            </a:xfrm>
            <a:prstGeom prst="rect">
              <a:avLst/>
            </a:prstGeom>
          </p:spPr>
        </p:pic>
        <p:pic>
          <p:nvPicPr>
            <p:cNvPr id="18" name="object 18"/>
            <p:cNvPicPr/>
            <p:nvPr/>
          </p:nvPicPr>
          <p:blipFill>
            <a:blip r:embed="rId7" cstate="print"/>
            <a:stretch>
              <a:fillRect/>
            </a:stretch>
          </p:blipFill>
          <p:spPr>
            <a:xfrm>
              <a:off x="6843649" y="2707386"/>
              <a:ext cx="1105280" cy="332104"/>
            </a:xfrm>
            <a:prstGeom prst="rect">
              <a:avLst/>
            </a:prstGeom>
          </p:spPr>
        </p:pic>
        <p:pic>
          <p:nvPicPr>
            <p:cNvPr id="19" name="object 19"/>
            <p:cNvPicPr/>
            <p:nvPr/>
          </p:nvPicPr>
          <p:blipFill>
            <a:blip r:embed="rId8" cstate="print"/>
            <a:stretch>
              <a:fillRect/>
            </a:stretch>
          </p:blipFill>
          <p:spPr>
            <a:xfrm>
              <a:off x="8036941" y="2504313"/>
              <a:ext cx="228345" cy="234950"/>
            </a:xfrm>
            <a:prstGeom prst="rect">
              <a:avLst/>
            </a:prstGeom>
          </p:spPr>
        </p:pic>
        <p:sp>
          <p:nvSpPr>
            <p:cNvPr id="20" name="object 20"/>
            <p:cNvSpPr/>
            <p:nvPr/>
          </p:nvSpPr>
          <p:spPr>
            <a:xfrm>
              <a:off x="8294370" y="2446147"/>
              <a:ext cx="603885" cy="165100"/>
            </a:xfrm>
            <a:custGeom>
              <a:avLst/>
              <a:gdLst/>
              <a:ahLst/>
              <a:cxnLst/>
              <a:rect l="l" t="t" r="r" b="b"/>
              <a:pathLst>
                <a:path w="603884" h="165100">
                  <a:moveTo>
                    <a:pt x="258825" y="0"/>
                  </a:moveTo>
                  <a:lnTo>
                    <a:pt x="193039" y="0"/>
                  </a:lnTo>
                  <a:lnTo>
                    <a:pt x="191104" y="8000"/>
                  </a:lnTo>
                  <a:lnTo>
                    <a:pt x="196341" y="8000"/>
                  </a:lnTo>
                  <a:lnTo>
                    <a:pt x="199898" y="8762"/>
                  </a:lnTo>
                  <a:lnTo>
                    <a:pt x="201675" y="10413"/>
                  </a:lnTo>
                  <a:lnTo>
                    <a:pt x="203580" y="11937"/>
                  </a:lnTo>
                  <a:lnTo>
                    <a:pt x="204597" y="14731"/>
                  </a:lnTo>
                  <a:lnTo>
                    <a:pt x="181482" y="126745"/>
                  </a:lnTo>
                  <a:lnTo>
                    <a:pt x="179958" y="133223"/>
                  </a:lnTo>
                  <a:lnTo>
                    <a:pt x="178815" y="138302"/>
                  </a:lnTo>
                  <a:lnTo>
                    <a:pt x="177673" y="141858"/>
                  </a:lnTo>
                  <a:lnTo>
                    <a:pt x="176656" y="145414"/>
                  </a:lnTo>
                  <a:lnTo>
                    <a:pt x="175513" y="148208"/>
                  </a:lnTo>
                  <a:lnTo>
                    <a:pt x="163322" y="155193"/>
                  </a:lnTo>
                  <a:lnTo>
                    <a:pt x="161925" y="162813"/>
                  </a:lnTo>
                  <a:lnTo>
                    <a:pt x="216407" y="162813"/>
                  </a:lnTo>
                  <a:lnTo>
                    <a:pt x="218058" y="155193"/>
                  </a:lnTo>
                  <a:lnTo>
                    <a:pt x="215984" y="155193"/>
                  </a:lnTo>
                  <a:lnTo>
                    <a:pt x="213444" y="154812"/>
                  </a:lnTo>
                  <a:lnTo>
                    <a:pt x="213232" y="154812"/>
                  </a:lnTo>
                  <a:lnTo>
                    <a:pt x="208787" y="153924"/>
                  </a:lnTo>
                  <a:lnTo>
                    <a:pt x="207263" y="153288"/>
                  </a:lnTo>
                  <a:lnTo>
                    <a:pt x="206248" y="152400"/>
                  </a:lnTo>
                  <a:lnTo>
                    <a:pt x="205401" y="151764"/>
                  </a:lnTo>
                  <a:lnTo>
                    <a:pt x="204470" y="150622"/>
                  </a:lnTo>
                  <a:lnTo>
                    <a:pt x="203961" y="149351"/>
                  </a:lnTo>
                  <a:lnTo>
                    <a:pt x="203619" y="148208"/>
                  </a:lnTo>
                  <a:lnTo>
                    <a:pt x="203326" y="146685"/>
                  </a:lnTo>
                  <a:lnTo>
                    <a:pt x="203437" y="141858"/>
                  </a:lnTo>
                  <a:lnTo>
                    <a:pt x="203580" y="140207"/>
                  </a:lnTo>
                  <a:lnTo>
                    <a:pt x="204343" y="136270"/>
                  </a:lnTo>
                  <a:lnTo>
                    <a:pt x="204977" y="132333"/>
                  </a:lnTo>
                  <a:lnTo>
                    <a:pt x="205739" y="128142"/>
                  </a:lnTo>
                  <a:lnTo>
                    <a:pt x="206755" y="123316"/>
                  </a:lnTo>
                  <a:lnTo>
                    <a:pt x="207772" y="118617"/>
                  </a:lnTo>
                  <a:lnTo>
                    <a:pt x="208914" y="113664"/>
                  </a:lnTo>
                  <a:lnTo>
                    <a:pt x="211200" y="103504"/>
                  </a:lnTo>
                  <a:lnTo>
                    <a:pt x="212344" y="98805"/>
                  </a:lnTo>
                  <a:lnTo>
                    <a:pt x="213159" y="94726"/>
                  </a:lnTo>
                  <a:lnTo>
                    <a:pt x="213232" y="94361"/>
                  </a:lnTo>
                  <a:lnTo>
                    <a:pt x="247152" y="94361"/>
                  </a:lnTo>
                  <a:lnTo>
                    <a:pt x="250205" y="94106"/>
                  </a:lnTo>
                  <a:lnTo>
                    <a:pt x="285256" y="81914"/>
                  </a:lnTo>
                  <a:lnTo>
                    <a:pt x="215616" y="81914"/>
                  </a:lnTo>
                  <a:lnTo>
                    <a:pt x="231521" y="13842"/>
                  </a:lnTo>
                  <a:lnTo>
                    <a:pt x="234187" y="13588"/>
                  </a:lnTo>
                  <a:lnTo>
                    <a:pt x="297954" y="13588"/>
                  </a:lnTo>
                  <a:lnTo>
                    <a:pt x="296409" y="11937"/>
                  </a:lnTo>
                  <a:lnTo>
                    <a:pt x="294079" y="10413"/>
                  </a:lnTo>
                  <a:lnTo>
                    <a:pt x="291464" y="8762"/>
                  </a:lnTo>
                  <a:lnTo>
                    <a:pt x="286638" y="5587"/>
                  </a:lnTo>
                  <a:lnTo>
                    <a:pt x="280797" y="3428"/>
                  </a:lnTo>
                  <a:lnTo>
                    <a:pt x="266826" y="635"/>
                  </a:lnTo>
                  <a:lnTo>
                    <a:pt x="258825" y="0"/>
                  </a:lnTo>
                  <a:close/>
                </a:path>
                <a:path w="603884" h="165100">
                  <a:moveTo>
                    <a:pt x="247152" y="94361"/>
                  </a:moveTo>
                  <a:lnTo>
                    <a:pt x="213232" y="94361"/>
                  </a:lnTo>
                  <a:lnTo>
                    <a:pt x="216884" y="94726"/>
                  </a:lnTo>
                  <a:lnTo>
                    <a:pt x="242762" y="94726"/>
                  </a:lnTo>
                  <a:lnTo>
                    <a:pt x="247152" y="94361"/>
                  </a:lnTo>
                  <a:close/>
                </a:path>
                <a:path w="603884" h="165100">
                  <a:moveTo>
                    <a:pt x="297954" y="13588"/>
                  </a:moveTo>
                  <a:lnTo>
                    <a:pt x="253655" y="13588"/>
                  </a:lnTo>
                  <a:lnTo>
                    <a:pt x="258898" y="13842"/>
                  </a:lnTo>
                  <a:lnTo>
                    <a:pt x="257048" y="13842"/>
                  </a:lnTo>
                  <a:lnTo>
                    <a:pt x="281177" y="30225"/>
                  </a:lnTo>
                  <a:lnTo>
                    <a:pt x="281177" y="45465"/>
                  </a:lnTo>
                  <a:lnTo>
                    <a:pt x="255015" y="78866"/>
                  </a:lnTo>
                  <a:lnTo>
                    <a:pt x="240410" y="81914"/>
                  </a:lnTo>
                  <a:lnTo>
                    <a:pt x="285256" y="81914"/>
                  </a:lnTo>
                  <a:lnTo>
                    <a:pt x="292988" y="76200"/>
                  </a:lnTo>
                  <a:lnTo>
                    <a:pt x="297814" y="70230"/>
                  </a:lnTo>
                  <a:lnTo>
                    <a:pt x="301244" y="63245"/>
                  </a:lnTo>
                  <a:lnTo>
                    <a:pt x="304673" y="56387"/>
                  </a:lnTo>
                  <a:lnTo>
                    <a:pt x="304800" y="56133"/>
                  </a:lnTo>
                  <a:lnTo>
                    <a:pt x="306450" y="48005"/>
                  </a:lnTo>
                  <a:lnTo>
                    <a:pt x="306324" y="31495"/>
                  </a:lnTo>
                  <a:lnTo>
                    <a:pt x="305053" y="25526"/>
                  </a:lnTo>
                  <a:lnTo>
                    <a:pt x="302513" y="20574"/>
                  </a:lnTo>
                  <a:lnTo>
                    <a:pt x="299974" y="15748"/>
                  </a:lnTo>
                  <a:lnTo>
                    <a:pt x="297954" y="13588"/>
                  </a:lnTo>
                  <a:close/>
                </a:path>
                <a:path w="603884" h="165100">
                  <a:moveTo>
                    <a:pt x="591546" y="12700"/>
                  </a:moveTo>
                  <a:lnTo>
                    <a:pt x="551560" y="12700"/>
                  </a:lnTo>
                  <a:lnTo>
                    <a:pt x="555498" y="13335"/>
                  </a:lnTo>
                  <a:lnTo>
                    <a:pt x="558926" y="14731"/>
                  </a:lnTo>
                  <a:lnTo>
                    <a:pt x="572770" y="29844"/>
                  </a:lnTo>
                  <a:lnTo>
                    <a:pt x="574039" y="33400"/>
                  </a:lnTo>
                  <a:lnTo>
                    <a:pt x="574548" y="37337"/>
                  </a:lnTo>
                  <a:lnTo>
                    <a:pt x="574548" y="45847"/>
                  </a:lnTo>
                  <a:lnTo>
                    <a:pt x="574039" y="49783"/>
                  </a:lnTo>
                  <a:lnTo>
                    <a:pt x="572007" y="57150"/>
                  </a:lnTo>
                  <a:lnTo>
                    <a:pt x="570102" y="61213"/>
                  </a:lnTo>
                  <a:lnTo>
                    <a:pt x="567181" y="65531"/>
                  </a:lnTo>
                  <a:lnTo>
                    <a:pt x="564387" y="69850"/>
                  </a:lnTo>
                  <a:lnTo>
                    <a:pt x="536321" y="100583"/>
                  </a:lnTo>
                  <a:lnTo>
                    <a:pt x="530993" y="105917"/>
                  </a:lnTo>
                  <a:lnTo>
                    <a:pt x="526414" y="110743"/>
                  </a:lnTo>
                  <a:lnTo>
                    <a:pt x="501650" y="143001"/>
                  </a:lnTo>
                  <a:lnTo>
                    <a:pt x="498982" y="147319"/>
                  </a:lnTo>
                  <a:lnTo>
                    <a:pt x="496570" y="151764"/>
                  </a:lnTo>
                  <a:lnTo>
                    <a:pt x="494664" y="156337"/>
                  </a:lnTo>
                  <a:lnTo>
                    <a:pt x="494664" y="162813"/>
                  </a:lnTo>
                  <a:lnTo>
                    <a:pt x="600963" y="162813"/>
                  </a:lnTo>
                  <a:lnTo>
                    <a:pt x="601345" y="156844"/>
                  </a:lnTo>
                  <a:lnTo>
                    <a:pt x="601777" y="151764"/>
                  </a:lnTo>
                  <a:lnTo>
                    <a:pt x="601852" y="150875"/>
                  </a:lnTo>
                  <a:lnTo>
                    <a:pt x="602004" y="147319"/>
                  </a:lnTo>
                  <a:lnTo>
                    <a:pt x="602106" y="144906"/>
                  </a:lnTo>
                  <a:lnTo>
                    <a:pt x="602226" y="143001"/>
                  </a:lnTo>
                  <a:lnTo>
                    <a:pt x="602265" y="142366"/>
                  </a:lnTo>
                  <a:lnTo>
                    <a:pt x="522224" y="142366"/>
                  </a:lnTo>
                  <a:lnTo>
                    <a:pt x="524382" y="139064"/>
                  </a:lnTo>
                  <a:lnTo>
                    <a:pt x="527176" y="135381"/>
                  </a:lnTo>
                  <a:lnTo>
                    <a:pt x="534034" y="127253"/>
                  </a:lnTo>
                  <a:lnTo>
                    <a:pt x="541908" y="118872"/>
                  </a:lnTo>
                  <a:lnTo>
                    <a:pt x="546100" y="114680"/>
                  </a:lnTo>
                  <a:lnTo>
                    <a:pt x="554608" y="105917"/>
                  </a:lnTo>
                  <a:lnTo>
                    <a:pt x="559053" y="101600"/>
                  </a:lnTo>
                  <a:lnTo>
                    <a:pt x="563118" y="97408"/>
                  </a:lnTo>
                  <a:lnTo>
                    <a:pt x="571119" y="89407"/>
                  </a:lnTo>
                  <a:lnTo>
                    <a:pt x="574801" y="85598"/>
                  </a:lnTo>
                  <a:lnTo>
                    <a:pt x="578103" y="82041"/>
                  </a:lnTo>
                  <a:lnTo>
                    <a:pt x="581532" y="78612"/>
                  </a:lnTo>
                  <a:lnTo>
                    <a:pt x="584200" y="75437"/>
                  </a:lnTo>
                  <a:lnTo>
                    <a:pt x="586231" y="72770"/>
                  </a:lnTo>
                  <a:lnTo>
                    <a:pt x="588909" y="69850"/>
                  </a:lnTo>
                  <a:lnTo>
                    <a:pt x="597661" y="55752"/>
                  </a:lnTo>
                  <a:lnTo>
                    <a:pt x="598804" y="53086"/>
                  </a:lnTo>
                  <a:lnTo>
                    <a:pt x="599566" y="50291"/>
                  </a:lnTo>
                  <a:lnTo>
                    <a:pt x="600075" y="47498"/>
                  </a:lnTo>
                  <a:lnTo>
                    <a:pt x="600455" y="44703"/>
                  </a:lnTo>
                  <a:lnTo>
                    <a:pt x="600709" y="41655"/>
                  </a:lnTo>
                  <a:lnTo>
                    <a:pt x="600709" y="33019"/>
                  </a:lnTo>
                  <a:lnTo>
                    <a:pt x="599821" y="27939"/>
                  </a:lnTo>
                  <a:lnTo>
                    <a:pt x="598170" y="23240"/>
                  </a:lnTo>
                  <a:lnTo>
                    <a:pt x="596391" y="18541"/>
                  </a:lnTo>
                  <a:lnTo>
                    <a:pt x="593598" y="14477"/>
                  </a:lnTo>
                  <a:lnTo>
                    <a:pt x="591546" y="12700"/>
                  </a:lnTo>
                  <a:close/>
                </a:path>
                <a:path w="603884" h="165100">
                  <a:moveTo>
                    <a:pt x="603376" y="126873"/>
                  </a:moveTo>
                  <a:lnTo>
                    <a:pt x="591693" y="126873"/>
                  </a:lnTo>
                  <a:lnTo>
                    <a:pt x="590296" y="130555"/>
                  </a:lnTo>
                  <a:lnTo>
                    <a:pt x="589026" y="133350"/>
                  </a:lnTo>
                  <a:lnTo>
                    <a:pt x="587882" y="135381"/>
                  </a:lnTo>
                  <a:lnTo>
                    <a:pt x="586866" y="137413"/>
                  </a:lnTo>
                  <a:lnTo>
                    <a:pt x="585819" y="138556"/>
                  </a:lnTo>
                  <a:lnTo>
                    <a:pt x="574675" y="142366"/>
                  </a:lnTo>
                  <a:lnTo>
                    <a:pt x="602265" y="142366"/>
                  </a:lnTo>
                  <a:lnTo>
                    <a:pt x="602996" y="132841"/>
                  </a:lnTo>
                  <a:lnTo>
                    <a:pt x="603352" y="127253"/>
                  </a:lnTo>
                  <a:lnTo>
                    <a:pt x="603376" y="126873"/>
                  </a:lnTo>
                  <a:close/>
                </a:path>
                <a:path w="603884" h="165100">
                  <a:moveTo>
                    <a:pt x="561212" y="253"/>
                  </a:moveTo>
                  <a:lnTo>
                    <a:pt x="545337" y="253"/>
                  </a:lnTo>
                  <a:lnTo>
                    <a:pt x="537209" y="1269"/>
                  </a:lnTo>
                  <a:lnTo>
                    <a:pt x="498601" y="12953"/>
                  </a:lnTo>
                  <a:lnTo>
                    <a:pt x="498601" y="37337"/>
                  </a:lnTo>
                  <a:lnTo>
                    <a:pt x="515111" y="37337"/>
                  </a:lnTo>
                  <a:lnTo>
                    <a:pt x="518032" y="29337"/>
                  </a:lnTo>
                  <a:lnTo>
                    <a:pt x="522097" y="23240"/>
                  </a:lnTo>
                  <a:lnTo>
                    <a:pt x="527430" y="19050"/>
                  </a:lnTo>
                  <a:lnTo>
                    <a:pt x="532637" y="14731"/>
                  </a:lnTo>
                  <a:lnTo>
                    <a:pt x="539241" y="12700"/>
                  </a:lnTo>
                  <a:lnTo>
                    <a:pt x="591546" y="12700"/>
                  </a:lnTo>
                  <a:lnTo>
                    <a:pt x="589787" y="11175"/>
                  </a:lnTo>
                  <a:lnTo>
                    <a:pt x="585977" y="7747"/>
                  </a:lnTo>
                  <a:lnTo>
                    <a:pt x="580898" y="5206"/>
                  </a:lnTo>
                  <a:lnTo>
                    <a:pt x="575182" y="3301"/>
                  </a:lnTo>
                  <a:lnTo>
                    <a:pt x="568578" y="1269"/>
                  </a:lnTo>
                  <a:lnTo>
                    <a:pt x="561212" y="253"/>
                  </a:lnTo>
                  <a:close/>
                </a:path>
                <a:path w="603884" h="165100">
                  <a:moveTo>
                    <a:pt x="361060" y="129412"/>
                  </a:moveTo>
                  <a:lnTo>
                    <a:pt x="344804" y="129412"/>
                  </a:lnTo>
                  <a:lnTo>
                    <a:pt x="344804" y="156590"/>
                  </a:lnTo>
                  <a:lnTo>
                    <a:pt x="352044" y="159130"/>
                  </a:lnTo>
                  <a:lnTo>
                    <a:pt x="359663" y="161162"/>
                  </a:lnTo>
                  <a:lnTo>
                    <a:pt x="375793" y="164211"/>
                  </a:lnTo>
                  <a:lnTo>
                    <a:pt x="383666" y="164973"/>
                  </a:lnTo>
                  <a:lnTo>
                    <a:pt x="391413" y="164973"/>
                  </a:lnTo>
                  <a:lnTo>
                    <a:pt x="398605" y="164756"/>
                  </a:lnTo>
                  <a:lnTo>
                    <a:pt x="404184" y="164211"/>
                  </a:lnTo>
                  <a:lnTo>
                    <a:pt x="404695" y="164211"/>
                  </a:lnTo>
                  <a:lnTo>
                    <a:pt x="434513" y="152780"/>
                  </a:lnTo>
                  <a:lnTo>
                    <a:pt x="387730" y="152780"/>
                  </a:lnTo>
                  <a:lnTo>
                    <a:pt x="384048" y="152400"/>
                  </a:lnTo>
                  <a:lnTo>
                    <a:pt x="381326" y="151637"/>
                  </a:lnTo>
                  <a:lnTo>
                    <a:pt x="378052" y="150860"/>
                  </a:lnTo>
                  <a:lnTo>
                    <a:pt x="377793" y="150860"/>
                  </a:lnTo>
                  <a:lnTo>
                    <a:pt x="374776" y="149351"/>
                  </a:lnTo>
                  <a:lnTo>
                    <a:pt x="372236" y="147447"/>
                  </a:lnTo>
                  <a:lnTo>
                    <a:pt x="369824" y="145541"/>
                  </a:lnTo>
                  <a:lnTo>
                    <a:pt x="367664" y="143128"/>
                  </a:lnTo>
                  <a:lnTo>
                    <a:pt x="365886" y="140207"/>
                  </a:lnTo>
                  <a:lnTo>
                    <a:pt x="363981" y="137160"/>
                  </a:lnTo>
                  <a:lnTo>
                    <a:pt x="362330" y="133603"/>
                  </a:lnTo>
                  <a:lnTo>
                    <a:pt x="361060" y="129412"/>
                  </a:lnTo>
                  <a:close/>
                </a:path>
                <a:path w="603884" h="165100">
                  <a:moveTo>
                    <a:pt x="438933" y="12700"/>
                  </a:moveTo>
                  <a:lnTo>
                    <a:pt x="402716" y="12700"/>
                  </a:lnTo>
                  <a:lnTo>
                    <a:pt x="409701" y="14986"/>
                  </a:lnTo>
                  <a:lnTo>
                    <a:pt x="414400" y="19685"/>
                  </a:lnTo>
                  <a:lnTo>
                    <a:pt x="419226" y="24256"/>
                  </a:lnTo>
                  <a:lnTo>
                    <a:pt x="421639" y="30606"/>
                  </a:lnTo>
                  <a:lnTo>
                    <a:pt x="421639" y="43561"/>
                  </a:lnTo>
                  <a:lnTo>
                    <a:pt x="386460" y="74040"/>
                  </a:lnTo>
                  <a:lnTo>
                    <a:pt x="370077" y="75691"/>
                  </a:lnTo>
                  <a:lnTo>
                    <a:pt x="370077" y="87756"/>
                  </a:lnTo>
                  <a:lnTo>
                    <a:pt x="381126" y="87756"/>
                  </a:lnTo>
                  <a:lnTo>
                    <a:pt x="391298" y="88302"/>
                  </a:lnTo>
                  <a:lnTo>
                    <a:pt x="423999" y="113805"/>
                  </a:lnTo>
                  <a:lnTo>
                    <a:pt x="424687" y="121665"/>
                  </a:lnTo>
                  <a:lnTo>
                    <a:pt x="424687" y="132079"/>
                  </a:lnTo>
                  <a:lnTo>
                    <a:pt x="398963" y="152400"/>
                  </a:lnTo>
                  <a:lnTo>
                    <a:pt x="397862" y="152400"/>
                  </a:lnTo>
                  <a:lnTo>
                    <a:pt x="391795" y="152780"/>
                  </a:lnTo>
                  <a:lnTo>
                    <a:pt x="434513" y="152780"/>
                  </a:lnTo>
                  <a:lnTo>
                    <a:pt x="435863" y="151637"/>
                  </a:lnTo>
                  <a:lnTo>
                    <a:pt x="440944" y="147447"/>
                  </a:lnTo>
                  <a:lnTo>
                    <a:pt x="444626" y="142493"/>
                  </a:lnTo>
                  <a:lnTo>
                    <a:pt x="449706" y="131063"/>
                  </a:lnTo>
                  <a:lnTo>
                    <a:pt x="450976" y="124840"/>
                  </a:lnTo>
                  <a:lnTo>
                    <a:pt x="450976" y="112775"/>
                  </a:lnTo>
                  <a:lnTo>
                    <a:pt x="449960" y="107823"/>
                  </a:lnTo>
                  <a:lnTo>
                    <a:pt x="447801" y="103504"/>
                  </a:lnTo>
                  <a:lnTo>
                    <a:pt x="445770" y="99060"/>
                  </a:lnTo>
                  <a:lnTo>
                    <a:pt x="442849" y="95123"/>
                  </a:lnTo>
                  <a:lnTo>
                    <a:pt x="439165" y="91693"/>
                  </a:lnTo>
                  <a:lnTo>
                    <a:pt x="435649" y="88302"/>
                  </a:lnTo>
                  <a:lnTo>
                    <a:pt x="431291" y="85470"/>
                  </a:lnTo>
                  <a:lnTo>
                    <a:pt x="426465" y="83312"/>
                  </a:lnTo>
                  <a:lnTo>
                    <a:pt x="421639" y="81025"/>
                  </a:lnTo>
                  <a:lnTo>
                    <a:pt x="416432" y="79501"/>
                  </a:lnTo>
                  <a:lnTo>
                    <a:pt x="410718" y="78486"/>
                  </a:lnTo>
                  <a:lnTo>
                    <a:pt x="410718" y="76962"/>
                  </a:lnTo>
                  <a:lnTo>
                    <a:pt x="443610" y="52958"/>
                  </a:lnTo>
                  <a:lnTo>
                    <a:pt x="445007" y="48767"/>
                  </a:lnTo>
                  <a:lnTo>
                    <a:pt x="446531" y="44703"/>
                  </a:lnTo>
                  <a:lnTo>
                    <a:pt x="447294" y="40004"/>
                  </a:lnTo>
                  <a:lnTo>
                    <a:pt x="447294" y="28955"/>
                  </a:lnTo>
                  <a:lnTo>
                    <a:pt x="446209" y="24256"/>
                  </a:lnTo>
                  <a:lnTo>
                    <a:pt x="446150" y="24002"/>
                  </a:lnTo>
                  <a:lnTo>
                    <a:pt x="441325" y="15366"/>
                  </a:lnTo>
                  <a:lnTo>
                    <a:pt x="438933" y="12700"/>
                  </a:lnTo>
                  <a:close/>
                </a:path>
                <a:path w="603884" h="165100">
                  <a:moveTo>
                    <a:pt x="406526" y="253"/>
                  </a:moveTo>
                  <a:lnTo>
                    <a:pt x="391795" y="253"/>
                  </a:lnTo>
                  <a:lnTo>
                    <a:pt x="383412" y="1269"/>
                  </a:lnTo>
                  <a:lnTo>
                    <a:pt x="346709" y="12953"/>
                  </a:lnTo>
                  <a:lnTo>
                    <a:pt x="346709" y="37591"/>
                  </a:lnTo>
                  <a:lnTo>
                    <a:pt x="362711" y="37591"/>
                  </a:lnTo>
                  <a:lnTo>
                    <a:pt x="365505" y="29337"/>
                  </a:lnTo>
                  <a:lnTo>
                    <a:pt x="369443" y="23113"/>
                  </a:lnTo>
                  <a:lnTo>
                    <a:pt x="374523" y="18923"/>
                  </a:lnTo>
                  <a:lnTo>
                    <a:pt x="379729" y="14731"/>
                  </a:lnTo>
                  <a:lnTo>
                    <a:pt x="386079" y="12700"/>
                  </a:lnTo>
                  <a:lnTo>
                    <a:pt x="438933" y="12700"/>
                  </a:lnTo>
                  <a:lnTo>
                    <a:pt x="438023" y="11683"/>
                  </a:lnTo>
                  <a:lnTo>
                    <a:pt x="433704" y="8889"/>
                  </a:lnTo>
                  <a:lnTo>
                    <a:pt x="429513" y="5968"/>
                  </a:lnTo>
                  <a:lnTo>
                    <a:pt x="424433" y="3810"/>
                  </a:lnTo>
                  <a:lnTo>
                    <a:pt x="418591" y="2412"/>
                  </a:lnTo>
                  <a:lnTo>
                    <a:pt x="412750" y="888"/>
                  </a:lnTo>
                  <a:lnTo>
                    <a:pt x="406526" y="253"/>
                  </a:lnTo>
                  <a:close/>
                </a:path>
                <a:path w="603884" h="165100">
                  <a:moveTo>
                    <a:pt x="149478" y="0"/>
                  </a:moveTo>
                  <a:lnTo>
                    <a:pt x="31114" y="0"/>
                  </a:lnTo>
                  <a:lnTo>
                    <a:pt x="29179" y="8000"/>
                  </a:lnTo>
                  <a:lnTo>
                    <a:pt x="34416" y="8000"/>
                  </a:lnTo>
                  <a:lnTo>
                    <a:pt x="37973" y="8762"/>
                  </a:lnTo>
                  <a:lnTo>
                    <a:pt x="39750" y="10413"/>
                  </a:lnTo>
                  <a:lnTo>
                    <a:pt x="41655" y="11937"/>
                  </a:lnTo>
                  <a:lnTo>
                    <a:pt x="42672" y="14731"/>
                  </a:lnTo>
                  <a:lnTo>
                    <a:pt x="19557" y="126745"/>
                  </a:lnTo>
                  <a:lnTo>
                    <a:pt x="18033" y="133223"/>
                  </a:lnTo>
                  <a:lnTo>
                    <a:pt x="16890" y="138302"/>
                  </a:lnTo>
                  <a:lnTo>
                    <a:pt x="15748" y="141858"/>
                  </a:lnTo>
                  <a:lnTo>
                    <a:pt x="14731" y="145414"/>
                  </a:lnTo>
                  <a:lnTo>
                    <a:pt x="13588" y="148208"/>
                  </a:lnTo>
                  <a:lnTo>
                    <a:pt x="1397" y="155193"/>
                  </a:lnTo>
                  <a:lnTo>
                    <a:pt x="0" y="162813"/>
                  </a:lnTo>
                  <a:lnTo>
                    <a:pt x="54482" y="162813"/>
                  </a:lnTo>
                  <a:lnTo>
                    <a:pt x="56133" y="155193"/>
                  </a:lnTo>
                  <a:lnTo>
                    <a:pt x="54059" y="155193"/>
                  </a:lnTo>
                  <a:lnTo>
                    <a:pt x="51519" y="154812"/>
                  </a:lnTo>
                  <a:lnTo>
                    <a:pt x="51307" y="154812"/>
                  </a:lnTo>
                  <a:lnTo>
                    <a:pt x="46862" y="153924"/>
                  </a:lnTo>
                  <a:lnTo>
                    <a:pt x="45338" y="153288"/>
                  </a:lnTo>
                  <a:lnTo>
                    <a:pt x="44323" y="152400"/>
                  </a:lnTo>
                  <a:lnTo>
                    <a:pt x="43476" y="151764"/>
                  </a:lnTo>
                  <a:lnTo>
                    <a:pt x="42545" y="150622"/>
                  </a:lnTo>
                  <a:lnTo>
                    <a:pt x="42036" y="149351"/>
                  </a:lnTo>
                  <a:lnTo>
                    <a:pt x="41694" y="148208"/>
                  </a:lnTo>
                  <a:lnTo>
                    <a:pt x="41401" y="146685"/>
                  </a:lnTo>
                  <a:lnTo>
                    <a:pt x="41519" y="141858"/>
                  </a:lnTo>
                  <a:lnTo>
                    <a:pt x="41782" y="139573"/>
                  </a:lnTo>
                  <a:lnTo>
                    <a:pt x="43306" y="130555"/>
                  </a:lnTo>
                  <a:lnTo>
                    <a:pt x="45465" y="120141"/>
                  </a:lnTo>
                  <a:lnTo>
                    <a:pt x="46735" y="114680"/>
                  </a:lnTo>
                  <a:lnTo>
                    <a:pt x="47878" y="109092"/>
                  </a:lnTo>
                  <a:lnTo>
                    <a:pt x="50673" y="97662"/>
                  </a:lnTo>
                  <a:lnTo>
                    <a:pt x="51815" y="92328"/>
                  </a:lnTo>
                  <a:lnTo>
                    <a:pt x="52928" y="87629"/>
                  </a:lnTo>
                  <a:lnTo>
                    <a:pt x="108544" y="87629"/>
                  </a:lnTo>
                  <a:lnTo>
                    <a:pt x="111605" y="74422"/>
                  </a:lnTo>
                  <a:lnTo>
                    <a:pt x="55752" y="74422"/>
                  </a:lnTo>
                  <a:lnTo>
                    <a:pt x="69480" y="13842"/>
                  </a:lnTo>
                  <a:lnTo>
                    <a:pt x="69596" y="13335"/>
                  </a:lnTo>
                  <a:lnTo>
                    <a:pt x="146448" y="13335"/>
                  </a:lnTo>
                  <a:lnTo>
                    <a:pt x="149478" y="0"/>
                  </a:lnTo>
                  <a:close/>
                </a:path>
                <a:path w="603884" h="165100">
                  <a:moveTo>
                    <a:pt x="108544" y="87629"/>
                  </a:moveTo>
                  <a:lnTo>
                    <a:pt x="84454" y="87629"/>
                  </a:lnTo>
                  <a:lnTo>
                    <a:pt x="87756" y="88391"/>
                  </a:lnTo>
                  <a:lnTo>
                    <a:pt x="89026" y="89153"/>
                  </a:lnTo>
                  <a:lnTo>
                    <a:pt x="89788" y="90550"/>
                  </a:lnTo>
                  <a:lnTo>
                    <a:pt x="90677" y="91820"/>
                  </a:lnTo>
                  <a:lnTo>
                    <a:pt x="91185" y="93852"/>
                  </a:lnTo>
                  <a:lnTo>
                    <a:pt x="91694" y="99060"/>
                  </a:lnTo>
                  <a:lnTo>
                    <a:pt x="91821" y="107187"/>
                  </a:lnTo>
                  <a:lnTo>
                    <a:pt x="104012" y="107187"/>
                  </a:lnTo>
                  <a:lnTo>
                    <a:pt x="108544" y="87629"/>
                  </a:lnTo>
                  <a:close/>
                </a:path>
                <a:path w="603884" h="165100">
                  <a:moveTo>
                    <a:pt x="116077" y="55117"/>
                  </a:moveTo>
                  <a:lnTo>
                    <a:pt x="103504" y="55117"/>
                  </a:lnTo>
                  <a:lnTo>
                    <a:pt x="101219" y="59436"/>
                  </a:lnTo>
                  <a:lnTo>
                    <a:pt x="99313" y="62737"/>
                  </a:lnTo>
                  <a:lnTo>
                    <a:pt x="97789" y="65277"/>
                  </a:lnTo>
                  <a:lnTo>
                    <a:pt x="96265" y="67944"/>
                  </a:lnTo>
                  <a:lnTo>
                    <a:pt x="94741" y="69850"/>
                  </a:lnTo>
                  <a:lnTo>
                    <a:pt x="93090" y="71247"/>
                  </a:lnTo>
                  <a:lnTo>
                    <a:pt x="91566" y="72643"/>
                  </a:lnTo>
                  <a:lnTo>
                    <a:pt x="89788" y="73532"/>
                  </a:lnTo>
                  <a:lnTo>
                    <a:pt x="85851" y="74294"/>
                  </a:lnTo>
                  <a:lnTo>
                    <a:pt x="83438" y="74422"/>
                  </a:lnTo>
                  <a:lnTo>
                    <a:pt x="111605" y="74422"/>
                  </a:lnTo>
                  <a:lnTo>
                    <a:pt x="116077" y="55117"/>
                  </a:lnTo>
                  <a:close/>
                </a:path>
                <a:path w="603884" h="165100">
                  <a:moveTo>
                    <a:pt x="146448" y="13335"/>
                  </a:moveTo>
                  <a:lnTo>
                    <a:pt x="114173" y="13335"/>
                  </a:lnTo>
                  <a:lnTo>
                    <a:pt x="116966" y="13842"/>
                  </a:lnTo>
                  <a:lnTo>
                    <a:pt x="118999" y="14731"/>
                  </a:lnTo>
                  <a:lnTo>
                    <a:pt x="121030" y="15748"/>
                  </a:lnTo>
                  <a:lnTo>
                    <a:pt x="122554" y="17272"/>
                  </a:lnTo>
                  <a:lnTo>
                    <a:pt x="123571" y="19303"/>
                  </a:lnTo>
                  <a:lnTo>
                    <a:pt x="124713" y="21462"/>
                  </a:lnTo>
                  <a:lnTo>
                    <a:pt x="125475" y="24129"/>
                  </a:lnTo>
                  <a:lnTo>
                    <a:pt x="126237" y="30606"/>
                  </a:lnTo>
                  <a:lnTo>
                    <a:pt x="126746" y="34543"/>
                  </a:lnTo>
                  <a:lnTo>
                    <a:pt x="127126" y="39115"/>
                  </a:lnTo>
                  <a:lnTo>
                    <a:pt x="140588" y="39115"/>
                  </a:lnTo>
                  <a:lnTo>
                    <a:pt x="146332" y="13842"/>
                  </a:lnTo>
                  <a:lnTo>
                    <a:pt x="146448" y="13335"/>
                  </a:lnTo>
                  <a:close/>
                </a:path>
              </a:pathLst>
            </a:custGeom>
            <a:solidFill>
              <a:srgbClr val="000000"/>
            </a:solidFill>
          </p:spPr>
          <p:txBody>
            <a:bodyPr wrap="square" lIns="0" tIns="0" rIns="0" bIns="0" rtlCol="0"/>
            <a:lstStyle/>
            <a:p>
              <a:endParaRPr/>
            </a:p>
          </p:txBody>
        </p:sp>
      </p:grpSp>
      <p:sp>
        <p:nvSpPr>
          <p:cNvPr id="21" name="object 21"/>
          <p:cNvSpPr txBox="1">
            <a:spLocks noGrp="1"/>
          </p:cNvSpPr>
          <p:nvPr>
            <p:ph type="ftr" sz="quarter" idx="5"/>
          </p:nvPr>
        </p:nvSpPr>
        <p:spPr>
          <a:prstGeom prst="rect">
            <a:avLst/>
          </a:prstGeom>
        </p:spPr>
        <p:txBody>
          <a:bodyPr vert="horz" wrap="square" lIns="0" tIns="3810" rIns="0" bIns="0" rtlCol="0">
            <a:spAutoFit/>
          </a:bodyPr>
          <a:lstStyle/>
          <a:p>
            <a:pPr marL="156845">
              <a:lnSpc>
                <a:spcPct val="100000"/>
              </a:lnSpc>
              <a:spcBef>
                <a:spcPts val="30"/>
              </a:spcBef>
            </a:pPr>
            <a:r>
              <a:rPr cap="small" spc="-25"/>
              <a:t>Protopapas</a:t>
            </a: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93345">
              <a:lnSpc>
                <a:spcPct val="100000"/>
              </a:lnSpc>
            </a:pPr>
            <a:r>
              <a:rPr spc="55"/>
              <a:t>67</a:t>
            </a:r>
          </a:p>
        </p:txBody>
      </p:sp>
    </p:spTree>
    <p:extLst>
      <p:ext uri="{BB962C8B-B14F-4D97-AF65-F5344CB8AC3E}">
        <p14:creationId xmlns:p14="http://schemas.microsoft.com/office/powerpoint/2010/main" val="14425499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2100" y="6433502"/>
            <a:ext cx="708660" cy="196850"/>
          </a:xfrm>
          <a:prstGeom prst="rect">
            <a:avLst/>
          </a:prstGeom>
        </p:spPr>
        <p:txBody>
          <a:bodyPr vert="horz" wrap="square" lIns="0" tIns="15875" rIns="0" bIns="0" rtlCol="0">
            <a:spAutoFit/>
          </a:bodyPr>
          <a:lstStyle/>
          <a:p>
            <a:pPr marL="12700">
              <a:lnSpc>
                <a:spcPct val="100000"/>
              </a:lnSpc>
              <a:spcBef>
                <a:spcPts val="125"/>
              </a:spcBef>
            </a:pPr>
            <a:r>
              <a:rPr sz="1100" cap="small" spc="-20">
                <a:solidFill>
                  <a:srgbClr val="7E7E7E"/>
                </a:solidFill>
                <a:latin typeface="Trebuchet MS"/>
                <a:cs typeface="Trebuchet MS"/>
              </a:rPr>
              <a:t>Protopapas</a:t>
            </a:r>
            <a:endParaRPr sz="1100">
              <a:latin typeface="Trebuchet MS"/>
              <a:cs typeface="Trebuchet MS"/>
            </a:endParaRPr>
          </a:p>
        </p:txBody>
      </p:sp>
      <p:sp>
        <p:nvSpPr>
          <p:cNvPr id="3" name="object 3"/>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0"/>
              <a:t>QLoRA</a:t>
            </a:r>
          </a:p>
        </p:txBody>
      </p:sp>
      <p:sp>
        <p:nvSpPr>
          <p:cNvPr id="4" name="object 4"/>
          <p:cNvSpPr txBox="1"/>
          <p:nvPr/>
        </p:nvSpPr>
        <p:spPr>
          <a:xfrm>
            <a:off x="11708130" y="6478587"/>
            <a:ext cx="203835" cy="208915"/>
          </a:xfrm>
          <a:prstGeom prst="rect">
            <a:avLst/>
          </a:prstGeom>
        </p:spPr>
        <p:txBody>
          <a:bodyPr vert="horz" wrap="square" lIns="0" tIns="12700" rIns="0" bIns="0" rtlCol="0">
            <a:spAutoFit/>
          </a:bodyPr>
          <a:lstStyle/>
          <a:p>
            <a:pPr marL="12700">
              <a:lnSpc>
                <a:spcPct val="100000"/>
              </a:lnSpc>
              <a:spcBef>
                <a:spcPts val="100"/>
              </a:spcBef>
            </a:pPr>
            <a:r>
              <a:rPr sz="1200" spc="45">
                <a:solidFill>
                  <a:srgbClr val="888888"/>
                </a:solidFill>
                <a:latin typeface="Trebuchet MS"/>
                <a:cs typeface="Trebuchet MS"/>
              </a:rPr>
              <a:t>68</a:t>
            </a:r>
            <a:endParaRPr sz="1200">
              <a:latin typeface="Trebuchet MS"/>
              <a:cs typeface="Trebuchet MS"/>
            </a:endParaRPr>
          </a:p>
        </p:txBody>
      </p:sp>
      <p:graphicFrame>
        <p:nvGraphicFramePr>
          <p:cNvPr id="5" name="object 5"/>
          <p:cNvGraphicFramePr>
            <a:graphicFrameLocks noGrp="1"/>
          </p:cNvGraphicFramePr>
          <p:nvPr/>
        </p:nvGraphicFramePr>
        <p:xfrm>
          <a:off x="3547871" y="2759964"/>
          <a:ext cx="8064500" cy="843280"/>
        </p:xfrm>
        <a:graphic>
          <a:graphicData uri="http://schemas.openxmlformats.org/drawingml/2006/table">
            <a:tbl>
              <a:tblPr firstRow="1" bandRow="1">
                <a:tableStyleId>{2D5ABB26-0587-4C30-8999-92F81FD0307C}</a:tableStyleId>
              </a:tblPr>
              <a:tblGrid>
                <a:gridCol w="806450">
                  <a:extLst>
                    <a:ext uri="{9D8B030D-6E8A-4147-A177-3AD203B41FA5}">
                      <a16:colId xmlns:a16="http://schemas.microsoft.com/office/drawing/2014/main" val="20000"/>
                    </a:ext>
                  </a:extLst>
                </a:gridCol>
                <a:gridCol w="806450">
                  <a:extLst>
                    <a:ext uri="{9D8B030D-6E8A-4147-A177-3AD203B41FA5}">
                      <a16:colId xmlns:a16="http://schemas.microsoft.com/office/drawing/2014/main" val="20001"/>
                    </a:ext>
                  </a:extLst>
                </a:gridCol>
                <a:gridCol w="806450">
                  <a:extLst>
                    <a:ext uri="{9D8B030D-6E8A-4147-A177-3AD203B41FA5}">
                      <a16:colId xmlns:a16="http://schemas.microsoft.com/office/drawing/2014/main" val="20002"/>
                    </a:ext>
                  </a:extLst>
                </a:gridCol>
                <a:gridCol w="806450">
                  <a:extLst>
                    <a:ext uri="{9D8B030D-6E8A-4147-A177-3AD203B41FA5}">
                      <a16:colId xmlns:a16="http://schemas.microsoft.com/office/drawing/2014/main" val="20003"/>
                    </a:ext>
                  </a:extLst>
                </a:gridCol>
                <a:gridCol w="806450">
                  <a:extLst>
                    <a:ext uri="{9D8B030D-6E8A-4147-A177-3AD203B41FA5}">
                      <a16:colId xmlns:a16="http://schemas.microsoft.com/office/drawing/2014/main" val="20004"/>
                    </a:ext>
                  </a:extLst>
                </a:gridCol>
                <a:gridCol w="806450">
                  <a:extLst>
                    <a:ext uri="{9D8B030D-6E8A-4147-A177-3AD203B41FA5}">
                      <a16:colId xmlns:a16="http://schemas.microsoft.com/office/drawing/2014/main" val="20005"/>
                    </a:ext>
                  </a:extLst>
                </a:gridCol>
                <a:gridCol w="806450">
                  <a:extLst>
                    <a:ext uri="{9D8B030D-6E8A-4147-A177-3AD203B41FA5}">
                      <a16:colId xmlns:a16="http://schemas.microsoft.com/office/drawing/2014/main" val="20006"/>
                    </a:ext>
                  </a:extLst>
                </a:gridCol>
                <a:gridCol w="806450">
                  <a:extLst>
                    <a:ext uri="{9D8B030D-6E8A-4147-A177-3AD203B41FA5}">
                      <a16:colId xmlns:a16="http://schemas.microsoft.com/office/drawing/2014/main" val="20007"/>
                    </a:ext>
                  </a:extLst>
                </a:gridCol>
                <a:gridCol w="806450">
                  <a:extLst>
                    <a:ext uri="{9D8B030D-6E8A-4147-A177-3AD203B41FA5}">
                      <a16:colId xmlns:a16="http://schemas.microsoft.com/office/drawing/2014/main" val="20008"/>
                    </a:ext>
                  </a:extLst>
                </a:gridCol>
                <a:gridCol w="806450">
                  <a:extLst>
                    <a:ext uri="{9D8B030D-6E8A-4147-A177-3AD203B41FA5}">
                      <a16:colId xmlns:a16="http://schemas.microsoft.com/office/drawing/2014/main" val="20009"/>
                    </a:ext>
                  </a:extLst>
                </a:gridCol>
              </a:tblGrid>
              <a:tr h="843280">
                <a:tc>
                  <a:txBody>
                    <a:bodyPr/>
                    <a:lstStyle/>
                    <a:p>
                      <a:pPr>
                        <a:lnSpc>
                          <a:spcPct val="100000"/>
                        </a:lnSpc>
                        <a:spcBef>
                          <a:spcPts val="130"/>
                        </a:spcBef>
                      </a:pPr>
                      <a:endParaRPr sz="1800">
                        <a:latin typeface="Times New Roman"/>
                        <a:cs typeface="Times New Roman"/>
                      </a:endParaRPr>
                    </a:p>
                    <a:p>
                      <a:pPr marL="12700" algn="ctr">
                        <a:lnSpc>
                          <a:spcPct val="100000"/>
                        </a:lnSpc>
                      </a:pPr>
                      <a:r>
                        <a:rPr sz="1800" spc="-25">
                          <a:solidFill>
                            <a:srgbClr val="FFFFFF"/>
                          </a:solidFill>
                          <a:latin typeface="Trebuchet MS"/>
                          <a:cs typeface="Trebuchet MS"/>
                        </a:rPr>
                        <a:t>1.5</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51460">
                        <a:lnSpc>
                          <a:spcPct val="100000"/>
                        </a:lnSpc>
                      </a:pPr>
                      <a:r>
                        <a:rPr sz="1800" spc="-25">
                          <a:solidFill>
                            <a:srgbClr val="FFFFFF"/>
                          </a:solidFill>
                          <a:latin typeface="Trebuchet MS"/>
                          <a:cs typeface="Trebuchet MS"/>
                        </a:rPr>
                        <a:t>2.3</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64160">
                        <a:lnSpc>
                          <a:spcPct val="100000"/>
                        </a:lnSpc>
                      </a:pPr>
                      <a:r>
                        <a:rPr sz="1800" spc="-25">
                          <a:solidFill>
                            <a:srgbClr val="FFFFFF"/>
                          </a:solidFill>
                          <a:latin typeface="Trebuchet MS"/>
                          <a:cs typeface="Trebuchet MS"/>
                        </a:rPr>
                        <a:t>3.7</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11430" algn="ctr">
                        <a:lnSpc>
                          <a:spcPct val="100000"/>
                        </a:lnSpc>
                      </a:pPr>
                      <a:r>
                        <a:rPr sz="1800" spc="-25">
                          <a:solidFill>
                            <a:srgbClr val="FFFFFF"/>
                          </a:solidFill>
                          <a:latin typeface="Trebuchet MS"/>
                          <a:cs typeface="Trebuchet MS"/>
                        </a:rPr>
                        <a:t>4.1</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56540">
                        <a:lnSpc>
                          <a:spcPct val="100000"/>
                        </a:lnSpc>
                      </a:pPr>
                      <a:r>
                        <a:rPr sz="1800" spc="-25">
                          <a:solidFill>
                            <a:srgbClr val="FFFFFF"/>
                          </a:solidFill>
                          <a:latin typeface="Trebuchet MS"/>
                          <a:cs typeface="Trebuchet MS"/>
                        </a:rPr>
                        <a:t>5.6</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50825">
                        <a:lnSpc>
                          <a:spcPct val="100000"/>
                        </a:lnSpc>
                      </a:pPr>
                      <a:r>
                        <a:rPr sz="1800" spc="-25">
                          <a:solidFill>
                            <a:srgbClr val="FFFFFF"/>
                          </a:solidFill>
                          <a:latin typeface="Trebuchet MS"/>
                          <a:cs typeface="Trebuchet MS"/>
                        </a:rPr>
                        <a:t>6.8</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67335">
                        <a:lnSpc>
                          <a:spcPct val="100000"/>
                        </a:lnSpc>
                      </a:pPr>
                      <a:r>
                        <a:rPr sz="1800" spc="-25">
                          <a:solidFill>
                            <a:srgbClr val="FFFFFF"/>
                          </a:solidFill>
                          <a:latin typeface="Trebuchet MS"/>
                          <a:cs typeface="Trebuchet MS"/>
                        </a:rPr>
                        <a:t>7.9</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53365">
                        <a:lnSpc>
                          <a:spcPct val="100000"/>
                        </a:lnSpc>
                      </a:pPr>
                      <a:r>
                        <a:rPr sz="1800" spc="-25">
                          <a:solidFill>
                            <a:srgbClr val="FFFFFF"/>
                          </a:solidFill>
                          <a:latin typeface="Trebuchet MS"/>
                          <a:cs typeface="Trebuchet MS"/>
                        </a:rPr>
                        <a:t>8.4</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57175">
                        <a:lnSpc>
                          <a:spcPct val="100000"/>
                        </a:lnSpc>
                      </a:pPr>
                      <a:r>
                        <a:rPr sz="1800" spc="-25">
                          <a:solidFill>
                            <a:srgbClr val="FFFFFF"/>
                          </a:solidFill>
                          <a:latin typeface="Trebuchet MS"/>
                          <a:cs typeface="Trebuchet MS"/>
                        </a:rPr>
                        <a:t>9.2</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tc>
                  <a:txBody>
                    <a:bodyPr/>
                    <a:lstStyle/>
                    <a:p>
                      <a:pPr>
                        <a:lnSpc>
                          <a:spcPct val="100000"/>
                        </a:lnSpc>
                        <a:spcBef>
                          <a:spcPts val="130"/>
                        </a:spcBef>
                      </a:pPr>
                      <a:endParaRPr sz="1800">
                        <a:latin typeface="Times New Roman"/>
                        <a:cs typeface="Times New Roman"/>
                      </a:endParaRPr>
                    </a:p>
                    <a:p>
                      <a:pPr marL="217804">
                        <a:lnSpc>
                          <a:spcPct val="100000"/>
                        </a:lnSpc>
                      </a:pPr>
                      <a:r>
                        <a:rPr sz="1800" spc="-20">
                          <a:solidFill>
                            <a:srgbClr val="FFFFFF"/>
                          </a:solidFill>
                          <a:latin typeface="Trebuchet MS"/>
                          <a:cs typeface="Trebuchet MS"/>
                        </a:rPr>
                        <a:t>10.2</a:t>
                      </a:r>
                      <a:endParaRPr sz="1800">
                        <a:latin typeface="Trebuchet MS"/>
                        <a:cs typeface="Trebuchet MS"/>
                      </a:endParaRPr>
                    </a:p>
                  </a:txBody>
                  <a:tcPr marL="0" marR="0" marT="1651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C"/>
                    </a:solidFill>
                  </a:tcPr>
                </a:tc>
                <a:extLst>
                  <a:ext uri="{0D108BD9-81ED-4DB2-BD59-A6C34878D82A}">
                    <a16:rowId xmlns:a16="http://schemas.microsoft.com/office/drawing/2014/main" val="10000"/>
                  </a:ext>
                </a:extLst>
              </a:tr>
            </a:tbl>
          </a:graphicData>
        </a:graphic>
      </p:graphicFrame>
      <p:sp>
        <p:nvSpPr>
          <p:cNvPr id="6" name="object 6"/>
          <p:cNvSpPr txBox="1"/>
          <p:nvPr/>
        </p:nvSpPr>
        <p:spPr>
          <a:xfrm>
            <a:off x="510857" y="822960"/>
            <a:ext cx="7850505" cy="2445385"/>
          </a:xfrm>
          <a:prstGeom prst="rect">
            <a:avLst/>
          </a:prstGeom>
        </p:spPr>
        <p:txBody>
          <a:bodyPr vert="horz" wrap="square" lIns="0" tIns="16510" rIns="0" bIns="0" rtlCol="0">
            <a:spAutoFit/>
          </a:bodyPr>
          <a:lstStyle/>
          <a:p>
            <a:pPr marL="3525520">
              <a:lnSpc>
                <a:spcPct val="100000"/>
              </a:lnSpc>
              <a:spcBef>
                <a:spcPts val="130"/>
              </a:spcBef>
            </a:pPr>
            <a:r>
              <a:rPr sz="4125" spc="150" baseline="-21212">
                <a:latin typeface="Cambria Math"/>
                <a:cs typeface="Cambria Math"/>
              </a:rPr>
              <a:t>𝑋</a:t>
            </a:r>
            <a:r>
              <a:rPr sz="2000" spc="100">
                <a:latin typeface="Cambria Math"/>
                <a:cs typeface="Cambria Math"/>
              </a:rPr>
              <a:t>𝐼𝑛𝑡8</a:t>
            </a:r>
            <a:r>
              <a:rPr sz="2000" spc="484">
                <a:latin typeface="Cambria Math"/>
                <a:cs typeface="Cambria Math"/>
              </a:rPr>
              <a:t> </a:t>
            </a:r>
            <a:r>
              <a:rPr sz="4125" baseline="-21212">
                <a:latin typeface="Cambria Math"/>
                <a:cs typeface="Cambria Math"/>
              </a:rPr>
              <a:t>=</a:t>
            </a:r>
            <a:r>
              <a:rPr sz="4125" spc="307" baseline="-21212">
                <a:latin typeface="Cambria Math"/>
                <a:cs typeface="Cambria Math"/>
              </a:rPr>
              <a:t> </a:t>
            </a:r>
            <a:r>
              <a:rPr sz="4125" spc="89" baseline="-21212">
                <a:latin typeface="Cambria Math"/>
                <a:cs typeface="Cambria Math"/>
              </a:rPr>
              <a:t>𝑟𝑜𝑢𝑛𝑑(𝑐</a:t>
            </a:r>
            <a:r>
              <a:rPr sz="2000" spc="60">
                <a:latin typeface="Cambria Math"/>
                <a:cs typeface="Cambria Math"/>
              </a:rPr>
              <a:t>𝐹𝑃32</a:t>
            </a:r>
            <a:r>
              <a:rPr sz="4125" spc="89" baseline="-21212">
                <a:latin typeface="Cambria Math"/>
                <a:cs typeface="Cambria Math"/>
              </a:rPr>
              <a:t>𝑋</a:t>
            </a:r>
            <a:r>
              <a:rPr sz="2000" spc="60">
                <a:latin typeface="Cambria Math"/>
                <a:cs typeface="Cambria Math"/>
              </a:rPr>
              <a:t>𝐹𝑃32</a:t>
            </a:r>
            <a:r>
              <a:rPr sz="4125" spc="89" baseline="-21212">
                <a:latin typeface="Cambria Math"/>
                <a:cs typeface="Cambria Math"/>
              </a:rPr>
              <a:t>)</a:t>
            </a:r>
            <a:endParaRPr sz="4125" baseline="-21212">
              <a:latin typeface="Cambria Math"/>
              <a:cs typeface="Cambria Math"/>
            </a:endParaRPr>
          </a:p>
          <a:p>
            <a:pPr>
              <a:lnSpc>
                <a:spcPct val="100000"/>
              </a:lnSpc>
            </a:pPr>
            <a:endParaRPr sz="2000">
              <a:latin typeface="Cambria Math"/>
              <a:cs typeface="Cambria Math"/>
            </a:endParaRPr>
          </a:p>
          <a:p>
            <a:pPr>
              <a:lnSpc>
                <a:spcPct val="100000"/>
              </a:lnSpc>
              <a:spcBef>
                <a:spcPts val="1989"/>
              </a:spcBef>
            </a:pPr>
            <a:endParaRPr sz="2000">
              <a:latin typeface="Cambria Math"/>
              <a:cs typeface="Cambria Math"/>
            </a:endParaRPr>
          </a:p>
          <a:p>
            <a:pPr marL="38100">
              <a:lnSpc>
                <a:spcPct val="100000"/>
              </a:lnSpc>
            </a:pPr>
            <a:r>
              <a:rPr sz="2400" spc="80">
                <a:latin typeface="Trebuchet MS"/>
                <a:cs typeface="Trebuchet MS"/>
              </a:rPr>
              <a:t>In</a:t>
            </a:r>
            <a:r>
              <a:rPr sz="2400" spc="-35">
                <a:latin typeface="Trebuchet MS"/>
                <a:cs typeface="Trebuchet MS"/>
              </a:rPr>
              <a:t> </a:t>
            </a:r>
            <a:r>
              <a:rPr sz="2400">
                <a:latin typeface="Trebuchet MS"/>
                <a:cs typeface="Trebuchet MS"/>
              </a:rPr>
              <a:t>our</a:t>
            </a:r>
            <a:r>
              <a:rPr sz="2400" spc="-70">
                <a:latin typeface="Trebuchet MS"/>
                <a:cs typeface="Trebuchet MS"/>
              </a:rPr>
              <a:t> </a:t>
            </a:r>
            <a:r>
              <a:rPr sz="2400" spc="-10">
                <a:latin typeface="Trebuchet MS"/>
                <a:cs typeface="Trebuchet MS"/>
              </a:rPr>
              <a:t>example,</a:t>
            </a:r>
            <a:endParaRPr sz="2400">
              <a:latin typeface="Trebuchet MS"/>
              <a:cs typeface="Trebuchet MS"/>
            </a:endParaRPr>
          </a:p>
          <a:p>
            <a:pPr>
              <a:lnSpc>
                <a:spcPct val="100000"/>
              </a:lnSpc>
              <a:spcBef>
                <a:spcPts val="495"/>
              </a:spcBef>
            </a:pPr>
            <a:endParaRPr sz="2400">
              <a:latin typeface="Trebuchet MS"/>
              <a:cs typeface="Trebuchet MS"/>
            </a:endParaRPr>
          </a:p>
          <a:p>
            <a:pPr marL="1310005">
              <a:lnSpc>
                <a:spcPct val="100000"/>
              </a:lnSpc>
            </a:pPr>
            <a:r>
              <a:rPr sz="3600" spc="67" baseline="-20833">
                <a:latin typeface="Cambria Math"/>
                <a:cs typeface="Cambria Math"/>
              </a:rPr>
              <a:t>𝑋</a:t>
            </a:r>
            <a:r>
              <a:rPr sz="1700" spc="45">
                <a:latin typeface="Cambria Math"/>
                <a:cs typeface="Cambria Math"/>
              </a:rPr>
              <a:t>𝐹𝑃32</a:t>
            </a:r>
            <a:endParaRPr sz="1700">
              <a:latin typeface="Cambria Math"/>
              <a:cs typeface="Cambria Math"/>
            </a:endParaRPr>
          </a:p>
        </p:txBody>
      </p:sp>
      <p:pic>
        <p:nvPicPr>
          <p:cNvPr id="7" name="object 7"/>
          <p:cNvPicPr/>
          <p:nvPr/>
        </p:nvPicPr>
        <p:blipFill>
          <a:blip r:embed="rId2" cstate="print"/>
          <a:stretch>
            <a:fillRect/>
          </a:stretch>
        </p:blipFill>
        <p:spPr>
          <a:xfrm>
            <a:off x="2552700" y="3095561"/>
            <a:ext cx="1128712" cy="261937"/>
          </a:xfrm>
          <a:prstGeom prst="rect">
            <a:avLst/>
          </a:prstGeom>
        </p:spPr>
      </p:pic>
      <p:sp>
        <p:nvSpPr>
          <p:cNvPr id="8" name="object 8"/>
          <p:cNvSpPr/>
          <p:nvPr/>
        </p:nvSpPr>
        <p:spPr>
          <a:xfrm>
            <a:off x="2605151" y="3167126"/>
            <a:ext cx="951230" cy="76200"/>
          </a:xfrm>
          <a:custGeom>
            <a:avLst/>
            <a:gdLst/>
            <a:ahLst/>
            <a:cxnLst/>
            <a:rect l="l" t="t" r="r" b="b"/>
            <a:pathLst>
              <a:path w="951229" h="76200">
                <a:moveTo>
                  <a:pt x="874902" y="0"/>
                </a:moveTo>
                <a:lnTo>
                  <a:pt x="874902" y="76200"/>
                </a:lnTo>
                <a:lnTo>
                  <a:pt x="925702" y="50800"/>
                </a:lnTo>
                <a:lnTo>
                  <a:pt x="887602" y="50800"/>
                </a:lnTo>
                <a:lnTo>
                  <a:pt x="887602" y="25400"/>
                </a:lnTo>
                <a:lnTo>
                  <a:pt x="925702" y="25400"/>
                </a:lnTo>
                <a:lnTo>
                  <a:pt x="874902" y="0"/>
                </a:lnTo>
                <a:close/>
              </a:path>
              <a:path w="951229" h="76200">
                <a:moveTo>
                  <a:pt x="874902" y="25400"/>
                </a:moveTo>
                <a:lnTo>
                  <a:pt x="0" y="25400"/>
                </a:lnTo>
                <a:lnTo>
                  <a:pt x="0" y="50800"/>
                </a:lnTo>
                <a:lnTo>
                  <a:pt x="874902" y="50800"/>
                </a:lnTo>
                <a:lnTo>
                  <a:pt x="874902" y="25400"/>
                </a:lnTo>
                <a:close/>
              </a:path>
              <a:path w="951229" h="76200">
                <a:moveTo>
                  <a:pt x="925702" y="25400"/>
                </a:moveTo>
                <a:lnTo>
                  <a:pt x="887602" y="25400"/>
                </a:lnTo>
                <a:lnTo>
                  <a:pt x="887602" y="50800"/>
                </a:lnTo>
                <a:lnTo>
                  <a:pt x="925702" y="50800"/>
                </a:lnTo>
                <a:lnTo>
                  <a:pt x="951102" y="38100"/>
                </a:lnTo>
                <a:lnTo>
                  <a:pt x="925702" y="25400"/>
                </a:lnTo>
                <a:close/>
              </a:path>
            </a:pathLst>
          </a:custGeom>
          <a:solidFill>
            <a:srgbClr val="000000"/>
          </a:solidFill>
        </p:spPr>
        <p:txBody>
          <a:bodyPr wrap="square" lIns="0" tIns="0" rIns="0" bIns="0" rtlCol="0"/>
          <a:lstStyle/>
          <a:p>
            <a:endParaRPr/>
          </a:p>
        </p:txBody>
      </p:sp>
      <p:sp>
        <p:nvSpPr>
          <p:cNvPr id="9" name="object 9"/>
          <p:cNvSpPr txBox="1"/>
          <p:nvPr/>
        </p:nvSpPr>
        <p:spPr>
          <a:xfrm>
            <a:off x="1783079" y="4183634"/>
            <a:ext cx="891540" cy="449580"/>
          </a:xfrm>
          <a:prstGeom prst="rect">
            <a:avLst/>
          </a:prstGeom>
        </p:spPr>
        <p:txBody>
          <a:bodyPr vert="horz" wrap="square" lIns="0" tIns="16510" rIns="0" bIns="0" rtlCol="0">
            <a:spAutoFit/>
          </a:bodyPr>
          <a:lstStyle/>
          <a:p>
            <a:pPr marL="38100">
              <a:lnSpc>
                <a:spcPct val="100000"/>
              </a:lnSpc>
              <a:spcBef>
                <a:spcPts val="130"/>
              </a:spcBef>
            </a:pPr>
            <a:r>
              <a:rPr sz="4125" spc="112" baseline="-21212">
                <a:latin typeface="Cambria Math"/>
                <a:cs typeface="Cambria Math"/>
              </a:rPr>
              <a:t>𝑐</a:t>
            </a:r>
            <a:r>
              <a:rPr sz="2000" spc="75">
                <a:latin typeface="Cambria Math"/>
                <a:cs typeface="Cambria Math"/>
              </a:rPr>
              <a:t>𝐹𝑃32</a:t>
            </a:r>
            <a:endParaRPr sz="2000">
              <a:latin typeface="Cambria Math"/>
              <a:cs typeface="Cambria Math"/>
            </a:endParaRPr>
          </a:p>
        </p:txBody>
      </p:sp>
      <p:sp>
        <p:nvSpPr>
          <p:cNvPr id="10" name="object 10"/>
          <p:cNvSpPr txBox="1"/>
          <p:nvPr/>
        </p:nvSpPr>
        <p:spPr>
          <a:xfrm>
            <a:off x="2813050" y="4313809"/>
            <a:ext cx="289560" cy="449580"/>
          </a:xfrm>
          <a:prstGeom prst="rect">
            <a:avLst/>
          </a:prstGeom>
        </p:spPr>
        <p:txBody>
          <a:bodyPr vert="horz" wrap="square" lIns="0" tIns="16510" rIns="0" bIns="0" rtlCol="0">
            <a:spAutoFit/>
          </a:bodyPr>
          <a:lstStyle/>
          <a:p>
            <a:pPr marL="12700">
              <a:lnSpc>
                <a:spcPct val="100000"/>
              </a:lnSpc>
              <a:spcBef>
                <a:spcPts val="130"/>
              </a:spcBef>
            </a:pPr>
            <a:r>
              <a:rPr sz="2750" spc="-50">
                <a:latin typeface="Cambria Math"/>
                <a:cs typeface="Cambria Math"/>
              </a:rPr>
              <a:t>=</a:t>
            </a:r>
            <a:endParaRPr sz="2750">
              <a:latin typeface="Cambria Math"/>
              <a:cs typeface="Cambria Math"/>
            </a:endParaRPr>
          </a:p>
        </p:txBody>
      </p:sp>
      <p:sp>
        <p:nvSpPr>
          <p:cNvPr id="11" name="object 11"/>
          <p:cNvSpPr/>
          <p:nvPr/>
        </p:nvSpPr>
        <p:spPr>
          <a:xfrm>
            <a:off x="3248405" y="4558919"/>
            <a:ext cx="1981200" cy="19050"/>
          </a:xfrm>
          <a:custGeom>
            <a:avLst/>
            <a:gdLst/>
            <a:ahLst/>
            <a:cxnLst/>
            <a:rect l="l" t="t" r="r" b="b"/>
            <a:pathLst>
              <a:path w="1981200" h="19050">
                <a:moveTo>
                  <a:pt x="1981199" y="0"/>
                </a:moveTo>
                <a:lnTo>
                  <a:pt x="0" y="0"/>
                </a:lnTo>
                <a:lnTo>
                  <a:pt x="0" y="19049"/>
                </a:lnTo>
                <a:lnTo>
                  <a:pt x="1981199" y="19049"/>
                </a:lnTo>
                <a:lnTo>
                  <a:pt x="1981199" y="0"/>
                </a:lnTo>
                <a:close/>
              </a:path>
            </a:pathLst>
          </a:custGeom>
          <a:solidFill>
            <a:srgbClr val="000000"/>
          </a:solidFill>
        </p:spPr>
        <p:txBody>
          <a:bodyPr wrap="square" lIns="0" tIns="0" rIns="0" bIns="0" rtlCol="0"/>
          <a:lstStyle/>
          <a:p>
            <a:endParaRPr/>
          </a:p>
        </p:txBody>
      </p:sp>
      <p:sp>
        <p:nvSpPr>
          <p:cNvPr id="12" name="object 12"/>
          <p:cNvSpPr txBox="1"/>
          <p:nvPr/>
        </p:nvSpPr>
        <p:spPr>
          <a:xfrm>
            <a:off x="4002659" y="4200842"/>
            <a:ext cx="483234" cy="334645"/>
          </a:xfrm>
          <a:prstGeom prst="rect">
            <a:avLst/>
          </a:prstGeom>
        </p:spPr>
        <p:txBody>
          <a:bodyPr vert="horz" wrap="square" lIns="0" tIns="15875" rIns="0" bIns="0" rtlCol="0">
            <a:spAutoFit/>
          </a:bodyPr>
          <a:lstStyle/>
          <a:p>
            <a:pPr marL="12700">
              <a:lnSpc>
                <a:spcPct val="100000"/>
              </a:lnSpc>
              <a:spcBef>
                <a:spcPts val="125"/>
              </a:spcBef>
            </a:pPr>
            <a:r>
              <a:rPr sz="2000" spc="55">
                <a:latin typeface="Cambria Math"/>
                <a:cs typeface="Cambria Math"/>
              </a:rPr>
              <a:t>127</a:t>
            </a:r>
            <a:endParaRPr sz="2000">
              <a:latin typeface="Cambria Math"/>
              <a:cs typeface="Cambria Math"/>
            </a:endParaRPr>
          </a:p>
        </p:txBody>
      </p:sp>
      <p:sp>
        <p:nvSpPr>
          <p:cNvPr id="13" name="object 13"/>
          <p:cNvSpPr/>
          <p:nvPr/>
        </p:nvSpPr>
        <p:spPr>
          <a:xfrm>
            <a:off x="4278884" y="4659629"/>
            <a:ext cx="927100" cy="238125"/>
          </a:xfrm>
          <a:custGeom>
            <a:avLst/>
            <a:gdLst/>
            <a:ahLst/>
            <a:cxnLst/>
            <a:rect l="l" t="t" r="r" b="b"/>
            <a:pathLst>
              <a:path w="927100" h="238125">
                <a:moveTo>
                  <a:pt x="850773" y="0"/>
                </a:moveTo>
                <a:lnTo>
                  <a:pt x="847470" y="9652"/>
                </a:lnTo>
                <a:lnTo>
                  <a:pt x="861206" y="15599"/>
                </a:lnTo>
                <a:lnTo>
                  <a:pt x="873061" y="23891"/>
                </a:lnTo>
                <a:lnTo>
                  <a:pt x="897179" y="62277"/>
                </a:lnTo>
                <a:lnTo>
                  <a:pt x="904108" y="97287"/>
                </a:lnTo>
                <a:lnTo>
                  <a:pt x="904140" y="97520"/>
                </a:lnTo>
                <a:lnTo>
                  <a:pt x="904120" y="138884"/>
                </a:lnTo>
                <a:lnTo>
                  <a:pt x="890904" y="190373"/>
                </a:lnTo>
                <a:lnTo>
                  <a:pt x="861401" y="222448"/>
                </a:lnTo>
                <a:lnTo>
                  <a:pt x="847851" y="228473"/>
                </a:lnTo>
                <a:lnTo>
                  <a:pt x="850773" y="238125"/>
                </a:lnTo>
                <a:lnTo>
                  <a:pt x="896278" y="211085"/>
                </a:lnTo>
                <a:lnTo>
                  <a:pt x="921845" y="161226"/>
                </a:lnTo>
                <a:lnTo>
                  <a:pt x="926718" y="119126"/>
                </a:lnTo>
                <a:lnTo>
                  <a:pt x="925515" y="97520"/>
                </a:lnTo>
                <a:lnTo>
                  <a:pt x="915735" y="58564"/>
                </a:lnTo>
                <a:lnTo>
                  <a:pt x="883253" y="15208"/>
                </a:lnTo>
                <a:lnTo>
                  <a:pt x="868084" y="6187"/>
                </a:lnTo>
                <a:lnTo>
                  <a:pt x="850773" y="0"/>
                </a:lnTo>
                <a:close/>
              </a:path>
              <a:path w="927100" h="238125">
                <a:moveTo>
                  <a:pt x="75945" y="0"/>
                </a:moveTo>
                <a:lnTo>
                  <a:pt x="30565" y="27039"/>
                </a:lnTo>
                <a:lnTo>
                  <a:pt x="4937" y="77104"/>
                </a:lnTo>
                <a:lnTo>
                  <a:pt x="71" y="117856"/>
                </a:lnTo>
                <a:lnTo>
                  <a:pt x="0" y="119126"/>
                </a:lnTo>
                <a:lnTo>
                  <a:pt x="4873" y="161226"/>
                </a:lnTo>
                <a:lnTo>
                  <a:pt x="19557" y="196469"/>
                </a:lnTo>
                <a:lnTo>
                  <a:pt x="58634" y="231937"/>
                </a:lnTo>
                <a:lnTo>
                  <a:pt x="75945" y="238125"/>
                </a:lnTo>
                <a:lnTo>
                  <a:pt x="78993" y="228473"/>
                </a:lnTo>
                <a:lnTo>
                  <a:pt x="65424" y="222448"/>
                </a:lnTo>
                <a:lnTo>
                  <a:pt x="53689" y="214090"/>
                </a:lnTo>
                <a:lnTo>
                  <a:pt x="29646" y="175131"/>
                </a:lnTo>
                <a:lnTo>
                  <a:pt x="21770" y="119126"/>
                </a:lnTo>
                <a:lnTo>
                  <a:pt x="21716" y="117856"/>
                </a:lnTo>
                <a:lnTo>
                  <a:pt x="25241" y="78994"/>
                </a:lnTo>
                <a:lnTo>
                  <a:pt x="43834" y="34494"/>
                </a:lnTo>
                <a:lnTo>
                  <a:pt x="79375" y="9652"/>
                </a:lnTo>
                <a:lnTo>
                  <a:pt x="75945" y="0"/>
                </a:lnTo>
                <a:close/>
              </a:path>
            </a:pathLst>
          </a:custGeom>
          <a:solidFill>
            <a:srgbClr val="000000"/>
          </a:solidFill>
        </p:spPr>
        <p:txBody>
          <a:bodyPr wrap="square" lIns="0" tIns="0" rIns="0" bIns="0" rtlCol="0"/>
          <a:lstStyle/>
          <a:p>
            <a:endParaRPr/>
          </a:p>
        </p:txBody>
      </p:sp>
      <p:sp>
        <p:nvSpPr>
          <p:cNvPr id="14" name="object 14"/>
          <p:cNvSpPr txBox="1"/>
          <p:nvPr/>
        </p:nvSpPr>
        <p:spPr>
          <a:xfrm>
            <a:off x="3211829" y="4588573"/>
            <a:ext cx="1938020" cy="334645"/>
          </a:xfrm>
          <a:prstGeom prst="rect">
            <a:avLst/>
          </a:prstGeom>
        </p:spPr>
        <p:txBody>
          <a:bodyPr vert="horz" wrap="square" lIns="0" tIns="15875" rIns="0" bIns="0" rtlCol="0">
            <a:spAutoFit/>
          </a:bodyPr>
          <a:lstStyle/>
          <a:p>
            <a:pPr marL="38100">
              <a:lnSpc>
                <a:spcPct val="100000"/>
              </a:lnSpc>
              <a:spcBef>
                <a:spcPts val="125"/>
              </a:spcBef>
            </a:pPr>
            <a:r>
              <a:rPr sz="2000" spc="140">
                <a:latin typeface="Cambria Math"/>
                <a:cs typeface="Cambria Math"/>
              </a:rPr>
              <a:t>𝑎𝑏𝑠𝑚𝑎𝑥</a:t>
            </a:r>
            <a:r>
              <a:rPr sz="2000" spc="490">
                <a:latin typeface="Cambria Math"/>
                <a:cs typeface="Cambria Math"/>
              </a:rPr>
              <a:t> </a:t>
            </a:r>
            <a:r>
              <a:rPr sz="2000" spc="120">
                <a:latin typeface="Cambria Math"/>
                <a:cs typeface="Cambria Math"/>
              </a:rPr>
              <a:t>𝑋</a:t>
            </a:r>
            <a:r>
              <a:rPr sz="2475" spc="179" baseline="20202">
                <a:latin typeface="Cambria Math"/>
                <a:cs typeface="Cambria Math"/>
              </a:rPr>
              <a:t>𝐹𝑃32</a:t>
            </a:r>
            <a:endParaRPr sz="2475" baseline="20202">
              <a:latin typeface="Cambria Math"/>
              <a:cs typeface="Cambria Math"/>
            </a:endParaRPr>
          </a:p>
        </p:txBody>
      </p:sp>
      <p:sp>
        <p:nvSpPr>
          <p:cNvPr id="15" name="object 15"/>
          <p:cNvSpPr txBox="1"/>
          <p:nvPr/>
        </p:nvSpPr>
        <p:spPr>
          <a:xfrm>
            <a:off x="5468620" y="4313809"/>
            <a:ext cx="289560" cy="449580"/>
          </a:xfrm>
          <a:prstGeom prst="rect">
            <a:avLst/>
          </a:prstGeom>
        </p:spPr>
        <p:txBody>
          <a:bodyPr vert="horz" wrap="square" lIns="0" tIns="16510" rIns="0" bIns="0" rtlCol="0">
            <a:spAutoFit/>
          </a:bodyPr>
          <a:lstStyle/>
          <a:p>
            <a:pPr marL="12700">
              <a:lnSpc>
                <a:spcPct val="100000"/>
              </a:lnSpc>
              <a:spcBef>
                <a:spcPts val="130"/>
              </a:spcBef>
            </a:pPr>
            <a:r>
              <a:rPr sz="2750" spc="-50">
                <a:latin typeface="Cambria Math"/>
                <a:cs typeface="Cambria Math"/>
              </a:rPr>
              <a:t>=</a:t>
            </a:r>
            <a:endParaRPr sz="2750">
              <a:latin typeface="Cambria Math"/>
              <a:cs typeface="Cambria Math"/>
            </a:endParaRPr>
          </a:p>
        </p:txBody>
      </p:sp>
      <p:sp>
        <p:nvSpPr>
          <p:cNvPr id="16" name="object 16"/>
          <p:cNvSpPr/>
          <p:nvPr/>
        </p:nvSpPr>
        <p:spPr>
          <a:xfrm>
            <a:off x="5905880" y="4558919"/>
            <a:ext cx="504825" cy="19050"/>
          </a:xfrm>
          <a:custGeom>
            <a:avLst/>
            <a:gdLst/>
            <a:ahLst/>
            <a:cxnLst/>
            <a:rect l="l" t="t" r="r" b="b"/>
            <a:pathLst>
              <a:path w="504825" h="19050">
                <a:moveTo>
                  <a:pt x="504825" y="0"/>
                </a:moveTo>
                <a:lnTo>
                  <a:pt x="0" y="0"/>
                </a:lnTo>
                <a:lnTo>
                  <a:pt x="0" y="19049"/>
                </a:lnTo>
                <a:lnTo>
                  <a:pt x="504825" y="19049"/>
                </a:lnTo>
                <a:lnTo>
                  <a:pt x="504825" y="0"/>
                </a:lnTo>
                <a:close/>
              </a:path>
            </a:pathLst>
          </a:custGeom>
          <a:solidFill>
            <a:srgbClr val="000000"/>
          </a:solidFill>
        </p:spPr>
        <p:txBody>
          <a:bodyPr wrap="square" lIns="0" tIns="0" rIns="0" bIns="0" rtlCol="0"/>
          <a:lstStyle/>
          <a:p>
            <a:endParaRPr/>
          </a:p>
        </p:txBody>
      </p:sp>
      <p:sp>
        <p:nvSpPr>
          <p:cNvPr id="17" name="object 17"/>
          <p:cNvSpPr txBox="1"/>
          <p:nvPr/>
        </p:nvSpPr>
        <p:spPr>
          <a:xfrm>
            <a:off x="5920104" y="4200842"/>
            <a:ext cx="483234" cy="334645"/>
          </a:xfrm>
          <a:prstGeom prst="rect">
            <a:avLst/>
          </a:prstGeom>
        </p:spPr>
        <p:txBody>
          <a:bodyPr vert="horz" wrap="square" lIns="0" tIns="15875" rIns="0" bIns="0" rtlCol="0">
            <a:spAutoFit/>
          </a:bodyPr>
          <a:lstStyle/>
          <a:p>
            <a:pPr marL="12700">
              <a:lnSpc>
                <a:spcPct val="100000"/>
              </a:lnSpc>
              <a:spcBef>
                <a:spcPts val="125"/>
              </a:spcBef>
            </a:pPr>
            <a:r>
              <a:rPr sz="2000" spc="55">
                <a:latin typeface="Cambria Math"/>
                <a:cs typeface="Cambria Math"/>
              </a:rPr>
              <a:t>127</a:t>
            </a:r>
            <a:endParaRPr sz="2000">
              <a:latin typeface="Cambria Math"/>
              <a:cs typeface="Cambria Math"/>
            </a:endParaRPr>
          </a:p>
        </p:txBody>
      </p:sp>
      <p:sp>
        <p:nvSpPr>
          <p:cNvPr id="18" name="object 18"/>
          <p:cNvSpPr txBox="1"/>
          <p:nvPr/>
        </p:nvSpPr>
        <p:spPr>
          <a:xfrm>
            <a:off x="5893053" y="4588573"/>
            <a:ext cx="530225" cy="334645"/>
          </a:xfrm>
          <a:prstGeom prst="rect">
            <a:avLst/>
          </a:prstGeom>
        </p:spPr>
        <p:txBody>
          <a:bodyPr vert="horz" wrap="square" lIns="0" tIns="15875" rIns="0" bIns="0" rtlCol="0">
            <a:spAutoFit/>
          </a:bodyPr>
          <a:lstStyle/>
          <a:p>
            <a:pPr marL="12700">
              <a:lnSpc>
                <a:spcPct val="100000"/>
              </a:lnSpc>
              <a:spcBef>
                <a:spcPts val="125"/>
              </a:spcBef>
            </a:pPr>
            <a:r>
              <a:rPr sz="2000" spc="-20">
                <a:latin typeface="Cambria Math"/>
                <a:cs typeface="Cambria Math"/>
              </a:rPr>
              <a:t>10.2</a:t>
            </a:r>
            <a:endParaRPr sz="2000">
              <a:latin typeface="Cambria Math"/>
              <a:cs typeface="Cambria Math"/>
            </a:endParaRPr>
          </a:p>
        </p:txBody>
      </p:sp>
      <p:sp>
        <p:nvSpPr>
          <p:cNvPr id="19" name="object 19"/>
          <p:cNvSpPr txBox="1"/>
          <p:nvPr/>
        </p:nvSpPr>
        <p:spPr>
          <a:xfrm>
            <a:off x="6618605" y="4307840"/>
            <a:ext cx="1643380" cy="449580"/>
          </a:xfrm>
          <a:prstGeom prst="rect">
            <a:avLst/>
          </a:prstGeom>
        </p:spPr>
        <p:txBody>
          <a:bodyPr vert="horz" wrap="square" lIns="0" tIns="16510" rIns="0" bIns="0" rtlCol="0">
            <a:spAutoFit/>
          </a:bodyPr>
          <a:lstStyle/>
          <a:p>
            <a:pPr marL="12700">
              <a:lnSpc>
                <a:spcPct val="100000"/>
              </a:lnSpc>
              <a:spcBef>
                <a:spcPts val="130"/>
              </a:spcBef>
            </a:pPr>
            <a:r>
              <a:rPr sz="2750">
                <a:latin typeface="Cambria Math"/>
                <a:cs typeface="Cambria Math"/>
              </a:rPr>
              <a:t>=</a:t>
            </a:r>
            <a:r>
              <a:rPr sz="2750" spc="204">
                <a:latin typeface="Cambria Math"/>
                <a:cs typeface="Cambria Math"/>
              </a:rPr>
              <a:t> </a:t>
            </a:r>
            <a:r>
              <a:rPr sz="2750" spc="-10">
                <a:latin typeface="Cambria Math"/>
                <a:cs typeface="Cambria Math"/>
              </a:rPr>
              <a:t>12.4509</a:t>
            </a:r>
            <a:endParaRPr sz="2750">
              <a:latin typeface="Cambria Math"/>
              <a:cs typeface="Cambria Math"/>
            </a:endParaRPr>
          </a:p>
        </p:txBody>
      </p:sp>
      <p:sp>
        <p:nvSpPr>
          <p:cNvPr id="20" name="object 20"/>
          <p:cNvSpPr txBox="1"/>
          <p:nvPr/>
        </p:nvSpPr>
        <p:spPr>
          <a:xfrm>
            <a:off x="2350516" y="5736590"/>
            <a:ext cx="7503159" cy="763905"/>
          </a:xfrm>
          <a:prstGeom prst="rect">
            <a:avLst/>
          </a:prstGeom>
        </p:spPr>
        <p:txBody>
          <a:bodyPr vert="horz" wrap="square" lIns="0" tIns="12700" rIns="0" bIns="0" rtlCol="0">
            <a:spAutoFit/>
          </a:bodyPr>
          <a:lstStyle/>
          <a:p>
            <a:pPr algn="ctr">
              <a:lnSpc>
                <a:spcPct val="100000"/>
              </a:lnSpc>
              <a:spcBef>
                <a:spcPts val="100"/>
              </a:spcBef>
            </a:pPr>
            <a:r>
              <a:rPr sz="2400" spc="-45">
                <a:latin typeface="Trebuchet MS"/>
                <a:cs typeface="Trebuchet MS"/>
              </a:rPr>
              <a:t>Now,</a:t>
            </a:r>
            <a:r>
              <a:rPr sz="2400" spc="-110">
                <a:latin typeface="Trebuchet MS"/>
                <a:cs typeface="Trebuchet MS"/>
              </a:rPr>
              <a:t> </a:t>
            </a:r>
            <a:r>
              <a:rPr sz="2400" spc="-35">
                <a:latin typeface="Trebuchet MS"/>
                <a:cs typeface="Trebuchet MS"/>
              </a:rPr>
              <a:t>we</a:t>
            </a:r>
            <a:r>
              <a:rPr sz="2400" spc="-135">
                <a:latin typeface="Trebuchet MS"/>
                <a:cs typeface="Trebuchet MS"/>
              </a:rPr>
              <a:t> </a:t>
            </a:r>
            <a:r>
              <a:rPr sz="2400" spc="90">
                <a:latin typeface="Trebuchet MS"/>
                <a:cs typeface="Trebuchet MS"/>
              </a:rPr>
              <a:t>combine</a:t>
            </a:r>
            <a:r>
              <a:rPr sz="2400" spc="-135">
                <a:latin typeface="Trebuchet MS"/>
                <a:cs typeface="Trebuchet MS"/>
              </a:rPr>
              <a:t> </a:t>
            </a:r>
            <a:r>
              <a:rPr sz="2400">
                <a:latin typeface="Trebuchet MS"/>
                <a:cs typeface="Trebuchet MS"/>
              </a:rPr>
              <a:t>the</a:t>
            </a:r>
            <a:r>
              <a:rPr sz="2400" spc="-55">
                <a:latin typeface="Trebuchet MS"/>
                <a:cs typeface="Trebuchet MS"/>
              </a:rPr>
              <a:t> </a:t>
            </a:r>
            <a:r>
              <a:rPr sz="2400" spc="60">
                <a:latin typeface="Trebuchet MS"/>
                <a:cs typeface="Trebuchet MS"/>
              </a:rPr>
              <a:t>formula</a:t>
            </a:r>
            <a:r>
              <a:rPr sz="2400" spc="-90">
                <a:latin typeface="Trebuchet MS"/>
                <a:cs typeface="Trebuchet MS"/>
              </a:rPr>
              <a:t> </a:t>
            </a:r>
            <a:r>
              <a:rPr sz="2400" spc="114">
                <a:latin typeface="Trebuchet MS"/>
                <a:cs typeface="Trebuchet MS"/>
              </a:rPr>
              <a:t>and</a:t>
            </a:r>
            <a:r>
              <a:rPr sz="2400" spc="-100">
                <a:latin typeface="Trebuchet MS"/>
                <a:cs typeface="Trebuchet MS"/>
              </a:rPr>
              <a:t> </a:t>
            </a:r>
            <a:r>
              <a:rPr sz="2400">
                <a:latin typeface="Trebuchet MS"/>
                <a:cs typeface="Trebuchet MS"/>
              </a:rPr>
              <a:t>the</a:t>
            </a:r>
            <a:r>
              <a:rPr sz="2400" spc="-135">
                <a:latin typeface="Trebuchet MS"/>
                <a:cs typeface="Trebuchet MS"/>
              </a:rPr>
              <a:t> </a:t>
            </a:r>
            <a:r>
              <a:rPr sz="2400" spc="80">
                <a:latin typeface="Trebuchet MS"/>
                <a:cs typeface="Trebuchet MS"/>
              </a:rPr>
              <a:t>values</a:t>
            </a:r>
            <a:r>
              <a:rPr sz="2400" spc="-70">
                <a:latin typeface="Trebuchet MS"/>
                <a:cs typeface="Trebuchet MS"/>
              </a:rPr>
              <a:t> </a:t>
            </a:r>
            <a:r>
              <a:rPr sz="2400">
                <a:latin typeface="Trebuchet MS"/>
                <a:cs typeface="Trebuchet MS"/>
              </a:rPr>
              <a:t>that</a:t>
            </a:r>
            <a:r>
              <a:rPr sz="2400" spc="-114">
                <a:latin typeface="Trebuchet MS"/>
                <a:cs typeface="Trebuchet MS"/>
              </a:rPr>
              <a:t> </a:t>
            </a:r>
            <a:r>
              <a:rPr sz="2400" spc="-25">
                <a:latin typeface="Trebuchet MS"/>
                <a:cs typeface="Trebuchet MS"/>
              </a:rPr>
              <a:t>we</a:t>
            </a:r>
            <a:endParaRPr sz="2400">
              <a:latin typeface="Trebuchet MS"/>
              <a:cs typeface="Trebuchet MS"/>
            </a:endParaRPr>
          </a:p>
          <a:p>
            <a:pPr algn="ctr">
              <a:lnSpc>
                <a:spcPct val="100000"/>
              </a:lnSpc>
              <a:spcBef>
                <a:spcPts val="50"/>
              </a:spcBef>
            </a:pPr>
            <a:r>
              <a:rPr sz="2400" spc="35">
                <a:latin typeface="Trebuchet MS"/>
                <a:cs typeface="Trebuchet MS"/>
              </a:rPr>
              <a:t>have</a:t>
            </a:r>
            <a:endParaRPr sz="2400">
              <a:latin typeface="Trebuchet MS"/>
              <a:cs typeface="Trebuchet MS"/>
            </a:endParaRPr>
          </a:p>
        </p:txBody>
      </p:sp>
    </p:spTree>
    <p:extLst>
      <p:ext uri="{BB962C8B-B14F-4D97-AF65-F5344CB8AC3E}">
        <p14:creationId xmlns:p14="http://schemas.microsoft.com/office/powerpoint/2010/main" val="3005818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12045</Words>
  <Application>Microsoft Office PowerPoint</Application>
  <PresentationFormat>Widescreen</PresentationFormat>
  <Paragraphs>2129</Paragraphs>
  <Slides>144</Slides>
  <Notes>21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144</vt:i4>
      </vt:variant>
    </vt:vector>
  </HeadingPairs>
  <TitlesOfParts>
    <vt:vector size="156" baseType="lpstr">
      <vt:lpstr>Arial</vt:lpstr>
      <vt:lpstr>Arial MT</vt:lpstr>
      <vt:lpstr>Arial,Sans-Serif</vt:lpstr>
      <vt:lpstr>Calibri</vt:lpstr>
      <vt:lpstr>Calibri Light</vt:lpstr>
      <vt:lpstr>Cambria Math</vt:lpstr>
      <vt:lpstr>Georgia</vt:lpstr>
      <vt:lpstr>Source Sans Pro</vt:lpstr>
      <vt:lpstr>source-serif-pro</vt:lpstr>
      <vt:lpstr>Times New Roman</vt:lpstr>
      <vt:lpstr>Trebuchet MS</vt:lpstr>
      <vt:lpstr>Office Theme</vt:lpstr>
      <vt:lpstr>PowerPoint Presentation</vt:lpstr>
      <vt:lpstr>Outline</vt:lpstr>
      <vt:lpstr>Training Cycle - LLM</vt:lpstr>
      <vt:lpstr>Training Cycle - LLM</vt:lpstr>
      <vt:lpstr>Training Cycle - LLM</vt:lpstr>
      <vt:lpstr>Training Cycle - LLM</vt:lpstr>
      <vt:lpstr>Training Cycle - LLM</vt:lpstr>
      <vt:lpstr>Training Cycle - LLM</vt:lpstr>
      <vt:lpstr>Training Cycle - LLM</vt:lpstr>
      <vt:lpstr>PowerPoint Presentation</vt:lpstr>
      <vt:lpstr>Outline</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Instruction-tuning (Full Parameter)</vt:lpstr>
      <vt:lpstr>PowerPoint Presentation</vt:lpstr>
      <vt:lpstr>PowerPoint Presentation</vt:lpstr>
      <vt:lpstr>Transformer - recap</vt:lpstr>
      <vt:lpstr>PowerPoint Presentation</vt:lpstr>
      <vt:lpstr>Outline</vt:lpstr>
      <vt:lpstr>Parameter efficient Fine-tuning (PEFT)</vt:lpstr>
      <vt:lpstr>Instruction-tuning (PEFT)</vt:lpstr>
      <vt:lpstr>Instruction-tuning (PEFT)</vt:lpstr>
      <vt:lpstr>PowerPoint Presentation</vt:lpstr>
      <vt:lpstr>PowerPoint Presentation</vt:lpstr>
      <vt:lpstr>Outline</vt:lpstr>
      <vt:lpstr>Additive Method</vt:lpstr>
      <vt:lpstr>Additive Methods</vt:lpstr>
      <vt:lpstr>Adapters</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Outline</vt:lpstr>
      <vt:lpstr>Additive PEFT ( IA3)- Infused Adapter by Inhibiting and Amplifying Inner Activations</vt:lpstr>
      <vt:lpstr>PowerPoint Presentation</vt:lpstr>
      <vt:lpstr>Outline</vt:lpstr>
      <vt:lpstr>Downsides of In Context Learning</vt:lpstr>
      <vt:lpstr>Why is Full Finetuning in LLM Challenging?</vt:lpstr>
      <vt:lpstr>PEFT</vt:lpstr>
      <vt:lpstr>PEFT Advantages</vt:lpstr>
      <vt:lpstr>Adapters – Houlsby et al. 2019</vt:lpstr>
      <vt:lpstr>PowerPoint Presentation</vt:lpstr>
      <vt:lpstr>(Soft) Prompt Tuning (Lester et al. 2021)</vt:lpstr>
      <vt:lpstr>Soft Prompting </vt:lpstr>
      <vt:lpstr>PowerPoint Presentation</vt:lpstr>
      <vt:lpstr>Example sentiment Analysis</vt:lpstr>
      <vt:lpstr>PowerPoint Presentation</vt:lpstr>
      <vt:lpstr>Soft Prompt</vt:lpstr>
      <vt:lpstr>Prefix Tuning – Li &amp; Lang 2021</vt:lpstr>
      <vt:lpstr>PowerPoint Presentation</vt:lpstr>
      <vt:lpstr>PowerPoint Presentation</vt:lpstr>
      <vt:lpstr>LLaMA adapter</vt:lpstr>
      <vt:lpstr>LLaMA adapter</vt:lpstr>
      <vt:lpstr>Outline</vt:lpstr>
      <vt:lpstr>Selective Methods</vt:lpstr>
      <vt:lpstr>PowerPoint Presentation</vt:lpstr>
      <vt:lpstr>PowerPoint Presentation</vt:lpstr>
      <vt:lpstr>Outline</vt:lpstr>
      <vt:lpstr>LoRA - Intuition</vt:lpstr>
      <vt:lpstr>LoRA - Intuition</vt:lpstr>
      <vt:lpstr>LoRA - Intuition</vt:lpstr>
      <vt:lpstr>LoRA - Working</vt:lpstr>
      <vt:lpstr>LoRA - Working</vt:lpstr>
      <vt:lpstr>LoRA - Working</vt:lpstr>
      <vt:lpstr>LoRA - Working</vt:lpstr>
      <vt:lpstr>LoRA - Working</vt:lpstr>
      <vt:lpstr>LoRA - Intuition</vt:lpstr>
      <vt:lpstr>LoRA - Intuition</vt:lpstr>
      <vt:lpstr>LoRA - Intuition</vt:lpstr>
      <vt:lpstr>LoRA - Intuition</vt:lpstr>
      <vt:lpstr>LoRA - Intuition</vt:lpstr>
      <vt:lpstr>LoRA - Advantages</vt:lpstr>
      <vt:lpstr>LoRA – Isn’t it enough?</vt:lpstr>
      <vt:lpstr>LoRA – Isn’t it enough?</vt:lpstr>
      <vt:lpstr>LoRA – Isn’t it enough?</vt:lpstr>
      <vt:lpstr>LoRA – Isn’t it enough?</vt:lpstr>
      <vt:lpstr>LoRA – Isn’t it enough?</vt:lpstr>
      <vt:lpstr>LoRA - Summary</vt:lpstr>
      <vt:lpstr>PowerPoint Presentation</vt:lpstr>
      <vt:lpstr>QLoRA</vt:lpstr>
      <vt:lpstr>QLoRA</vt:lpstr>
      <vt:lpstr>QLoRA</vt:lpstr>
      <vt:lpstr>QLoRA</vt:lpstr>
      <vt:lpstr>QLoRA</vt:lpstr>
      <vt:lpstr>QLoRA</vt:lpstr>
      <vt:lpstr>QLoRA</vt:lpstr>
      <vt:lpstr>QLoRA</vt:lpstr>
      <vt:lpstr>QLoRA</vt:lpstr>
      <vt:lpstr>QLoRA – The Pizza</vt:lpstr>
      <vt:lpstr>QLoRA – The Ingredients</vt:lpstr>
      <vt:lpstr>QLoRA – Ingredient 1: 4-Bit NormalFloat</vt:lpstr>
      <vt:lpstr>QLoRA – Ingredient 1: 4-Bit NormalFloat</vt:lpstr>
      <vt:lpstr>QLoRA – The Ingredients</vt:lpstr>
      <vt:lpstr>QLoRA – Ingredient 2: Double Quantization</vt:lpstr>
      <vt:lpstr>QLoRA – Ingredient 2: Double Quantization</vt:lpstr>
      <vt:lpstr>QLoRA – Ingredient 2: Double Quantization</vt:lpstr>
      <vt:lpstr>QLoRA – Ingredient 2: Double Quantization</vt:lpstr>
      <vt:lpstr>QLoRA – Ingredient 2: Double Quantization</vt:lpstr>
      <vt:lpstr>QLoRA – Ingredient 2: Double Quantization</vt:lpstr>
      <vt:lpstr>QLoRA – Ingredient 2: Double Quantization</vt:lpstr>
      <vt:lpstr>So, how do we avoid this problem?</vt:lpstr>
      <vt:lpstr>QLoRA – Ingredient 2 : Double Quantization</vt:lpstr>
      <vt:lpstr>QLoRA – Ingredient 2 : Double Quantization</vt:lpstr>
      <vt:lpstr>QLoRA – Ingredient 2 : Double Quantization</vt:lpstr>
      <vt:lpstr>QLoRA – Ingredient 2 : Double Quantization</vt:lpstr>
      <vt:lpstr>QLoRA – Ingredient 2 : Double Quantization</vt:lpstr>
      <vt:lpstr>QLoRA – Ingredient 2 : Double Quantization</vt:lpstr>
      <vt:lpstr>QLoRA – Ingredient 2 : Double Quantization</vt:lpstr>
      <vt:lpstr>QLoRA – Ingredient 2 : Double Quantization</vt:lpstr>
      <vt:lpstr>QLoRA – The Ingredients</vt:lpstr>
      <vt:lpstr>QLoRA – Ingredient 3</vt:lpstr>
      <vt:lpstr>QLoRA – Ingredient 3</vt:lpstr>
      <vt:lpstr>QLoRA – Ingredient 3</vt:lpstr>
      <vt:lpstr>QLoRA – Ingredient 3</vt:lpstr>
      <vt:lpstr>QLoRA – Ingredient 3</vt:lpstr>
      <vt:lpstr>QLoRA – Ingredient 3</vt:lpstr>
      <vt:lpstr>QLoRA – Ingredient 3</vt:lpstr>
      <vt:lpstr>This is where our third ingredient comes</vt:lpstr>
      <vt:lpstr>QLoRA – Ingredient 3 : Paged Optimizer</vt:lpstr>
      <vt:lpstr>QLoRA – The Ingredients</vt:lpstr>
      <vt:lpstr>QLoRA – Putting it all together</vt:lpstr>
      <vt:lpstr>QLoRA – Putting it all together</vt:lpstr>
      <vt:lpstr>QLoRA – Putting it all together</vt:lpstr>
      <vt:lpstr>QLoRA – Putting it all together</vt:lpstr>
      <vt:lpstr>QLoRA – Putting it all together</vt:lpstr>
      <vt:lpstr>QLoRA – Putting it all together</vt:lpstr>
      <vt:lpstr>QLoRA – Putting it all together</vt:lpstr>
      <vt:lpstr>QLoRA – Putting it all together</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Dr. Veena G</cp:lastModifiedBy>
  <cp:revision>3</cp:revision>
  <dcterms:created xsi:type="dcterms:W3CDTF">2020-09-22T05:47:20Z</dcterms:created>
  <dcterms:modified xsi:type="dcterms:W3CDTF">2025-05-29T23:49:29Z</dcterms:modified>
</cp:coreProperties>
</file>